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1D47AC4-E380-48E2-B22A-F7B39E833733}"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2ABDD-C9EB-4770-8611-5B6FFBB4CFE4}" type="slidenum">
              <a:rPr lang="en-IN" smtClean="0"/>
              <a:t>‹#›</a:t>
            </a:fld>
            <a:endParaRPr lang="en-IN"/>
          </a:p>
        </p:txBody>
      </p:sp>
    </p:spTree>
    <p:extLst>
      <p:ext uri="{BB962C8B-B14F-4D97-AF65-F5344CB8AC3E}">
        <p14:creationId xmlns:p14="http://schemas.microsoft.com/office/powerpoint/2010/main" val="261201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D47AC4-E380-48E2-B22A-F7B39E833733}"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2ABDD-C9EB-4770-8611-5B6FFBB4CFE4}" type="slidenum">
              <a:rPr lang="en-IN" smtClean="0"/>
              <a:t>‹#›</a:t>
            </a:fld>
            <a:endParaRPr lang="en-IN"/>
          </a:p>
        </p:txBody>
      </p:sp>
    </p:spTree>
    <p:extLst>
      <p:ext uri="{BB962C8B-B14F-4D97-AF65-F5344CB8AC3E}">
        <p14:creationId xmlns:p14="http://schemas.microsoft.com/office/powerpoint/2010/main" val="354840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D47AC4-E380-48E2-B22A-F7B39E833733}"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2ABDD-C9EB-4770-8611-5B6FFBB4CFE4}" type="slidenum">
              <a:rPr lang="en-IN" smtClean="0"/>
              <a:t>‹#›</a:t>
            </a:fld>
            <a:endParaRPr lang="en-IN"/>
          </a:p>
        </p:txBody>
      </p:sp>
    </p:spTree>
    <p:extLst>
      <p:ext uri="{BB962C8B-B14F-4D97-AF65-F5344CB8AC3E}">
        <p14:creationId xmlns:p14="http://schemas.microsoft.com/office/powerpoint/2010/main" val="64864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D47AC4-E380-48E2-B22A-F7B39E833733}"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2ABDD-C9EB-4770-8611-5B6FFBB4CFE4}" type="slidenum">
              <a:rPr lang="en-IN" smtClean="0"/>
              <a:t>‹#›</a:t>
            </a:fld>
            <a:endParaRPr lang="en-IN"/>
          </a:p>
        </p:txBody>
      </p:sp>
    </p:spTree>
    <p:extLst>
      <p:ext uri="{BB962C8B-B14F-4D97-AF65-F5344CB8AC3E}">
        <p14:creationId xmlns:p14="http://schemas.microsoft.com/office/powerpoint/2010/main" val="52391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D47AC4-E380-48E2-B22A-F7B39E833733}"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2ABDD-C9EB-4770-8611-5B6FFBB4CFE4}" type="slidenum">
              <a:rPr lang="en-IN" smtClean="0"/>
              <a:t>‹#›</a:t>
            </a:fld>
            <a:endParaRPr lang="en-IN"/>
          </a:p>
        </p:txBody>
      </p:sp>
    </p:spTree>
    <p:extLst>
      <p:ext uri="{BB962C8B-B14F-4D97-AF65-F5344CB8AC3E}">
        <p14:creationId xmlns:p14="http://schemas.microsoft.com/office/powerpoint/2010/main" val="232920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1D47AC4-E380-48E2-B22A-F7B39E833733}"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82ABDD-C9EB-4770-8611-5B6FFBB4CFE4}" type="slidenum">
              <a:rPr lang="en-IN" smtClean="0"/>
              <a:t>‹#›</a:t>
            </a:fld>
            <a:endParaRPr lang="en-IN"/>
          </a:p>
        </p:txBody>
      </p:sp>
    </p:spTree>
    <p:extLst>
      <p:ext uri="{BB962C8B-B14F-4D97-AF65-F5344CB8AC3E}">
        <p14:creationId xmlns:p14="http://schemas.microsoft.com/office/powerpoint/2010/main" val="43598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1D47AC4-E380-48E2-B22A-F7B39E833733}" type="datetimeFigureOut">
              <a:rPr lang="en-IN" smtClean="0"/>
              <a:t>31-03-2021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82ABDD-C9EB-4770-8611-5B6FFBB4CFE4}" type="slidenum">
              <a:rPr lang="en-IN" smtClean="0"/>
              <a:t>‹#›</a:t>
            </a:fld>
            <a:endParaRPr lang="en-IN"/>
          </a:p>
        </p:txBody>
      </p:sp>
    </p:spTree>
    <p:extLst>
      <p:ext uri="{BB962C8B-B14F-4D97-AF65-F5344CB8AC3E}">
        <p14:creationId xmlns:p14="http://schemas.microsoft.com/office/powerpoint/2010/main" val="66903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1D47AC4-E380-48E2-B22A-F7B39E833733}" type="datetimeFigureOut">
              <a:rPr lang="en-IN" smtClean="0"/>
              <a:t>31-03-2021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82ABDD-C9EB-4770-8611-5B6FFBB4CFE4}" type="slidenum">
              <a:rPr lang="en-IN" smtClean="0"/>
              <a:t>‹#›</a:t>
            </a:fld>
            <a:endParaRPr lang="en-IN"/>
          </a:p>
        </p:txBody>
      </p:sp>
    </p:spTree>
    <p:extLst>
      <p:ext uri="{BB962C8B-B14F-4D97-AF65-F5344CB8AC3E}">
        <p14:creationId xmlns:p14="http://schemas.microsoft.com/office/powerpoint/2010/main" val="219733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47AC4-E380-48E2-B22A-F7B39E833733}" type="datetimeFigureOut">
              <a:rPr lang="en-IN" smtClean="0"/>
              <a:t>31-03-2021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82ABDD-C9EB-4770-8611-5B6FFBB4CFE4}" type="slidenum">
              <a:rPr lang="en-IN" smtClean="0"/>
              <a:t>‹#›</a:t>
            </a:fld>
            <a:endParaRPr lang="en-IN"/>
          </a:p>
        </p:txBody>
      </p:sp>
    </p:spTree>
    <p:extLst>
      <p:ext uri="{BB962C8B-B14F-4D97-AF65-F5344CB8AC3E}">
        <p14:creationId xmlns:p14="http://schemas.microsoft.com/office/powerpoint/2010/main" val="348286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D47AC4-E380-48E2-B22A-F7B39E833733}"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82ABDD-C9EB-4770-8611-5B6FFBB4CFE4}" type="slidenum">
              <a:rPr lang="en-IN" smtClean="0"/>
              <a:t>‹#›</a:t>
            </a:fld>
            <a:endParaRPr lang="en-IN"/>
          </a:p>
        </p:txBody>
      </p:sp>
    </p:spTree>
    <p:extLst>
      <p:ext uri="{BB962C8B-B14F-4D97-AF65-F5344CB8AC3E}">
        <p14:creationId xmlns:p14="http://schemas.microsoft.com/office/powerpoint/2010/main" val="2458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D47AC4-E380-48E2-B22A-F7B39E833733}"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82ABDD-C9EB-4770-8611-5B6FFBB4CFE4}" type="slidenum">
              <a:rPr lang="en-IN" smtClean="0"/>
              <a:t>‹#›</a:t>
            </a:fld>
            <a:endParaRPr lang="en-IN"/>
          </a:p>
        </p:txBody>
      </p:sp>
    </p:spTree>
    <p:extLst>
      <p:ext uri="{BB962C8B-B14F-4D97-AF65-F5344CB8AC3E}">
        <p14:creationId xmlns:p14="http://schemas.microsoft.com/office/powerpoint/2010/main" val="397635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47AC4-E380-48E2-B22A-F7B39E833733}" type="datetimeFigureOut">
              <a:rPr lang="en-IN" smtClean="0"/>
              <a:t>31-03-2021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2ABDD-C9EB-4770-8611-5B6FFBB4CFE4}" type="slidenum">
              <a:rPr lang="en-IN" smtClean="0"/>
              <a:t>‹#›</a:t>
            </a:fld>
            <a:endParaRPr lang="en-IN"/>
          </a:p>
        </p:txBody>
      </p:sp>
    </p:spTree>
    <p:extLst>
      <p:ext uri="{BB962C8B-B14F-4D97-AF65-F5344CB8AC3E}">
        <p14:creationId xmlns:p14="http://schemas.microsoft.com/office/powerpoint/2010/main" val="73107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6068" y="270456"/>
            <a:ext cx="10187188" cy="3767541"/>
          </a:xfrm>
        </p:spPr>
        <p:txBody>
          <a:bodyPr/>
          <a:lstStyle/>
          <a:p>
            <a:pPr algn="l"/>
            <a:r>
              <a:rPr lang="en-IN" sz="4000" b="1" dirty="0" err="1" smtClean="0">
                <a:latin typeface="Times New Roman" panose="02020603050405020304" pitchFamily="18" charset="0"/>
                <a:cs typeface="Times New Roman" panose="02020603050405020304" pitchFamily="18" charset="0"/>
              </a:rPr>
              <a:t>KitchenClash</a:t>
            </a:r>
            <a:r>
              <a:rPr lang="en-IN" sz="4000" b="1" dirty="0" smtClean="0">
                <a:latin typeface="Times New Roman" panose="02020603050405020304" pitchFamily="18" charset="0"/>
                <a:cs typeface="Times New Roman" panose="02020603050405020304" pitchFamily="18" charset="0"/>
              </a:rPr>
              <a:t>- Prepare-cucumber-Salad</a:t>
            </a:r>
            <a:r>
              <a:rPr lang="en-IN" b="1" dirty="0" smtClean="0">
                <a:latin typeface="Times New Roman" panose="02020603050405020304" pitchFamily="18" charset="0"/>
                <a:cs typeface="Times New Roman" panose="02020603050405020304" pitchFamily="18" charset="0"/>
              </a:rPr>
              <a:t>.</a:t>
            </a:r>
            <a:br>
              <a:rPr lang="en-IN" b="1" dirty="0" smtClean="0">
                <a:latin typeface="Times New Roman" panose="02020603050405020304" pitchFamily="18" charset="0"/>
                <a:cs typeface="Times New Roman" panose="02020603050405020304" pitchFamily="18" charset="0"/>
              </a:rPr>
            </a:br>
            <a:r>
              <a:rPr lang="en-IN" dirty="0" smtClean="0"/>
              <a:t>-----------------------------------------</a:t>
            </a:r>
            <a:endParaRPr lang="en-IN" dirty="0"/>
          </a:p>
        </p:txBody>
      </p:sp>
      <p:sp>
        <p:nvSpPr>
          <p:cNvPr id="3" name="Subtitle 2"/>
          <p:cNvSpPr>
            <a:spLocks noGrp="1"/>
          </p:cNvSpPr>
          <p:nvPr>
            <p:ph type="subTitle" idx="1"/>
          </p:nvPr>
        </p:nvSpPr>
        <p:spPr>
          <a:xfrm>
            <a:off x="901521" y="4726546"/>
            <a:ext cx="9981127" cy="1584102"/>
          </a:xfrm>
        </p:spPr>
        <p:txBody>
          <a:bodyPr/>
          <a:lstStyle/>
          <a:p>
            <a:pPr algn="r"/>
            <a:r>
              <a:rPr lang="en-IN" dirty="0" smtClean="0"/>
              <a:t>By- </a:t>
            </a:r>
          </a:p>
          <a:p>
            <a:pPr algn="r"/>
            <a:r>
              <a:rPr lang="en-IN" dirty="0" smtClean="0"/>
              <a:t>Aditya Kumar </a:t>
            </a:r>
            <a:r>
              <a:rPr lang="en-IN" dirty="0" err="1" smtClean="0"/>
              <a:t>Mohanty</a:t>
            </a:r>
            <a:r>
              <a:rPr lang="en-IN" dirty="0" smtClean="0"/>
              <a:t> .Scholarid-2022108</a:t>
            </a:r>
          </a:p>
          <a:p>
            <a:pPr algn="r"/>
            <a:r>
              <a:rPr lang="en-IN" dirty="0" smtClean="0"/>
              <a:t>Sudipta </a:t>
            </a:r>
            <a:r>
              <a:rPr lang="en-IN" dirty="0" err="1" smtClean="0"/>
              <a:t>Mandal</a:t>
            </a:r>
            <a:r>
              <a:rPr lang="en-IN" dirty="0" smtClean="0"/>
              <a:t> .Scholarid-2022121</a:t>
            </a:r>
            <a:endParaRPr lang="en-IN" dirty="0"/>
          </a:p>
        </p:txBody>
      </p:sp>
      <p:pic>
        <p:nvPicPr>
          <p:cNvPr id="1026" name="Picture 2" descr="NIT Silchar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668" y="418138"/>
            <a:ext cx="209550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188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32585"/>
            <a:ext cx="9144000" cy="1133341"/>
          </a:xfrm>
        </p:spPr>
        <p:txBody>
          <a:bodyPr>
            <a:noAutofit/>
          </a:bodyPr>
          <a:lstStyle/>
          <a:p>
            <a:pPr algn="l"/>
            <a:r>
              <a:rPr lang="en-IN" sz="4000" b="1" dirty="0" smtClean="0"/>
              <a:t>About OPENEASE</a:t>
            </a:r>
            <a:br>
              <a:rPr lang="en-IN" sz="4000" b="1" dirty="0" smtClean="0"/>
            </a:br>
            <a:r>
              <a:rPr lang="en-IN" sz="4000" b="1" dirty="0" smtClean="0"/>
              <a:t>----------------------------------------------------------</a:t>
            </a:r>
            <a:endParaRPr lang="en-IN" sz="4000" b="1" dirty="0"/>
          </a:p>
        </p:txBody>
      </p:sp>
      <p:sp>
        <p:nvSpPr>
          <p:cNvPr id="3" name="Subtitle 2"/>
          <p:cNvSpPr>
            <a:spLocks noGrp="1"/>
          </p:cNvSpPr>
          <p:nvPr>
            <p:ph type="subTitle" idx="1"/>
          </p:nvPr>
        </p:nvSpPr>
        <p:spPr>
          <a:xfrm>
            <a:off x="1524000" y="2099255"/>
            <a:ext cx="9144000" cy="4468969"/>
          </a:xfrm>
        </p:spPr>
        <p:txBody>
          <a:bodyPr>
            <a:normAutofit/>
          </a:bodyPr>
          <a:lstStyle/>
          <a:p>
            <a:endParaRPr lang="en-IN" sz="2000" dirty="0" smtClean="0"/>
          </a:p>
          <a:p>
            <a:pPr algn="just"/>
            <a:r>
              <a:rPr lang="en-IN" sz="2000" dirty="0" smtClean="0"/>
              <a:t>OPENEASE is a web-based knowledge service providing robot and human activity data, </a:t>
            </a:r>
            <a:r>
              <a:rPr lang="en-IN" sz="2000" dirty="0"/>
              <a:t>i</a:t>
            </a:r>
            <a:r>
              <a:rPr lang="en-IN" sz="2000" dirty="0" smtClean="0"/>
              <a:t>ncluding the environment, the agent acting in, the object it manipulates, the task it performs and the behaviour it generates.</a:t>
            </a:r>
          </a:p>
          <a:p>
            <a:pPr algn="just"/>
            <a:r>
              <a:rPr lang="en-IN" sz="2000" dirty="0" smtClean="0"/>
              <a:t>OPEN-EASE can be considered as a huge, remotely accessible knowledge service that consists of-</a:t>
            </a:r>
          </a:p>
          <a:p>
            <a:pPr algn="just"/>
            <a:r>
              <a:rPr lang="en-IN" sz="2000" dirty="0" smtClean="0"/>
              <a:t> 1) a </a:t>
            </a:r>
            <a:r>
              <a:rPr lang="en-IN" sz="2000" b="1" dirty="0" smtClean="0"/>
              <a:t>big-data database </a:t>
            </a:r>
            <a:r>
              <a:rPr lang="en-IN" sz="2000" dirty="0" smtClean="0"/>
              <a:t>storing comprehensive data about episodes in which humans and robots perform complex manipulation tasks; </a:t>
            </a:r>
          </a:p>
          <a:p>
            <a:pPr algn="just"/>
            <a:r>
              <a:rPr lang="en-IN" sz="2000" dirty="0" smtClean="0"/>
              <a:t>2) an </a:t>
            </a:r>
            <a:r>
              <a:rPr lang="en-IN" sz="2000" b="1" dirty="0" smtClean="0"/>
              <a:t>ontology</a:t>
            </a:r>
            <a:r>
              <a:rPr lang="en-IN" sz="2000" dirty="0" smtClean="0"/>
              <a:t>, i.e. an encyclopaedic knowledge base, that provides a conceptual model of manipulation activities; </a:t>
            </a:r>
          </a:p>
          <a:p>
            <a:pPr algn="just"/>
            <a:r>
              <a:rPr lang="en-IN" sz="2000" dirty="0" smtClean="0"/>
              <a:t>3) and </a:t>
            </a:r>
            <a:r>
              <a:rPr lang="en-IN" sz="2000" b="1" dirty="0" smtClean="0"/>
              <a:t>software tools</a:t>
            </a:r>
            <a:r>
              <a:rPr lang="en-IN" sz="2000" dirty="0" smtClean="0"/>
              <a:t> for querying, visualizing, and analysing the manipulation task episodes. </a:t>
            </a:r>
            <a:endParaRPr lang="en-IN" sz="2000" dirty="0"/>
          </a:p>
        </p:txBody>
      </p:sp>
    </p:spTree>
    <p:extLst>
      <p:ext uri="{BB962C8B-B14F-4D97-AF65-F5344CB8AC3E}">
        <p14:creationId xmlns:p14="http://schemas.microsoft.com/office/powerpoint/2010/main" val="4198458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2282"/>
            <a:ext cx="9144000" cy="721216"/>
          </a:xfrm>
        </p:spPr>
        <p:txBody>
          <a:bodyPr>
            <a:noAutofit/>
          </a:bodyPr>
          <a:lstStyle/>
          <a:p>
            <a:pPr algn="l"/>
            <a:r>
              <a:rPr lang="en-IN" sz="3600" b="1" dirty="0" smtClean="0"/>
              <a:t>About NEEM</a:t>
            </a:r>
            <a:br>
              <a:rPr lang="en-IN" sz="3600" b="1" dirty="0" smtClean="0"/>
            </a:br>
            <a:r>
              <a:rPr lang="en-IN" sz="3600" b="1" dirty="0" smtClean="0"/>
              <a:t>----------------------------------------------------------------</a:t>
            </a:r>
            <a:endParaRPr lang="en-IN" sz="3600" b="1" dirty="0"/>
          </a:p>
        </p:txBody>
      </p:sp>
      <p:sp>
        <p:nvSpPr>
          <p:cNvPr id="3" name="Subtitle 2"/>
          <p:cNvSpPr>
            <a:spLocks noGrp="1"/>
          </p:cNvSpPr>
          <p:nvPr>
            <p:ph type="subTitle" idx="1"/>
          </p:nvPr>
        </p:nvSpPr>
        <p:spPr>
          <a:xfrm>
            <a:off x="1524000" y="2047741"/>
            <a:ext cx="9144000" cy="4043966"/>
          </a:xfrm>
        </p:spPr>
        <p:txBody>
          <a:bodyPr/>
          <a:lstStyle/>
          <a:p>
            <a:pPr algn="just"/>
            <a:endParaRPr lang="en-IN" dirty="0" smtClean="0"/>
          </a:p>
          <a:p>
            <a:pPr algn="just"/>
            <a:r>
              <a:rPr lang="en-IN" dirty="0" smtClean="0"/>
              <a:t>NEEM is </a:t>
            </a:r>
            <a:r>
              <a:rPr lang="en-IN" b="1" dirty="0" smtClean="0"/>
              <a:t>Narrative Enabled Episodic Memory.</a:t>
            </a:r>
          </a:p>
          <a:p>
            <a:pPr marL="342900" indent="-342900" algn="just">
              <a:buFont typeface="Arial" panose="020B0604020202020204" pitchFamily="34" charset="0"/>
              <a:buChar char="•"/>
            </a:pPr>
            <a:r>
              <a:rPr lang="en-IN" dirty="0" smtClean="0"/>
              <a:t>NEEM are represented as knowledge bases linked to time serial </a:t>
            </a:r>
            <a:r>
              <a:rPr lang="en-IN" dirty="0" err="1" smtClean="0"/>
              <a:t>data,acquired</a:t>
            </a:r>
            <a:r>
              <a:rPr lang="en-IN" dirty="0" smtClean="0"/>
              <a:t> through experimentation, observation, and simulation.</a:t>
            </a:r>
          </a:p>
          <a:p>
            <a:pPr marL="342900" indent="-342900" algn="just">
              <a:buFont typeface="Arial" panose="020B0604020202020204" pitchFamily="34" charset="0"/>
              <a:buChar char="•"/>
            </a:pPr>
            <a:r>
              <a:rPr lang="en-IN" dirty="0" err="1" smtClean="0"/>
              <a:t>Neems</a:t>
            </a:r>
            <a:r>
              <a:rPr lang="en-IN" dirty="0" smtClean="0"/>
              <a:t> are central data structure that link research results of various subareas within the collaborative research centre EASE.</a:t>
            </a:r>
          </a:p>
          <a:p>
            <a:pPr marL="342900" indent="-342900" algn="just">
              <a:buFont typeface="Arial" panose="020B0604020202020204" pitchFamily="34" charset="0"/>
              <a:buChar char="•"/>
            </a:pPr>
            <a:r>
              <a:rPr lang="en-IN" dirty="0" smtClean="0"/>
              <a:t>Each NEEM made of 3 parts –</a:t>
            </a:r>
          </a:p>
          <a:p>
            <a:pPr marL="800100" lvl="1" indent="-342900" algn="just">
              <a:buFont typeface="Arial" panose="020B0604020202020204" pitchFamily="34" charset="0"/>
              <a:buChar char="•"/>
            </a:pPr>
            <a:r>
              <a:rPr lang="en-IN" dirty="0" smtClean="0"/>
              <a:t>Background , </a:t>
            </a:r>
          </a:p>
          <a:p>
            <a:pPr marL="800100" lvl="1" indent="-342900" algn="just">
              <a:buFont typeface="Arial" panose="020B0604020202020204" pitchFamily="34" charset="0"/>
              <a:buChar char="•"/>
            </a:pPr>
            <a:r>
              <a:rPr lang="en-IN" dirty="0" smtClean="0"/>
              <a:t>Narrative, </a:t>
            </a:r>
          </a:p>
          <a:p>
            <a:pPr marL="800100" lvl="1" indent="-342900" algn="just">
              <a:buFont typeface="Arial" panose="020B0604020202020204" pitchFamily="34" charset="0"/>
              <a:buChar char="•"/>
            </a:pPr>
            <a:r>
              <a:rPr lang="en-IN" dirty="0" smtClean="0"/>
              <a:t>Experience.</a:t>
            </a:r>
            <a:endParaRPr lang="en-IN" dirty="0"/>
          </a:p>
        </p:txBody>
      </p:sp>
    </p:spTree>
    <p:extLst>
      <p:ext uri="{BB962C8B-B14F-4D97-AF65-F5344CB8AC3E}">
        <p14:creationId xmlns:p14="http://schemas.microsoft.com/office/powerpoint/2010/main" val="134935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938" y="1300767"/>
            <a:ext cx="9144000" cy="1120462"/>
          </a:xfrm>
        </p:spPr>
        <p:txBody>
          <a:bodyPr>
            <a:normAutofit fontScale="90000"/>
          </a:bodyPr>
          <a:lstStyle/>
          <a:p>
            <a:pPr algn="l"/>
            <a:r>
              <a:rPr lang="en-IN" sz="4000" b="1" dirty="0" smtClean="0"/>
              <a:t/>
            </a:r>
            <a:br>
              <a:rPr lang="en-IN" sz="4000" b="1" dirty="0" smtClean="0"/>
            </a:br>
            <a:r>
              <a:rPr lang="en-IN" sz="4000" b="1" dirty="0"/>
              <a:t/>
            </a:r>
            <a:br>
              <a:rPr lang="en-IN" sz="4000" b="1" dirty="0"/>
            </a:br>
            <a:r>
              <a:rPr lang="en-IN" sz="4000" b="1" dirty="0" smtClean="0"/>
              <a:t/>
            </a:r>
            <a:br>
              <a:rPr lang="en-IN" sz="4000" b="1" dirty="0" smtClean="0"/>
            </a:br>
            <a:r>
              <a:rPr lang="en-IN" sz="4000" b="1" dirty="0"/>
              <a:t/>
            </a:r>
            <a:br>
              <a:rPr lang="en-IN" sz="4000" b="1" dirty="0"/>
            </a:br>
            <a:r>
              <a:rPr lang="en-IN" sz="4000" b="1" dirty="0" smtClean="0"/>
              <a:t/>
            </a:r>
            <a:br>
              <a:rPr lang="en-IN" sz="4000" b="1" dirty="0" smtClean="0"/>
            </a:br>
            <a:r>
              <a:rPr lang="en-IN" sz="4000" b="1" dirty="0"/>
              <a:t/>
            </a:r>
            <a:br>
              <a:rPr lang="en-IN" sz="4000" b="1" dirty="0"/>
            </a:br>
            <a:r>
              <a:rPr lang="en-IN" sz="4000" b="1" dirty="0" smtClean="0"/>
              <a:t/>
            </a:r>
            <a:br>
              <a:rPr lang="en-IN" sz="4000" b="1" dirty="0" smtClean="0"/>
            </a:br>
            <a:r>
              <a:rPr lang="en-IN" sz="4000" b="1" dirty="0"/>
              <a:t/>
            </a:r>
            <a:br>
              <a:rPr lang="en-IN" sz="4000" b="1" dirty="0"/>
            </a:br>
            <a:r>
              <a:rPr lang="en-IN" sz="4000" b="1" dirty="0" smtClean="0"/>
              <a:t/>
            </a:r>
            <a:br>
              <a:rPr lang="en-IN" sz="4000" b="1" dirty="0" smtClean="0"/>
            </a:br>
            <a:r>
              <a:rPr lang="en-IN" sz="4000" b="1" dirty="0" smtClean="0"/>
              <a:t>About Prolog</a:t>
            </a:r>
            <a:r>
              <a:rPr lang="en-IN" sz="4000" b="1" dirty="0"/>
              <a:t/>
            </a:r>
            <a:br>
              <a:rPr lang="en-IN" sz="4000" b="1" dirty="0"/>
            </a:br>
            <a:r>
              <a:rPr lang="en-IN" sz="4000" b="1" dirty="0" smtClean="0"/>
              <a:t>---------------------------------------------------------------</a:t>
            </a:r>
            <a:r>
              <a:rPr lang="en-IN" sz="1400" b="1" dirty="0" smtClean="0"/>
              <a:t/>
            </a:r>
            <a:br>
              <a:rPr lang="en-IN" sz="1400" b="1" dirty="0" smtClean="0"/>
            </a:br>
            <a:endParaRPr lang="en-IN" sz="4000" b="1" dirty="0"/>
          </a:p>
        </p:txBody>
      </p:sp>
      <p:sp>
        <p:nvSpPr>
          <p:cNvPr id="3" name="Subtitle 2"/>
          <p:cNvSpPr>
            <a:spLocks noGrp="1"/>
          </p:cNvSpPr>
          <p:nvPr>
            <p:ph type="subTitle" idx="1"/>
          </p:nvPr>
        </p:nvSpPr>
        <p:spPr>
          <a:xfrm>
            <a:off x="1524000" y="1687131"/>
            <a:ext cx="9144000" cy="3966693"/>
          </a:xfrm>
        </p:spPr>
        <p:txBody>
          <a:bodyPr>
            <a:normAutofit fontScale="92500" lnSpcReduction="10000"/>
          </a:bodyPr>
          <a:lstStyle/>
          <a:p>
            <a:pPr algn="l"/>
            <a:r>
              <a:rPr lang="en-IN" dirty="0" smtClean="0"/>
              <a:t>We do query solving in a logical programming named prolog.</a:t>
            </a:r>
          </a:p>
          <a:p>
            <a:pPr marL="342900" indent="-342900" algn="l">
              <a:buFont typeface="Arial" panose="020B0604020202020204" pitchFamily="34" charset="0"/>
              <a:buChar char="•"/>
            </a:pPr>
            <a:r>
              <a:rPr lang="en-IN" dirty="0" smtClean="0"/>
              <a:t>Prolog programming are knowledge bases,collection of facts and rules, which describes some collection of relationships.</a:t>
            </a:r>
          </a:p>
          <a:p>
            <a:pPr marL="342900" indent="-342900" algn="l">
              <a:buFont typeface="Arial" panose="020B0604020202020204" pitchFamily="34" charset="0"/>
              <a:buChar char="•"/>
            </a:pPr>
            <a:r>
              <a:rPr lang="en-IN" dirty="0" smtClean="0"/>
              <a:t>Prolog useful in computational linguistics and AI.</a:t>
            </a:r>
          </a:p>
          <a:p>
            <a:pPr marL="342900" indent="-342900" algn="l">
              <a:buFont typeface="Arial" panose="020B0604020202020204" pitchFamily="34" charset="0"/>
              <a:buChar char="•"/>
            </a:pPr>
            <a:r>
              <a:rPr lang="en-IN" dirty="0" smtClean="0"/>
              <a:t>Prolog has 3 basic constructs –</a:t>
            </a:r>
          </a:p>
          <a:p>
            <a:pPr marL="800100" lvl="1" indent="-342900" algn="l">
              <a:buFont typeface="Arial" panose="020B0604020202020204" pitchFamily="34" charset="0"/>
              <a:buChar char="•"/>
            </a:pPr>
            <a:r>
              <a:rPr lang="en-IN" dirty="0" smtClean="0"/>
              <a:t>Facts	</a:t>
            </a:r>
          </a:p>
          <a:p>
            <a:pPr marL="800100" lvl="1" indent="-342900" algn="l">
              <a:buFont typeface="Arial" panose="020B0604020202020204" pitchFamily="34" charset="0"/>
              <a:buChar char="•"/>
            </a:pPr>
            <a:r>
              <a:rPr lang="en-IN" dirty="0" smtClean="0"/>
              <a:t>Rules</a:t>
            </a:r>
          </a:p>
          <a:p>
            <a:pPr marL="800100" lvl="1" indent="-342900" algn="l">
              <a:buFont typeface="Arial" panose="020B0604020202020204" pitchFamily="34" charset="0"/>
              <a:buChar char="•"/>
            </a:pPr>
            <a:r>
              <a:rPr lang="en-IN" dirty="0" smtClean="0"/>
              <a:t>Queries		</a:t>
            </a:r>
            <a:endParaRPr lang="en-IN" dirty="0"/>
          </a:p>
          <a:p>
            <a:pPr marL="342900" indent="-342900" algn="l">
              <a:buFont typeface="Arial" panose="020B0604020202020204" pitchFamily="34" charset="0"/>
              <a:buChar char="•"/>
            </a:pPr>
            <a:r>
              <a:rPr lang="en-IN" dirty="0" smtClean="0"/>
              <a:t>A collection of facts and rules is called knowledge base and prolog programming is all about knowledge base. </a:t>
            </a:r>
          </a:p>
          <a:p>
            <a:pPr marL="342900" indent="-342900" algn="l">
              <a:buFont typeface="Arial" panose="020B0604020202020204" pitchFamily="34" charset="0"/>
              <a:buChar char="•"/>
            </a:pPr>
            <a:r>
              <a:rPr lang="en-IN" dirty="0" smtClean="0"/>
              <a:t>1 </a:t>
            </a:r>
            <a:r>
              <a:rPr lang="en-IN" dirty="0" err="1" smtClean="0"/>
              <a:t>st</a:t>
            </a:r>
            <a:r>
              <a:rPr lang="en-IN" dirty="0" smtClean="0"/>
              <a:t> letter of query will be lower case.</a:t>
            </a:r>
          </a:p>
        </p:txBody>
      </p:sp>
    </p:spTree>
    <p:extLst>
      <p:ext uri="{BB962C8B-B14F-4D97-AF65-F5344CB8AC3E}">
        <p14:creationId xmlns:p14="http://schemas.microsoft.com/office/powerpoint/2010/main" val="1393037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1004552"/>
            <a:ext cx="10515600" cy="737651"/>
          </a:xfrm>
        </p:spPr>
        <p:txBody>
          <a:bodyPr>
            <a:normAutofit fontScale="90000"/>
          </a:bodyPr>
          <a:lstStyle/>
          <a:p>
            <a:r>
              <a:rPr lang="en-IN" sz="3600" b="1" dirty="0" smtClean="0"/>
              <a:t>Example of prolog</a:t>
            </a:r>
            <a:br>
              <a:rPr lang="en-IN" sz="3600" b="1" dirty="0" smtClean="0"/>
            </a:br>
            <a:r>
              <a:rPr lang="en-IN" sz="3600" b="1" dirty="0" smtClean="0"/>
              <a:t>-------------------------------------------------------------------------</a:t>
            </a:r>
            <a:endParaRPr lang="en-IN" sz="3600" b="1" dirty="0"/>
          </a:p>
        </p:txBody>
      </p:sp>
      <p:sp>
        <p:nvSpPr>
          <p:cNvPr id="3" name="Content Placeholder 2"/>
          <p:cNvSpPr>
            <a:spLocks noGrp="1"/>
          </p:cNvSpPr>
          <p:nvPr>
            <p:ph idx="1"/>
          </p:nvPr>
        </p:nvSpPr>
        <p:spPr/>
        <p:txBody>
          <a:bodyPr/>
          <a:lstStyle/>
          <a:p>
            <a:pPr marL="0" indent="0">
              <a:buNone/>
            </a:pPr>
            <a:r>
              <a:rPr lang="en-IN" sz="2000" dirty="0" smtClean="0"/>
              <a:t>Knowledge Base 1 (KB1.pl) is simply a collection of facts. Facts are used to state things that are unconditionally true of some situation of interest. For example, we can state that pr2, boxy, and pepper are robots, and that pepper can talk, using the following facts:</a:t>
            </a:r>
          </a:p>
          <a:p>
            <a:pPr marL="0" indent="0">
              <a:buNone/>
            </a:pPr>
            <a:r>
              <a:rPr lang="en-IN" sz="2000" dirty="0" smtClean="0"/>
              <a:t>•	robot(pr2). </a:t>
            </a:r>
          </a:p>
          <a:p>
            <a:pPr marL="0" indent="0">
              <a:buNone/>
            </a:pPr>
            <a:r>
              <a:rPr lang="en-IN" sz="2000" dirty="0" smtClean="0"/>
              <a:t>•	robot(boxy). </a:t>
            </a:r>
          </a:p>
          <a:p>
            <a:pPr marL="0" indent="0">
              <a:buNone/>
            </a:pPr>
            <a:r>
              <a:rPr lang="en-IN" sz="2000" dirty="0" smtClean="0"/>
              <a:t>•	robot(pepper). </a:t>
            </a:r>
          </a:p>
          <a:p>
            <a:pPr marL="0" indent="0">
              <a:buNone/>
            </a:pPr>
            <a:r>
              <a:rPr lang="en-IN" sz="2000" dirty="0" smtClean="0"/>
              <a:t>•	</a:t>
            </a:r>
            <a:r>
              <a:rPr lang="en-IN" sz="2000" dirty="0" err="1" smtClean="0"/>
              <a:t>can_talk</a:t>
            </a:r>
            <a:r>
              <a:rPr lang="en-IN" sz="2000" dirty="0" smtClean="0"/>
              <a:t>(pepper).</a:t>
            </a:r>
          </a:p>
          <a:p>
            <a:pPr marL="0" indent="0">
              <a:buNone/>
            </a:pPr>
            <a:endParaRPr lang="en-IN" sz="2000" dirty="0"/>
          </a:p>
        </p:txBody>
      </p:sp>
    </p:spTree>
    <p:extLst>
      <p:ext uri="{BB962C8B-B14F-4D97-AF65-F5344CB8AC3E}">
        <p14:creationId xmlns:p14="http://schemas.microsoft.com/office/powerpoint/2010/main" val="1790532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3" y="931795"/>
            <a:ext cx="10515600" cy="639427"/>
          </a:xfrm>
        </p:spPr>
        <p:txBody>
          <a:bodyPr>
            <a:normAutofit fontScale="90000"/>
          </a:bodyPr>
          <a:lstStyle/>
          <a:p>
            <a:r>
              <a:rPr lang="en-IN" sz="3600" b="1" dirty="0" smtClean="0"/>
              <a:t>Project Discussion</a:t>
            </a:r>
            <a:br>
              <a:rPr lang="en-IN" sz="3600" b="1" dirty="0" smtClean="0"/>
            </a:br>
            <a:r>
              <a:rPr lang="en-IN" sz="3600" b="1" dirty="0" smtClean="0"/>
              <a:t>-------------------------------------------------------------------------------</a:t>
            </a:r>
            <a:endParaRPr lang="en-IN" sz="3600" b="1" dirty="0"/>
          </a:p>
        </p:txBody>
      </p:sp>
      <p:sp>
        <p:nvSpPr>
          <p:cNvPr id="5" name="Content Placeholder 4"/>
          <p:cNvSpPr>
            <a:spLocks noGrp="1"/>
          </p:cNvSpPr>
          <p:nvPr>
            <p:ph idx="1"/>
          </p:nvPr>
        </p:nvSpPr>
        <p:spPr/>
        <p:txBody>
          <a:bodyPr>
            <a:normAutofit lnSpcReduction="10000"/>
          </a:bodyPr>
          <a:lstStyle/>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This figure demonstrates the flow of information ,the impact of interaction between particular modules.</a:t>
            </a:r>
            <a:endParaRPr lang="en-IN" dirty="0"/>
          </a:p>
        </p:txBody>
      </p:sp>
      <p:pic>
        <p:nvPicPr>
          <p:cNvPr id="6" name="Picture 5"/>
          <p:cNvPicPr>
            <a:picLocks noChangeAspect="1"/>
          </p:cNvPicPr>
          <p:nvPr/>
        </p:nvPicPr>
        <p:blipFill>
          <a:blip r:embed="rId2"/>
          <a:stretch>
            <a:fillRect/>
          </a:stretch>
        </p:blipFill>
        <p:spPr>
          <a:xfrm>
            <a:off x="734713" y="1852133"/>
            <a:ext cx="10516511" cy="2432515"/>
          </a:xfrm>
          <a:prstGeom prst="rect">
            <a:avLst/>
          </a:prstGeom>
        </p:spPr>
      </p:pic>
    </p:spTree>
    <p:extLst>
      <p:ext uri="{BB962C8B-B14F-4D97-AF65-F5344CB8AC3E}">
        <p14:creationId xmlns:p14="http://schemas.microsoft.com/office/powerpoint/2010/main" val="696868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5155"/>
            <a:ext cx="10327783" cy="1712889"/>
          </a:xfrm>
        </p:spPr>
        <p:txBody>
          <a:bodyPr>
            <a:normAutofit fontScale="90000"/>
          </a:bodyPr>
          <a:lstStyle/>
          <a:p>
            <a:r>
              <a:rPr lang="en-IN" sz="4000" dirty="0" smtClean="0"/>
              <a:t>Description of Kitchen Clash-</a:t>
            </a:r>
            <a:r>
              <a:rPr lang="en-IN" sz="4000" dirty="0"/>
              <a:t/>
            </a:r>
            <a:br>
              <a:rPr lang="en-IN" sz="4000" dirty="0"/>
            </a:br>
            <a:r>
              <a:rPr lang="en-IN" dirty="0" smtClean="0"/>
              <a:t>------------------------------------------------------------------</a:t>
            </a:r>
            <a:endParaRPr lang="en-IN" dirty="0"/>
          </a:p>
        </p:txBody>
      </p:sp>
      <p:sp>
        <p:nvSpPr>
          <p:cNvPr id="3" name="Content Placeholder 2"/>
          <p:cNvSpPr>
            <a:spLocks noGrp="1"/>
          </p:cNvSpPr>
          <p:nvPr>
            <p:ph idx="1"/>
          </p:nvPr>
        </p:nvSpPr>
        <p:spPr>
          <a:xfrm>
            <a:off x="838200" y="1429554"/>
            <a:ext cx="10515600" cy="4747409"/>
          </a:xfrm>
        </p:spPr>
        <p:txBody>
          <a:bodyPr>
            <a:normAutofit/>
          </a:bodyPr>
          <a:lstStyle/>
          <a:p>
            <a:pPr marL="0" indent="0">
              <a:buNone/>
            </a:pPr>
            <a:endParaRPr lang="en-IN" sz="2000" b="1" dirty="0"/>
          </a:p>
          <a:p>
            <a:pPr marL="0" indent="0">
              <a:buNone/>
            </a:pPr>
            <a:r>
              <a:rPr lang="en-IN" sz="2000" b="1" dirty="0" smtClean="0"/>
              <a:t>Kitchen Clash</a:t>
            </a:r>
            <a:r>
              <a:rPr lang="en-IN" sz="2000" dirty="0" smtClean="0"/>
              <a:t>, a VR human computation serious game for the extraction of human world knowledge in the context of everyday activities. Within the framework of </a:t>
            </a:r>
            <a:r>
              <a:rPr lang="en-IN" sz="2000" dirty="0" err="1" smtClean="0"/>
              <a:t>MEANinGS</a:t>
            </a:r>
            <a:r>
              <a:rPr lang="en-IN" sz="2000" dirty="0" smtClean="0"/>
              <a:t> (</a:t>
            </a:r>
            <a:r>
              <a:rPr lang="en-IN" sz="2000" dirty="0" err="1" smtClean="0"/>
              <a:t>Malleating</a:t>
            </a:r>
            <a:r>
              <a:rPr lang="en-IN" sz="2000" dirty="0" smtClean="0"/>
              <a:t> Everyday Activity Narratives in Games and Simulations), we integrate a combination of information transforming</a:t>
            </a:r>
            <a:r>
              <a:rPr lang="en-IN" sz="2000" dirty="0"/>
              <a:t> </a:t>
            </a:r>
            <a:r>
              <a:rPr lang="en-IN" sz="2000" dirty="0" smtClean="0"/>
              <a:t>modules. </a:t>
            </a:r>
          </a:p>
          <a:p>
            <a:r>
              <a:rPr lang="en-IN" sz="2000" dirty="0"/>
              <a:t>W</a:t>
            </a:r>
            <a:r>
              <a:rPr lang="en-IN" sz="2000" dirty="0" smtClean="0"/>
              <a:t>e introduce </a:t>
            </a:r>
            <a:r>
              <a:rPr lang="en-IN" sz="2000" dirty="0" err="1" smtClean="0"/>
              <a:t>KitchenClash</a:t>
            </a:r>
            <a:r>
              <a:rPr lang="en-IN" sz="2000" dirty="0" smtClean="0"/>
              <a:t>, a virtual reality-based, competitive household serious game. Players are challenged with the same set of instructions that stem from the original knowledge base within a virtual household produced by the scene generation module.</a:t>
            </a:r>
          </a:p>
          <a:p>
            <a:r>
              <a:rPr lang="en-IN" sz="2000" dirty="0" smtClean="0"/>
              <a:t>Each instruction is realized as reaching a </a:t>
            </a:r>
            <a:r>
              <a:rPr lang="en-IN" sz="2000" dirty="0" err="1" smtClean="0"/>
              <a:t>subgoal</a:t>
            </a:r>
            <a:r>
              <a:rPr lang="en-IN" sz="2000" dirty="0" smtClean="0"/>
              <a:t> represented by the contained objects and the type of the manipulation (picking up/dropping objects, combining objects with other objects, making use of specific object properties, </a:t>
            </a:r>
            <a:r>
              <a:rPr lang="en-IN" sz="2000" dirty="0" err="1" smtClean="0"/>
              <a:t>etc</a:t>
            </a:r>
            <a:r>
              <a:rPr lang="en-IN" sz="2000" dirty="0" smtClean="0"/>
              <a:t>).</a:t>
            </a:r>
          </a:p>
          <a:p>
            <a:pPr marL="0" indent="0">
              <a:buNone/>
            </a:pPr>
            <a:r>
              <a:rPr lang="en-IN" sz="2000" b="1" dirty="0" smtClean="0"/>
              <a:t>So one of the task used in evaluation is to prepare a portion of cucumber salad.</a:t>
            </a:r>
          </a:p>
          <a:p>
            <a:pPr marL="0" indent="0">
              <a:buNone/>
            </a:pPr>
            <a:endParaRPr lang="en-IN" sz="2000" dirty="0" smtClean="0"/>
          </a:p>
        </p:txBody>
      </p:sp>
    </p:spTree>
    <p:extLst>
      <p:ext uri="{BB962C8B-B14F-4D97-AF65-F5344CB8AC3E}">
        <p14:creationId xmlns:p14="http://schemas.microsoft.com/office/powerpoint/2010/main" val="2218338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5306"/>
            <a:ext cx="10515600" cy="1043190"/>
          </a:xfrm>
        </p:spPr>
        <p:txBody>
          <a:bodyPr>
            <a:noAutofit/>
          </a:bodyPr>
          <a:lstStyle/>
          <a:p>
            <a:r>
              <a:rPr lang="en-IN" sz="3200" b="1" dirty="0" smtClean="0"/>
              <a:t>Steps of processing this task</a:t>
            </a:r>
            <a:br>
              <a:rPr lang="en-IN" sz="3200" b="1" dirty="0" smtClean="0"/>
            </a:br>
            <a:r>
              <a:rPr lang="en-IN" sz="3200" dirty="0" smtClean="0"/>
              <a:t>-----------------------------------------------------------------------------------</a:t>
            </a:r>
            <a:endParaRPr lang="en-IN" sz="3200" dirty="0"/>
          </a:p>
        </p:txBody>
      </p:sp>
      <p:sp>
        <p:nvSpPr>
          <p:cNvPr id="3" name="Content Placeholder 2"/>
          <p:cNvSpPr>
            <a:spLocks noGrp="1"/>
          </p:cNvSpPr>
          <p:nvPr>
            <p:ph idx="1"/>
          </p:nvPr>
        </p:nvSpPr>
        <p:spPr>
          <a:xfrm>
            <a:off x="838200" y="1712889"/>
            <a:ext cx="10515600" cy="4464073"/>
          </a:xfrm>
        </p:spPr>
        <p:txBody>
          <a:bodyPr>
            <a:normAutofit/>
          </a:bodyPr>
          <a:lstStyle/>
          <a:p>
            <a:r>
              <a:rPr lang="en-IN" sz="2200" b="1" u="sng" dirty="0" smtClean="0"/>
              <a:t>Retrieval</a:t>
            </a:r>
            <a:r>
              <a:rPr lang="en-IN" sz="2200" b="1" dirty="0" smtClean="0"/>
              <a:t> </a:t>
            </a:r>
            <a:r>
              <a:rPr lang="en-IN" sz="2200" dirty="0" smtClean="0"/>
              <a:t>-Within this module, the overall task will be divided into subtasks(Slice the cucumber into thin pieces, Place the slices into a bowl and Pour dressing over the cucumbers), which will be forwarded to the processing layer.</a:t>
            </a:r>
          </a:p>
          <a:p>
            <a:r>
              <a:rPr lang="en-IN" sz="2200" b="1" u="sng" dirty="0" smtClean="0"/>
              <a:t>Processing</a:t>
            </a:r>
            <a:r>
              <a:rPr lang="en-IN" sz="2200" u="sng" dirty="0"/>
              <a:t>-</a:t>
            </a:r>
            <a:r>
              <a:rPr lang="en-IN" sz="2200" u="sng" dirty="0" smtClean="0"/>
              <a:t> </a:t>
            </a:r>
            <a:r>
              <a:rPr lang="en-IN" sz="2200" dirty="0" smtClean="0"/>
              <a:t>The natural language parser extracts one action per subtask, each of which should be performed by the discourse addressee</a:t>
            </a:r>
          </a:p>
          <a:p>
            <a:r>
              <a:rPr lang="en-IN" sz="2200" b="1" u="sng" dirty="0"/>
              <a:t>S</a:t>
            </a:r>
            <a:r>
              <a:rPr lang="en-IN" sz="2200" b="1" u="sng" dirty="0" smtClean="0"/>
              <a:t>licing</a:t>
            </a:r>
            <a:r>
              <a:rPr lang="en-IN" sz="2200" dirty="0" smtClean="0"/>
              <a:t> -action, the undergoes cucumber is identified while the obligatory instrument slot is left unspecified.</a:t>
            </a:r>
          </a:p>
          <a:p>
            <a:r>
              <a:rPr lang="en-IN" sz="2200" u="sng" dirty="0" smtClean="0"/>
              <a:t> </a:t>
            </a:r>
            <a:r>
              <a:rPr lang="en-IN" sz="2200" b="1" u="sng" dirty="0"/>
              <a:t>P</a:t>
            </a:r>
            <a:r>
              <a:rPr lang="en-IN" sz="2200" b="1" u="sng" dirty="0" smtClean="0"/>
              <a:t>lacing -</a:t>
            </a:r>
            <a:r>
              <a:rPr lang="en-IN" sz="2200" dirty="0" smtClean="0"/>
              <a:t>action describes the desired trajectory of the undergoing slices to their destination, an undetermined container of type </a:t>
            </a:r>
            <a:r>
              <a:rPr lang="en-IN" sz="2200" dirty="0" err="1" smtClean="0"/>
              <a:t>bowl.e</a:t>
            </a:r>
            <a:r>
              <a:rPr lang="en-IN" sz="2200" dirty="0" smtClean="0"/>
              <a:t> ontologically equivalent cutting action is extracted</a:t>
            </a:r>
          </a:p>
          <a:p>
            <a:r>
              <a:rPr lang="en-IN" sz="2200" dirty="0" smtClean="0"/>
              <a:t>For the final</a:t>
            </a:r>
            <a:r>
              <a:rPr lang="en-IN" sz="2200" b="1" dirty="0" smtClean="0"/>
              <a:t> pouring </a:t>
            </a:r>
            <a:r>
              <a:rPr lang="en-IN" sz="2200" dirty="0" smtClean="0"/>
              <a:t>action, the poured substance dressing and its </a:t>
            </a:r>
            <a:r>
              <a:rPr lang="en-IN" sz="2200" dirty="0" err="1" smtClean="0"/>
              <a:t>destination,the</a:t>
            </a:r>
            <a:r>
              <a:rPr lang="en-IN" sz="2200" dirty="0" smtClean="0"/>
              <a:t> cucumbers, are identified</a:t>
            </a:r>
            <a:r>
              <a:rPr lang="en-IN" dirty="0" smtClean="0"/>
              <a:t>.</a:t>
            </a:r>
          </a:p>
          <a:p>
            <a:endParaRPr lang="en-IN" dirty="0" smtClean="0"/>
          </a:p>
          <a:p>
            <a:endParaRPr lang="en-IN" dirty="0"/>
          </a:p>
        </p:txBody>
      </p:sp>
    </p:spTree>
    <p:extLst>
      <p:ext uri="{BB962C8B-B14F-4D97-AF65-F5344CB8AC3E}">
        <p14:creationId xmlns:p14="http://schemas.microsoft.com/office/powerpoint/2010/main" val="4264505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9854"/>
            <a:ext cx="10515600" cy="1506828"/>
          </a:xfrm>
        </p:spPr>
        <p:txBody>
          <a:bodyPr>
            <a:normAutofit fontScale="90000"/>
          </a:bodyPr>
          <a:lstStyle/>
          <a:p>
            <a:r>
              <a:rPr lang="en-IN" sz="3600" dirty="0" smtClean="0"/>
              <a:t>Cont.</a:t>
            </a:r>
            <a:br>
              <a:rPr lang="en-IN" sz="3600" dirty="0" smtClean="0"/>
            </a:br>
            <a:r>
              <a:rPr lang="en-IN" sz="3600" dirty="0" smtClean="0"/>
              <a:t>--------------------------------------------------------------------------</a:t>
            </a:r>
            <a:endParaRPr lang="en-IN" sz="3600" dirty="0"/>
          </a:p>
        </p:txBody>
      </p:sp>
      <p:sp>
        <p:nvSpPr>
          <p:cNvPr id="3" name="Content Placeholder 2"/>
          <p:cNvSpPr>
            <a:spLocks noGrp="1"/>
          </p:cNvSpPr>
          <p:nvPr>
            <p:ph idx="1"/>
          </p:nvPr>
        </p:nvSpPr>
        <p:spPr>
          <a:xfrm>
            <a:off x="838200" y="1944709"/>
            <a:ext cx="10515600" cy="4232253"/>
          </a:xfrm>
        </p:spPr>
        <p:txBody>
          <a:bodyPr>
            <a:normAutofit/>
          </a:bodyPr>
          <a:lstStyle/>
          <a:p>
            <a:r>
              <a:rPr lang="en-IN" sz="2000" b="1" u="sng" dirty="0" smtClean="0"/>
              <a:t>Specification</a:t>
            </a:r>
            <a:r>
              <a:rPr lang="en-IN" sz="2000" u="sng" dirty="0" smtClean="0"/>
              <a:t>-</a:t>
            </a:r>
            <a:r>
              <a:rPr lang="en-IN" sz="2000" dirty="0" smtClean="0"/>
              <a:t> In order to prepare a suitable </a:t>
            </a:r>
            <a:r>
              <a:rPr lang="en-IN" sz="2000" dirty="0" err="1" smtClean="0"/>
              <a:t>testbed</a:t>
            </a:r>
            <a:r>
              <a:rPr lang="en-IN" sz="2000" dirty="0" smtClean="0"/>
              <a:t>, the scene generation module spawns a </a:t>
            </a:r>
            <a:r>
              <a:rPr lang="en-IN" sz="2000" dirty="0" err="1" smtClean="0"/>
              <a:t>cucumberand</a:t>
            </a:r>
            <a:r>
              <a:rPr lang="en-IN" sz="2000" dirty="0" smtClean="0"/>
              <a:t> different variants of cutting objects.</a:t>
            </a:r>
          </a:p>
          <a:p>
            <a:r>
              <a:rPr lang="en-IN" sz="2000" b="1" u="sng" dirty="0" smtClean="0"/>
              <a:t>Providing-</a:t>
            </a:r>
            <a:r>
              <a:rPr lang="en-IN" sz="2000" b="1" dirty="0" smtClean="0"/>
              <a:t> </a:t>
            </a:r>
            <a:r>
              <a:rPr lang="en-IN" sz="2000" dirty="0" smtClean="0"/>
              <a:t>In the end, trajectories and action choices from the specification layer are formulated into the standardized NEEM description to generalize and publish the insights to the open robotic community.</a:t>
            </a:r>
          </a:p>
          <a:p>
            <a:pPr marL="0" indent="0">
              <a:buNone/>
            </a:pPr>
            <a:endParaRPr lang="en-IN" sz="2000" dirty="0" smtClean="0"/>
          </a:p>
          <a:p>
            <a:pPr marL="0" indent="0">
              <a:buNone/>
            </a:pPr>
            <a:r>
              <a:rPr lang="en-IN" sz="2000" dirty="0" smtClean="0"/>
              <a:t>The study was split into two groups in a between-subjects design, where the </a:t>
            </a:r>
            <a:r>
              <a:rPr lang="en-IN" sz="2000" b="1" dirty="0" smtClean="0"/>
              <a:t>VR group </a:t>
            </a:r>
            <a:r>
              <a:rPr lang="en-IN" sz="2000" dirty="0" smtClean="0"/>
              <a:t>was exposed to Kitchen Clash within the associated framework and the </a:t>
            </a:r>
            <a:r>
              <a:rPr lang="en-IN" sz="2000" b="1" dirty="0" smtClean="0"/>
              <a:t>control group </a:t>
            </a:r>
            <a:r>
              <a:rPr lang="en-IN" sz="2000" dirty="0" smtClean="0"/>
              <a:t>had to accumulate the desired world knowledge manually by depicting the respective tasks in written form.</a:t>
            </a:r>
          </a:p>
          <a:p>
            <a:pPr marL="0" indent="0">
              <a:buNone/>
            </a:pPr>
            <a:endParaRPr lang="en-IN" dirty="0" smtClean="0"/>
          </a:p>
          <a:p>
            <a:endParaRPr lang="en-IN" dirty="0"/>
          </a:p>
        </p:txBody>
      </p:sp>
    </p:spTree>
    <p:extLst>
      <p:ext uri="{BB962C8B-B14F-4D97-AF65-F5344CB8AC3E}">
        <p14:creationId xmlns:p14="http://schemas.microsoft.com/office/powerpoint/2010/main" val="66268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688</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KitchenClash- Prepare-cucumber-Salad. -----------------------------------------</vt:lpstr>
      <vt:lpstr>About OPENEASE ----------------------------------------------------------</vt:lpstr>
      <vt:lpstr>About NEEM ----------------------------------------------------------------</vt:lpstr>
      <vt:lpstr>         About Prolog --------------------------------------------------------------- </vt:lpstr>
      <vt:lpstr>Example of prolog -------------------------------------------------------------------------</vt:lpstr>
      <vt:lpstr>Project Discussion -------------------------------------------------------------------------------</vt:lpstr>
      <vt:lpstr>Description of Kitchen Clash- ------------------------------------------------------------------</vt:lpstr>
      <vt:lpstr>Steps of processing this task -----------------------------------------------------------------------------------</vt:lpstr>
      <vt:lpstr>Cont.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KitchenClash- Making cucumber Salad.</dc:title>
  <dc:creator>Sudipta</dc:creator>
  <cp:lastModifiedBy>Sudipta</cp:lastModifiedBy>
  <cp:revision>9</cp:revision>
  <dcterms:created xsi:type="dcterms:W3CDTF">2021-03-31T08:13:57Z</dcterms:created>
  <dcterms:modified xsi:type="dcterms:W3CDTF">2021-03-31T16:13:21Z</dcterms:modified>
</cp:coreProperties>
</file>