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3" r:id="rId3"/>
    <p:sldId id="257" r:id="rId4"/>
    <p:sldId id="271" r:id="rId5"/>
    <p:sldId id="258" r:id="rId6"/>
    <p:sldId id="259" r:id="rId7"/>
    <p:sldId id="268" r:id="rId8"/>
    <p:sldId id="269" r:id="rId9"/>
    <p:sldId id="270" r:id="rId10"/>
    <p:sldId id="261" r:id="rId11"/>
    <p:sldId id="262" r:id="rId12"/>
    <p:sldId id="264"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bishn\Downloads\analysis_of_canada%20final%20(Recovered).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bishn\Downloads\analysis_of_canada%20final%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bishn\Downloads\analysis_of_canada%20final%20(Recovered).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bishn\Downloads\analysis_of_canada%20final%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ishn\Downloads\analysis_of_canada%20final%20(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isa\OneDrive\project\PROJECT%20SUBMISSION\analysis_of_canada%20final%20(Recover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(Recovered).xlsx]pivot_charts_canada_q_a_review!PivotTable3</c:name>
    <c:fmtId val="77"/>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690530991318388E-2"/>
          <c:y val="3.3670033670033669E-2"/>
          <c:w val="0.56246331516252779"/>
          <c:h val="0.80101381266735594"/>
        </c:manualLayout>
      </c:layout>
      <c:lineChart>
        <c:grouping val="standard"/>
        <c:varyColors val="0"/>
        <c:ser>
          <c:idx val="0"/>
          <c:order val="0"/>
          <c:tx>
            <c:strRef>
              <c:f>pivot_charts_canada_q_a_review!$B$4:$B$6</c:f>
              <c:strCache>
                <c:ptCount val="1"/>
                <c:pt idx="0">
                  <c:v>Average of avg_review_scores_rating - FALSE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pivot_charts_canada_q_a_review!$A$7:$A$18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pivot_charts_canada_q_a_review!$B$7:$B$18</c:f>
              <c:numCache>
                <c:formatCode>0.00</c:formatCode>
                <c:ptCount val="12"/>
                <c:pt idx="0">
                  <c:v>4.7235870384325267</c:v>
                </c:pt>
                <c:pt idx="1">
                  <c:v>4.7074257425742401</c:v>
                </c:pt>
                <c:pt idx="2">
                  <c:v>4.7221450282240314</c:v>
                </c:pt>
                <c:pt idx="3">
                  <c:v>4.705514316012712</c:v>
                </c:pt>
                <c:pt idx="4">
                  <c:v>4.7051772388059403</c:v>
                </c:pt>
                <c:pt idx="5">
                  <c:v>4.6985275557425066</c:v>
                </c:pt>
                <c:pt idx="6">
                  <c:v>4.7018921813637586</c:v>
                </c:pt>
                <c:pt idx="7">
                  <c:v>4.7115873015872642</c:v>
                </c:pt>
                <c:pt idx="8">
                  <c:v>4.7167184801381348</c:v>
                </c:pt>
                <c:pt idx="9">
                  <c:v>4.7187356321838818</c:v>
                </c:pt>
                <c:pt idx="10">
                  <c:v>4.704711821623877</c:v>
                </c:pt>
                <c:pt idx="11">
                  <c:v>4.7189627870150188</c:v>
                </c:pt>
              </c:numCache>
            </c:numRef>
          </c:val>
          <c:smooth val="0"/>
          <c:extLst>
            <c:ext xmlns:c16="http://schemas.microsoft.com/office/drawing/2014/chart" uri="{C3380CC4-5D6E-409C-BE32-E72D297353CC}">
              <c16:uniqueId val="{00000000-579D-4767-953F-95A204EAC5D4}"/>
            </c:ext>
          </c:extLst>
        </c:ser>
        <c:ser>
          <c:idx val="1"/>
          <c:order val="1"/>
          <c:tx>
            <c:strRef>
              <c:f>pivot_charts_canada_q_a_review!$C$4:$C$6</c:f>
              <c:strCache>
                <c:ptCount val="1"/>
                <c:pt idx="0">
                  <c:v>Average of avg_review_scores_rating - TRUE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pivot_charts_canada_q_a_review!$A$7:$A$18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pivot_charts_canada_q_a_review!$C$7:$C$18</c:f>
              <c:numCache>
                <c:formatCode>0.00</c:formatCode>
                <c:ptCount val="12"/>
                <c:pt idx="0">
                  <c:v>4.8783101045295032</c:v>
                </c:pt>
                <c:pt idx="1">
                  <c:v>4.8789258079197824</c:v>
                </c:pt>
                <c:pt idx="2">
                  <c:v>4.8787274453940146</c:v>
                </c:pt>
                <c:pt idx="3">
                  <c:v>4.874081958488488</c:v>
                </c:pt>
                <c:pt idx="4">
                  <c:v>4.8742508887759506</c:v>
                </c:pt>
                <c:pt idx="5">
                  <c:v>4.8736512524083846</c:v>
                </c:pt>
                <c:pt idx="6">
                  <c:v>4.8768064228366477</c:v>
                </c:pt>
                <c:pt idx="7">
                  <c:v>4.8776094276093112</c:v>
                </c:pt>
                <c:pt idx="8">
                  <c:v>4.8775030902347423</c:v>
                </c:pt>
                <c:pt idx="9">
                  <c:v>4.8802412645589488</c:v>
                </c:pt>
                <c:pt idx="10">
                  <c:v>4.8803963808701996</c:v>
                </c:pt>
                <c:pt idx="11">
                  <c:v>4.8794041450776078</c:v>
                </c:pt>
              </c:numCache>
            </c:numRef>
          </c:val>
          <c:smooth val="0"/>
          <c:extLst>
            <c:ext xmlns:c16="http://schemas.microsoft.com/office/drawing/2014/chart" uri="{C3380CC4-5D6E-409C-BE32-E72D297353CC}">
              <c16:uniqueId val="{00000001-579D-4767-953F-95A204EAC5D4}"/>
            </c:ext>
          </c:extLst>
        </c:ser>
        <c:ser>
          <c:idx val="2"/>
          <c:order val="2"/>
          <c:tx>
            <c:strRef>
              <c:f>pivot_charts_canada_q_a_review!$D$4:$D$6</c:f>
              <c:strCache>
                <c:ptCount val="1"/>
                <c:pt idx="0">
                  <c:v>Average of avg_review_scores_value - FALSE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pivot_charts_canada_q_a_review!$A$7:$A$18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pivot_charts_canada_q_a_review!$D$7:$D$18</c:f>
              <c:numCache>
                <c:formatCode>0.00</c:formatCode>
                <c:ptCount val="12"/>
                <c:pt idx="0">
                  <c:v>4.7151492255383367</c:v>
                </c:pt>
                <c:pt idx="1">
                  <c:v>4.7028180687940369</c:v>
                </c:pt>
                <c:pt idx="2">
                  <c:v>4.721350762527238</c:v>
                </c:pt>
                <c:pt idx="3">
                  <c:v>4.7119085592769805</c:v>
                </c:pt>
                <c:pt idx="4">
                  <c:v>4.7029934518241392</c:v>
                </c:pt>
                <c:pt idx="5">
                  <c:v>4.7009704641350245</c:v>
                </c:pt>
                <c:pt idx="6">
                  <c:v>4.7095477386934519</c:v>
                </c:pt>
                <c:pt idx="7">
                  <c:v>4.6968501431752996</c:v>
                </c:pt>
                <c:pt idx="8">
                  <c:v>4.6997233748271023</c:v>
                </c:pt>
                <c:pt idx="9">
                  <c:v>4.7001534919416708</c:v>
                </c:pt>
                <c:pt idx="10">
                  <c:v>4.7081641285955991</c:v>
                </c:pt>
                <c:pt idx="11">
                  <c:v>4.7165937126939914</c:v>
                </c:pt>
              </c:numCache>
            </c:numRef>
          </c:val>
          <c:smooth val="0"/>
          <c:extLst>
            <c:ext xmlns:c16="http://schemas.microsoft.com/office/drawing/2014/chart" uri="{C3380CC4-5D6E-409C-BE32-E72D297353CC}">
              <c16:uniqueId val="{00000002-579D-4767-953F-95A204EAC5D4}"/>
            </c:ext>
          </c:extLst>
        </c:ser>
        <c:ser>
          <c:idx val="3"/>
          <c:order val="3"/>
          <c:tx>
            <c:strRef>
              <c:f>pivot_charts_canada_q_a_review!$E$4:$E$6</c:f>
              <c:strCache>
                <c:ptCount val="1"/>
                <c:pt idx="0">
                  <c:v>Average of avg_review_scores_value - TRUE</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pivot_charts_canada_q_a_review!$A$7:$A$18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pivot_charts_canada_q_a_review!$E$7:$E$18</c:f>
              <c:numCache>
                <c:formatCode>0.00</c:formatCode>
                <c:ptCount val="12"/>
                <c:pt idx="0">
                  <c:v>4.820165505226397</c:v>
                </c:pt>
                <c:pt idx="1">
                  <c:v>4.8229403732361584</c:v>
                </c:pt>
                <c:pt idx="2">
                  <c:v>4.8205128205127536</c:v>
                </c:pt>
                <c:pt idx="3">
                  <c:v>4.8183608302288086</c:v>
                </c:pt>
                <c:pt idx="4">
                  <c:v>4.8179786693752664</c:v>
                </c:pt>
                <c:pt idx="5">
                  <c:v>4.8171001926781676</c:v>
                </c:pt>
                <c:pt idx="6">
                  <c:v>4.8181088314004636</c:v>
                </c:pt>
                <c:pt idx="7">
                  <c:v>4.8179292929292075</c:v>
                </c:pt>
                <c:pt idx="8">
                  <c:v>4.8183353934898125</c:v>
                </c:pt>
                <c:pt idx="9">
                  <c:v>4.8206738768717861</c:v>
                </c:pt>
                <c:pt idx="10">
                  <c:v>4.8219302024988329</c:v>
                </c:pt>
                <c:pt idx="11">
                  <c:v>4.8244818652848869</c:v>
                </c:pt>
              </c:numCache>
            </c:numRef>
          </c:val>
          <c:smooth val="0"/>
          <c:extLst>
            <c:ext xmlns:c16="http://schemas.microsoft.com/office/drawing/2014/chart" uri="{C3380CC4-5D6E-409C-BE32-E72D297353CC}">
              <c16:uniqueId val="{00000003-579D-4767-953F-95A204EAC5D4}"/>
            </c:ext>
          </c:extLst>
        </c:ser>
        <c:dLbls>
          <c:showLegendKey val="0"/>
          <c:showVal val="0"/>
          <c:showCatName val="0"/>
          <c:showSerName val="0"/>
          <c:showPercent val="0"/>
          <c:showBubbleSize val="0"/>
        </c:dLbls>
        <c:marker val="1"/>
        <c:smooth val="0"/>
        <c:axId val="1263373247"/>
        <c:axId val="1263390303"/>
      </c:lineChart>
      <c:catAx>
        <c:axId val="126337324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3390303"/>
        <c:crosses val="autoZero"/>
        <c:auto val="1"/>
        <c:lblAlgn val="ctr"/>
        <c:lblOffset val="100"/>
        <c:noMultiLvlLbl val="0"/>
      </c:catAx>
      <c:valAx>
        <c:axId val="1263390303"/>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3373247"/>
        <c:crosses val="autoZero"/>
        <c:crossBetween val="between"/>
      </c:valAx>
      <c:spPr>
        <a:noFill/>
        <a:ln>
          <a:noFill/>
        </a:ln>
        <a:effectLst/>
      </c:spPr>
    </c:plotArea>
    <c:legend>
      <c:legendPos val="r"/>
      <c:layout>
        <c:manualLayout>
          <c:xMode val="edge"/>
          <c:yMode val="edge"/>
          <c:x val="0.66051282051282056"/>
          <c:y val="0.31312972242106107"/>
          <c:w val="0.33948717948717949"/>
          <c:h val="0.373740555157878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(Recovered).xlsx]pivot_charts_canada_q_a_rate!PivotTable5</c:name>
    <c:fmtId val="12"/>
  </c:pivotSource>
  <c:chart>
    <c:autoTitleDeleted val="0"/>
    <c:pivotFmts>
      <c:pivotFmt>
        <c:idx val="0"/>
      </c:pivotFmt>
      <c:pivotFmt>
        <c:idx val="1"/>
      </c:pivotFmt>
      <c:pivotFmt>
        <c:idx val="2"/>
      </c:pivotFmt>
      <c:pivotFmt>
        <c:idx val="3"/>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378513344617769E-2"/>
          <c:y val="0.15120274914089346"/>
          <c:w val="0.60841853217708419"/>
          <c:h val="0.68350894282544561"/>
        </c:manualLayout>
      </c:layout>
      <c:lineChart>
        <c:grouping val="standard"/>
        <c:varyColors val="0"/>
        <c:ser>
          <c:idx val="0"/>
          <c:order val="0"/>
          <c:tx>
            <c:strRef>
              <c:f>pivot_charts_canada_q_a_rate!$B$3:$B$5</c:f>
              <c:strCache>
                <c:ptCount val="1"/>
                <c:pt idx="0">
                  <c:v>Average of avg_host_acceptance_rate - FALSE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pivot_charts_canada_q_a_rate!$B$6:$B$17</c:f>
              <c:numCache>
                <c:formatCode>0.00</c:formatCode>
                <c:ptCount val="12"/>
                <c:pt idx="0">
                  <c:v>55.05538809344386</c:v>
                </c:pt>
                <c:pt idx="1">
                  <c:v>57.863448844884488</c:v>
                </c:pt>
                <c:pt idx="2">
                  <c:v>52.377768128528004</c:v>
                </c:pt>
                <c:pt idx="3">
                  <c:v>47.818133616118772</c:v>
                </c:pt>
                <c:pt idx="4">
                  <c:v>45.358675373134325</c:v>
                </c:pt>
                <c:pt idx="5">
                  <c:v>44.225494320572153</c:v>
                </c:pt>
                <c:pt idx="6">
                  <c:v>42.291324526954661</c:v>
                </c:pt>
                <c:pt idx="7">
                  <c:v>42.600952380952378</c:v>
                </c:pt>
                <c:pt idx="8">
                  <c:v>45.111571675302244</c:v>
                </c:pt>
                <c:pt idx="9">
                  <c:v>50.286206896551725</c:v>
                </c:pt>
                <c:pt idx="10">
                  <c:v>54.234749684476228</c:v>
                </c:pt>
                <c:pt idx="11">
                  <c:v>55.275930324623914</c:v>
                </c:pt>
              </c:numCache>
            </c:numRef>
          </c:val>
          <c:smooth val="0"/>
          <c:extLst>
            <c:ext xmlns:c16="http://schemas.microsoft.com/office/drawing/2014/chart" uri="{C3380CC4-5D6E-409C-BE32-E72D297353CC}">
              <c16:uniqueId val="{00000000-7738-4513-9256-1181CAE3F666}"/>
            </c:ext>
          </c:extLst>
        </c:ser>
        <c:ser>
          <c:idx val="1"/>
          <c:order val="1"/>
          <c:tx>
            <c:strRef>
              <c:f>pivot_charts_canada_q_a_rate!$C$3:$C$5</c:f>
              <c:strCache>
                <c:ptCount val="1"/>
                <c:pt idx="0">
                  <c:v>Average of avg_host_acceptance_rate - TRUE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pivot_charts_canada_q_a_rate!$C$6:$C$17</c:f>
              <c:numCache>
                <c:formatCode>0.00</c:formatCode>
                <c:ptCount val="12"/>
                <c:pt idx="0">
                  <c:v>78.320557491289193</c:v>
                </c:pt>
                <c:pt idx="1">
                  <c:v>78.486572598998634</c:v>
                </c:pt>
                <c:pt idx="2">
                  <c:v>77.945868945868952</c:v>
                </c:pt>
                <c:pt idx="3">
                  <c:v>77.191059073975524</c:v>
                </c:pt>
                <c:pt idx="4">
                  <c:v>76.858303707465723</c:v>
                </c:pt>
                <c:pt idx="5">
                  <c:v>76.173410404624278</c:v>
                </c:pt>
                <c:pt idx="6">
                  <c:v>76.359500446030324</c:v>
                </c:pt>
                <c:pt idx="7">
                  <c:v>76.375841750841744</c:v>
                </c:pt>
                <c:pt idx="8">
                  <c:v>76.384837247630827</c:v>
                </c:pt>
                <c:pt idx="9">
                  <c:v>77.37895174708818</c:v>
                </c:pt>
                <c:pt idx="10">
                  <c:v>78.506678155967251</c:v>
                </c:pt>
                <c:pt idx="11">
                  <c:v>77.757772020725383</c:v>
                </c:pt>
              </c:numCache>
            </c:numRef>
          </c:val>
          <c:smooth val="0"/>
          <c:extLst>
            <c:ext xmlns:c16="http://schemas.microsoft.com/office/drawing/2014/chart" uri="{C3380CC4-5D6E-409C-BE32-E72D297353CC}">
              <c16:uniqueId val="{00000001-7738-4513-9256-1181CAE3F666}"/>
            </c:ext>
          </c:extLst>
        </c:ser>
        <c:ser>
          <c:idx val="2"/>
          <c:order val="2"/>
          <c:tx>
            <c:strRef>
              <c:f>pivot_charts_canada_q_a_rate!$D$3:$D$5</c:f>
              <c:strCache>
                <c:ptCount val="1"/>
                <c:pt idx="0">
                  <c:v>Average of avg_host_response_rate - FALSE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pivot_charts_canada_q_a_rate!$D$6:$D$17</c:f>
              <c:numCache>
                <c:formatCode>0.00</c:formatCode>
                <c:ptCount val="12"/>
                <c:pt idx="0">
                  <c:v>58.979276563677466</c:v>
                </c:pt>
                <c:pt idx="1">
                  <c:v>60.906765676567659</c:v>
                </c:pt>
                <c:pt idx="2">
                  <c:v>55.152844116369955</c:v>
                </c:pt>
                <c:pt idx="3">
                  <c:v>50.128313891834573</c:v>
                </c:pt>
                <c:pt idx="4">
                  <c:v>48.254197761194028</c:v>
                </c:pt>
                <c:pt idx="5">
                  <c:v>47.355910811947837</c:v>
                </c:pt>
                <c:pt idx="6">
                  <c:v>45.289182434844697</c:v>
                </c:pt>
                <c:pt idx="7">
                  <c:v>45.841587301587303</c:v>
                </c:pt>
                <c:pt idx="8">
                  <c:v>48.448013816925737</c:v>
                </c:pt>
                <c:pt idx="9">
                  <c:v>53.145210727969349</c:v>
                </c:pt>
                <c:pt idx="10">
                  <c:v>57.334875893984012</c:v>
                </c:pt>
                <c:pt idx="11">
                  <c:v>58.86658749010293</c:v>
                </c:pt>
              </c:numCache>
            </c:numRef>
          </c:val>
          <c:smooth val="0"/>
          <c:extLst>
            <c:ext xmlns:c16="http://schemas.microsoft.com/office/drawing/2014/chart" uri="{C3380CC4-5D6E-409C-BE32-E72D297353CC}">
              <c16:uniqueId val="{00000002-7738-4513-9256-1181CAE3F666}"/>
            </c:ext>
          </c:extLst>
        </c:ser>
        <c:ser>
          <c:idx val="3"/>
          <c:order val="3"/>
          <c:tx>
            <c:strRef>
              <c:f>pivot_charts_canada_q_a_rate!$E$3:$E$5</c:f>
              <c:strCache>
                <c:ptCount val="1"/>
                <c:pt idx="0">
                  <c:v>Average of avg_host_response_rate - TRUE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pivot_charts_canada_q_a_rate!$A$6:$A$17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pivot_charts_canada_q_a_rate!$E$6:$E$17</c:f>
              <c:numCache>
                <c:formatCode>0.00</c:formatCode>
                <c:ptCount val="12"/>
                <c:pt idx="0">
                  <c:v>82.032665505226475</c:v>
                </c:pt>
                <c:pt idx="1">
                  <c:v>82.45789713245334</c:v>
                </c:pt>
                <c:pt idx="2">
                  <c:v>81.550332383665719</c:v>
                </c:pt>
                <c:pt idx="3">
                  <c:v>80.567855242150074</c:v>
                </c:pt>
                <c:pt idx="4">
                  <c:v>80.26663280853225</c:v>
                </c:pt>
                <c:pt idx="5">
                  <c:v>79.462909441233137</c:v>
                </c:pt>
                <c:pt idx="6">
                  <c:v>79.549509366636926</c:v>
                </c:pt>
                <c:pt idx="7">
                  <c:v>79.53998316498317</c:v>
                </c:pt>
                <c:pt idx="8">
                  <c:v>79.615986814997939</c:v>
                </c:pt>
                <c:pt idx="9">
                  <c:v>80.793677204658906</c:v>
                </c:pt>
                <c:pt idx="10">
                  <c:v>81.905644118914267</c:v>
                </c:pt>
                <c:pt idx="11">
                  <c:v>81.69430051813471</c:v>
                </c:pt>
              </c:numCache>
            </c:numRef>
          </c:val>
          <c:smooth val="0"/>
          <c:extLst>
            <c:ext xmlns:c16="http://schemas.microsoft.com/office/drawing/2014/chart" uri="{C3380CC4-5D6E-409C-BE32-E72D297353CC}">
              <c16:uniqueId val="{00000003-7738-4513-9256-1181CAE3F666}"/>
            </c:ext>
          </c:extLst>
        </c:ser>
        <c:dLbls>
          <c:showLegendKey val="0"/>
          <c:showVal val="0"/>
          <c:showCatName val="0"/>
          <c:showSerName val="0"/>
          <c:showPercent val="0"/>
          <c:showBubbleSize val="0"/>
        </c:dLbls>
        <c:marker val="1"/>
        <c:smooth val="0"/>
        <c:axId val="1263378239"/>
        <c:axId val="1263380735"/>
      </c:lineChart>
      <c:catAx>
        <c:axId val="1263378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0735"/>
        <c:crosses val="autoZero"/>
        <c:auto val="1"/>
        <c:lblAlgn val="ctr"/>
        <c:lblOffset val="100"/>
        <c:noMultiLvlLbl val="0"/>
      </c:catAx>
      <c:valAx>
        <c:axId val="12633807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78239"/>
        <c:crosses val="autoZero"/>
        <c:crossBetween val="between"/>
      </c:valAx>
      <c:spPr>
        <a:noFill/>
        <a:ln>
          <a:noFill/>
        </a:ln>
        <a:effectLst/>
      </c:spPr>
    </c:plotArea>
    <c:legend>
      <c:legendPos val="r"/>
      <c:layout>
        <c:manualLayout>
          <c:xMode val="edge"/>
          <c:yMode val="edge"/>
          <c:x val="0.68281615313173216"/>
          <c:y val="0.26063560353924831"/>
          <c:w val="0.30507181149476664"/>
          <c:h val="0.478728522336769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28000">
          <a:schemeClr val="accent1">
            <a:lumMod val="20000"/>
            <a:lumOff val="80000"/>
          </a:schemeClr>
        </a:gs>
        <a:gs pos="74000">
          <a:schemeClr val="accent4">
            <a:lumMod val="20000"/>
            <a:lumOff val="80000"/>
          </a:schemeClr>
        </a:gs>
        <a:gs pos="100000">
          <a:schemeClr val="accent4">
            <a:lumMod val="20000"/>
            <a:lumOff val="80000"/>
          </a:schemeClr>
        </a:gs>
        <a:gs pos="100000">
          <a:schemeClr val="accent1">
            <a:lumMod val="30000"/>
            <a:lumOff val="70000"/>
          </a:schemeClr>
        </a:gs>
      </a:gsLst>
      <a:lin ang="5400000" scaled="1"/>
    </a:gradFill>
    <a:ln w="9525" cap="flat" cmpd="sng" algn="ctr">
      <a:solidFill>
        <a:schemeClr val="tx1">
          <a:alpha val="99000"/>
        </a:schemeClr>
      </a:solidFill>
      <a:round/>
    </a:ln>
    <a:effectLst>
      <a:outerShdw blurRad="762000" dist="50800" dir="7320000" sx="101000" sy="101000" algn="ctr" rotWithShape="0">
        <a:srgbClr val="000000">
          <a:alpha val="51000"/>
        </a:srgb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(Recovered).xlsx]pivot_charts_canada_q_a_booking!PivotTable4</c:name>
    <c:fmtId val="1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a:softEdge rad="0"/>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a:softEdge rad="0"/>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159697429125713E-2"/>
          <c:y val="0.12451854132758546"/>
          <c:w val="0.7160473419083484"/>
          <c:h val="0.62523094869551565"/>
        </c:manualLayout>
      </c:layout>
      <c:barChart>
        <c:barDir val="col"/>
        <c:grouping val="clustered"/>
        <c:varyColors val="0"/>
        <c:ser>
          <c:idx val="0"/>
          <c:order val="0"/>
          <c:tx>
            <c:strRef>
              <c:f>pivot_charts_canada_q_a_booking!$B$3:$B$4</c:f>
              <c:strCache>
                <c:ptCount val="1"/>
                <c:pt idx="0">
                  <c:v>FALSE</c:v>
                </c:pt>
              </c:strCache>
            </c:strRef>
          </c:tx>
          <c:spPr>
            <a:solidFill>
              <a:schemeClr val="accent1"/>
            </a:solidFill>
            <a:ln>
              <a:noFill/>
            </a:ln>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pivot_charts_canada_q_a_booking!$B$5:$B$16</c:f>
              <c:numCache>
                <c:formatCode>General</c:formatCode>
                <c:ptCount val="12"/>
                <c:pt idx="0">
                  <c:v>14399</c:v>
                </c:pt>
                <c:pt idx="1">
                  <c:v>13688</c:v>
                </c:pt>
                <c:pt idx="2">
                  <c:v>12953</c:v>
                </c:pt>
                <c:pt idx="3">
                  <c:v>10791</c:v>
                </c:pt>
                <c:pt idx="4">
                  <c:v>14470</c:v>
                </c:pt>
                <c:pt idx="5">
                  <c:v>17207</c:v>
                </c:pt>
                <c:pt idx="6">
                  <c:v>21836</c:v>
                </c:pt>
                <c:pt idx="7">
                  <c:v>26150</c:v>
                </c:pt>
                <c:pt idx="8">
                  <c:v>22942</c:v>
                </c:pt>
                <c:pt idx="9">
                  <c:v>19605</c:v>
                </c:pt>
                <c:pt idx="10">
                  <c:v>15271</c:v>
                </c:pt>
                <c:pt idx="11">
                  <c:v>15171</c:v>
                </c:pt>
              </c:numCache>
            </c:numRef>
          </c:val>
          <c:extLst>
            <c:ext xmlns:c16="http://schemas.microsoft.com/office/drawing/2014/chart" uri="{C3380CC4-5D6E-409C-BE32-E72D297353CC}">
              <c16:uniqueId val="{00000000-140A-4740-81DF-C7BC7606A692}"/>
            </c:ext>
          </c:extLst>
        </c:ser>
        <c:ser>
          <c:idx val="1"/>
          <c:order val="1"/>
          <c:tx>
            <c:strRef>
              <c:f>pivot_charts_canada_q_a_booking!$C$3:$C$4</c:f>
              <c:strCache>
                <c:ptCount val="1"/>
                <c:pt idx="0">
                  <c:v>TRUE</c:v>
                </c:pt>
              </c:strCache>
            </c:strRef>
          </c:tx>
          <c:spPr>
            <a:solidFill>
              <a:schemeClr val="accent2"/>
            </a:solidFill>
            <a:ln>
              <a:noFill/>
            </a:ln>
            <a:effectLst>
              <a:softEdge rad="0"/>
            </a:effectLst>
          </c:spPr>
          <c:invertIfNegative val="0"/>
          <c:cat>
            <c:strRef>
              <c:f>pivot_charts_canada_q_a_booking!$A$5:$A$16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pivot_charts_canada_q_a_booking!$C$5:$C$16</c:f>
              <c:numCache>
                <c:formatCode>General</c:formatCode>
                <c:ptCount val="12"/>
                <c:pt idx="0">
                  <c:v>18184</c:v>
                </c:pt>
                <c:pt idx="1">
                  <c:v>17994</c:v>
                </c:pt>
                <c:pt idx="2">
                  <c:v>16889</c:v>
                </c:pt>
                <c:pt idx="3">
                  <c:v>14158</c:v>
                </c:pt>
                <c:pt idx="4">
                  <c:v>18628</c:v>
                </c:pt>
                <c:pt idx="5">
                  <c:v>21411</c:v>
                </c:pt>
                <c:pt idx="6">
                  <c:v>26731</c:v>
                </c:pt>
                <c:pt idx="7">
                  <c:v>31001</c:v>
                </c:pt>
                <c:pt idx="8">
                  <c:v>29323</c:v>
                </c:pt>
                <c:pt idx="9">
                  <c:v>26167</c:v>
                </c:pt>
                <c:pt idx="10">
                  <c:v>21310</c:v>
                </c:pt>
                <c:pt idx="11">
                  <c:v>19375</c:v>
                </c:pt>
              </c:numCache>
            </c:numRef>
          </c:val>
          <c:extLst>
            <c:ext xmlns:c16="http://schemas.microsoft.com/office/drawing/2014/chart" uri="{C3380CC4-5D6E-409C-BE32-E72D297353CC}">
              <c16:uniqueId val="{00000001-140A-4740-81DF-C7BC7606A692}"/>
            </c:ext>
          </c:extLst>
        </c:ser>
        <c:dLbls>
          <c:showLegendKey val="0"/>
          <c:showVal val="0"/>
          <c:showCatName val="0"/>
          <c:showSerName val="0"/>
          <c:showPercent val="0"/>
          <c:showBubbleSize val="0"/>
        </c:dLbls>
        <c:gapWidth val="142"/>
        <c:overlap val="-27"/>
        <c:axId val="1263387391"/>
        <c:axId val="1263388639"/>
      </c:barChart>
      <c:catAx>
        <c:axId val="126338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8639"/>
        <c:crosses val="autoZero"/>
        <c:auto val="1"/>
        <c:lblAlgn val="ctr"/>
        <c:lblOffset val="100"/>
        <c:noMultiLvlLbl val="0"/>
      </c:catAx>
      <c:valAx>
        <c:axId val="126338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7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blipFill dpi="0" rotWithShape="1">
      <a:blip xmlns:r="http://schemas.openxmlformats.org/officeDocument/2006/relationships" r:embed="rId3">
        <a:alphaModFix amt="71000"/>
      </a:blip>
      <a:srcRect/>
      <a:tile tx="0" ty="0" sx="100000" sy="100000" flip="none" algn="tl"/>
    </a:blipFill>
    <a:ln w="9525" cap="flat" cmpd="sng" algn="ctr">
      <a:solidFill>
        <a:schemeClr val="tx1">
          <a:lumMod val="95000"/>
          <a:lumOff val="5000"/>
        </a:schemeClr>
      </a:solidFill>
      <a:round/>
    </a:ln>
    <a:effectLst>
      <a:outerShdw dist="50800" dir="5400000" sx="1000" sy="1000" algn="ctr" rotWithShape="0">
        <a:srgbClr val="000000"/>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(Recovered).xlsx]pivot_chart_canada_q_e!PivotTable1</c:name>
    <c:fmtId val="8"/>
  </c:pivotSource>
  <c:chart>
    <c:autoTitleDeleted val="1"/>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333333333333333E-2"/>
          <c:y val="7.407407407407407E-2"/>
          <c:w val="0.82664807524059492"/>
          <c:h val="0.8416746864975212"/>
        </c:manualLayout>
      </c:layout>
      <c:barChart>
        <c:barDir val="col"/>
        <c:grouping val="clustered"/>
        <c:varyColors val="0"/>
        <c:ser>
          <c:idx val="0"/>
          <c:order val="0"/>
          <c:tx>
            <c:strRef>
              <c:f>pivot_chart_canada_q_e!$B$3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pivot_chart_canada_q_e!$A$4:$A$5</c:f>
              <c:strCache>
                <c:ptCount val="2"/>
                <c:pt idx="0">
                  <c:v>FALSE</c:v>
                </c:pt>
                <c:pt idx="1">
                  <c:v>TRUE</c:v>
                </c:pt>
              </c:strCache>
            </c:strRef>
          </c:cat>
          <c:val>
            <c:numRef>
              <c:f>pivot_chart_canada_q_e!$B$4:$B$5</c:f>
              <c:numCache>
                <c:formatCode>0.00</c:formatCode>
                <c:ptCount val="2"/>
                <c:pt idx="0">
                  <c:v>4.79</c:v>
                </c:pt>
                <c:pt idx="1">
                  <c:v>4.915</c:v>
                </c:pt>
              </c:numCache>
            </c:numRef>
          </c:val>
          <c:extLst>
            <c:ext xmlns:c16="http://schemas.microsoft.com/office/drawing/2014/chart" uri="{C3380CC4-5D6E-409C-BE32-E72D297353CC}">
              <c16:uniqueId val="{00000000-12B6-4035-A629-22E30C79C53D}"/>
            </c:ext>
          </c:extLst>
        </c:ser>
        <c:dLbls>
          <c:dLblPos val="inEnd"/>
          <c:showLegendKey val="0"/>
          <c:showVal val="1"/>
          <c:showCatName val="0"/>
          <c:showSerName val="0"/>
          <c:showPercent val="0"/>
          <c:showBubbleSize val="0"/>
        </c:dLbls>
        <c:gapWidth val="65"/>
        <c:axId val="1837356256"/>
        <c:axId val="1837357504"/>
      </c:barChart>
      <c:catAx>
        <c:axId val="18373562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37357504"/>
        <c:crosses val="autoZero"/>
        <c:auto val="1"/>
        <c:lblAlgn val="ctr"/>
        <c:lblOffset val="100"/>
        <c:noMultiLvlLbl val="0"/>
      </c:catAx>
      <c:valAx>
        <c:axId val="18373575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83735625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(Recovered).xlsx]pivot_chart_canada__q_b!PivotTable6</c:name>
    <c:fmtId val="2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pivotFmt>
      <c:pivotFmt>
        <c:idx val="4"/>
        <c:spPr>
          <a:solidFill>
            <a:schemeClr val="accent2">
              <a:lumMod val="40000"/>
              <a:lumOff val="60000"/>
            </a:schemeClr>
          </a:solidFill>
          <a:ln>
            <a:noFill/>
          </a:ln>
          <a:effectLst/>
        </c:spPr>
        <c:marker>
          <c:symbol val="none"/>
        </c:marker>
      </c:pivotFmt>
      <c:pivotFmt>
        <c:idx val="5"/>
        <c:spPr>
          <a:solidFill>
            <a:schemeClr val="accent4">
              <a:lumMod val="20000"/>
              <a:lumOff val="80000"/>
            </a:schemeClr>
          </a:solidFill>
          <a:ln>
            <a:noFill/>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lumMod val="40000"/>
              <a:lumOff val="60000"/>
            </a:schemeClr>
          </a:solidFill>
          <a:ln>
            <a:noFill/>
          </a:ln>
          <a:effectLst/>
        </c:spPr>
        <c:marker>
          <c:symbol val="none"/>
        </c:marker>
      </c:pivotFmt>
      <c:pivotFmt>
        <c:idx val="8"/>
        <c:spPr>
          <a:solidFill>
            <a:schemeClr val="accent2">
              <a:lumMod val="40000"/>
              <a:lumOff val="60000"/>
            </a:schemeClr>
          </a:solidFill>
          <a:ln>
            <a:noFill/>
          </a:ln>
          <a:effectLst/>
        </c:spPr>
        <c:marker>
          <c:symbol val="none"/>
        </c:marker>
      </c:pivotFmt>
      <c:pivotFmt>
        <c:idx val="9"/>
        <c:spPr>
          <a:solidFill>
            <a:schemeClr val="accent1">
              <a:lumMod val="40000"/>
              <a:lumOff val="60000"/>
            </a:schemeClr>
          </a:solidFill>
          <a:ln>
            <a:noFill/>
          </a:ln>
          <a:effectLst/>
        </c:spPr>
        <c:marker>
          <c:symbol val="none"/>
        </c:marker>
      </c:pivotFmt>
      <c:pivotFmt>
        <c:idx val="10"/>
        <c:spPr>
          <a:solidFill>
            <a:schemeClr val="accent2">
              <a:lumMod val="40000"/>
              <a:lumOff val="60000"/>
            </a:schemeClr>
          </a:solidFill>
          <a:ln>
            <a:noFill/>
          </a:ln>
          <a:effectLst/>
        </c:spPr>
        <c:marker>
          <c:symbol val="none"/>
        </c:marker>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2"/>
        <c:spPr>
          <a:solidFill>
            <a:schemeClr val="accent1">
              <a:lumMod val="40000"/>
              <a:lumOff val="60000"/>
            </a:schemeClr>
          </a:solidFill>
          <a:ln>
            <a:noFill/>
          </a:ln>
          <a:effectLst/>
        </c:spPr>
        <c:marker>
          <c:symbol val="none"/>
        </c:marker>
      </c:pivotFmt>
      <c:pivotFmt>
        <c:idx val="13"/>
        <c:spPr>
          <a:solidFill>
            <a:schemeClr val="accent2">
              <a:lumMod val="40000"/>
              <a:lumOff val="60000"/>
            </a:schemeClr>
          </a:solidFill>
          <a:ln>
            <a:noFill/>
          </a:ln>
          <a:effectLst/>
        </c:spPr>
        <c:marker>
          <c:symbol val="none"/>
        </c:marker>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5"/>
        <c:spPr>
          <a:solidFill>
            <a:schemeClr val="accent1">
              <a:lumMod val="40000"/>
              <a:lumOff val="60000"/>
            </a:schemeClr>
          </a:solidFill>
          <a:ln>
            <a:noFill/>
          </a:ln>
          <a:effectLst/>
        </c:spPr>
        <c:marker>
          <c:symbol val="none"/>
        </c:marker>
      </c:pivotFmt>
      <c:pivotFmt>
        <c:idx val="16"/>
        <c:spPr>
          <a:solidFill>
            <a:schemeClr val="accent2">
              <a:lumMod val="40000"/>
              <a:lumOff val="60000"/>
            </a:schemeClr>
          </a:solidFill>
          <a:ln>
            <a:noFill/>
          </a:ln>
          <a:effectLst/>
        </c:spPr>
        <c:marker>
          <c:symbol val="none"/>
        </c:marker>
      </c:pivotFmt>
      <c:pivotFmt>
        <c:idx val="1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8"/>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67715981944145"/>
          <c:y val="6.0952380952380952E-2"/>
          <c:w val="0.58564579562971653"/>
          <c:h val="0.80610843644544428"/>
        </c:manualLayout>
      </c:layout>
      <c:barChart>
        <c:barDir val="col"/>
        <c:grouping val="clustered"/>
        <c:varyColors val="0"/>
        <c:ser>
          <c:idx val="0"/>
          <c:order val="0"/>
          <c:tx>
            <c:strRef>
              <c:f>pivot_chart_canada__q_b!$B$3</c:f>
              <c:strCache>
                <c:ptCount val="1"/>
                <c:pt idx="0">
                  <c:v>Average of avg_review_scores_rating</c:v>
                </c:pt>
              </c:strCache>
            </c:strRef>
          </c:tx>
          <c:spPr>
            <a:solidFill>
              <a:schemeClr val="accent1">
                <a:lumMod val="40000"/>
                <a:lumOff val="60000"/>
              </a:schemeClr>
            </a:solidFill>
            <a:ln>
              <a:noFill/>
            </a:ln>
            <a:effectLst/>
          </c:spPr>
          <c:invertIfNegative val="0"/>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pivot_chart_canada__q_b!$B$4:$B$9</c:f>
              <c:numCache>
                <c:formatCode>0.0</c:formatCode>
                <c:ptCount val="4"/>
                <c:pt idx="0">
                  <c:v>4.5999999999999996</c:v>
                </c:pt>
                <c:pt idx="1">
                  <c:v>4.9000000000000004</c:v>
                </c:pt>
                <c:pt idx="2">
                  <c:v>4.7</c:v>
                </c:pt>
                <c:pt idx="3">
                  <c:v>4.9000000000000004</c:v>
                </c:pt>
              </c:numCache>
            </c:numRef>
          </c:val>
          <c:extLst>
            <c:ext xmlns:c16="http://schemas.microsoft.com/office/drawing/2014/chart" uri="{C3380CC4-5D6E-409C-BE32-E72D297353CC}">
              <c16:uniqueId val="{00000000-5401-40A3-9E87-D155FE469375}"/>
            </c:ext>
          </c:extLst>
        </c:ser>
        <c:ser>
          <c:idx val="1"/>
          <c:order val="1"/>
          <c:tx>
            <c:strRef>
              <c:f>pivot_chart_canada__q_b!$C$3</c:f>
              <c:strCache>
                <c:ptCount val="1"/>
                <c:pt idx="0">
                  <c:v>Average of avg_review_scores_cleanliness</c:v>
                </c:pt>
              </c:strCache>
            </c:strRef>
          </c:tx>
          <c:spPr>
            <a:solidFill>
              <a:schemeClr val="accent2">
                <a:lumMod val="40000"/>
                <a:lumOff val="60000"/>
              </a:schemeClr>
            </a:solidFill>
            <a:ln>
              <a:noFill/>
            </a:ln>
            <a:effectLst/>
          </c:spPr>
          <c:invertIfNegative val="0"/>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pivot_chart_canada__q_b!$C$4:$C$9</c:f>
              <c:numCache>
                <c:formatCode>0.00</c:formatCode>
                <c:ptCount val="4"/>
                <c:pt idx="0">
                  <c:v>4.5999999999999996</c:v>
                </c:pt>
                <c:pt idx="1">
                  <c:v>4.8</c:v>
                </c:pt>
                <c:pt idx="2">
                  <c:v>4.7</c:v>
                </c:pt>
                <c:pt idx="3">
                  <c:v>4.9000000000000004</c:v>
                </c:pt>
              </c:numCache>
            </c:numRef>
          </c:val>
          <c:extLst>
            <c:ext xmlns:c16="http://schemas.microsoft.com/office/drawing/2014/chart" uri="{C3380CC4-5D6E-409C-BE32-E72D297353CC}">
              <c16:uniqueId val="{00000001-5401-40A3-9E87-D155FE469375}"/>
            </c:ext>
          </c:extLst>
        </c:ser>
        <c:dLbls>
          <c:showLegendKey val="0"/>
          <c:showVal val="0"/>
          <c:showCatName val="0"/>
          <c:showSerName val="0"/>
          <c:showPercent val="0"/>
          <c:showBubbleSize val="0"/>
        </c:dLbls>
        <c:gapWidth val="219"/>
        <c:overlap val="-27"/>
        <c:axId val="1264791055"/>
        <c:axId val="1264800623"/>
      </c:barChart>
      <c:lineChart>
        <c:grouping val="standard"/>
        <c:varyColors val="0"/>
        <c:ser>
          <c:idx val="2"/>
          <c:order val="2"/>
          <c:tx>
            <c:strRef>
              <c:f>pivot_chart_canada__q_b!$D$3</c:f>
              <c:strCache>
                <c:ptCount val="1"/>
                <c:pt idx="0">
                  <c:v>Average of avg_price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pivot_chart_canada__q_b!$A$4:$A$9</c:f>
              <c:multiLvlStrCache>
                <c:ptCount val="4"/>
                <c:lvl>
                  <c:pt idx="0">
                    <c:v>FALSE</c:v>
                  </c:pt>
                  <c:pt idx="1">
                    <c:v>TRUE</c:v>
                  </c:pt>
                  <c:pt idx="2">
                    <c:v>FALSE</c:v>
                  </c:pt>
                  <c:pt idx="3">
                    <c:v>TRUE</c:v>
                  </c:pt>
                </c:lvl>
                <c:lvl>
                  <c:pt idx="0">
                    <c:v>Toronto</c:v>
                  </c:pt>
                  <c:pt idx="2">
                    <c:v>Vancouver</c:v>
                  </c:pt>
                </c:lvl>
              </c:multiLvlStrCache>
            </c:multiLvlStrRef>
          </c:cat>
          <c:val>
            <c:numRef>
              <c:f>pivot_chart_canada__q_b!$D$4:$D$9</c:f>
              <c:numCache>
                <c:formatCode>0.00</c:formatCode>
                <c:ptCount val="4"/>
                <c:pt idx="0">
                  <c:v>155.4</c:v>
                </c:pt>
                <c:pt idx="1">
                  <c:v>144.69999999999999</c:v>
                </c:pt>
                <c:pt idx="2">
                  <c:v>208</c:v>
                </c:pt>
                <c:pt idx="3">
                  <c:v>169</c:v>
                </c:pt>
              </c:numCache>
            </c:numRef>
          </c:val>
          <c:smooth val="0"/>
          <c:extLst>
            <c:ext xmlns:c16="http://schemas.microsoft.com/office/drawing/2014/chart" uri="{C3380CC4-5D6E-409C-BE32-E72D297353CC}">
              <c16:uniqueId val="{00000002-5401-40A3-9E87-D155FE469375}"/>
            </c:ext>
          </c:extLst>
        </c:ser>
        <c:dLbls>
          <c:showLegendKey val="0"/>
          <c:showVal val="0"/>
          <c:showCatName val="0"/>
          <c:showSerName val="0"/>
          <c:showPercent val="0"/>
          <c:showBubbleSize val="0"/>
        </c:dLbls>
        <c:marker val="1"/>
        <c:smooth val="0"/>
        <c:axId val="1263392799"/>
        <c:axId val="1263386975"/>
      </c:lineChart>
      <c:catAx>
        <c:axId val="126339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86975"/>
        <c:crosses val="autoZero"/>
        <c:auto val="1"/>
        <c:lblAlgn val="ctr"/>
        <c:lblOffset val="100"/>
        <c:noMultiLvlLbl val="0"/>
      </c:catAx>
      <c:valAx>
        <c:axId val="12633869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392799"/>
        <c:crosses val="autoZero"/>
        <c:crossBetween val="between"/>
      </c:valAx>
      <c:valAx>
        <c:axId val="126480062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791055"/>
        <c:crosses val="max"/>
        <c:crossBetween val="between"/>
      </c:valAx>
      <c:catAx>
        <c:axId val="1264791055"/>
        <c:scaling>
          <c:orientation val="minMax"/>
        </c:scaling>
        <c:delete val="1"/>
        <c:axPos val="b"/>
        <c:numFmt formatCode="General" sourceLinked="1"/>
        <c:majorTickMark val="out"/>
        <c:minorTickMark val="none"/>
        <c:tickLblPos val="nextTo"/>
        <c:crossAx val="1264800623"/>
        <c:crosses val="autoZero"/>
        <c:auto val="1"/>
        <c:lblAlgn val="ctr"/>
        <c:lblOffset val="100"/>
        <c:noMultiLvlLbl val="0"/>
      </c:catAx>
      <c:spPr>
        <a:noFill/>
        <a:ln>
          <a:noFill/>
        </a:ln>
        <a:effectLst/>
      </c:spPr>
    </c:plotArea>
    <c:legend>
      <c:legendPos val="r"/>
      <c:layout>
        <c:manualLayout>
          <c:xMode val="edge"/>
          <c:yMode val="edge"/>
          <c:x val="0.75182519620658761"/>
          <c:y val="0.34142722159730032"/>
          <c:w val="0.23379924360405482"/>
          <c:h val="0.45428841394825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31000">
          <a:schemeClr val="accent5">
            <a:lumMod val="5000"/>
            <a:lumOff val="95000"/>
          </a:schemeClr>
        </a:gs>
        <a:gs pos="100000">
          <a:schemeClr val="accent6">
            <a:lumMod val="20000"/>
            <a:lumOff val="80000"/>
          </a:schemeClr>
        </a:gs>
        <a:gs pos="93000">
          <a:schemeClr val="accent6">
            <a:lumMod val="20000"/>
            <a:lumOff val="80000"/>
          </a:schemeClr>
        </a:gs>
        <a:gs pos="100000">
          <a:schemeClr val="accent5">
            <a:lumMod val="30000"/>
            <a:lumOff val="70000"/>
          </a:schemeClr>
        </a:gs>
      </a:gsLst>
      <a:lin ang="5400000" scaled="1"/>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[analysis_of_canada final (Recovered).xlsx]pivot_q_d2!PivotTable1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3"/>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
        <c:idx val="4"/>
        <c:spPr>
          <a:gradFill>
            <a:gsLst>
              <a:gs pos="0">
                <a:srgbClr val="E6D5F3"/>
              </a:gs>
              <a:gs pos="74000">
                <a:srgbClr val="8F45C7"/>
              </a:gs>
              <a:gs pos="83000">
                <a:srgbClr val="7131A1"/>
              </a:gs>
              <a:gs pos="100000">
                <a:srgbClr val="7030A0"/>
              </a:gs>
            </a:gsLst>
            <a:lin ang="5400000" scaled="1"/>
          </a:gradFill>
          <a:ln>
            <a:noFill/>
          </a:ln>
          <a:effectLst/>
        </c:spPr>
        <c:marker>
          <c:symbol val="none"/>
        </c:marker>
      </c:pivotFmt>
    </c:pivotFmts>
    <c:plotArea>
      <c:layout/>
      <c:barChart>
        <c:barDir val="col"/>
        <c:grouping val="clustered"/>
        <c:varyColors val="0"/>
        <c:ser>
          <c:idx val="0"/>
          <c:order val="0"/>
          <c:tx>
            <c:strRef>
              <c:f>pivot_q_d2!$B$5</c:f>
              <c:strCache>
                <c:ptCount val="1"/>
                <c:pt idx="0">
                  <c:v>Total</c:v>
                </c:pt>
              </c:strCache>
            </c:strRef>
          </c:tx>
          <c:spPr>
            <a:gradFill>
              <a:gsLst>
                <a:gs pos="0">
                  <a:srgbClr val="E6D5F3"/>
                </a:gs>
                <a:gs pos="74000">
                  <a:srgbClr val="8F45C7"/>
                </a:gs>
                <a:gs pos="83000">
                  <a:srgbClr val="7131A1"/>
                </a:gs>
                <a:gs pos="100000">
                  <a:srgbClr val="7030A0"/>
                </a:gs>
              </a:gsLst>
              <a:lin ang="5400000" scaled="1"/>
            </a:gradFill>
            <a:ln>
              <a:noFill/>
            </a:ln>
            <a:effectLst/>
          </c:spPr>
          <c:invertIfNegative val="0"/>
          <c:cat>
            <c:strRef>
              <c:f>pivot_q_d2!$A$6:$A$8</c:f>
              <c:strCache>
                <c:ptCount val="2"/>
                <c:pt idx="0">
                  <c:v>FALSE</c:v>
                </c:pt>
                <c:pt idx="1">
                  <c:v>TRUE</c:v>
                </c:pt>
              </c:strCache>
            </c:strRef>
          </c:cat>
          <c:val>
            <c:numRef>
              <c:f>pivot_q_d2!$B$6:$B$8</c:f>
              <c:numCache>
                <c:formatCode>General</c:formatCode>
                <c:ptCount val="2"/>
                <c:pt idx="0">
                  <c:v>527</c:v>
                </c:pt>
                <c:pt idx="1">
                  <c:v>314</c:v>
                </c:pt>
              </c:numCache>
            </c:numRef>
          </c:val>
          <c:extLst>
            <c:ext xmlns:c16="http://schemas.microsoft.com/office/drawing/2014/chart" uri="{C3380CC4-5D6E-409C-BE32-E72D297353CC}">
              <c16:uniqueId val="{00000000-9223-4ADC-82C9-DE204EB0869E}"/>
            </c:ext>
          </c:extLst>
        </c:ser>
        <c:dLbls>
          <c:showLegendKey val="0"/>
          <c:showVal val="0"/>
          <c:showCatName val="0"/>
          <c:showSerName val="0"/>
          <c:showPercent val="0"/>
          <c:showBubbleSize val="0"/>
        </c:dLbls>
        <c:gapWidth val="500"/>
        <c:overlap val="-23"/>
        <c:axId val="1981925792"/>
        <c:axId val="1981921216"/>
      </c:barChart>
      <c:catAx>
        <c:axId val="198192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1216"/>
        <c:crosses val="autoZero"/>
        <c:auto val="1"/>
        <c:lblAlgn val="ctr"/>
        <c:lblOffset val="100"/>
        <c:noMultiLvlLbl val="0"/>
      </c:catAx>
      <c:valAx>
        <c:axId val="1981921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925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4">
            <a:lumMod val="13000"/>
            <a:lumOff val="87000"/>
          </a:schemeClr>
        </a:gs>
        <a:gs pos="74000">
          <a:schemeClr val="accent6">
            <a:lumMod val="20000"/>
            <a:lumOff val="80000"/>
          </a:schemeClr>
        </a:gs>
        <a:gs pos="83000">
          <a:schemeClr val="accent6">
            <a:lumMod val="40000"/>
            <a:lumOff val="60000"/>
          </a:schemeClr>
        </a:gs>
        <a:gs pos="100000">
          <a:schemeClr val="accent6">
            <a:lumMod val="75000"/>
          </a:schemeClr>
        </a:gs>
      </a:gsLst>
      <a:lin ang="5400000" scaled="1"/>
    </a:gradFill>
    <a:ln w="9525" cap="flat" cmpd="sng" algn="ctr">
      <a:solidFill>
        <a:schemeClr val="tx1">
          <a:lumMod val="15000"/>
          <a:lumOff val="85000"/>
        </a:schemeClr>
      </a:solidFill>
      <a:round/>
    </a:ln>
    <a:effectLst>
      <a:outerShdw blurRad="762000" dist="38100" dir="21540000" sx="106000" sy="106000" algn="t" rotWithShape="0">
        <a:prstClr val="black">
          <a:alpha val="36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76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3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581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048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14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2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87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098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97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07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1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56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04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79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999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37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344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0E4A-86EF-D25E-6778-AB27B87529E6}"/>
              </a:ext>
            </a:extLst>
          </p:cNvPr>
          <p:cNvSpPr>
            <a:spLocks noGrp="1"/>
          </p:cNvSpPr>
          <p:nvPr>
            <p:ph type="title"/>
          </p:nvPr>
        </p:nvSpPr>
        <p:spPr/>
        <p:txBody>
          <a:bodyPr>
            <a:normAutofit/>
          </a:bodyPr>
          <a:lstStyle/>
          <a:p>
            <a:r>
              <a:rPr lang="en-IN" b="1" i="1" u="sng" dirty="0"/>
              <a:t>Greeting</a:t>
            </a:r>
          </a:p>
        </p:txBody>
      </p:sp>
      <p:sp>
        <p:nvSpPr>
          <p:cNvPr id="3" name="Subtitle 2">
            <a:extLst>
              <a:ext uri="{FF2B5EF4-FFF2-40B4-BE49-F238E27FC236}">
                <a16:creationId xmlns:a16="http://schemas.microsoft.com/office/drawing/2014/main" id="{B000D36D-B99A-A8A1-9FEA-E6DA344FAF2D}"/>
              </a:ext>
            </a:extLst>
          </p:cNvPr>
          <p:cNvSpPr>
            <a:spLocks noGrp="1"/>
          </p:cNvSpPr>
          <p:nvPr>
            <p:ph type="subTitle" idx="4294967295"/>
          </p:nvPr>
        </p:nvSpPr>
        <p:spPr>
          <a:xfrm>
            <a:off x="6521450" y="3565525"/>
            <a:ext cx="5670550" cy="1574800"/>
          </a:xfrm>
        </p:spPr>
        <p:txBody>
          <a:bodyPr>
            <a:normAutofit/>
          </a:bodyPr>
          <a:lstStyle/>
          <a:p>
            <a:pPr marL="0" indent="0">
              <a:buNone/>
            </a:pPr>
            <a:r>
              <a:rPr lang="en-IN" sz="4400" b="1" i="1" dirty="0"/>
              <a:t>WELCOME</a:t>
            </a:r>
          </a:p>
        </p:txBody>
      </p:sp>
    </p:spTree>
    <p:extLst>
      <p:ext uri="{BB962C8B-B14F-4D97-AF65-F5344CB8AC3E}">
        <p14:creationId xmlns:p14="http://schemas.microsoft.com/office/powerpoint/2010/main" val="437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idx="1"/>
          </p:nvPr>
        </p:nvSpPr>
        <p:spPr>
          <a:xfrm>
            <a:off x="613459" y="692765"/>
            <a:ext cx="10147354" cy="3416248"/>
          </a:xfrm>
        </p:spPr>
        <p:txBody>
          <a:bodyPr>
            <a:normAutofit/>
          </a:bodyPr>
          <a:lstStyle/>
          <a:p>
            <a:pPr marL="0" indent="0">
              <a:buNone/>
            </a:pPr>
            <a:r>
              <a:rPr lang="en-IN" sz="2000" dirty="0">
                <a:solidFill>
                  <a:schemeClr val="accent3">
                    <a:lumMod val="50000"/>
                  </a:schemeClr>
                </a:solidFill>
              </a:rPr>
              <a:t>7. One of the top Crucial metric to become a Super Host is that Super Hosts always  have high 	review score ratings.</a:t>
            </a:r>
          </a:p>
          <a:p>
            <a:pPr marL="0" indent="0">
              <a:buNone/>
            </a:pPr>
            <a:r>
              <a:rPr lang="en-IN" sz="2000" dirty="0">
                <a:solidFill>
                  <a:schemeClr val="accent3">
                    <a:lumMod val="50000"/>
                  </a:schemeClr>
                </a:solidFill>
              </a:rPr>
              <a:t>8. Another Top Crucial metric to become a super Host is that Super Host Review Score Cleanliness 	is always high.</a:t>
            </a:r>
          </a:p>
          <a:p>
            <a:pPr marL="0" indent="0">
              <a:buNone/>
            </a:pPr>
            <a:r>
              <a:rPr lang="en-IN" sz="2000" dirty="0"/>
              <a:t>9. One more top Crucial metric to become a super Host is that super Host average Price is always 	lower than other Host.</a:t>
            </a:r>
          </a:p>
          <a:p>
            <a:pPr marL="0" indent="0">
              <a:lnSpc>
                <a:spcPct val="150000"/>
              </a:lnSpc>
              <a:buNone/>
            </a:pPr>
            <a:endParaRPr lang="en-IN" dirty="0">
              <a:solidFill>
                <a:schemeClr val="accent3">
                  <a:lumMod val="50000"/>
                </a:schemeClr>
              </a:solidFill>
            </a:endParaRPr>
          </a:p>
          <a:p>
            <a:pPr marL="0" indent="0">
              <a:lnSpc>
                <a:spcPct val="150000"/>
              </a:lnSpc>
              <a:buNone/>
            </a:pPr>
            <a:endParaRPr lang="en-IN" dirty="0"/>
          </a:p>
        </p:txBody>
      </p:sp>
      <p:sp>
        <p:nvSpPr>
          <p:cNvPr id="8" name="TextBox 7">
            <a:extLst>
              <a:ext uri="{FF2B5EF4-FFF2-40B4-BE49-F238E27FC236}">
                <a16:creationId xmlns:a16="http://schemas.microsoft.com/office/drawing/2014/main" id="{5B868A83-A1C5-AA97-9F60-C65C6C63C264}"/>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graphicFrame>
        <p:nvGraphicFramePr>
          <p:cNvPr id="2" name="Chart 1">
            <a:extLst>
              <a:ext uri="{FF2B5EF4-FFF2-40B4-BE49-F238E27FC236}">
                <a16:creationId xmlns:a16="http://schemas.microsoft.com/office/drawing/2014/main" id="{00000000-0008-0000-0000-000011000000}"/>
              </a:ext>
            </a:extLst>
          </p:cNvPr>
          <p:cNvGraphicFramePr>
            <a:graphicFrameLocks/>
          </p:cNvGraphicFramePr>
          <p:nvPr>
            <p:extLst>
              <p:ext uri="{D42A27DB-BD31-4B8C-83A1-F6EECF244321}">
                <p14:modId xmlns:p14="http://schemas.microsoft.com/office/powerpoint/2010/main" val="2709977516"/>
              </p:ext>
            </p:extLst>
          </p:nvPr>
        </p:nvGraphicFramePr>
        <p:xfrm>
          <a:off x="895425" y="2841276"/>
          <a:ext cx="10366742" cy="3323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59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idx="1"/>
          </p:nvPr>
        </p:nvSpPr>
        <p:spPr>
          <a:xfrm>
            <a:off x="613459" y="619296"/>
            <a:ext cx="9996883" cy="1587448"/>
          </a:xfrm>
        </p:spPr>
        <p:txBody>
          <a:bodyPr>
            <a:normAutofit/>
          </a:bodyPr>
          <a:lstStyle/>
          <a:p>
            <a:pPr marL="0" indent="0">
              <a:buNone/>
            </a:pPr>
            <a:r>
              <a:rPr lang="en-IN" dirty="0"/>
              <a:t>10. Other host tend to have more property type than super host.</a:t>
            </a:r>
          </a:p>
          <a:p>
            <a:pPr marL="0" indent="0">
              <a:buNone/>
            </a:pPr>
            <a:r>
              <a:rPr lang="en-IN" dirty="0"/>
              <a:t>	</a:t>
            </a:r>
          </a:p>
        </p:txBody>
      </p:sp>
      <p:sp>
        <p:nvSpPr>
          <p:cNvPr id="8" name="TextBox 7">
            <a:extLst>
              <a:ext uri="{FF2B5EF4-FFF2-40B4-BE49-F238E27FC236}">
                <a16:creationId xmlns:a16="http://schemas.microsoft.com/office/drawing/2014/main" id="{414AB1BB-2ADA-013A-F268-CF9B4D3A827E}"/>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graphicFrame>
        <p:nvGraphicFramePr>
          <p:cNvPr id="5" name="Chart 4"/>
          <p:cNvGraphicFramePr>
            <a:graphicFrameLocks/>
          </p:cNvGraphicFramePr>
          <p:nvPr>
            <p:extLst>
              <p:ext uri="{D42A27DB-BD31-4B8C-83A1-F6EECF244321}">
                <p14:modId xmlns:p14="http://schemas.microsoft.com/office/powerpoint/2010/main" val="2813167729"/>
              </p:ext>
            </p:extLst>
          </p:nvPr>
        </p:nvGraphicFramePr>
        <p:xfrm>
          <a:off x="1095634" y="1771134"/>
          <a:ext cx="10181966" cy="4341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251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AA9-C27E-2A6E-8B23-0F458799BF3D}"/>
              </a:ext>
            </a:extLst>
          </p:cNvPr>
          <p:cNvSpPr>
            <a:spLocks noGrp="1"/>
          </p:cNvSpPr>
          <p:nvPr>
            <p:ph type="title"/>
          </p:nvPr>
        </p:nvSpPr>
        <p:spPr>
          <a:xfrm>
            <a:off x="978162" y="1097834"/>
            <a:ext cx="9601196" cy="1303867"/>
          </a:xfrm>
        </p:spPr>
        <p:txBody>
          <a:bodyPr/>
          <a:lstStyle/>
          <a:p>
            <a:r>
              <a:rPr lang="en-IN" b="1" i="1" dirty="0"/>
              <a:t>CONCLUSION</a:t>
            </a:r>
          </a:p>
        </p:txBody>
      </p:sp>
      <p:sp>
        <p:nvSpPr>
          <p:cNvPr id="3" name="Content Placeholder 2">
            <a:extLst>
              <a:ext uri="{FF2B5EF4-FFF2-40B4-BE49-F238E27FC236}">
                <a16:creationId xmlns:a16="http://schemas.microsoft.com/office/drawing/2014/main" id="{D200610F-6E86-99FE-F8EB-72F0745860DA}"/>
              </a:ext>
            </a:extLst>
          </p:cNvPr>
          <p:cNvSpPr>
            <a:spLocks noGrp="1"/>
          </p:cNvSpPr>
          <p:nvPr>
            <p:ph idx="1"/>
          </p:nvPr>
        </p:nvSpPr>
        <p:spPr>
          <a:xfrm>
            <a:off x="581192" y="2517404"/>
            <a:ext cx="11029615" cy="3678303"/>
          </a:xfrm>
        </p:spPr>
        <p:txBody>
          <a:bodyPr/>
          <a:lstStyle/>
          <a:p>
            <a:pPr>
              <a:lnSpc>
                <a:spcPct val="150000"/>
              </a:lnSpc>
            </a:pPr>
            <a:r>
              <a:rPr lang="en-IN" dirty="0"/>
              <a:t> </a:t>
            </a:r>
            <a:r>
              <a:rPr lang="en-US" dirty="0">
                <a:solidFill>
                  <a:schemeClr val="accent3">
                    <a:lumMod val="50000"/>
                  </a:schemeClr>
                </a:solidFill>
              </a:rPr>
              <a:t>Super Host Score Ratings And Response Or Acceptance  Rate Is Always Higher Than Other Hosts And  The Average Price Is Always Lower Than Other Host And Reviews Are Always Better Than Other Host But  The Number Of Large Property Type Owned By Super Host And Other Host Are More Or Less Same.</a:t>
            </a:r>
          </a:p>
          <a:p>
            <a:pPr>
              <a:lnSpc>
                <a:spcPct val="150000"/>
              </a:lnSpc>
            </a:pPr>
            <a:endParaRPr lang="en-IN" dirty="0"/>
          </a:p>
        </p:txBody>
      </p:sp>
      <p:sp>
        <p:nvSpPr>
          <p:cNvPr id="5" name="TextBox 4">
            <a:extLst>
              <a:ext uri="{FF2B5EF4-FFF2-40B4-BE49-F238E27FC236}">
                <a16:creationId xmlns:a16="http://schemas.microsoft.com/office/drawing/2014/main" id="{A5F61AE0-8891-B3C2-4FF2-5BE49FF0F9C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879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3AA9-C27E-2A6E-8B23-0F458799BF3D}"/>
              </a:ext>
            </a:extLst>
          </p:cNvPr>
          <p:cNvSpPr>
            <a:spLocks noGrp="1"/>
          </p:cNvSpPr>
          <p:nvPr>
            <p:ph type="title"/>
          </p:nvPr>
        </p:nvSpPr>
        <p:spPr>
          <a:xfrm>
            <a:off x="1295401" y="1097834"/>
            <a:ext cx="9601196" cy="1303867"/>
          </a:xfrm>
        </p:spPr>
        <p:txBody>
          <a:bodyPr/>
          <a:lstStyle/>
          <a:p>
            <a:r>
              <a:rPr lang="en-IN" b="1" i="1" dirty="0">
                <a:solidFill>
                  <a:srgbClr val="1D1C1D"/>
                </a:solidFill>
                <a:effectLst/>
              </a:rPr>
              <a:t>CHALLENGES / LEARNINGS</a:t>
            </a:r>
            <a:endParaRPr lang="en-IN" b="1" i="1" u="sng" dirty="0"/>
          </a:p>
        </p:txBody>
      </p:sp>
      <p:sp>
        <p:nvSpPr>
          <p:cNvPr id="3" name="Content Placeholder 2">
            <a:extLst>
              <a:ext uri="{FF2B5EF4-FFF2-40B4-BE49-F238E27FC236}">
                <a16:creationId xmlns:a16="http://schemas.microsoft.com/office/drawing/2014/main" id="{D200610F-6E86-99FE-F8EB-72F0745860DA}"/>
              </a:ext>
            </a:extLst>
          </p:cNvPr>
          <p:cNvSpPr>
            <a:spLocks noGrp="1"/>
          </p:cNvSpPr>
          <p:nvPr>
            <p:ph idx="1"/>
          </p:nvPr>
        </p:nvSpPr>
        <p:spPr>
          <a:xfrm>
            <a:off x="787078" y="2517404"/>
            <a:ext cx="10718157" cy="3628753"/>
          </a:xfrm>
        </p:spPr>
        <p:txBody>
          <a:bodyPr/>
          <a:lstStyle/>
          <a:p>
            <a:pPr marL="0" indent="0">
              <a:lnSpc>
                <a:spcPct val="150000"/>
              </a:lnSpc>
              <a:buNone/>
            </a:pPr>
            <a:r>
              <a:rPr lang="en-US" dirty="0">
                <a:latin typeface="+mj-lt"/>
              </a:rPr>
              <a:t> </a:t>
            </a:r>
            <a:r>
              <a:rPr lang="en-US" sz="1800" dirty="0">
                <a:latin typeface="+mj-lt"/>
              </a:rPr>
              <a:t>The first big Challenge is that one of our members is Working Profession and the Other two is a Student background, So we had difficulties in holding meetings together to communicate about the Projects. </a:t>
            </a:r>
            <a:r>
              <a:rPr lang="en-US" sz="1800" b="0" i="0" dirty="0">
                <a:solidFill>
                  <a:srgbClr val="1D1C1D"/>
                </a:solidFill>
                <a:effectLst/>
                <a:latin typeface="+mj-lt"/>
              </a:rPr>
              <a:t>All of us had a deep sense of teamwork and communicated well with each other and how to work with many tools for a big data set. We were successful in acknowledging and appreciating each other’s efforts while at the same time correcting each other along the way. As a team, we invested a lot of time in discussing and brainstorming ideas - from selecting the dataset to compiling the final version of this report.</a:t>
            </a:r>
            <a:endParaRPr lang="en-IN" dirty="0">
              <a:latin typeface="+mj-lt"/>
            </a:endParaRPr>
          </a:p>
        </p:txBody>
      </p:sp>
      <p:sp>
        <p:nvSpPr>
          <p:cNvPr id="5" name="TextBox 4">
            <a:extLst>
              <a:ext uri="{FF2B5EF4-FFF2-40B4-BE49-F238E27FC236}">
                <a16:creationId xmlns:a16="http://schemas.microsoft.com/office/drawing/2014/main" id="{A5F61AE0-8891-B3C2-4FF2-5BE49FF0F9C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402741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10BCA6-F462-F3F3-1121-77957DEB01C6}"/>
              </a:ext>
            </a:extLst>
          </p:cNvPr>
          <p:cNvSpPr>
            <a:spLocks noGrp="1"/>
          </p:cNvSpPr>
          <p:nvPr>
            <p:ph type="title"/>
          </p:nvPr>
        </p:nvSpPr>
        <p:spPr>
          <a:xfrm>
            <a:off x="1034146" y="1131422"/>
            <a:ext cx="9601196" cy="1303867"/>
          </a:xfrm>
        </p:spPr>
        <p:txBody>
          <a:bodyPr/>
          <a:lstStyle/>
          <a:p>
            <a:r>
              <a:rPr lang="en-IN" b="1" i="1" dirty="0">
                <a:solidFill>
                  <a:schemeClr val="accent3">
                    <a:lumMod val="50000"/>
                  </a:schemeClr>
                </a:solidFill>
              </a:rPr>
              <a:t>Thank You.</a:t>
            </a:r>
          </a:p>
        </p:txBody>
      </p:sp>
    </p:spTree>
    <p:extLst>
      <p:ext uri="{BB962C8B-B14F-4D97-AF65-F5344CB8AC3E}">
        <p14:creationId xmlns:p14="http://schemas.microsoft.com/office/powerpoint/2010/main" val="338549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0E4A-86EF-D25E-6778-AB27B87529E6}"/>
              </a:ext>
            </a:extLst>
          </p:cNvPr>
          <p:cNvSpPr>
            <a:spLocks noGrp="1"/>
          </p:cNvSpPr>
          <p:nvPr>
            <p:ph type="ctrTitle"/>
          </p:nvPr>
        </p:nvSpPr>
        <p:spPr>
          <a:xfrm>
            <a:off x="326154" y="964254"/>
            <a:ext cx="10993549" cy="239201"/>
          </a:xfrm>
        </p:spPr>
        <p:txBody>
          <a:bodyPr>
            <a:normAutofit fontScale="90000"/>
          </a:bodyPr>
          <a:lstStyle/>
          <a:p>
            <a:r>
              <a:rPr lang="en-IN" b="1" u="sng" dirty="0"/>
              <a:t>Project 5</a:t>
            </a:r>
          </a:p>
        </p:txBody>
      </p:sp>
      <p:sp>
        <p:nvSpPr>
          <p:cNvPr id="3" name="Subtitle 2">
            <a:extLst>
              <a:ext uri="{FF2B5EF4-FFF2-40B4-BE49-F238E27FC236}">
                <a16:creationId xmlns:a16="http://schemas.microsoft.com/office/drawing/2014/main" id="{B000D36D-B99A-A8A1-9FEA-E6DA344FAF2D}"/>
              </a:ext>
            </a:extLst>
          </p:cNvPr>
          <p:cNvSpPr>
            <a:spLocks noGrp="1"/>
          </p:cNvSpPr>
          <p:nvPr>
            <p:ph type="subTitle" idx="1"/>
          </p:nvPr>
        </p:nvSpPr>
        <p:spPr>
          <a:xfrm>
            <a:off x="2987770" y="2034073"/>
            <a:ext cx="5670316" cy="2295331"/>
          </a:xfrm>
        </p:spPr>
        <p:txBody>
          <a:bodyPr>
            <a:normAutofit/>
          </a:bodyPr>
          <a:lstStyle/>
          <a:p>
            <a:r>
              <a:rPr lang="en-IN" sz="2800" b="1" i="1" dirty="0">
                <a:solidFill>
                  <a:schemeClr val="accent4">
                    <a:lumMod val="75000"/>
                  </a:schemeClr>
                </a:solidFill>
                <a:effectLst/>
              </a:rPr>
              <a:t>HOST BEHAVIOR ANALYSIS</a:t>
            </a:r>
          </a:p>
          <a:p>
            <a:r>
              <a:rPr lang="en-IN" sz="2800" b="1" i="1" dirty="0">
                <a:solidFill>
                  <a:schemeClr val="accent4">
                    <a:lumMod val="75000"/>
                  </a:schemeClr>
                </a:solidFill>
                <a:effectLst/>
              </a:rPr>
              <a:t> (CANADA)</a:t>
            </a:r>
            <a:endParaRPr lang="en-IN" sz="2800" b="1" i="1" dirty="0">
              <a:solidFill>
                <a:schemeClr val="accent4">
                  <a:lumMod val="75000"/>
                </a:schemeClr>
              </a:solidFill>
            </a:endParaRPr>
          </a:p>
        </p:txBody>
      </p:sp>
    </p:spTree>
    <p:extLst>
      <p:ext uri="{BB962C8B-B14F-4D97-AF65-F5344CB8AC3E}">
        <p14:creationId xmlns:p14="http://schemas.microsoft.com/office/powerpoint/2010/main" val="284675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82-9471-057C-0434-691AFC30E0F4}"/>
              </a:ext>
            </a:extLst>
          </p:cNvPr>
          <p:cNvSpPr>
            <a:spLocks noGrp="1"/>
          </p:cNvSpPr>
          <p:nvPr>
            <p:ph type="title"/>
          </p:nvPr>
        </p:nvSpPr>
        <p:spPr>
          <a:xfrm>
            <a:off x="431901" y="1644548"/>
            <a:ext cx="11029616" cy="921371"/>
          </a:xfrm>
        </p:spPr>
        <p:txBody>
          <a:bodyPr>
            <a:normAutofit fontScale="90000"/>
          </a:bodyPr>
          <a:lstStyle/>
          <a:p>
            <a:r>
              <a:rPr lang="en-IN" b="1" i="1" dirty="0"/>
              <a:t>Introduction of  Team Members </a:t>
            </a:r>
            <a:br>
              <a:rPr lang="en-IN" sz="1200" b="1" dirty="0"/>
            </a:br>
            <a:endParaRPr lang="en-IN" sz="1200" dirty="0"/>
          </a:p>
        </p:txBody>
      </p:sp>
      <p:sp>
        <p:nvSpPr>
          <p:cNvPr id="3" name="Content Placeholder 2">
            <a:extLst>
              <a:ext uri="{FF2B5EF4-FFF2-40B4-BE49-F238E27FC236}">
                <a16:creationId xmlns:a16="http://schemas.microsoft.com/office/drawing/2014/main" id="{64AB68D5-993D-761A-3DEF-42D018B9CD21}"/>
              </a:ext>
            </a:extLst>
          </p:cNvPr>
          <p:cNvSpPr>
            <a:spLocks noGrp="1"/>
          </p:cNvSpPr>
          <p:nvPr>
            <p:ph idx="1"/>
          </p:nvPr>
        </p:nvSpPr>
        <p:spPr>
          <a:xfrm>
            <a:off x="1255691" y="2821076"/>
            <a:ext cx="11029615" cy="1831667"/>
          </a:xfrm>
        </p:spPr>
        <p:txBody>
          <a:bodyPr/>
          <a:lstStyle/>
          <a:p>
            <a:pPr marL="342900" indent="-342900">
              <a:buAutoNum type="arabicPeriod"/>
            </a:pPr>
            <a:r>
              <a:rPr lang="en-IN" b="1" dirty="0">
                <a:solidFill>
                  <a:schemeClr val="accent2">
                    <a:lumMod val="75000"/>
                  </a:schemeClr>
                </a:solidFill>
                <a:latin typeface="Times New Roman" panose="02020603050405020304" pitchFamily="18" charset="0"/>
                <a:cs typeface="Times New Roman" panose="02020603050405020304" pitchFamily="18" charset="0"/>
              </a:rPr>
              <a:t>Aditya Sarkar (pd15_128)</a:t>
            </a:r>
          </a:p>
          <a:p>
            <a:pPr marL="342900" indent="-342900">
              <a:buAutoNum type="arabicPeriod" startAt="2"/>
            </a:pPr>
            <a:r>
              <a:rPr lang="en-IN" b="1" dirty="0">
                <a:solidFill>
                  <a:schemeClr val="accent2">
                    <a:lumMod val="75000"/>
                  </a:schemeClr>
                </a:solidFill>
                <a:latin typeface="Times New Roman" panose="02020603050405020304" pitchFamily="18" charset="0"/>
                <a:cs typeface="Times New Roman" panose="02020603050405020304" pitchFamily="18" charset="0"/>
              </a:rPr>
              <a:t>Sahil Jamwal (pd15_193)</a:t>
            </a:r>
          </a:p>
          <a:p>
            <a:pPr marL="0" indent="0">
              <a:buNone/>
            </a:pPr>
            <a:r>
              <a:rPr lang="en-IN" b="1" dirty="0">
                <a:solidFill>
                  <a:schemeClr val="accent1"/>
                </a:solidFill>
                <a:latin typeface="Times New Roman" panose="02020603050405020304" pitchFamily="18" charset="0"/>
                <a:cs typeface="Times New Roman" panose="02020603050405020304" pitchFamily="18" charset="0"/>
              </a:rPr>
              <a:t>3.  </a:t>
            </a:r>
            <a:r>
              <a:rPr lang="en-IN" b="1" dirty="0">
                <a:solidFill>
                  <a:schemeClr val="accent2">
                    <a:lumMod val="75000"/>
                  </a:schemeClr>
                </a:solidFill>
                <a:latin typeface="Times New Roman" panose="02020603050405020304" pitchFamily="18" charset="0"/>
                <a:cs typeface="Times New Roman" panose="02020603050405020304" pitchFamily="18" charset="0"/>
              </a:rPr>
              <a:t>Bishnubrata Mohanty (pd15_226)</a:t>
            </a:r>
          </a:p>
        </p:txBody>
      </p:sp>
      <p:sp>
        <p:nvSpPr>
          <p:cNvPr id="5" name="TextBox 4">
            <a:extLst>
              <a:ext uri="{FF2B5EF4-FFF2-40B4-BE49-F238E27FC236}">
                <a16:creationId xmlns:a16="http://schemas.microsoft.com/office/drawing/2014/main" id="{EA48D9FD-1815-52A9-3747-72508AF177B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107784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00D36D-B99A-A8A1-9FEA-E6DA344FAF2D}"/>
              </a:ext>
            </a:extLst>
          </p:cNvPr>
          <p:cNvSpPr>
            <a:spLocks noGrp="1"/>
          </p:cNvSpPr>
          <p:nvPr>
            <p:ph type="subTitle" idx="4294967295"/>
          </p:nvPr>
        </p:nvSpPr>
        <p:spPr>
          <a:xfrm>
            <a:off x="3152194" y="1624734"/>
            <a:ext cx="5670550" cy="1574800"/>
          </a:xfrm>
        </p:spPr>
        <p:txBody>
          <a:bodyPr>
            <a:normAutofit/>
          </a:bodyPr>
          <a:lstStyle/>
          <a:p>
            <a:pPr marL="0" indent="0">
              <a:buNone/>
            </a:pPr>
            <a:r>
              <a:rPr lang="en-US" sz="4400" b="1" i="1" dirty="0"/>
              <a:t>O</a:t>
            </a:r>
            <a:r>
              <a:rPr lang="en-IN" sz="4400" b="1" i="1" dirty="0"/>
              <a:t>verview  of Projects</a:t>
            </a:r>
          </a:p>
        </p:txBody>
      </p:sp>
      <p:sp>
        <p:nvSpPr>
          <p:cNvPr id="5" name="TextBox 4">
            <a:extLst>
              <a:ext uri="{FF2B5EF4-FFF2-40B4-BE49-F238E27FC236}">
                <a16:creationId xmlns:a16="http://schemas.microsoft.com/office/drawing/2014/main" id="{1D793839-AFD7-02F7-3CAF-B3E9F88A6BC7}"/>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26146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49E5-3CE1-69A5-E2FC-22BAF3244C9D}"/>
              </a:ext>
            </a:extLst>
          </p:cNvPr>
          <p:cNvSpPr>
            <a:spLocks noGrp="1"/>
          </p:cNvSpPr>
          <p:nvPr>
            <p:ph type="title"/>
          </p:nvPr>
        </p:nvSpPr>
        <p:spPr>
          <a:xfrm>
            <a:off x="148458" y="1474238"/>
            <a:ext cx="11029616" cy="909734"/>
          </a:xfrm>
        </p:spPr>
        <p:txBody>
          <a:bodyPr>
            <a:normAutofit/>
          </a:bodyPr>
          <a:lstStyle/>
          <a:p>
            <a:r>
              <a:rPr lang="en-IN" b="1" i="1" dirty="0"/>
              <a:t>Insights Of Project</a:t>
            </a:r>
          </a:p>
        </p:txBody>
      </p:sp>
      <p:sp>
        <p:nvSpPr>
          <p:cNvPr id="11" name="TextBox 10">
            <a:extLst>
              <a:ext uri="{FF2B5EF4-FFF2-40B4-BE49-F238E27FC236}">
                <a16:creationId xmlns:a16="http://schemas.microsoft.com/office/drawing/2014/main" id="{411A73CC-9372-FEFF-E7C0-7857DAFBC002}"/>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Tree>
    <p:extLst>
      <p:ext uri="{BB962C8B-B14F-4D97-AF65-F5344CB8AC3E}">
        <p14:creationId xmlns:p14="http://schemas.microsoft.com/office/powerpoint/2010/main" val="20954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808D6E-388B-D753-D142-94AD6D9F74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5" name="Content Placeholder 2">
            <a:extLst>
              <a:ext uri="{FF2B5EF4-FFF2-40B4-BE49-F238E27FC236}">
                <a16:creationId xmlns:a16="http://schemas.microsoft.com/office/drawing/2014/main" id="{18661365-BC50-006B-4EA3-19EC49CAB8C8}"/>
              </a:ext>
            </a:extLst>
          </p:cNvPr>
          <p:cNvSpPr txBox="1">
            <a:spLocks/>
          </p:cNvSpPr>
          <p:nvPr/>
        </p:nvSpPr>
        <p:spPr>
          <a:xfrm>
            <a:off x="4954555" y="466529"/>
            <a:ext cx="6466114" cy="56170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lnSpc>
                <a:spcPct val="150000"/>
              </a:lnSpc>
              <a:buFont typeface="Arial"/>
              <a:buAutoNum type="arabicPeriod"/>
            </a:pPr>
            <a:r>
              <a:rPr lang="en-IN" sz="2000" dirty="0">
                <a:solidFill>
                  <a:schemeClr val="accent3">
                    <a:lumMod val="50000"/>
                  </a:schemeClr>
                </a:solidFill>
              </a:rPr>
              <a:t>Average Review Rating Scores for Super Host is always higher every month of different Years from Other Host.</a:t>
            </a:r>
          </a:p>
          <a:p>
            <a:pPr marL="457200" indent="-457200">
              <a:lnSpc>
                <a:spcPct val="150000"/>
              </a:lnSpc>
              <a:buFont typeface="Arial"/>
              <a:buAutoNum type="arabicPeriod"/>
            </a:pPr>
            <a:endParaRPr lang="en-IN" sz="2000" dirty="0">
              <a:solidFill>
                <a:schemeClr val="accent3">
                  <a:lumMod val="50000"/>
                </a:schemeClr>
              </a:solidFill>
            </a:endParaRPr>
          </a:p>
          <a:p>
            <a:pPr marL="457200" indent="-457200">
              <a:lnSpc>
                <a:spcPct val="150000"/>
              </a:lnSpc>
              <a:buFont typeface="Arial"/>
              <a:buAutoNum type="arabicPeriod"/>
            </a:pPr>
            <a:endParaRPr lang="en-IN" sz="2000" dirty="0">
              <a:solidFill>
                <a:schemeClr val="accent3">
                  <a:lumMod val="50000"/>
                </a:schemeClr>
              </a:solidFill>
            </a:endParaRPr>
          </a:p>
          <a:p>
            <a:pPr marL="457200" indent="-457200">
              <a:lnSpc>
                <a:spcPct val="150000"/>
              </a:lnSpc>
              <a:buFont typeface="Arial"/>
              <a:buAutoNum type="arabicPeriod"/>
            </a:pPr>
            <a:endParaRPr lang="en-IN" sz="2000" dirty="0">
              <a:solidFill>
                <a:schemeClr val="accent3">
                  <a:lumMod val="50000"/>
                </a:schemeClr>
              </a:solidFill>
            </a:endParaRPr>
          </a:p>
          <a:p>
            <a:pPr marL="0" indent="0">
              <a:buFont typeface="Arial"/>
              <a:buNone/>
            </a:pPr>
            <a:r>
              <a:rPr lang="en-IN" sz="2000" dirty="0">
                <a:solidFill>
                  <a:schemeClr val="accent3">
                    <a:lumMod val="50000"/>
                  </a:schemeClr>
                </a:solidFill>
              </a:rPr>
              <a:t>2.  Average Review Scores Value for Super Host is always 	higher every month of different years from other Host.</a:t>
            </a:r>
          </a:p>
          <a:p>
            <a:pPr marL="0" indent="0">
              <a:buFont typeface="Arial"/>
              <a:buNone/>
            </a:pPr>
            <a:endParaRPr lang="en-IN" dirty="0"/>
          </a:p>
          <a:p>
            <a:pPr marL="0" indent="0">
              <a:buFont typeface="Arial"/>
              <a:buNone/>
            </a:pPr>
            <a:endParaRPr lang="en-IN" dirty="0"/>
          </a:p>
        </p:txBody>
      </p:sp>
      <p:graphicFrame>
        <p:nvGraphicFramePr>
          <p:cNvPr id="7" name="Chart 6">
            <a:extLst>
              <a:ext uri="{FF2B5EF4-FFF2-40B4-BE49-F238E27FC236}">
                <a16:creationId xmlns:a16="http://schemas.microsoft.com/office/drawing/2014/main" id="{0238BCF1-F31A-A3F9-76C7-DC1473C3252E}"/>
              </a:ext>
            </a:extLst>
          </p:cNvPr>
          <p:cNvGraphicFramePr>
            <a:graphicFrameLocks/>
          </p:cNvGraphicFramePr>
          <p:nvPr>
            <p:extLst>
              <p:ext uri="{D42A27DB-BD31-4B8C-83A1-F6EECF244321}">
                <p14:modId xmlns:p14="http://schemas.microsoft.com/office/powerpoint/2010/main" val="595248293"/>
              </p:ext>
            </p:extLst>
          </p:nvPr>
        </p:nvGraphicFramePr>
        <p:xfrm>
          <a:off x="652935" y="671805"/>
          <a:ext cx="4301620" cy="54117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080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32282-124C-431F-6B78-460CDDF2417F}"/>
              </a:ext>
            </a:extLst>
          </p:cNvPr>
          <p:cNvSpPr>
            <a:spLocks noGrp="1"/>
          </p:cNvSpPr>
          <p:nvPr>
            <p:ph idx="1"/>
          </p:nvPr>
        </p:nvSpPr>
        <p:spPr>
          <a:xfrm>
            <a:off x="682907" y="124698"/>
            <a:ext cx="10453671" cy="4192659"/>
          </a:xfrm>
        </p:spPr>
        <p:txBody>
          <a:bodyPr>
            <a:normAutofit/>
          </a:bodyPr>
          <a:lstStyle/>
          <a:p>
            <a:pPr marL="0" indent="0">
              <a:buNone/>
            </a:pPr>
            <a:r>
              <a:rPr lang="en-IN" dirty="0">
                <a:solidFill>
                  <a:schemeClr val="accent3">
                    <a:lumMod val="50000"/>
                  </a:schemeClr>
                </a:solidFill>
              </a:rPr>
              <a:t>3. The Average of the Host acceptance Rate for Super Host for every month of different years is always higher than other Host.</a:t>
            </a:r>
          </a:p>
          <a:p>
            <a:pPr marL="0" indent="0">
              <a:buNone/>
            </a:pPr>
            <a:r>
              <a:rPr lang="en-IN" sz="2400" dirty="0">
                <a:solidFill>
                  <a:schemeClr val="accent3">
                    <a:lumMod val="50000"/>
                  </a:schemeClr>
                </a:solidFill>
              </a:rPr>
              <a:t>4.  The Average of Host Response Rate for Super Host for every month of different years is always higher than other Host.</a:t>
            </a:r>
          </a:p>
          <a:p>
            <a:pPr marL="0" indent="0">
              <a:buNone/>
            </a:pPr>
            <a:endParaRPr lang="en-IN" dirty="0"/>
          </a:p>
          <a:p>
            <a:endParaRPr lang="en-IN" dirty="0"/>
          </a:p>
          <a:p>
            <a:pPr marL="0" indent="0">
              <a:buNone/>
            </a:pPr>
            <a:endParaRPr lang="en-IN" dirty="0"/>
          </a:p>
        </p:txBody>
      </p:sp>
      <p:sp>
        <p:nvSpPr>
          <p:cNvPr id="9" name="TextBox 8">
            <a:extLst>
              <a:ext uri="{FF2B5EF4-FFF2-40B4-BE49-F238E27FC236}">
                <a16:creationId xmlns:a16="http://schemas.microsoft.com/office/drawing/2014/main" id="{5F808D6E-388B-D753-D142-94AD6D9F74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graphicFrame>
        <p:nvGraphicFramePr>
          <p:cNvPr id="5" name="Chart 4">
            <a:extLst>
              <a:ext uri="{FF2B5EF4-FFF2-40B4-BE49-F238E27FC236}">
                <a16:creationId xmlns:a16="http://schemas.microsoft.com/office/drawing/2014/main" id="{B1C114A5-2689-950B-DAFC-EEAE6F8DF741}"/>
              </a:ext>
            </a:extLst>
          </p:cNvPr>
          <p:cNvGraphicFramePr>
            <a:graphicFrameLocks/>
          </p:cNvGraphicFramePr>
          <p:nvPr>
            <p:extLst>
              <p:ext uri="{D42A27DB-BD31-4B8C-83A1-F6EECF244321}">
                <p14:modId xmlns:p14="http://schemas.microsoft.com/office/powerpoint/2010/main" val="487053631"/>
              </p:ext>
            </p:extLst>
          </p:nvPr>
        </p:nvGraphicFramePr>
        <p:xfrm>
          <a:off x="792487" y="2347216"/>
          <a:ext cx="10573852" cy="38568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44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0610F-6E86-99FE-F8EB-72F0745860DA}"/>
              </a:ext>
            </a:extLst>
          </p:cNvPr>
          <p:cNvSpPr>
            <a:spLocks noGrp="1"/>
          </p:cNvSpPr>
          <p:nvPr>
            <p:ph idx="1"/>
          </p:nvPr>
        </p:nvSpPr>
        <p:spPr>
          <a:xfrm>
            <a:off x="633608" y="950301"/>
            <a:ext cx="10577544" cy="2687043"/>
          </a:xfrm>
        </p:spPr>
        <p:txBody>
          <a:bodyPr>
            <a:normAutofit/>
          </a:bodyPr>
          <a:lstStyle/>
          <a:p>
            <a:pPr marL="0" indent="0">
              <a:buNone/>
            </a:pPr>
            <a:r>
              <a:rPr lang="en-IN" dirty="0">
                <a:solidFill>
                  <a:schemeClr val="accent3">
                    <a:lumMod val="50000"/>
                  </a:schemeClr>
                </a:solidFill>
              </a:rPr>
              <a:t>5. The Sum of the Total Booking of the Super Host for every month of different years 	is always higher than Other Host.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9" name="TextBox 8">
            <a:extLst>
              <a:ext uri="{FF2B5EF4-FFF2-40B4-BE49-F238E27FC236}">
                <a16:creationId xmlns:a16="http://schemas.microsoft.com/office/drawing/2014/main" id="{D91F3678-7E96-D549-A966-65D468F82A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graphicFrame>
        <p:nvGraphicFramePr>
          <p:cNvPr id="2" name="Chart 1">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4044932736"/>
              </p:ext>
            </p:extLst>
          </p:nvPr>
        </p:nvGraphicFramePr>
        <p:xfrm>
          <a:off x="871338" y="1771365"/>
          <a:ext cx="10374539" cy="43979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0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1F3678-7E96-D549-A966-65D468F82A58}"/>
              </a:ext>
            </a:extLst>
          </p:cNvPr>
          <p:cNvSpPr txBox="1"/>
          <p:nvPr/>
        </p:nvSpPr>
        <p:spPr>
          <a:xfrm>
            <a:off x="9803363" y="6427113"/>
            <a:ext cx="2388637" cy="430887"/>
          </a:xfrm>
          <a:prstGeom prst="rect">
            <a:avLst/>
          </a:prstGeom>
          <a:noFill/>
        </p:spPr>
        <p:txBody>
          <a:bodyPr wrap="square" rtlCol="0">
            <a:spAutoFit/>
          </a:bodyPr>
          <a:lstStyle/>
          <a:p>
            <a:r>
              <a:rPr lang="en-IN" sz="1100" b="1" dirty="0">
                <a:solidFill>
                  <a:srgbClr val="002060"/>
                </a:solidFill>
                <a:effectLst/>
              </a:rPr>
              <a:t>HOST BEHAVIOR ANALYSIS</a:t>
            </a:r>
          </a:p>
          <a:p>
            <a:r>
              <a:rPr lang="en-IN" sz="1100" b="1" dirty="0">
                <a:solidFill>
                  <a:srgbClr val="002060"/>
                </a:solidFill>
                <a:effectLst/>
              </a:rPr>
              <a:t> (CANADA)</a:t>
            </a:r>
            <a:endParaRPr lang="en-IN" sz="1100" b="1" dirty="0">
              <a:solidFill>
                <a:srgbClr val="002060"/>
              </a:solidFill>
            </a:endParaRPr>
          </a:p>
        </p:txBody>
      </p:sp>
      <p:sp>
        <p:nvSpPr>
          <p:cNvPr id="7" name="TextBox 6">
            <a:extLst>
              <a:ext uri="{FF2B5EF4-FFF2-40B4-BE49-F238E27FC236}">
                <a16:creationId xmlns:a16="http://schemas.microsoft.com/office/drawing/2014/main" id="{90AE5BB3-820E-DFD4-FB5A-DE5DCC84816B}"/>
              </a:ext>
            </a:extLst>
          </p:cNvPr>
          <p:cNvSpPr txBox="1"/>
          <p:nvPr/>
        </p:nvSpPr>
        <p:spPr>
          <a:xfrm>
            <a:off x="636607" y="611783"/>
            <a:ext cx="10857053" cy="972254"/>
          </a:xfrm>
          <a:prstGeom prst="rect">
            <a:avLst/>
          </a:prstGeom>
          <a:noFill/>
        </p:spPr>
        <p:txBody>
          <a:bodyPr wrap="square">
            <a:spAutoFit/>
          </a:bodyPr>
          <a:lstStyle/>
          <a:p>
            <a:pPr>
              <a:lnSpc>
                <a:spcPct val="150000"/>
              </a:lnSpc>
            </a:pPr>
            <a:r>
              <a:rPr lang="en-IN" sz="2000" dirty="0">
                <a:solidFill>
                  <a:schemeClr val="accent3">
                    <a:lumMod val="50000"/>
                  </a:schemeClr>
                </a:solidFill>
              </a:rPr>
              <a:t>6. Average Rating of Scores Communication Reviews of Super Host for different years is always higher than other Host in both the Cities of CANADA.</a:t>
            </a:r>
          </a:p>
        </p:txBody>
      </p:sp>
      <p:graphicFrame>
        <p:nvGraphicFramePr>
          <p:cNvPr id="8" name="Chart 7">
            <a:extLst>
              <a:ext uri="{FF2B5EF4-FFF2-40B4-BE49-F238E27FC236}">
                <a16:creationId xmlns:a16="http://schemas.microsoft.com/office/drawing/2014/main" id="{00000000-0008-0000-0000-000015000000}"/>
              </a:ext>
            </a:extLst>
          </p:cNvPr>
          <p:cNvGraphicFramePr>
            <a:graphicFrameLocks/>
          </p:cNvGraphicFramePr>
          <p:nvPr>
            <p:extLst>
              <p:ext uri="{D42A27DB-BD31-4B8C-83A1-F6EECF244321}">
                <p14:modId xmlns:p14="http://schemas.microsoft.com/office/powerpoint/2010/main" val="2889192515"/>
              </p:ext>
            </p:extLst>
          </p:nvPr>
        </p:nvGraphicFramePr>
        <p:xfrm>
          <a:off x="879266" y="1793806"/>
          <a:ext cx="10336601" cy="4363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86960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467</TotalTime>
  <Words>527</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Times New Roman</vt:lpstr>
      <vt:lpstr>Organic</vt:lpstr>
      <vt:lpstr>Greeting</vt:lpstr>
      <vt:lpstr>Project 5</vt:lpstr>
      <vt:lpstr>Introduction of  Team Members  </vt:lpstr>
      <vt:lpstr>PowerPoint Presentation</vt:lpstr>
      <vt:lpstr>Insights Of Project</vt:lpstr>
      <vt:lpstr>PowerPoint Presentation</vt:lpstr>
      <vt:lpstr>PowerPoint Presentation</vt:lpstr>
      <vt:lpstr>PowerPoint Presentation</vt:lpstr>
      <vt:lpstr>PowerPoint Presentation</vt:lpstr>
      <vt:lpstr>PowerPoint Presentation</vt:lpstr>
      <vt:lpstr>PowerPoint Presentation</vt:lpstr>
      <vt:lpstr>CONCLUSION</vt:lpstr>
      <vt:lpstr>CHALLENGES / 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dc:title>
  <dc:creator>Bishnubrata Mohanty</dc:creator>
  <cp:lastModifiedBy>Bishnubrata Mohanty</cp:lastModifiedBy>
  <cp:revision>16</cp:revision>
  <dcterms:created xsi:type="dcterms:W3CDTF">2022-09-11T11:01:32Z</dcterms:created>
  <dcterms:modified xsi:type="dcterms:W3CDTF">2022-09-13T15:42:38Z</dcterms:modified>
</cp:coreProperties>
</file>