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63" r:id="rId3"/>
    <p:sldId id="257" r:id="rId4"/>
    <p:sldId id="271" r:id="rId5"/>
    <p:sldId id="273" r:id="rId6"/>
    <p:sldId id="258" r:id="rId7"/>
    <p:sldId id="259" r:id="rId8"/>
    <p:sldId id="268" r:id="rId9"/>
    <p:sldId id="269" r:id="rId10"/>
    <p:sldId id="270" r:id="rId11"/>
    <p:sldId id="261" r:id="rId12"/>
    <p:sldId id="262" r:id="rId13"/>
    <p:sldId id="264" r:id="rId14"/>
    <p:sldId id="272"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oleObject" Target="file:///C:\Users\bishn\Downloads\analysis_of_canada%20final%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isa\OneDrive\project\PROJECT%20SUBMISSION\analysis_of_canada%20final%20(Recover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(Recovered).xlsx]pivot_charts_canada_q_a_rate!PivotTable5</c:name>
    <c:fmtId val="-1"/>
  </c:pivotSource>
  <c:chart>
    <c:autoTitleDeleted val="0"/>
    <c:pivotFmts>
      <c:pivotFmt>
        <c:idx val="0"/>
      </c:pivotFmt>
      <c:pivotFmt>
        <c:idx val="1"/>
      </c:pivotFmt>
      <c:pivotFmt>
        <c:idx val="2"/>
      </c:pivotFmt>
      <c:pivotFmt>
        <c:idx val="3"/>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378513344617769E-2"/>
          <c:y val="0.15120274914089346"/>
          <c:w val="0.60841853217708419"/>
          <c:h val="0.68350894282544561"/>
        </c:manualLayout>
      </c:layout>
      <c:lineChart>
        <c:grouping val="standard"/>
        <c:varyColors val="0"/>
        <c:ser>
          <c:idx val="0"/>
          <c:order val="0"/>
          <c:tx>
            <c:strRef>
              <c:f>pivot_charts_canada_q_a_rate!$B$3:$B$5</c:f>
              <c:strCache>
                <c:ptCount val="1"/>
                <c:pt idx="0">
                  <c:v>Average of avg_host_acceptance_rate - FALSE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pivot_charts_canada_q_a_rate!$B$6:$B$17</c:f>
              <c:numCache>
                <c:formatCode>0.00</c:formatCode>
                <c:ptCount val="12"/>
                <c:pt idx="0">
                  <c:v>55.05538809344386</c:v>
                </c:pt>
                <c:pt idx="1">
                  <c:v>57.863448844884488</c:v>
                </c:pt>
                <c:pt idx="2">
                  <c:v>52.377768128528004</c:v>
                </c:pt>
                <c:pt idx="3">
                  <c:v>47.818133616118772</c:v>
                </c:pt>
                <c:pt idx="4">
                  <c:v>45.358675373134325</c:v>
                </c:pt>
                <c:pt idx="5">
                  <c:v>44.225494320572153</c:v>
                </c:pt>
                <c:pt idx="6">
                  <c:v>42.291324526954661</c:v>
                </c:pt>
                <c:pt idx="7">
                  <c:v>42.600952380952378</c:v>
                </c:pt>
                <c:pt idx="8">
                  <c:v>45.111571675302244</c:v>
                </c:pt>
                <c:pt idx="9">
                  <c:v>50.286206896551725</c:v>
                </c:pt>
                <c:pt idx="10">
                  <c:v>54.234749684476228</c:v>
                </c:pt>
                <c:pt idx="11">
                  <c:v>55.275930324623914</c:v>
                </c:pt>
              </c:numCache>
            </c:numRef>
          </c:val>
          <c:smooth val="0"/>
          <c:extLst>
            <c:ext xmlns:c16="http://schemas.microsoft.com/office/drawing/2014/chart" uri="{C3380CC4-5D6E-409C-BE32-E72D297353CC}">
              <c16:uniqueId val="{00000000-6E9E-4560-826D-C3AEF7B98E4F}"/>
            </c:ext>
          </c:extLst>
        </c:ser>
        <c:ser>
          <c:idx val="1"/>
          <c:order val="1"/>
          <c:tx>
            <c:strRef>
              <c:f>pivot_charts_canada_q_a_rate!$C$3:$C$5</c:f>
              <c:strCache>
                <c:ptCount val="1"/>
                <c:pt idx="0">
                  <c:v>Average of avg_host_acceptance_rate - TRUE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pivot_charts_canada_q_a_rate!$C$6:$C$17</c:f>
              <c:numCache>
                <c:formatCode>0.00</c:formatCode>
                <c:ptCount val="12"/>
                <c:pt idx="0">
                  <c:v>78.320557491289193</c:v>
                </c:pt>
                <c:pt idx="1">
                  <c:v>78.486572598998634</c:v>
                </c:pt>
                <c:pt idx="2">
                  <c:v>77.945868945868952</c:v>
                </c:pt>
                <c:pt idx="3">
                  <c:v>77.191059073975524</c:v>
                </c:pt>
                <c:pt idx="4">
                  <c:v>76.858303707465723</c:v>
                </c:pt>
                <c:pt idx="5">
                  <c:v>76.173410404624278</c:v>
                </c:pt>
                <c:pt idx="6">
                  <c:v>76.359500446030324</c:v>
                </c:pt>
                <c:pt idx="7">
                  <c:v>76.375841750841744</c:v>
                </c:pt>
                <c:pt idx="8">
                  <c:v>76.384837247630827</c:v>
                </c:pt>
                <c:pt idx="9">
                  <c:v>77.37895174708818</c:v>
                </c:pt>
                <c:pt idx="10">
                  <c:v>78.506678155967251</c:v>
                </c:pt>
                <c:pt idx="11">
                  <c:v>77.757772020725383</c:v>
                </c:pt>
              </c:numCache>
            </c:numRef>
          </c:val>
          <c:smooth val="0"/>
          <c:extLst>
            <c:ext xmlns:c16="http://schemas.microsoft.com/office/drawing/2014/chart" uri="{C3380CC4-5D6E-409C-BE32-E72D297353CC}">
              <c16:uniqueId val="{00000001-6E9E-4560-826D-C3AEF7B98E4F}"/>
            </c:ext>
          </c:extLst>
        </c:ser>
        <c:ser>
          <c:idx val="2"/>
          <c:order val="2"/>
          <c:tx>
            <c:strRef>
              <c:f>pivot_charts_canada_q_a_rate!$D$3:$D$5</c:f>
              <c:strCache>
                <c:ptCount val="1"/>
                <c:pt idx="0">
                  <c:v>Average of avg_host_response_rate - FALSE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pivot_charts_canada_q_a_rate!$D$6:$D$17</c:f>
              <c:numCache>
                <c:formatCode>0.00</c:formatCode>
                <c:ptCount val="12"/>
                <c:pt idx="0">
                  <c:v>58.979276563677466</c:v>
                </c:pt>
                <c:pt idx="1">
                  <c:v>60.906765676567659</c:v>
                </c:pt>
                <c:pt idx="2">
                  <c:v>55.152844116369955</c:v>
                </c:pt>
                <c:pt idx="3">
                  <c:v>50.128313891834573</c:v>
                </c:pt>
                <c:pt idx="4">
                  <c:v>48.254197761194028</c:v>
                </c:pt>
                <c:pt idx="5">
                  <c:v>47.355910811947837</c:v>
                </c:pt>
                <c:pt idx="6">
                  <c:v>45.289182434844697</c:v>
                </c:pt>
                <c:pt idx="7">
                  <c:v>45.841587301587303</c:v>
                </c:pt>
                <c:pt idx="8">
                  <c:v>48.448013816925737</c:v>
                </c:pt>
                <c:pt idx="9">
                  <c:v>53.145210727969349</c:v>
                </c:pt>
                <c:pt idx="10">
                  <c:v>57.334875893984012</c:v>
                </c:pt>
                <c:pt idx="11">
                  <c:v>58.86658749010293</c:v>
                </c:pt>
              </c:numCache>
            </c:numRef>
          </c:val>
          <c:smooth val="0"/>
          <c:extLst>
            <c:ext xmlns:c16="http://schemas.microsoft.com/office/drawing/2014/chart" uri="{C3380CC4-5D6E-409C-BE32-E72D297353CC}">
              <c16:uniqueId val="{00000002-6E9E-4560-826D-C3AEF7B98E4F}"/>
            </c:ext>
          </c:extLst>
        </c:ser>
        <c:ser>
          <c:idx val="3"/>
          <c:order val="3"/>
          <c:tx>
            <c:strRef>
              <c:f>pivot_charts_canada_q_a_rate!$E$3:$E$5</c:f>
              <c:strCache>
                <c:ptCount val="1"/>
                <c:pt idx="0">
                  <c:v>Average of avg_host_response_rate - TRUE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pivot_charts_canada_q_a_rate!$E$6:$E$17</c:f>
              <c:numCache>
                <c:formatCode>0.00</c:formatCode>
                <c:ptCount val="12"/>
                <c:pt idx="0">
                  <c:v>82.032665505226475</c:v>
                </c:pt>
                <c:pt idx="1">
                  <c:v>82.45789713245334</c:v>
                </c:pt>
                <c:pt idx="2">
                  <c:v>81.550332383665719</c:v>
                </c:pt>
                <c:pt idx="3">
                  <c:v>80.567855242150074</c:v>
                </c:pt>
                <c:pt idx="4">
                  <c:v>80.26663280853225</c:v>
                </c:pt>
                <c:pt idx="5">
                  <c:v>79.462909441233137</c:v>
                </c:pt>
                <c:pt idx="6">
                  <c:v>79.549509366636926</c:v>
                </c:pt>
                <c:pt idx="7">
                  <c:v>79.53998316498317</c:v>
                </c:pt>
                <c:pt idx="8">
                  <c:v>79.615986814997939</c:v>
                </c:pt>
                <c:pt idx="9">
                  <c:v>80.793677204658906</c:v>
                </c:pt>
                <c:pt idx="10">
                  <c:v>81.905644118914267</c:v>
                </c:pt>
                <c:pt idx="11">
                  <c:v>81.69430051813471</c:v>
                </c:pt>
              </c:numCache>
            </c:numRef>
          </c:val>
          <c:smooth val="0"/>
          <c:extLst>
            <c:ext xmlns:c16="http://schemas.microsoft.com/office/drawing/2014/chart" uri="{C3380CC4-5D6E-409C-BE32-E72D297353CC}">
              <c16:uniqueId val="{00000003-6E9E-4560-826D-C3AEF7B98E4F}"/>
            </c:ext>
          </c:extLst>
        </c:ser>
        <c:dLbls>
          <c:showLegendKey val="0"/>
          <c:showVal val="0"/>
          <c:showCatName val="0"/>
          <c:showSerName val="0"/>
          <c:showPercent val="0"/>
          <c:showBubbleSize val="0"/>
        </c:dLbls>
        <c:marker val="1"/>
        <c:smooth val="0"/>
        <c:axId val="1263378239"/>
        <c:axId val="1263380735"/>
      </c:lineChart>
      <c:catAx>
        <c:axId val="1263378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0735"/>
        <c:crosses val="autoZero"/>
        <c:auto val="1"/>
        <c:lblAlgn val="ctr"/>
        <c:lblOffset val="100"/>
        <c:noMultiLvlLbl val="0"/>
      </c:catAx>
      <c:valAx>
        <c:axId val="12633807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78239"/>
        <c:crosses val="autoZero"/>
        <c:crossBetween val="between"/>
      </c:valAx>
      <c:spPr>
        <a:noFill/>
        <a:ln>
          <a:noFill/>
        </a:ln>
        <a:effectLst/>
      </c:spPr>
    </c:plotArea>
    <c:legend>
      <c:legendPos val="r"/>
      <c:layout>
        <c:manualLayout>
          <c:xMode val="edge"/>
          <c:yMode val="edge"/>
          <c:x val="0.68281615313173216"/>
          <c:y val="0.26063560353924831"/>
          <c:w val="0.30507181149476664"/>
          <c:h val="0.478728522336769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28000">
          <a:schemeClr val="accent1">
            <a:lumMod val="20000"/>
            <a:lumOff val="80000"/>
          </a:schemeClr>
        </a:gs>
        <a:gs pos="74000">
          <a:schemeClr val="accent4">
            <a:lumMod val="20000"/>
            <a:lumOff val="80000"/>
          </a:schemeClr>
        </a:gs>
        <a:gs pos="100000">
          <a:schemeClr val="accent4">
            <a:lumMod val="20000"/>
            <a:lumOff val="80000"/>
          </a:schemeClr>
        </a:gs>
        <a:gs pos="100000">
          <a:schemeClr val="accent1">
            <a:lumMod val="30000"/>
            <a:lumOff val="70000"/>
          </a:schemeClr>
        </a:gs>
      </a:gsLst>
      <a:lin ang="5400000" scaled="1"/>
    </a:gradFill>
    <a:ln w="9525" cap="flat" cmpd="sng" algn="ctr">
      <a:noFill/>
      <a:round/>
    </a:ln>
    <a:effectLst>
      <a:outerShdw blurRad="762000" dist="50800" dir="7320000" sx="101000" sy="101000" algn="ctr" rotWithShape="0">
        <a:srgbClr val="000000">
          <a:alpha val="51000"/>
        </a:srgb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(Recovered).xlsx]pivot_charts_canada_q_a_booking!PivotTable4</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a:softEdge rad="0"/>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a:softEdge rad="0"/>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159697429125713E-2"/>
          <c:y val="0.12451854132758546"/>
          <c:w val="0.7160473419083484"/>
          <c:h val="0.62523094869551565"/>
        </c:manualLayout>
      </c:layout>
      <c:barChart>
        <c:barDir val="col"/>
        <c:grouping val="clustered"/>
        <c:varyColors val="0"/>
        <c:ser>
          <c:idx val="0"/>
          <c:order val="0"/>
          <c:tx>
            <c:strRef>
              <c:f>pivot_charts_canada_q_a_booking!$B$3:$B$4</c:f>
              <c:strCache>
                <c:ptCount val="1"/>
                <c:pt idx="0">
                  <c:v>FALSE</c:v>
                </c:pt>
              </c:strCache>
            </c:strRef>
          </c:tx>
          <c:spPr>
            <a:solidFill>
              <a:schemeClr val="accent1"/>
            </a:solidFill>
            <a:ln>
              <a:noFill/>
            </a:ln>
            <a:effectLst/>
          </c:spPr>
          <c:invertIfNegative val="0"/>
          <c:cat>
            <c:strRef>
              <c:f>pivot_charts_canada_q_a_booking!$A$5:$A$16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pivot_charts_canada_q_a_booking!$B$5:$B$16</c:f>
              <c:numCache>
                <c:formatCode>General</c:formatCode>
                <c:ptCount val="12"/>
                <c:pt idx="0">
                  <c:v>14399</c:v>
                </c:pt>
                <c:pt idx="1">
                  <c:v>13688</c:v>
                </c:pt>
                <c:pt idx="2">
                  <c:v>12953</c:v>
                </c:pt>
                <c:pt idx="3">
                  <c:v>10791</c:v>
                </c:pt>
                <c:pt idx="4">
                  <c:v>14470</c:v>
                </c:pt>
                <c:pt idx="5">
                  <c:v>17207</c:v>
                </c:pt>
                <c:pt idx="6">
                  <c:v>21836</c:v>
                </c:pt>
                <c:pt idx="7">
                  <c:v>26150</c:v>
                </c:pt>
                <c:pt idx="8">
                  <c:v>22942</c:v>
                </c:pt>
                <c:pt idx="9">
                  <c:v>19605</c:v>
                </c:pt>
                <c:pt idx="10">
                  <c:v>15271</c:v>
                </c:pt>
                <c:pt idx="11">
                  <c:v>15171</c:v>
                </c:pt>
              </c:numCache>
            </c:numRef>
          </c:val>
          <c:extLst>
            <c:ext xmlns:c16="http://schemas.microsoft.com/office/drawing/2014/chart" uri="{C3380CC4-5D6E-409C-BE32-E72D297353CC}">
              <c16:uniqueId val="{00000000-6C20-4CE3-908A-A0529A72E421}"/>
            </c:ext>
          </c:extLst>
        </c:ser>
        <c:ser>
          <c:idx val="1"/>
          <c:order val="1"/>
          <c:tx>
            <c:strRef>
              <c:f>pivot_charts_canada_q_a_booking!$C$3:$C$4</c:f>
              <c:strCache>
                <c:ptCount val="1"/>
                <c:pt idx="0">
                  <c:v>TRUE</c:v>
                </c:pt>
              </c:strCache>
            </c:strRef>
          </c:tx>
          <c:spPr>
            <a:solidFill>
              <a:schemeClr val="accent2"/>
            </a:solidFill>
            <a:ln>
              <a:noFill/>
            </a:ln>
            <a:effectLst>
              <a:softEdge rad="0"/>
            </a:effectLst>
          </c:spPr>
          <c:invertIfNegative val="0"/>
          <c:cat>
            <c:strRef>
              <c:f>pivot_charts_canada_q_a_booking!$A$5:$A$16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pivot_charts_canada_q_a_booking!$C$5:$C$16</c:f>
              <c:numCache>
                <c:formatCode>General</c:formatCode>
                <c:ptCount val="12"/>
                <c:pt idx="0">
                  <c:v>18184</c:v>
                </c:pt>
                <c:pt idx="1">
                  <c:v>17994</c:v>
                </c:pt>
                <c:pt idx="2">
                  <c:v>16889</c:v>
                </c:pt>
                <c:pt idx="3">
                  <c:v>14158</c:v>
                </c:pt>
                <c:pt idx="4">
                  <c:v>18628</c:v>
                </c:pt>
                <c:pt idx="5">
                  <c:v>21411</c:v>
                </c:pt>
                <c:pt idx="6">
                  <c:v>26731</c:v>
                </c:pt>
                <c:pt idx="7">
                  <c:v>31001</c:v>
                </c:pt>
                <c:pt idx="8">
                  <c:v>29323</c:v>
                </c:pt>
                <c:pt idx="9">
                  <c:v>26167</c:v>
                </c:pt>
                <c:pt idx="10">
                  <c:v>21310</c:v>
                </c:pt>
                <c:pt idx="11">
                  <c:v>19375</c:v>
                </c:pt>
              </c:numCache>
            </c:numRef>
          </c:val>
          <c:extLst>
            <c:ext xmlns:c16="http://schemas.microsoft.com/office/drawing/2014/chart" uri="{C3380CC4-5D6E-409C-BE32-E72D297353CC}">
              <c16:uniqueId val="{00000001-6C20-4CE3-908A-A0529A72E421}"/>
            </c:ext>
          </c:extLst>
        </c:ser>
        <c:dLbls>
          <c:showLegendKey val="0"/>
          <c:showVal val="0"/>
          <c:showCatName val="0"/>
          <c:showSerName val="0"/>
          <c:showPercent val="0"/>
          <c:showBubbleSize val="0"/>
        </c:dLbls>
        <c:gapWidth val="142"/>
        <c:overlap val="-27"/>
        <c:axId val="1263387391"/>
        <c:axId val="1263388639"/>
      </c:barChart>
      <c:catAx>
        <c:axId val="126338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8639"/>
        <c:crosses val="autoZero"/>
        <c:auto val="1"/>
        <c:lblAlgn val="ctr"/>
        <c:lblOffset val="100"/>
        <c:noMultiLvlLbl val="0"/>
      </c:catAx>
      <c:valAx>
        <c:axId val="1263388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739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blipFill dpi="0" rotWithShape="1">
      <a:blip xmlns:r="http://schemas.openxmlformats.org/officeDocument/2006/relationships" r:embed="rId3">
        <a:alphaModFix amt="71000"/>
      </a:blip>
      <a:srcRect/>
      <a:tile tx="0" ty="0" sx="100000" sy="100000" flip="none" algn="tl"/>
    </a:blipFill>
    <a:ln w="9525" cap="flat" cmpd="sng" algn="ctr">
      <a:noFill/>
      <a:round/>
    </a:ln>
    <a:effectLst>
      <a:glow rad="469900">
        <a:schemeClr val="tx1">
          <a:alpha val="12000"/>
        </a:schemeClr>
      </a:glow>
      <a:outerShdw dist="50800" sx="1000" sy="1000" algn="ctr" rotWithShape="0">
        <a:srgbClr val="000000"/>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(Recovered).xlsx]pivot_chart_canada_q_e!PivotTable1</c:name>
    <c:fmtId val="8"/>
  </c:pivotSource>
  <c:chart>
    <c:autoTitleDeleted val="1"/>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333333333333333E-2"/>
          <c:y val="7.407407407407407E-2"/>
          <c:w val="0.82664807524059492"/>
          <c:h val="0.8416746864975212"/>
        </c:manualLayout>
      </c:layout>
      <c:barChart>
        <c:barDir val="col"/>
        <c:grouping val="clustered"/>
        <c:varyColors val="0"/>
        <c:ser>
          <c:idx val="0"/>
          <c:order val="0"/>
          <c:tx>
            <c:strRef>
              <c:f>pivot_chart_canada_q_e!$B$3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pivot_chart_canada_q_e!$A$4:$A$5</c:f>
              <c:strCache>
                <c:ptCount val="2"/>
                <c:pt idx="0">
                  <c:v>FALSE</c:v>
                </c:pt>
                <c:pt idx="1">
                  <c:v>TRUE</c:v>
                </c:pt>
              </c:strCache>
            </c:strRef>
          </c:cat>
          <c:val>
            <c:numRef>
              <c:f>pivot_chart_canada_q_e!$B$4:$B$5</c:f>
              <c:numCache>
                <c:formatCode>0.00</c:formatCode>
                <c:ptCount val="2"/>
                <c:pt idx="0">
                  <c:v>4.79</c:v>
                </c:pt>
                <c:pt idx="1">
                  <c:v>4.915</c:v>
                </c:pt>
              </c:numCache>
            </c:numRef>
          </c:val>
          <c:extLst>
            <c:ext xmlns:c16="http://schemas.microsoft.com/office/drawing/2014/chart" uri="{C3380CC4-5D6E-409C-BE32-E72D297353CC}">
              <c16:uniqueId val="{00000000-12B6-4035-A629-22E30C79C53D}"/>
            </c:ext>
          </c:extLst>
        </c:ser>
        <c:dLbls>
          <c:dLblPos val="inEnd"/>
          <c:showLegendKey val="0"/>
          <c:showVal val="1"/>
          <c:showCatName val="0"/>
          <c:showSerName val="0"/>
          <c:showPercent val="0"/>
          <c:showBubbleSize val="0"/>
        </c:dLbls>
        <c:gapWidth val="65"/>
        <c:axId val="1837356256"/>
        <c:axId val="1837357504"/>
      </c:barChart>
      <c:catAx>
        <c:axId val="18373562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37357504"/>
        <c:crosses val="autoZero"/>
        <c:auto val="1"/>
        <c:lblAlgn val="ctr"/>
        <c:lblOffset val="100"/>
        <c:noMultiLvlLbl val="0"/>
      </c:catAx>
      <c:valAx>
        <c:axId val="18373575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1837356256"/>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(Recovered).xlsx]pivot_chart_canada__q_b!PivotTable6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pivotFmt>
      <c:pivotFmt>
        <c:idx val="4"/>
        <c:spPr>
          <a:solidFill>
            <a:schemeClr val="accent2">
              <a:lumMod val="40000"/>
              <a:lumOff val="60000"/>
            </a:schemeClr>
          </a:solidFill>
          <a:ln>
            <a:noFill/>
          </a:ln>
          <a:effectLst/>
        </c:spPr>
        <c:marker>
          <c:symbol val="none"/>
        </c:marker>
      </c:pivotFmt>
      <c:pivotFmt>
        <c:idx val="5"/>
        <c:spPr>
          <a:solidFill>
            <a:schemeClr val="accent4">
              <a:lumMod val="20000"/>
              <a:lumOff val="80000"/>
            </a:schemeClr>
          </a:solidFill>
          <a:ln>
            <a:noFill/>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lumMod val="40000"/>
              <a:lumOff val="60000"/>
            </a:schemeClr>
          </a:solidFill>
          <a:ln>
            <a:noFill/>
          </a:ln>
          <a:effectLst/>
        </c:spPr>
        <c:marker>
          <c:symbol val="none"/>
        </c:marker>
      </c:pivotFmt>
      <c:pivotFmt>
        <c:idx val="8"/>
        <c:spPr>
          <a:solidFill>
            <a:schemeClr val="accent2">
              <a:lumMod val="40000"/>
              <a:lumOff val="60000"/>
            </a:schemeClr>
          </a:solidFill>
          <a:ln>
            <a:noFill/>
          </a:ln>
          <a:effectLst/>
        </c:spPr>
        <c:marker>
          <c:symbol val="none"/>
        </c:marker>
      </c:pivotFmt>
      <c:pivotFmt>
        <c:idx val="9"/>
        <c:spPr>
          <a:solidFill>
            <a:schemeClr val="accent1">
              <a:lumMod val="40000"/>
              <a:lumOff val="60000"/>
            </a:schemeClr>
          </a:solidFill>
          <a:ln>
            <a:noFill/>
          </a:ln>
          <a:effectLst/>
        </c:spPr>
        <c:marker>
          <c:symbol val="none"/>
        </c:marker>
      </c:pivotFmt>
      <c:pivotFmt>
        <c:idx val="10"/>
        <c:spPr>
          <a:solidFill>
            <a:schemeClr val="accent2">
              <a:lumMod val="40000"/>
              <a:lumOff val="60000"/>
            </a:schemeClr>
          </a:solidFill>
          <a:ln>
            <a:noFill/>
          </a:ln>
          <a:effectLst/>
        </c:spPr>
        <c:marker>
          <c:symbol val="none"/>
        </c:marker>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2"/>
        <c:spPr>
          <a:solidFill>
            <a:schemeClr val="accent1">
              <a:lumMod val="40000"/>
              <a:lumOff val="60000"/>
            </a:schemeClr>
          </a:solidFill>
          <a:ln>
            <a:noFill/>
          </a:ln>
          <a:effectLst/>
        </c:spPr>
        <c:marker>
          <c:symbol val="none"/>
        </c:marker>
      </c:pivotFmt>
      <c:pivotFmt>
        <c:idx val="13"/>
        <c:spPr>
          <a:solidFill>
            <a:schemeClr val="accent2">
              <a:lumMod val="40000"/>
              <a:lumOff val="60000"/>
            </a:schemeClr>
          </a:solidFill>
          <a:ln>
            <a:noFill/>
          </a:ln>
          <a:effectLst/>
        </c:spPr>
        <c:marker>
          <c:symbol val="none"/>
        </c:marker>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5"/>
        <c:spPr>
          <a:solidFill>
            <a:schemeClr val="accent1">
              <a:lumMod val="40000"/>
              <a:lumOff val="60000"/>
            </a:schemeClr>
          </a:solidFill>
          <a:ln>
            <a:noFill/>
          </a:ln>
          <a:effectLst/>
        </c:spPr>
        <c:marker>
          <c:symbol val="none"/>
        </c:marker>
      </c:pivotFmt>
      <c:pivotFmt>
        <c:idx val="16"/>
        <c:spPr>
          <a:solidFill>
            <a:schemeClr val="accent2">
              <a:lumMod val="40000"/>
              <a:lumOff val="60000"/>
            </a:schemeClr>
          </a:solidFill>
          <a:ln>
            <a:noFill/>
          </a:ln>
          <a:effectLst/>
        </c:spPr>
        <c:marker>
          <c:symbol val="none"/>
        </c:marker>
      </c:pivotFmt>
      <c:pivotFmt>
        <c:idx val="1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8"/>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67715981944145"/>
          <c:y val="6.0952380952380952E-2"/>
          <c:w val="0.58564579562971653"/>
          <c:h val="0.80610843644544428"/>
        </c:manualLayout>
      </c:layout>
      <c:barChart>
        <c:barDir val="col"/>
        <c:grouping val="clustered"/>
        <c:varyColors val="0"/>
        <c:ser>
          <c:idx val="0"/>
          <c:order val="0"/>
          <c:tx>
            <c:strRef>
              <c:f>pivot_chart_canada__q_b!$B$3</c:f>
              <c:strCache>
                <c:ptCount val="1"/>
                <c:pt idx="0">
                  <c:v>Average of avg_review_scores_rating</c:v>
                </c:pt>
              </c:strCache>
            </c:strRef>
          </c:tx>
          <c:spPr>
            <a:solidFill>
              <a:schemeClr val="accent1">
                <a:lumMod val="40000"/>
                <a:lumOff val="60000"/>
              </a:schemeClr>
            </a:solidFill>
            <a:ln>
              <a:noFill/>
            </a:ln>
            <a:effectLst/>
          </c:spPr>
          <c:invertIfNegative val="0"/>
          <c:cat>
            <c:multiLvlStrRef>
              <c:f>pivot_chart_canada__q_b!$A$4:$A$9</c:f>
              <c:multiLvlStrCache>
                <c:ptCount val="4"/>
                <c:lvl>
                  <c:pt idx="0">
                    <c:v>FALSE</c:v>
                  </c:pt>
                  <c:pt idx="1">
                    <c:v>TRUE</c:v>
                  </c:pt>
                  <c:pt idx="2">
                    <c:v>FALSE</c:v>
                  </c:pt>
                  <c:pt idx="3">
                    <c:v>TRUE</c:v>
                  </c:pt>
                </c:lvl>
                <c:lvl>
                  <c:pt idx="0">
                    <c:v>Toronto</c:v>
                  </c:pt>
                  <c:pt idx="2">
                    <c:v>Vancouver</c:v>
                  </c:pt>
                </c:lvl>
              </c:multiLvlStrCache>
            </c:multiLvlStrRef>
          </c:cat>
          <c:val>
            <c:numRef>
              <c:f>pivot_chart_canada__q_b!$B$4:$B$9</c:f>
              <c:numCache>
                <c:formatCode>0.0</c:formatCode>
                <c:ptCount val="4"/>
                <c:pt idx="0">
                  <c:v>4.5999999999999996</c:v>
                </c:pt>
                <c:pt idx="1">
                  <c:v>4.9000000000000004</c:v>
                </c:pt>
                <c:pt idx="2">
                  <c:v>4.7</c:v>
                </c:pt>
                <c:pt idx="3">
                  <c:v>4.9000000000000004</c:v>
                </c:pt>
              </c:numCache>
            </c:numRef>
          </c:val>
          <c:extLst>
            <c:ext xmlns:c16="http://schemas.microsoft.com/office/drawing/2014/chart" uri="{C3380CC4-5D6E-409C-BE32-E72D297353CC}">
              <c16:uniqueId val="{00000000-C343-453B-BF61-BF5A58DD9951}"/>
            </c:ext>
          </c:extLst>
        </c:ser>
        <c:ser>
          <c:idx val="1"/>
          <c:order val="1"/>
          <c:tx>
            <c:strRef>
              <c:f>pivot_chart_canada__q_b!$C$3</c:f>
              <c:strCache>
                <c:ptCount val="1"/>
                <c:pt idx="0">
                  <c:v>Average of avg_review_scores_cleanliness</c:v>
                </c:pt>
              </c:strCache>
            </c:strRef>
          </c:tx>
          <c:spPr>
            <a:solidFill>
              <a:schemeClr val="accent2">
                <a:lumMod val="40000"/>
                <a:lumOff val="60000"/>
              </a:schemeClr>
            </a:solidFill>
            <a:ln>
              <a:noFill/>
            </a:ln>
            <a:effectLst/>
          </c:spPr>
          <c:invertIfNegative val="0"/>
          <c:cat>
            <c:multiLvlStrRef>
              <c:f>pivot_chart_canada__q_b!$A$4:$A$9</c:f>
              <c:multiLvlStrCache>
                <c:ptCount val="4"/>
                <c:lvl>
                  <c:pt idx="0">
                    <c:v>FALSE</c:v>
                  </c:pt>
                  <c:pt idx="1">
                    <c:v>TRUE</c:v>
                  </c:pt>
                  <c:pt idx="2">
                    <c:v>FALSE</c:v>
                  </c:pt>
                  <c:pt idx="3">
                    <c:v>TRUE</c:v>
                  </c:pt>
                </c:lvl>
                <c:lvl>
                  <c:pt idx="0">
                    <c:v>Toronto</c:v>
                  </c:pt>
                  <c:pt idx="2">
                    <c:v>Vancouver</c:v>
                  </c:pt>
                </c:lvl>
              </c:multiLvlStrCache>
            </c:multiLvlStrRef>
          </c:cat>
          <c:val>
            <c:numRef>
              <c:f>pivot_chart_canada__q_b!$C$4:$C$9</c:f>
              <c:numCache>
                <c:formatCode>0.00</c:formatCode>
                <c:ptCount val="4"/>
                <c:pt idx="0">
                  <c:v>4.5999999999999996</c:v>
                </c:pt>
                <c:pt idx="1">
                  <c:v>4.8</c:v>
                </c:pt>
                <c:pt idx="2">
                  <c:v>4.7</c:v>
                </c:pt>
                <c:pt idx="3">
                  <c:v>4.9000000000000004</c:v>
                </c:pt>
              </c:numCache>
            </c:numRef>
          </c:val>
          <c:extLst>
            <c:ext xmlns:c16="http://schemas.microsoft.com/office/drawing/2014/chart" uri="{C3380CC4-5D6E-409C-BE32-E72D297353CC}">
              <c16:uniqueId val="{00000001-C343-453B-BF61-BF5A58DD9951}"/>
            </c:ext>
          </c:extLst>
        </c:ser>
        <c:dLbls>
          <c:showLegendKey val="0"/>
          <c:showVal val="0"/>
          <c:showCatName val="0"/>
          <c:showSerName val="0"/>
          <c:showPercent val="0"/>
          <c:showBubbleSize val="0"/>
        </c:dLbls>
        <c:gapWidth val="219"/>
        <c:overlap val="-27"/>
        <c:axId val="1264791055"/>
        <c:axId val="1264800623"/>
      </c:barChart>
      <c:lineChart>
        <c:grouping val="standard"/>
        <c:varyColors val="0"/>
        <c:ser>
          <c:idx val="2"/>
          <c:order val="2"/>
          <c:tx>
            <c:strRef>
              <c:f>pivot_chart_canada__q_b!$D$3</c:f>
              <c:strCache>
                <c:ptCount val="1"/>
                <c:pt idx="0">
                  <c:v>Average of avg_price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pivot_chart_canada__q_b!$A$4:$A$9</c:f>
              <c:multiLvlStrCache>
                <c:ptCount val="4"/>
                <c:lvl>
                  <c:pt idx="0">
                    <c:v>FALSE</c:v>
                  </c:pt>
                  <c:pt idx="1">
                    <c:v>TRUE</c:v>
                  </c:pt>
                  <c:pt idx="2">
                    <c:v>FALSE</c:v>
                  </c:pt>
                  <c:pt idx="3">
                    <c:v>TRUE</c:v>
                  </c:pt>
                </c:lvl>
                <c:lvl>
                  <c:pt idx="0">
                    <c:v>Toronto</c:v>
                  </c:pt>
                  <c:pt idx="2">
                    <c:v>Vancouver</c:v>
                  </c:pt>
                </c:lvl>
              </c:multiLvlStrCache>
            </c:multiLvlStrRef>
          </c:cat>
          <c:val>
            <c:numRef>
              <c:f>pivot_chart_canada__q_b!$D$4:$D$9</c:f>
              <c:numCache>
                <c:formatCode>0.00</c:formatCode>
                <c:ptCount val="4"/>
                <c:pt idx="0">
                  <c:v>155.4</c:v>
                </c:pt>
                <c:pt idx="1">
                  <c:v>144.69999999999999</c:v>
                </c:pt>
                <c:pt idx="2">
                  <c:v>208</c:v>
                </c:pt>
                <c:pt idx="3">
                  <c:v>169</c:v>
                </c:pt>
              </c:numCache>
            </c:numRef>
          </c:val>
          <c:smooth val="0"/>
          <c:extLst>
            <c:ext xmlns:c16="http://schemas.microsoft.com/office/drawing/2014/chart" uri="{C3380CC4-5D6E-409C-BE32-E72D297353CC}">
              <c16:uniqueId val="{00000002-C343-453B-BF61-BF5A58DD9951}"/>
            </c:ext>
          </c:extLst>
        </c:ser>
        <c:dLbls>
          <c:showLegendKey val="0"/>
          <c:showVal val="0"/>
          <c:showCatName val="0"/>
          <c:showSerName val="0"/>
          <c:showPercent val="0"/>
          <c:showBubbleSize val="0"/>
        </c:dLbls>
        <c:marker val="1"/>
        <c:smooth val="0"/>
        <c:axId val="1263392799"/>
        <c:axId val="1263386975"/>
      </c:lineChart>
      <c:catAx>
        <c:axId val="1263392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6975"/>
        <c:crosses val="autoZero"/>
        <c:auto val="1"/>
        <c:lblAlgn val="ctr"/>
        <c:lblOffset val="100"/>
        <c:noMultiLvlLbl val="0"/>
      </c:catAx>
      <c:valAx>
        <c:axId val="12633869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92799"/>
        <c:crosses val="autoZero"/>
        <c:crossBetween val="between"/>
      </c:valAx>
      <c:valAx>
        <c:axId val="1264800623"/>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791055"/>
        <c:crosses val="max"/>
        <c:crossBetween val="between"/>
      </c:valAx>
      <c:catAx>
        <c:axId val="1264791055"/>
        <c:scaling>
          <c:orientation val="minMax"/>
        </c:scaling>
        <c:delete val="1"/>
        <c:axPos val="b"/>
        <c:numFmt formatCode="General" sourceLinked="1"/>
        <c:majorTickMark val="out"/>
        <c:minorTickMark val="none"/>
        <c:tickLblPos val="nextTo"/>
        <c:crossAx val="1264800623"/>
        <c:crosses val="autoZero"/>
        <c:auto val="1"/>
        <c:lblAlgn val="ctr"/>
        <c:lblOffset val="100"/>
        <c:noMultiLvlLbl val="0"/>
      </c:catAx>
      <c:spPr>
        <a:noFill/>
        <a:ln>
          <a:noFill/>
        </a:ln>
        <a:effectLst/>
      </c:spPr>
    </c:plotArea>
    <c:legend>
      <c:legendPos val="r"/>
      <c:layout>
        <c:manualLayout>
          <c:xMode val="edge"/>
          <c:yMode val="edge"/>
          <c:x val="0.75182519620658761"/>
          <c:y val="0.34142722159730032"/>
          <c:w val="0.23379924360405482"/>
          <c:h val="0.454288413948256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31000">
          <a:schemeClr val="accent5">
            <a:lumMod val="5000"/>
            <a:lumOff val="95000"/>
          </a:schemeClr>
        </a:gs>
        <a:gs pos="100000">
          <a:schemeClr val="accent6">
            <a:lumMod val="20000"/>
            <a:lumOff val="80000"/>
          </a:schemeClr>
        </a:gs>
        <a:gs pos="93000">
          <a:schemeClr val="accent6">
            <a:lumMod val="20000"/>
            <a:lumOff val="80000"/>
          </a:schemeClr>
        </a:gs>
        <a:gs pos="100000">
          <a:schemeClr val="accent5">
            <a:lumMod val="30000"/>
            <a:lumOff val="70000"/>
          </a:schemeClr>
        </a:gs>
      </a:gsLst>
      <a:lin ang="5400000" scaled="1"/>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(Recovered).xlsx]pivot_q_d2!PivotTable1</c:name>
    <c:fmtId val="5"/>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
        <c:idx val="3"/>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
        <c:idx val="4"/>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s>
    <c:plotArea>
      <c:layout/>
      <c:barChart>
        <c:barDir val="col"/>
        <c:grouping val="clustered"/>
        <c:varyColors val="0"/>
        <c:ser>
          <c:idx val="0"/>
          <c:order val="0"/>
          <c:tx>
            <c:strRef>
              <c:f>pivot_q_d2!$B$5</c:f>
              <c:strCache>
                <c:ptCount val="1"/>
                <c:pt idx="0">
                  <c:v>Total</c:v>
                </c:pt>
              </c:strCache>
            </c:strRef>
          </c:tx>
          <c:spPr>
            <a:gradFill>
              <a:gsLst>
                <a:gs pos="0">
                  <a:schemeClr val="bg1">
                    <a:lumMod val="85000"/>
                  </a:schemeClr>
                </a:gs>
                <a:gs pos="74000">
                  <a:schemeClr val="bg1">
                    <a:lumMod val="50000"/>
                  </a:schemeClr>
                </a:gs>
                <a:gs pos="83000">
                  <a:schemeClr val="bg1">
                    <a:lumMod val="50000"/>
                  </a:schemeClr>
                </a:gs>
                <a:gs pos="93000">
                  <a:schemeClr val="tx1">
                    <a:lumMod val="50000"/>
                    <a:lumOff val="50000"/>
                  </a:schemeClr>
                </a:gs>
                <a:gs pos="100000">
                  <a:schemeClr val="tx1">
                    <a:lumMod val="65000"/>
                    <a:lumOff val="35000"/>
                  </a:schemeClr>
                </a:gs>
              </a:gsLst>
              <a:lin ang="5400000" scaled="1"/>
            </a:gradFill>
            <a:ln>
              <a:noFill/>
            </a:ln>
            <a:effectLst/>
          </c:spPr>
          <c:invertIfNegative val="0"/>
          <c:cat>
            <c:strRef>
              <c:f>pivot_q_d2!$A$6:$A$8</c:f>
              <c:strCache>
                <c:ptCount val="2"/>
                <c:pt idx="0">
                  <c:v>FALSE</c:v>
                </c:pt>
                <c:pt idx="1">
                  <c:v>TRUE</c:v>
                </c:pt>
              </c:strCache>
            </c:strRef>
          </c:cat>
          <c:val>
            <c:numRef>
              <c:f>pivot_q_d2!$B$6:$B$8</c:f>
              <c:numCache>
                <c:formatCode>General</c:formatCode>
                <c:ptCount val="2"/>
                <c:pt idx="0">
                  <c:v>527</c:v>
                </c:pt>
                <c:pt idx="1">
                  <c:v>314</c:v>
                </c:pt>
              </c:numCache>
            </c:numRef>
          </c:val>
          <c:extLst>
            <c:ext xmlns:c16="http://schemas.microsoft.com/office/drawing/2014/chart" uri="{C3380CC4-5D6E-409C-BE32-E72D297353CC}">
              <c16:uniqueId val="{00000000-9223-4ADC-82C9-DE204EB0869E}"/>
            </c:ext>
          </c:extLst>
        </c:ser>
        <c:dLbls>
          <c:showLegendKey val="0"/>
          <c:showVal val="0"/>
          <c:showCatName val="0"/>
          <c:showSerName val="0"/>
          <c:showPercent val="0"/>
          <c:showBubbleSize val="0"/>
        </c:dLbls>
        <c:gapWidth val="500"/>
        <c:overlap val="-23"/>
        <c:axId val="1981925792"/>
        <c:axId val="1981921216"/>
      </c:barChart>
      <c:catAx>
        <c:axId val="198192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921216"/>
        <c:crosses val="autoZero"/>
        <c:auto val="1"/>
        <c:lblAlgn val="ctr"/>
        <c:lblOffset val="100"/>
        <c:noMultiLvlLbl val="0"/>
      </c:catAx>
      <c:valAx>
        <c:axId val="1981921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9257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4">
            <a:lumMod val="13000"/>
            <a:lumOff val="87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ln w="9525" cap="flat" cmpd="sng" algn="ctr">
      <a:solidFill>
        <a:schemeClr val="tx1">
          <a:lumMod val="15000"/>
          <a:lumOff val="85000"/>
        </a:schemeClr>
      </a:solidFill>
      <a:round/>
    </a:ln>
    <a:effectLst>
      <a:outerShdw blurRad="762000" dist="38100" dir="21540000" sx="106000" sy="106000" algn="t" rotWithShape="0">
        <a:prstClr val="black">
          <a:alpha val="36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08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64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1416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1640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24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6065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40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072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07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87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546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506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38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732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419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2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3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0342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0E4A-86EF-D25E-6778-AB27B87529E6}"/>
              </a:ext>
            </a:extLst>
          </p:cNvPr>
          <p:cNvSpPr>
            <a:spLocks noGrp="1"/>
          </p:cNvSpPr>
          <p:nvPr>
            <p:ph type="title"/>
          </p:nvPr>
        </p:nvSpPr>
        <p:spPr/>
        <p:txBody>
          <a:bodyPr>
            <a:normAutofit/>
          </a:bodyPr>
          <a:lstStyle/>
          <a:p>
            <a:r>
              <a:rPr lang="en-IN" b="1" i="1" dirty="0"/>
              <a:t>Greeting</a:t>
            </a:r>
          </a:p>
        </p:txBody>
      </p:sp>
      <p:sp>
        <p:nvSpPr>
          <p:cNvPr id="3" name="Subtitle 2">
            <a:extLst>
              <a:ext uri="{FF2B5EF4-FFF2-40B4-BE49-F238E27FC236}">
                <a16:creationId xmlns:a16="http://schemas.microsoft.com/office/drawing/2014/main" id="{B000D36D-B99A-A8A1-9FEA-E6DA344FAF2D}"/>
              </a:ext>
            </a:extLst>
          </p:cNvPr>
          <p:cNvSpPr>
            <a:spLocks noGrp="1"/>
          </p:cNvSpPr>
          <p:nvPr>
            <p:ph type="subTitle" idx="4294967295"/>
          </p:nvPr>
        </p:nvSpPr>
        <p:spPr>
          <a:xfrm>
            <a:off x="3410464" y="2281881"/>
            <a:ext cx="8781535" cy="2858444"/>
          </a:xfrm>
        </p:spPr>
        <p:txBody>
          <a:bodyPr>
            <a:normAutofit/>
          </a:bodyPr>
          <a:lstStyle/>
          <a:p>
            <a:pPr marL="0" indent="0">
              <a:buNone/>
            </a:pPr>
            <a:r>
              <a:rPr lang="en-IN" sz="9600" b="1" i="1" dirty="0"/>
              <a:t>WELCOME</a:t>
            </a:r>
          </a:p>
        </p:txBody>
      </p:sp>
    </p:spTree>
    <p:extLst>
      <p:ext uri="{BB962C8B-B14F-4D97-AF65-F5344CB8AC3E}">
        <p14:creationId xmlns:p14="http://schemas.microsoft.com/office/powerpoint/2010/main" val="437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91F3678-7E96-D549-A966-65D468F82A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7" name="TextBox 6">
            <a:extLst>
              <a:ext uri="{FF2B5EF4-FFF2-40B4-BE49-F238E27FC236}">
                <a16:creationId xmlns:a16="http://schemas.microsoft.com/office/drawing/2014/main" id="{90AE5BB3-820E-DFD4-FB5A-DE5DCC84816B}"/>
              </a:ext>
            </a:extLst>
          </p:cNvPr>
          <p:cNvSpPr txBox="1"/>
          <p:nvPr/>
        </p:nvSpPr>
        <p:spPr>
          <a:xfrm>
            <a:off x="1120346" y="611783"/>
            <a:ext cx="10095521" cy="966098"/>
          </a:xfrm>
          <a:prstGeom prst="rect">
            <a:avLst/>
          </a:prstGeom>
          <a:noFill/>
        </p:spPr>
        <p:txBody>
          <a:bodyPr wrap="square">
            <a:spAutoFit/>
          </a:bodyPr>
          <a:lstStyle/>
          <a:p>
            <a:pPr marL="342900" indent="-342900">
              <a:lnSpc>
                <a:spcPct val="150000"/>
              </a:lnSpc>
              <a:buFont typeface="Courier New" panose="02070309020205020404" pitchFamily="49" charset="0"/>
              <a:buChar char="o"/>
            </a:pPr>
            <a:r>
              <a:rPr lang="en-IN" sz="2000" dirty="0" smtClean="0"/>
              <a:t>Average </a:t>
            </a:r>
            <a:r>
              <a:rPr lang="en-IN" sz="2000" dirty="0"/>
              <a:t>Rating of Scores Communication Reviews of Super Host for different years is always higher than other Host in both the Cities of CANADA.</a:t>
            </a:r>
          </a:p>
        </p:txBody>
      </p:sp>
      <p:graphicFrame>
        <p:nvGraphicFramePr>
          <p:cNvPr id="8" name="Chart 7">
            <a:extLst>
              <a:ext uri="{FF2B5EF4-FFF2-40B4-BE49-F238E27FC236}">
                <a16:creationId xmlns:a16="http://schemas.microsoft.com/office/drawing/2014/main" id="{00000000-0008-0000-0000-000015000000}"/>
              </a:ext>
            </a:extLst>
          </p:cNvPr>
          <p:cNvGraphicFramePr>
            <a:graphicFrameLocks/>
          </p:cNvGraphicFramePr>
          <p:nvPr>
            <p:extLst>
              <p:ext uri="{D42A27DB-BD31-4B8C-83A1-F6EECF244321}">
                <p14:modId xmlns:p14="http://schemas.microsoft.com/office/powerpoint/2010/main" val="602637074"/>
              </p:ext>
            </p:extLst>
          </p:nvPr>
        </p:nvGraphicFramePr>
        <p:xfrm>
          <a:off x="3498796" y="1884219"/>
          <a:ext cx="5338619" cy="38953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869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0610F-6E86-99FE-F8EB-72F0745860DA}"/>
              </a:ext>
            </a:extLst>
          </p:cNvPr>
          <p:cNvSpPr>
            <a:spLocks noGrp="1"/>
          </p:cNvSpPr>
          <p:nvPr>
            <p:ph sz="quarter" idx="13"/>
          </p:nvPr>
        </p:nvSpPr>
        <p:spPr>
          <a:xfrm>
            <a:off x="5430979" y="1145309"/>
            <a:ext cx="6123711" cy="4793672"/>
          </a:xfrm>
        </p:spPr>
        <p:txBody>
          <a:bodyPr>
            <a:normAutofit/>
          </a:bodyPr>
          <a:lstStyle/>
          <a:p>
            <a:pPr>
              <a:buFont typeface="Courier New" panose="02070309020205020404" pitchFamily="49" charset="0"/>
              <a:buChar char="o"/>
            </a:pPr>
            <a:r>
              <a:rPr lang="en-IN" sz="2000" dirty="0" smtClean="0">
                <a:latin typeface="Bahnschrift Light" panose="020B0502040204020203" pitchFamily="34" charset="0"/>
              </a:rPr>
              <a:t>One </a:t>
            </a:r>
            <a:r>
              <a:rPr lang="en-IN" sz="2000" dirty="0">
                <a:latin typeface="Bahnschrift Light" panose="020B0502040204020203" pitchFamily="34" charset="0"/>
              </a:rPr>
              <a:t>of the top Crucial metric to become a Super Host is that Super Hosts always  have high 	review score ratings</a:t>
            </a:r>
            <a:r>
              <a:rPr lang="en-IN" sz="2000" dirty="0" smtClean="0">
                <a:latin typeface="Bahnschrift Light" panose="020B0502040204020203" pitchFamily="34" charset="0"/>
              </a:rPr>
              <a:t>.</a:t>
            </a:r>
          </a:p>
          <a:p>
            <a:pPr marL="0" indent="0">
              <a:buNone/>
            </a:pPr>
            <a:endParaRPr lang="en-IN" sz="2000" dirty="0">
              <a:solidFill>
                <a:schemeClr val="accent3">
                  <a:lumMod val="50000"/>
                </a:schemeClr>
              </a:solidFill>
            </a:endParaRPr>
          </a:p>
          <a:p>
            <a:pPr>
              <a:buFont typeface="Courier New" panose="02070309020205020404" pitchFamily="49" charset="0"/>
              <a:buChar char="o"/>
            </a:pPr>
            <a:r>
              <a:rPr lang="en-IN" sz="2000" dirty="0" smtClean="0">
                <a:latin typeface="Bahnschrift Light" panose="020B0502040204020203" pitchFamily="34" charset="0"/>
              </a:rPr>
              <a:t>Another </a:t>
            </a:r>
            <a:r>
              <a:rPr lang="en-IN" sz="2000" dirty="0">
                <a:latin typeface="Bahnschrift Light" panose="020B0502040204020203" pitchFamily="34" charset="0"/>
              </a:rPr>
              <a:t>Top Crucial metric to become a super Host is that Super Host Review Score Cleanliness </a:t>
            </a:r>
            <a:r>
              <a:rPr lang="en-IN" sz="2000" dirty="0" smtClean="0">
                <a:latin typeface="Bahnschrift Light" panose="020B0502040204020203" pitchFamily="34" charset="0"/>
              </a:rPr>
              <a:t>is </a:t>
            </a:r>
            <a:r>
              <a:rPr lang="en-IN" sz="2000" dirty="0">
                <a:latin typeface="Bahnschrift Light" panose="020B0502040204020203" pitchFamily="34" charset="0"/>
              </a:rPr>
              <a:t>always high</a:t>
            </a:r>
            <a:r>
              <a:rPr lang="en-IN" sz="2000" dirty="0" smtClean="0">
                <a:latin typeface="Bahnschrift Light" panose="020B0502040204020203" pitchFamily="34" charset="0"/>
              </a:rPr>
              <a:t>.</a:t>
            </a:r>
          </a:p>
          <a:p>
            <a:pPr marL="0" indent="0">
              <a:buNone/>
            </a:pPr>
            <a:endParaRPr lang="en-IN" sz="2000" dirty="0">
              <a:solidFill>
                <a:schemeClr val="accent3">
                  <a:lumMod val="50000"/>
                </a:schemeClr>
              </a:solidFill>
              <a:latin typeface="Bahnschrift Light" panose="020B0502040204020203" pitchFamily="34" charset="0"/>
            </a:endParaRPr>
          </a:p>
          <a:p>
            <a:pPr>
              <a:buFont typeface="Courier New" panose="02070309020205020404" pitchFamily="49" charset="0"/>
              <a:buChar char="o"/>
            </a:pPr>
            <a:r>
              <a:rPr lang="en-IN" sz="2000" dirty="0" smtClean="0">
                <a:latin typeface="Bahnschrift Light" panose="020B0502040204020203" pitchFamily="34" charset="0"/>
              </a:rPr>
              <a:t>One </a:t>
            </a:r>
            <a:r>
              <a:rPr lang="en-IN" sz="2000" dirty="0">
                <a:latin typeface="Bahnschrift Light" panose="020B0502040204020203" pitchFamily="34" charset="0"/>
              </a:rPr>
              <a:t>more top Crucial metric to become a super Host is that super Host average Price is always </a:t>
            </a:r>
            <a:r>
              <a:rPr lang="en-IN" sz="2000" dirty="0" smtClean="0">
                <a:latin typeface="Bahnschrift Light" panose="020B0502040204020203" pitchFamily="34" charset="0"/>
              </a:rPr>
              <a:t>lower </a:t>
            </a:r>
            <a:r>
              <a:rPr lang="en-IN" sz="2000" dirty="0">
                <a:latin typeface="Bahnschrift Light" panose="020B0502040204020203" pitchFamily="34" charset="0"/>
              </a:rPr>
              <a:t>than other Host.</a:t>
            </a:r>
          </a:p>
          <a:p>
            <a:pPr marL="0" indent="0">
              <a:lnSpc>
                <a:spcPct val="150000"/>
              </a:lnSpc>
              <a:buNone/>
            </a:pPr>
            <a:endParaRPr lang="en-IN" dirty="0">
              <a:solidFill>
                <a:schemeClr val="accent3">
                  <a:lumMod val="50000"/>
                </a:schemeClr>
              </a:solidFill>
            </a:endParaRPr>
          </a:p>
          <a:p>
            <a:pPr marL="0" indent="0">
              <a:lnSpc>
                <a:spcPct val="150000"/>
              </a:lnSpc>
              <a:buNone/>
            </a:pPr>
            <a:endParaRPr lang="en-IN" dirty="0"/>
          </a:p>
        </p:txBody>
      </p:sp>
      <p:sp>
        <p:nvSpPr>
          <p:cNvPr id="8" name="TextBox 7">
            <a:extLst>
              <a:ext uri="{FF2B5EF4-FFF2-40B4-BE49-F238E27FC236}">
                <a16:creationId xmlns:a16="http://schemas.microsoft.com/office/drawing/2014/main" id="{5B868A83-A1C5-AA97-9F60-C65C6C63C264}"/>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4" name="Rectangle 3"/>
          <p:cNvSpPr/>
          <p:nvPr/>
        </p:nvSpPr>
        <p:spPr>
          <a:xfrm>
            <a:off x="-64655" y="0"/>
            <a:ext cx="5495636"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Chart 5">
            <a:extLst>
              <a:ext uri="{FF2B5EF4-FFF2-40B4-BE49-F238E27FC236}">
                <a16:creationId xmlns:a16="http://schemas.microsoft.com/office/drawing/2014/main" id="{00000000-0008-0000-0000-000011000000}"/>
              </a:ext>
            </a:extLst>
          </p:cNvPr>
          <p:cNvGraphicFramePr>
            <a:graphicFrameLocks/>
          </p:cNvGraphicFramePr>
          <p:nvPr>
            <p:extLst>
              <p:ext uri="{D42A27DB-BD31-4B8C-83A1-F6EECF244321}">
                <p14:modId xmlns:p14="http://schemas.microsoft.com/office/powerpoint/2010/main" val="1774080349"/>
              </p:ext>
            </p:extLst>
          </p:nvPr>
        </p:nvGraphicFramePr>
        <p:xfrm>
          <a:off x="129308" y="1431636"/>
          <a:ext cx="5015347" cy="40105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59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0610F-6E86-99FE-F8EB-72F0745860DA}"/>
              </a:ext>
            </a:extLst>
          </p:cNvPr>
          <p:cNvSpPr>
            <a:spLocks noGrp="1"/>
          </p:cNvSpPr>
          <p:nvPr>
            <p:ph sz="quarter" idx="13"/>
          </p:nvPr>
        </p:nvSpPr>
        <p:spPr>
          <a:xfrm>
            <a:off x="1773382" y="619296"/>
            <a:ext cx="9084088" cy="1587448"/>
          </a:xfrm>
        </p:spPr>
        <p:txBody>
          <a:bodyPr>
            <a:normAutofit/>
          </a:bodyPr>
          <a:lstStyle/>
          <a:p>
            <a:pPr>
              <a:buFont typeface="Courier New" panose="02070309020205020404" pitchFamily="49" charset="0"/>
              <a:buChar char="o"/>
            </a:pPr>
            <a:r>
              <a:rPr lang="en-IN" dirty="0" smtClean="0">
                <a:latin typeface="Bahnschrift Light" panose="020B0502040204020203" pitchFamily="34" charset="0"/>
              </a:rPr>
              <a:t>Other </a:t>
            </a:r>
            <a:r>
              <a:rPr lang="en-IN" dirty="0">
                <a:latin typeface="Bahnschrift Light" panose="020B0502040204020203" pitchFamily="34" charset="0"/>
              </a:rPr>
              <a:t>host tend to have more property type than super host.</a:t>
            </a:r>
          </a:p>
          <a:p>
            <a:pPr marL="0" indent="0">
              <a:buNone/>
            </a:pPr>
            <a:r>
              <a:rPr lang="en-IN" dirty="0"/>
              <a:t>	</a:t>
            </a:r>
          </a:p>
        </p:txBody>
      </p:sp>
      <p:sp>
        <p:nvSpPr>
          <p:cNvPr id="8" name="TextBox 7">
            <a:extLst>
              <a:ext uri="{FF2B5EF4-FFF2-40B4-BE49-F238E27FC236}">
                <a16:creationId xmlns:a16="http://schemas.microsoft.com/office/drawing/2014/main" id="{414AB1BB-2ADA-013A-F268-CF9B4D3A827E}"/>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graphicFrame>
        <p:nvGraphicFramePr>
          <p:cNvPr id="5" name="Chart 4"/>
          <p:cNvGraphicFramePr>
            <a:graphicFrameLocks/>
          </p:cNvGraphicFramePr>
          <p:nvPr>
            <p:extLst>
              <p:ext uri="{D42A27DB-BD31-4B8C-83A1-F6EECF244321}">
                <p14:modId xmlns:p14="http://schemas.microsoft.com/office/powerpoint/2010/main" val="163251180"/>
              </p:ext>
            </p:extLst>
          </p:nvPr>
        </p:nvGraphicFramePr>
        <p:xfrm>
          <a:off x="2854036" y="1540225"/>
          <a:ext cx="6696363" cy="4341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251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3AA9-C27E-2A6E-8B23-0F458799BF3D}"/>
              </a:ext>
            </a:extLst>
          </p:cNvPr>
          <p:cNvSpPr>
            <a:spLocks noGrp="1"/>
          </p:cNvSpPr>
          <p:nvPr>
            <p:ph type="title"/>
          </p:nvPr>
        </p:nvSpPr>
        <p:spPr>
          <a:xfrm>
            <a:off x="978162" y="1097834"/>
            <a:ext cx="9601196" cy="1303867"/>
          </a:xfrm>
        </p:spPr>
        <p:txBody>
          <a:bodyPr/>
          <a:lstStyle/>
          <a:p>
            <a:r>
              <a:rPr lang="en-IN" b="1" i="1" dirty="0"/>
              <a:t>CONCLUSION</a:t>
            </a:r>
          </a:p>
        </p:txBody>
      </p:sp>
      <p:sp>
        <p:nvSpPr>
          <p:cNvPr id="3" name="Content Placeholder 2">
            <a:extLst>
              <a:ext uri="{FF2B5EF4-FFF2-40B4-BE49-F238E27FC236}">
                <a16:creationId xmlns:a16="http://schemas.microsoft.com/office/drawing/2014/main" id="{D200610F-6E86-99FE-F8EB-72F0745860DA}"/>
              </a:ext>
            </a:extLst>
          </p:cNvPr>
          <p:cNvSpPr>
            <a:spLocks noGrp="1"/>
          </p:cNvSpPr>
          <p:nvPr>
            <p:ph sz="quarter" idx="13"/>
          </p:nvPr>
        </p:nvSpPr>
        <p:spPr>
          <a:xfrm>
            <a:off x="581192" y="2517404"/>
            <a:ext cx="11029615" cy="3678303"/>
          </a:xfrm>
        </p:spPr>
        <p:txBody>
          <a:bodyPr/>
          <a:lstStyle/>
          <a:p>
            <a:pPr>
              <a:lnSpc>
                <a:spcPct val="150000"/>
              </a:lnSpc>
            </a:pPr>
            <a:r>
              <a:rPr lang="en-IN" dirty="0"/>
              <a:t> </a:t>
            </a:r>
            <a:r>
              <a:rPr lang="en-US" dirty="0">
                <a:latin typeface="Bahnschrift Light" panose="020B0502040204020203" pitchFamily="34" charset="0"/>
              </a:rPr>
              <a:t>Super Host Score Ratings And Response Or Acceptance  Rate Is Always Higher Than Other Hosts And  The Average Price Is Always Lower Than Other Host And Reviews Are Always Better Than Other Host But  The Number Of Large Property Type Owned By Super Host And Other Host Are More Or Less Same.</a:t>
            </a:r>
          </a:p>
          <a:p>
            <a:pPr>
              <a:lnSpc>
                <a:spcPct val="150000"/>
              </a:lnSpc>
            </a:pPr>
            <a:endParaRPr lang="en-IN" dirty="0"/>
          </a:p>
        </p:txBody>
      </p:sp>
      <p:sp>
        <p:nvSpPr>
          <p:cNvPr id="5" name="TextBox 4">
            <a:extLst>
              <a:ext uri="{FF2B5EF4-FFF2-40B4-BE49-F238E27FC236}">
                <a16:creationId xmlns:a16="http://schemas.microsoft.com/office/drawing/2014/main" id="{A5F61AE0-8891-B3C2-4FF2-5BE49FF0F9C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879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3AA9-C27E-2A6E-8B23-0F458799BF3D}"/>
              </a:ext>
            </a:extLst>
          </p:cNvPr>
          <p:cNvSpPr>
            <a:spLocks noGrp="1"/>
          </p:cNvSpPr>
          <p:nvPr>
            <p:ph type="title"/>
          </p:nvPr>
        </p:nvSpPr>
        <p:spPr>
          <a:xfrm>
            <a:off x="1295401" y="1097834"/>
            <a:ext cx="9601196" cy="1303867"/>
          </a:xfrm>
        </p:spPr>
        <p:txBody>
          <a:bodyPr/>
          <a:lstStyle/>
          <a:p>
            <a:r>
              <a:rPr lang="en-IN" b="1" i="1" dirty="0">
                <a:solidFill>
                  <a:srgbClr val="1D1C1D"/>
                </a:solidFill>
                <a:effectLst/>
              </a:rPr>
              <a:t>CHALLENGES / LEARNINGS</a:t>
            </a:r>
            <a:endParaRPr lang="en-IN" b="1" i="1" u="sng" dirty="0"/>
          </a:p>
        </p:txBody>
      </p:sp>
      <p:sp>
        <p:nvSpPr>
          <p:cNvPr id="3" name="Content Placeholder 2">
            <a:extLst>
              <a:ext uri="{FF2B5EF4-FFF2-40B4-BE49-F238E27FC236}">
                <a16:creationId xmlns:a16="http://schemas.microsoft.com/office/drawing/2014/main" id="{D200610F-6E86-99FE-F8EB-72F0745860DA}"/>
              </a:ext>
            </a:extLst>
          </p:cNvPr>
          <p:cNvSpPr>
            <a:spLocks noGrp="1"/>
          </p:cNvSpPr>
          <p:nvPr>
            <p:ph sz="quarter" idx="13"/>
          </p:nvPr>
        </p:nvSpPr>
        <p:spPr>
          <a:xfrm>
            <a:off x="787078" y="2517404"/>
            <a:ext cx="10718157" cy="3628753"/>
          </a:xfrm>
        </p:spPr>
        <p:txBody>
          <a:bodyPr/>
          <a:lstStyle/>
          <a:p>
            <a:pPr marL="0" indent="0">
              <a:lnSpc>
                <a:spcPct val="150000"/>
              </a:lnSpc>
              <a:buNone/>
            </a:pPr>
            <a:r>
              <a:rPr lang="en-US" sz="1800" dirty="0" smtClean="0">
                <a:latin typeface="Bahnschrift Light" panose="020B0502040204020203" pitchFamily="34" charset="0"/>
              </a:rPr>
              <a:t>The </a:t>
            </a:r>
            <a:r>
              <a:rPr lang="en-US" sz="1800" dirty="0">
                <a:latin typeface="Bahnschrift Light" panose="020B0502040204020203" pitchFamily="34" charset="0"/>
              </a:rPr>
              <a:t>first big Challenge is that one of our members is Working Profession and the Other two is a Student background, So we had difficulties in holding meetings together to communicate about the Projects. </a:t>
            </a:r>
            <a:r>
              <a:rPr lang="en-US" sz="1800" b="0" i="0" dirty="0">
                <a:solidFill>
                  <a:srgbClr val="1D1C1D"/>
                </a:solidFill>
                <a:effectLst/>
                <a:latin typeface="Bahnschrift Light" panose="020B0502040204020203" pitchFamily="34" charset="0"/>
              </a:rPr>
              <a:t>All of us had a deep sense of teamwork and communicated well with each other and how to work with many tools for a big data set. We were successful in acknowledging and appreciating each other’s efforts while at the same time correcting each other along the way. As a team, we invested a lot of time in discussing and brainstorming ideas - from selecting the dataset to compiling the final version of this report.</a:t>
            </a:r>
            <a:endParaRPr lang="en-IN" dirty="0">
              <a:latin typeface="Bahnschrift Light" panose="020B0502040204020203" pitchFamily="34" charset="0"/>
            </a:endParaRPr>
          </a:p>
        </p:txBody>
      </p:sp>
      <p:sp>
        <p:nvSpPr>
          <p:cNvPr id="5" name="TextBox 4">
            <a:extLst>
              <a:ext uri="{FF2B5EF4-FFF2-40B4-BE49-F238E27FC236}">
                <a16:creationId xmlns:a16="http://schemas.microsoft.com/office/drawing/2014/main" id="{A5F61AE0-8891-B3C2-4FF2-5BE49FF0F9C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402741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10BCA6-F462-F3F3-1121-77957DEB01C6}"/>
              </a:ext>
            </a:extLst>
          </p:cNvPr>
          <p:cNvSpPr>
            <a:spLocks noGrp="1"/>
          </p:cNvSpPr>
          <p:nvPr>
            <p:ph type="title"/>
          </p:nvPr>
        </p:nvSpPr>
        <p:spPr>
          <a:xfrm>
            <a:off x="1034146" y="1131422"/>
            <a:ext cx="9601196" cy="1303867"/>
          </a:xfrm>
        </p:spPr>
        <p:txBody>
          <a:bodyPr/>
          <a:lstStyle/>
          <a:p>
            <a:r>
              <a:rPr lang="en-IN" b="1" i="1" dirty="0">
                <a:solidFill>
                  <a:schemeClr val="accent3">
                    <a:lumMod val="50000"/>
                  </a:schemeClr>
                </a:solidFill>
              </a:rPr>
              <a:t>Thank You.</a:t>
            </a:r>
          </a:p>
        </p:txBody>
      </p:sp>
    </p:spTree>
    <p:extLst>
      <p:ext uri="{BB962C8B-B14F-4D97-AF65-F5344CB8AC3E}">
        <p14:creationId xmlns:p14="http://schemas.microsoft.com/office/powerpoint/2010/main" val="338549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0E4A-86EF-D25E-6778-AB27B87529E6}"/>
              </a:ext>
            </a:extLst>
          </p:cNvPr>
          <p:cNvSpPr>
            <a:spLocks noGrp="1"/>
          </p:cNvSpPr>
          <p:nvPr>
            <p:ph type="ctrTitle"/>
          </p:nvPr>
        </p:nvSpPr>
        <p:spPr>
          <a:xfrm>
            <a:off x="326154" y="1359243"/>
            <a:ext cx="10993549" cy="757881"/>
          </a:xfrm>
        </p:spPr>
        <p:txBody>
          <a:bodyPr>
            <a:normAutofit/>
          </a:bodyPr>
          <a:lstStyle/>
          <a:p>
            <a:r>
              <a:rPr lang="en-IN" b="1" dirty="0"/>
              <a:t>Project 5</a:t>
            </a:r>
          </a:p>
        </p:txBody>
      </p:sp>
      <p:sp>
        <p:nvSpPr>
          <p:cNvPr id="3" name="Subtitle 2">
            <a:extLst>
              <a:ext uri="{FF2B5EF4-FFF2-40B4-BE49-F238E27FC236}">
                <a16:creationId xmlns:a16="http://schemas.microsoft.com/office/drawing/2014/main" id="{B000D36D-B99A-A8A1-9FEA-E6DA344FAF2D}"/>
              </a:ext>
            </a:extLst>
          </p:cNvPr>
          <p:cNvSpPr>
            <a:spLocks noGrp="1"/>
          </p:cNvSpPr>
          <p:nvPr>
            <p:ph type="subTitle" idx="1"/>
          </p:nvPr>
        </p:nvSpPr>
        <p:spPr>
          <a:xfrm>
            <a:off x="2987770" y="2677297"/>
            <a:ext cx="5670316" cy="2001795"/>
          </a:xfrm>
        </p:spPr>
        <p:txBody>
          <a:bodyPr>
            <a:normAutofit/>
          </a:bodyPr>
          <a:lstStyle/>
          <a:p>
            <a:r>
              <a:rPr lang="en-IN" sz="2800" b="1" i="1" dirty="0">
                <a:solidFill>
                  <a:schemeClr val="accent4">
                    <a:lumMod val="75000"/>
                  </a:schemeClr>
                </a:solidFill>
                <a:effectLst/>
              </a:rPr>
              <a:t>HOST BEHAVIOR ANALYSIS</a:t>
            </a:r>
          </a:p>
          <a:p>
            <a:r>
              <a:rPr lang="en-IN" sz="2800" b="1" i="1" dirty="0">
                <a:solidFill>
                  <a:schemeClr val="accent4">
                    <a:lumMod val="75000"/>
                  </a:schemeClr>
                </a:solidFill>
                <a:effectLst/>
              </a:rPr>
              <a:t> (CANADA)</a:t>
            </a:r>
            <a:endParaRPr lang="en-IN" sz="2800" b="1" i="1" dirty="0">
              <a:solidFill>
                <a:schemeClr val="accent4">
                  <a:lumMod val="75000"/>
                </a:schemeClr>
              </a:solidFill>
            </a:endParaRPr>
          </a:p>
        </p:txBody>
      </p:sp>
    </p:spTree>
    <p:extLst>
      <p:ext uri="{BB962C8B-B14F-4D97-AF65-F5344CB8AC3E}">
        <p14:creationId xmlns:p14="http://schemas.microsoft.com/office/powerpoint/2010/main" val="284675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82-9471-057C-0434-691AFC30E0F4}"/>
              </a:ext>
            </a:extLst>
          </p:cNvPr>
          <p:cNvSpPr>
            <a:spLocks noGrp="1"/>
          </p:cNvSpPr>
          <p:nvPr>
            <p:ph type="title"/>
          </p:nvPr>
        </p:nvSpPr>
        <p:spPr>
          <a:xfrm>
            <a:off x="1878227" y="-296561"/>
            <a:ext cx="9012195" cy="2240692"/>
          </a:xfrm>
        </p:spPr>
        <p:txBody>
          <a:bodyPr>
            <a:normAutofit/>
          </a:bodyPr>
          <a:lstStyle/>
          <a:p>
            <a:r>
              <a:rPr lang="en-IN" b="1" i="1" dirty="0"/>
              <a:t>Introduction of  Team Members </a:t>
            </a:r>
            <a:r>
              <a:rPr lang="en-IN" sz="1200" b="1" dirty="0"/>
              <a:t/>
            </a:r>
            <a:br>
              <a:rPr lang="en-IN" sz="1200" b="1" dirty="0"/>
            </a:br>
            <a:endParaRPr lang="en-IN" sz="1200" dirty="0"/>
          </a:p>
        </p:txBody>
      </p:sp>
      <p:sp>
        <p:nvSpPr>
          <p:cNvPr id="5" name="TextBox 4">
            <a:extLst>
              <a:ext uri="{FF2B5EF4-FFF2-40B4-BE49-F238E27FC236}">
                <a16:creationId xmlns:a16="http://schemas.microsoft.com/office/drawing/2014/main" id="{EA48D9FD-1815-52A9-3747-72508AF177B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4" name="Oval 3"/>
          <p:cNvSpPr/>
          <p:nvPr/>
        </p:nvSpPr>
        <p:spPr>
          <a:xfrm>
            <a:off x="2042984" y="1832920"/>
            <a:ext cx="1631092" cy="152400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5412259" y="1721709"/>
            <a:ext cx="1548714" cy="152400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699156" y="1721708"/>
            <a:ext cx="1532237" cy="152400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394566" y="3491346"/>
            <a:ext cx="2927927" cy="47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ADITYA SARKAR (PD15_128)</a:t>
            </a:r>
            <a:endParaRPr lang="en-IN" dirty="0">
              <a:solidFill>
                <a:schemeClr val="tx1"/>
              </a:solidFill>
            </a:endParaRPr>
          </a:p>
        </p:txBody>
      </p:sp>
      <p:sp>
        <p:nvSpPr>
          <p:cNvPr id="9" name="Rectangle 8"/>
          <p:cNvSpPr/>
          <p:nvPr/>
        </p:nvSpPr>
        <p:spPr>
          <a:xfrm>
            <a:off x="4842725" y="3523175"/>
            <a:ext cx="2897348" cy="40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SAHIL JAMWAL (PD15_193)</a:t>
            </a:r>
            <a:endParaRPr lang="en-IN" dirty="0">
              <a:solidFill>
                <a:schemeClr val="tx1"/>
              </a:solidFill>
            </a:endParaRPr>
          </a:p>
        </p:txBody>
      </p:sp>
      <p:sp>
        <p:nvSpPr>
          <p:cNvPr id="10" name="Rectangle 9"/>
          <p:cNvSpPr/>
          <p:nvPr/>
        </p:nvSpPr>
        <p:spPr>
          <a:xfrm>
            <a:off x="8260305" y="3574528"/>
            <a:ext cx="2660073" cy="40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BISHNUBRATA MOHANTY (PD15_226)</a:t>
            </a:r>
            <a:endParaRPr lang="en-IN" dirty="0">
              <a:solidFill>
                <a:schemeClr val="tx1"/>
              </a:solidFill>
            </a:endParaRPr>
          </a:p>
        </p:txBody>
      </p:sp>
    </p:spTree>
    <p:extLst>
      <p:ext uri="{BB962C8B-B14F-4D97-AF65-F5344CB8AC3E}">
        <p14:creationId xmlns:p14="http://schemas.microsoft.com/office/powerpoint/2010/main" val="107784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00D36D-B99A-A8A1-9FEA-E6DA344FAF2D}"/>
              </a:ext>
            </a:extLst>
          </p:cNvPr>
          <p:cNvSpPr>
            <a:spLocks noGrp="1"/>
          </p:cNvSpPr>
          <p:nvPr>
            <p:ph type="subTitle" idx="4294967295"/>
          </p:nvPr>
        </p:nvSpPr>
        <p:spPr>
          <a:xfrm>
            <a:off x="0" y="2759676"/>
            <a:ext cx="5670550" cy="2298355"/>
          </a:xfrm>
        </p:spPr>
        <p:txBody>
          <a:bodyPr>
            <a:normAutofit/>
          </a:bodyPr>
          <a:lstStyle/>
          <a:p>
            <a:pPr marL="0" indent="0">
              <a:buNone/>
            </a:pPr>
            <a:r>
              <a:rPr lang="en-US" sz="4400" b="1" i="1" dirty="0"/>
              <a:t>O</a:t>
            </a:r>
            <a:r>
              <a:rPr lang="en-IN" sz="4400" b="1" i="1" dirty="0"/>
              <a:t>verview  of Projects</a:t>
            </a:r>
          </a:p>
        </p:txBody>
      </p:sp>
      <p:sp>
        <p:nvSpPr>
          <p:cNvPr id="5" name="TextBox 4">
            <a:extLst>
              <a:ext uri="{FF2B5EF4-FFF2-40B4-BE49-F238E27FC236}">
                <a16:creationId xmlns:a16="http://schemas.microsoft.com/office/drawing/2014/main" id="{1D793839-AFD7-02F7-3CAF-B3E9F88A6BC7}"/>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26146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6509" y="1237672"/>
            <a:ext cx="8848436" cy="4756727"/>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687782" y="304800"/>
            <a:ext cx="7379854" cy="6188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DATASETS AND ITS VARIABLES</a:t>
            </a:r>
          </a:p>
        </p:txBody>
      </p:sp>
    </p:spTree>
    <p:extLst>
      <p:ext uri="{BB962C8B-B14F-4D97-AF65-F5344CB8AC3E}">
        <p14:creationId xmlns:p14="http://schemas.microsoft.com/office/powerpoint/2010/main" val="228468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49E5-3CE1-69A5-E2FC-22BAF3244C9D}"/>
              </a:ext>
            </a:extLst>
          </p:cNvPr>
          <p:cNvSpPr>
            <a:spLocks noGrp="1"/>
          </p:cNvSpPr>
          <p:nvPr>
            <p:ph type="title"/>
          </p:nvPr>
        </p:nvSpPr>
        <p:spPr>
          <a:xfrm>
            <a:off x="148458" y="1474237"/>
            <a:ext cx="11029616" cy="2348119"/>
          </a:xfrm>
        </p:spPr>
        <p:txBody>
          <a:bodyPr>
            <a:normAutofit/>
          </a:bodyPr>
          <a:lstStyle/>
          <a:p>
            <a:r>
              <a:rPr lang="en-IN" b="1" i="1" dirty="0"/>
              <a:t>Insights Of Project</a:t>
            </a:r>
          </a:p>
        </p:txBody>
      </p:sp>
      <p:sp>
        <p:nvSpPr>
          <p:cNvPr id="11" name="TextBox 10">
            <a:extLst>
              <a:ext uri="{FF2B5EF4-FFF2-40B4-BE49-F238E27FC236}">
                <a16:creationId xmlns:a16="http://schemas.microsoft.com/office/drawing/2014/main" id="{411A73CC-9372-FEFF-E7C0-7857DAFBC00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20954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808D6E-388B-D753-D142-94AD6D9F74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5" name="Content Placeholder 2">
            <a:extLst>
              <a:ext uri="{FF2B5EF4-FFF2-40B4-BE49-F238E27FC236}">
                <a16:creationId xmlns:a16="http://schemas.microsoft.com/office/drawing/2014/main" id="{18661365-BC50-006B-4EA3-19EC49CAB8C8}"/>
              </a:ext>
            </a:extLst>
          </p:cNvPr>
          <p:cNvSpPr txBox="1">
            <a:spLocks/>
          </p:cNvSpPr>
          <p:nvPr/>
        </p:nvSpPr>
        <p:spPr>
          <a:xfrm>
            <a:off x="4954555" y="466529"/>
            <a:ext cx="6466114" cy="56170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50000"/>
              </a:lnSpc>
              <a:buFont typeface="Courier New" panose="02070309020205020404" pitchFamily="49" charset="0"/>
              <a:buChar char="o"/>
            </a:pPr>
            <a:r>
              <a:rPr lang="en-IN" sz="2000" dirty="0" smtClean="0">
                <a:solidFill>
                  <a:schemeClr val="tx1"/>
                </a:solidFill>
                <a:latin typeface="Bahnschrift Light" panose="020B0502040204020203" pitchFamily="34" charset="0"/>
              </a:rPr>
              <a:t>Average </a:t>
            </a:r>
            <a:r>
              <a:rPr lang="en-IN" sz="2000" dirty="0">
                <a:solidFill>
                  <a:schemeClr val="tx1"/>
                </a:solidFill>
                <a:latin typeface="Bahnschrift Light" panose="020B0502040204020203" pitchFamily="34" charset="0"/>
              </a:rPr>
              <a:t>Review Rating Scores for Super Host is always higher every month of different Years from Other Host.</a:t>
            </a:r>
          </a:p>
          <a:p>
            <a:pPr marL="457200" indent="-457200">
              <a:lnSpc>
                <a:spcPct val="150000"/>
              </a:lnSpc>
              <a:buFont typeface="Arial"/>
              <a:buAutoNum type="arabicPeriod"/>
            </a:pPr>
            <a:endParaRPr lang="en-IN" sz="2000" dirty="0">
              <a:solidFill>
                <a:schemeClr val="accent3">
                  <a:lumMod val="50000"/>
                </a:schemeClr>
              </a:solidFill>
            </a:endParaRPr>
          </a:p>
          <a:p>
            <a:pPr marL="457200" indent="-457200">
              <a:lnSpc>
                <a:spcPct val="150000"/>
              </a:lnSpc>
              <a:buFont typeface="Arial"/>
              <a:buAutoNum type="arabicPeriod"/>
            </a:pPr>
            <a:endParaRPr lang="en-IN" sz="2000" dirty="0">
              <a:solidFill>
                <a:schemeClr val="accent3">
                  <a:lumMod val="50000"/>
                </a:schemeClr>
              </a:solidFill>
            </a:endParaRPr>
          </a:p>
          <a:p>
            <a:pPr marL="457200" indent="-457200">
              <a:lnSpc>
                <a:spcPct val="150000"/>
              </a:lnSpc>
              <a:buFont typeface="Arial"/>
              <a:buAutoNum type="arabicPeriod"/>
            </a:pPr>
            <a:endParaRPr lang="en-IN" sz="2000" dirty="0">
              <a:solidFill>
                <a:schemeClr val="accent3">
                  <a:lumMod val="50000"/>
                </a:schemeClr>
              </a:solidFill>
            </a:endParaRPr>
          </a:p>
          <a:p>
            <a:pPr>
              <a:buFont typeface="Courier New" panose="02070309020205020404" pitchFamily="49" charset="0"/>
              <a:buChar char="o"/>
            </a:pPr>
            <a:r>
              <a:rPr lang="en-IN" sz="2000" dirty="0" smtClean="0">
                <a:solidFill>
                  <a:schemeClr val="tx1"/>
                </a:solidFill>
                <a:latin typeface="Bahnschrift Light" panose="020B0502040204020203" pitchFamily="34" charset="0"/>
              </a:rPr>
              <a:t>Average </a:t>
            </a:r>
            <a:r>
              <a:rPr lang="en-IN" sz="2000" dirty="0">
                <a:solidFill>
                  <a:schemeClr val="tx1"/>
                </a:solidFill>
                <a:latin typeface="Bahnschrift Light" panose="020B0502040204020203" pitchFamily="34" charset="0"/>
              </a:rPr>
              <a:t>Review Scores Value for Super Host is always 	higher every month of different years from other Host.</a:t>
            </a:r>
          </a:p>
          <a:p>
            <a:pPr marL="0" indent="0">
              <a:buFont typeface="Arial"/>
              <a:buNone/>
            </a:pPr>
            <a:endParaRPr lang="en-IN" dirty="0"/>
          </a:p>
          <a:p>
            <a:pPr marL="0" indent="0">
              <a:buFont typeface="Arial"/>
              <a:buNone/>
            </a:pPr>
            <a:endParaRPr lang="en-IN" dirty="0"/>
          </a:p>
        </p:txBody>
      </p:sp>
      <p:sp>
        <p:nvSpPr>
          <p:cNvPr id="2" name="Rectangle 1"/>
          <p:cNvSpPr/>
          <p:nvPr/>
        </p:nvSpPr>
        <p:spPr>
          <a:xfrm>
            <a:off x="0" y="0"/>
            <a:ext cx="488503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2"/>
          <a:stretch>
            <a:fillRect/>
          </a:stretch>
        </p:blipFill>
        <p:spPr>
          <a:xfrm>
            <a:off x="0" y="0"/>
            <a:ext cx="4885038" cy="6858000"/>
          </a:xfrm>
          <a:prstGeom prst="rect">
            <a:avLst/>
          </a:prstGeom>
          <a:noFill/>
          <a:ln>
            <a:noFill/>
          </a:ln>
        </p:spPr>
      </p:pic>
    </p:spTree>
    <p:extLst>
      <p:ext uri="{BB962C8B-B14F-4D97-AF65-F5344CB8AC3E}">
        <p14:creationId xmlns:p14="http://schemas.microsoft.com/office/powerpoint/2010/main" val="90080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32282-124C-431F-6B78-460CDDF2417F}"/>
              </a:ext>
            </a:extLst>
          </p:cNvPr>
          <p:cNvSpPr>
            <a:spLocks noGrp="1"/>
          </p:cNvSpPr>
          <p:nvPr>
            <p:ph sz="quarter" idx="13"/>
          </p:nvPr>
        </p:nvSpPr>
        <p:spPr>
          <a:xfrm>
            <a:off x="4857226" y="124698"/>
            <a:ext cx="7334774" cy="6620051"/>
          </a:xfrm>
        </p:spPr>
        <p:txBody>
          <a:bodyPr>
            <a:normAutofit/>
          </a:bodyPr>
          <a:lstStyle/>
          <a:p>
            <a:pPr marL="0" indent="0">
              <a:buNone/>
            </a:pPr>
            <a:endParaRPr lang="en-IN" dirty="0" smtClean="0"/>
          </a:p>
          <a:p>
            <a:pPr marL="0" indent="0">
              <a:buNone/>
            </a:pPr>
            <a:endParaRPr lang="en-IN" dirty="0"/>
          </a:p>
          <a:p>
            <a:pPr>
              <a:buFont typeface="Courier New" panose="02070309020205020404" pitchFamily="49" charset="0"/>
              <a:buChar char="o"/>
            </a:pPr>
            <a:r>
              <a:rPr lang="en-IN" dirty="0" smtClean="0">
                <a:latin typeface="Bahnschrift Light" panose="020B0502040204020203" pitchFamily="34" charset="0"/>
              </a:rPr>
              <a:t>The </a:t>
            </a:r>
            <a:r>
              <a:rPr lang="en-IN" dirty="0">
                <a:latin typeface="Bahnschrift Light" panose="020B0502040204020203" pitchFamily="34" charset="0"/>
              </a:rPr>
              <a:t>Average of the Host acceptance Rate for Super Host for every month of different years is always higher than other Host</a:t>
            </a:r>
            <a:r>
              <a:rPr lang="en-IN" dirty="0" smtClean="0">
                <a:latin typeface="Bahnschrift Light" panose="020B0502040204020203" pitchFamily="34" charset="0"/>
              </a:rPr>
              <a:t>.</a:t>
            </a:r>
          </a:p>
          <a:p>
            <a:pPr>
              <a:buFont typeface="Courier New" panose="02070309020205020404" pitchFamily="49" charset="0"/>
              <a:buChar char="o"/>
            </a:pPr>
            <a:endParaRPr lang="en-US" dirty="0">
              <a:latin typeface="Bahnschrift Light" panose="020B0502040204020203" pitchFamily="34" charset="0"/>
            </a:endParaRPr>
          </a:p>
          <a:p>
            <a:pPr>
              <a:buFont typeface="Courier New" panose="02070309020205020404" pitchFamily="49" charset="0"/>
              <a:buChar char="o"/>
            </a:pPr>
            <a:endParaRPr lang="en-US" dirty="0" smtClean="0">
              <a:latin typeface="Bahnschrift Light" panose="020B0502040204020203" pitchFamily="34" charset="0"/>
            </a:endParaRPr>
          </a:p>
          <a:p>
            <a:pPr>
              <a:buFont typeface="Courier New" panose="02070309020205020404" pitchFamily="49" charset="0"/>
              <a:buChar char="o"/>
            </a:pPr>
            <a:endParaRPr lang="en-US" dirty="0">
              <a:latin typeface="Bahnschrift Light" panose="020B0502040204020203" pitchFamily="34" charset="0"/>
            </a:endParaRPr>
          </a:p>
          <a:p>
            <a:pPr marL="0" indent="0">
              <a:buNone/>
            </a:pPr>
            <a:endParaRPr lang="en-IN" dirty="0" smtClean="0">
              <a:latin typeface="Bahnschrift Light" panose="020B0502040204020203" pitchFamily="34" charset="0"/>
            </a:endParaRPr>
          </a:p>
          <a:p>
            <a:pPr>
              <a:buFont typeface="Courier New" panose="02070309020205020404" pitchFamily="49" charset="0"/>
              <a:buChar char="o"/>
            </a:pPr>
            <a:r>
              <a:rPr lang="en-IN" dirty="0" smtClean="0"/>
              <a:t>  </a:t>
            </a:r>
            <a:r>
              <a:rPr lang="en-IN" dirty="0">
                <a:latin typeface="Bahnschrift Light" panose="020B0502040204020203" pitchFamily="34" charset="0"/>
              </a:rPr>
              <a:t>The Average of Host Response Rate for Super Host for every month of different years is always higher than other Host.</a:t>
            </a:r>
          </a:p>
          <a:p>
            <a:pPr marL="0" indent="0">
              <a:buNone/>
            </a:pPr>
            <a:endParaRPr lang="en-IN" dirty="0"/>
          </a:p>
          <a:p>
            <a:endParaRPr lang="en-IN" dirty="0"/>
          </a:p>
          <a:p>
            <a:pPr marL="0" indent="0">
              <a:buNone/>
            </a:pPr>
            <a:endParaRPr lang="en-IN" dirty="0"/>
          </a:p>
        </p:txBody>
      </p:sp>
      <p:sp>
        <p:nvSpPr>
          <p:cNvPr id="9" name="TextBox 8">
            <a:extLst>
              <a:ext uri="{FF2B5EF4-FFF2-40B4-BE49-F238E27FC236}">
                <a16:creationId xmlns:a16="http://schemas.microsoft.com/office/drawing/2014/main" id="{5F808D6E-388B-D753-D142-94AD6D9F74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4" name="Rectangle 3"/>
          <p:cNvSpPr/>
          <p:nvPr/>
        </p:nvSpPr>
        <p:spPr>
          <a:xfrm>
            <a:off x="0" y="0"/>
            <a:ext cx="475323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Chart 7">
            <a:extLst>
              <a:ext uri="{FF2B5EF4-FFF2-40B4-BE49-F238E27FC236}">
                <a16:creationId xmlns:a16="http://schemas.microsoft.com/office/drawing/2014/main" id="{B1C114A5-2689-950B-DAFC-EEAE6F8DF741}"/>
              </a:ext>
            </a:extLst>
          </p:cNvPr>
          <p:cNvGraphicFramePr>
            <a:graphicFrameLocks/>
          </p:cNvGraphicFramePr>
          <p:nvPr>
            <p:extLst>
              <p:ext uri="{D42A27DB-BD31-4B8C-83A1-F6EECF244321}">
                <p14:modId xmlns:p14="http://schemas.microsoft.com/office/powerpoint/2010/main" val="431225135"/>
              </p:ext>
            </p:extLst>
          </p:nvPr>
        </p:nvGraphicFramePr>
        <p:xfrm>
          <a:off x="157018" y="578708"/>
          <a:ext cx="4433455" cy="5700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444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0610F-6E86-99FE-F8EB-72F0745860DA}"/>
              </a:ext>
            </a:extLst>
          </p:cNvPr>
          <p:cNvSpPr>
            <a:spLocks noGrp="1"/>
          </p:cNvSpPr>
          <p:nvPr>
            <p:ph sz="quarter" idx="13"/>
          </p:nvPr>
        </p:nvSpPr>
        <p:spPr>
          <a:xfrm>
            <a:off x="1754909" y="4527429"/>
            <a:ext cx="9310255" cy="2115127"/>
          </a:xfrm>
        </p:spPr>
        <p:txBody>
          <a:bodyPr>
            <a:normAutofit/>
          </a:bodyPr>
          <a:lstStyle/>
          <a:p>
            <a:pPr>
              <a:buFont typeface="Courier New" panose="02070309020205020404" pitchFamily="49" charset="0"/>
              <a:buChar char="o"/>
            </a:pPr>
            <a:r>
              <a:rPr lang="en-IN" dirty="0" smtClean="0"/>
              <a:t>The </a:t>
            </a:r>
            <a:r>
              <a:rPr lang="en-IN" dirty="0"/>
              <a:t>Sum of the Total Booking of the Super Host for every month of different years </a:t>
            </a:r>
            <a:r>
              <a:rPr lang="en-IN" dirty="0" smtClean="0"/>
              <a:t>is </a:t>
            </a:r>
            <a:r>
              <a:rPr lang="en-IN" dirty="0"/>
              <a:t>always higher than Other Host.</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9" name="TextBox 8">
            <a:extLst>
              <a:ext uri="{FF2B5EF4-FFF2-40B4-BE49-F238E27FC236}">
                <a16:creationId xmlns:a16="http://schemas.microsoft.com/office/drawing/2014/main" id="{D91F3678-7E96-D549-A966-65D468F82A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4" name="Rectangle 3"/>
          <p:cNvSpPr/>
          <p:nvPr/>
        </p:nvSpPr>
        <p:spPr>
          <a:xfrm>
            <a:off x="1754909" y="0"/>
            <a:ext cx="8876146" cy="44426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Chart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857626685"/>
              </p:ext>
            </p:extLst>
          </p:nvPr>
        </p:nvGraphicFramePr>
        <p:xfrm>
          <a:off x="2221345" y="249381"/>
          <a:ext cx="7943273" cy="39439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408782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518</TotalTime>
  <Words>447</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Light</vt:lpstr>
      <vt:lpstr>Courier New</vt:lpstr>
      <vt:lpstr>Tw Cen MT</vt:lpstr>
      <vt:lpstr>Droplet</vt:lpstr>
      <vt:lpstr>Greeting</vt:lpstr>
      <vt:lpstr>Project 5</vt:lpstr>
      <vt:lpstr>Introduction of  Team Members  </vt:lpstr>
      <vt:lpstr>PowerPoint Presentation</vt:lpstr>
      <vt:lpstr>PowerPoint Presentation</vt:lpstr>
      <vt:lpstr>Insights Of Project</vt:lpstr>
      <vt:lpstr>PowerPoint Presentation</vt:lpstr>
      <vt:lpstr>PowerPoint Presentation</vt:lpstr>
      <vt:lpstr>PowerPoint Presentation</vt:lpstr>
      <vt:lpstr>PowerPoint Presentation</vt:lpstr>
      <vt:lpstr>PowerPoint Presentation</vt:lpstr>
      <vt:lpstr>PowerPoint Presentation</vt:lpstr>
      <vt:lpstr>CONCLUSION</vt:lpstr>
      <vt:lpstr>CHALLENGES / 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dc:title>
  <dc:creator>Bishnubrata Mohanty</dc:creator>
  <cp:lastModifiedBy>Aditya Sarkar</cp:lastModifiedBy>
  <cp:revision>23</cp:revision>
  <dcterms:created xsi:type="dcterms:W3CDTF">2022-09-11T11:01:32Z</dcterms:created>
  <dcterms:modified xsi:type="dcterms:W3CDTF">2022-12-13T06:39:31Z</dcterms:modified>
</cp:coreProperties>
</file>