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317" y="1582011"/>
            <a:ext cx="89031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rPr dirty="0"/>
              <a:t>Predicting Holiday Bookings 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0317" y="2516075"/>
            <a:ext cx="7772400" cy="3672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1800"/>
            </a:pPr>
            <a:r>
              <a:rPr b="1" dirty="0"/>
              <a:t>Objective:</a:t>
            </a:r>
            <a:br>
              <a:rPr dirty="0"/>
            </a:br>
            <a:r>
              <a:rPr dirty="0"/>
              <a:t>Build a predictive model to identify customers likely to book holidays before arriving at the airport.</a:t>
            </a:r>
          </a:p>
          <a:p>
            <a:pPr>
              <a:spcAft>
                <a:spcPts val="1000"/>
              </a:spcAft>
              <a:defRPr sz="1800"/>
            </a:pPr>
            <a:r>
              <a:rPr b="1" dirty="0"/>
              <a:t>Methodology:</a:t>
            </a:r>
            <a:br>
              <a:rPr dirty="0"/>
            </a:br>
            <a:r>
              <a:rPr dirty="0"/>
              <a:t>- Data cleaning and feature engineering</a:t>
            </a:r>
            <a:br>
              <a:rPr dirty="0"/>
            </a:br>
            <a:r>
              <a:rPr dirty="0"/>
              <a:t>- Model: Random Forest Classifier</a:t>
            </a:r>
            <a:br>
              <a:rPr dirty="0"/>
            </a:br>
            <a:r>
              <a:rPr dirty="0"/>
              <a:t>- Features: trip type, booking channel, customer type, etc.</a:t>
            </a:r>
          </a:p>
          <a:p>
            <a:pPr>
              <a:spcAft>
                <a:spcPts val="1000"/>
              </a:spcAft>
              <a:defRPr sz="1800"/>
            </a:pPr>
            <a:r>
              <a:rPr b="1" dirty="0"/>
              <a:t>Model Performance:</a:t>
            </a:r>
            <a:br>
              <a:rPr b="1" dirty="0"/>
            </a:br>
            <a:r>
              <a:rPr dirty="0"/>
              <a:t>- Target: </a:t>
            </a:r>
            <a:r>
              <a:rPr dirty="0" err="1"/>
              <a:t>booking_complete</a:t>
            </a:r>
            <a:br>
              <a:rPr dirty="0"/>
            </a:br>
            <a:r>
              <a:rPr dirty="0"/>
              <a:t>- Accuracy: 85%</a:t>
            </a:r>
            <a:br>
              <a:rPr dirty="0"/>
            </a:br>
            <a:r>
              <a:rPr dirty="0"/>
              <a:t>- AUC Score: 0.89</a:t>
            </a:r>
          </a:p>
        </p:txBody>
      </p:sp>
      <p:pic>
        <p:nvPicPr>
          <p:cNvPr id="1030" name="Picture 6" descr="British Airways – Bookingee.com | B2B Travel Portal">
            <a:extLst>
              <a:ext uri="{FF2B5EF4-FFF2-40B4-BE49-F238E27FC236}">
                <a16:creationId xmlns:a16="http://schemas.microsoft.com/office/drawing/2014/main" id="{1539E519-7258-2649-E9FF-C2890710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75" y="-420182"/>
            <a:ext cx="2871450" cy="22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D6EBA-DF8F-8AD6-12C7-B313CF7F4EF1}"/>
              </a:ext>
            </a:extLst>
          </p:cNvPr>
          <p:cNvSpPr txBox="1"/>
          <p:nvPr/>
        </p:nvSpPr>
        <p:spPr>
          <a:xfrm>
            <a:off x="344129" y="2859770"/>
            <a:ext cx="8455742" cy="243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/>
            </a:pPr>
            <a:r>
              <a:rPr lang="en-US" b="1" dirty="0"/>
              <a:t>Top Predictive Features:</a:t>
            </a:r>
            <a:br>
              <a:rPr lang="en-US" b="1" dirty="0"/>
            </a:br>
            <a:r>
              <a:rPr lang="en-US" dirty="0"/>
              <a:t>1. Destination</a:t>
            </a:r>
            <a:br>
              <a:rPr lang="en-US" dirty="0"/>
            </a:br>
            <a:r>
              <a:rPr lang="en-US" dirty="0"/>
              <a:t>2. Customer type</a:t>
            </a:r>
            <a:br>
              <a:rPr lang="en-US" dirty="0"/>
            </a:br>
            <a:r>
              <a:rPr lang="en-US" dirty="0"/>
              <a:t>3. Booking channel</a:t>
            </a:r>
            <a:br>
              <a:rPr lang="en-US" dirty="0"/>
            </a:br>
            <a:r>
              <a:rPr lang="en-US" dirty="0"/>
              <a:t>4. Trip type</a:t>
            </a:r>
          </a:p>
          <a:p>
            <a:pPr>
              <a:spcAft>
                <a:spcPts val="1000"/>
              </a:spcAft>
              <a:defRPr sz="1800"/>
            </a:pPr>
            <a:r>
              <a:rPr lang="en-US" b="1" dirty="0"/>
              <a:t>Recommendation:</a:t>
            </a:r>
            <a:br>
              <a:rPr lang="en-US" dirty="0"/>
            </a:br>
            <a:r>
              <a:rPr lang="en-US" dirty="0"/>
              <a:t>Prioritize outreach for high-value customer segments and destinations with historically higher conversion rates.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01DF5-D50F-84EC-BBB5-461498EE0720}"/>
              </a:ext>
            </a:extLst>
          </p:cNvPr>
          <p:cNvSpPr txBox="1"/>
          <p:nvPr/>
        </p:nvSpPr>
        <p:spPr>
          <a:xfrm>
            <a:off x="344129" y="1702731"/>
            <a:ext cx="84557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467A"/>
                </a:solidFill>
              </a:defRPr>
            </a:pPr>
            <a:r>
              <a:rPr lang="en-US" dirty="0"/>
              <a:t>Predicting Holiday Bookings Using </a:t>
            </a:r>
          </a:p>
          <a:p>
            <a:pPr>
              <a:defRPr sz="3200" b="1">
                <a:solidFill>
                  <a:srgbClr val="00467A"/>
                </a:solidFill>
              </a:defRPr>
            </a:pPr>
            <a:r>
              <a:rPr lang="en-US" dirty="0"/>
              <a:t>Machine Learning</a:t>
            </a:r>
          </a:p>
        </p:txBody>
      </p:sp>
      <p:pic>
        <p:nvPicPr>
          <p:cNvPr id="8" name="Picture 6" descr="British Airways – Bookingee.com | B2B Travel Portal">
            <a:extLst>
              <a:ext uri="{FF2B5EF4-FFF2-40B4-BE49-F238E27FC236}">
                <a16:creationId xmlns:a16="http://schemas.microsoft.com/office/drawing/2014/main" id="{893F8EC6-3E4E-4FF0-F49E-E0ABEEC7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75" y="-417448"/>
            <a:ext cx="2871450" cy="22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EAE250D-14C4-E515-DD30-31C5EB88D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8088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British Airways – Bookingee.com | B2B Travel Portal">
            <a:extLst>
              <a:ext uri="{FF2B5EF4-FFF2-40B4-BE49-F238E27FC236}">
                <a16:creationId xmlns:a16="http://schemas.microsoft.com/office/drawing/2014/main" id="{2EF6DF58-C408-5244-8212-1304C3C48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75" y="-417448"/>
            <a:ext cx="2871450" cy="22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67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9BB0C-BD0F-74CC-5A1F-B531DF31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26" y="1355200"/>
            <a:ext cx="4044946" cy="1689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4AC12B-5440-A1B6-2FEE-13093B77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3203128"/>
            <a:ext cx="7620000" cy="1555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B0C75-33E8-18E2-04E4-1C6D22978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" y="4923549"/>
            <a:ext cx="7620000" cy="1542143"/>
          </a:xfrm>
          <a:prstGeom prst="rect">
            <a:avLst/>
          </a:prstGeom>
        </p:spPr>
      </p:pic>
      <p:pic>
        <p:nvPicPr>
          <p:cNvPr id="8" name="Picture 6" descr="British Airways – Bookingee.com | B2B Travel Portal">
            <a:extLst>
              <a:ext uri="{FF2B5EF4-FFF2-40B4-BE49-F238E27FC236}">
                <a16:creationId xmlns:a16="http://schemas.microsoft.com/office/drawing/2014/main" id="{8F4A0C19-FC1B-AB29-6741-D5A05B475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74" y="-566893"/>
            <a:ext cx="2871450" cy="229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ADDC82-19C4-18DA-7318-C981EF431F63}"/>
              </a:ext>
            </a:extLst>
          </p:cNvPr>
          <p:cNvSpPr txBox="1"/>
          <p:nvPr/>
        </p:nvSpPr>
        <p:spPr>
          <a:xfrm>
            <a:off x="4045758" y="64656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54021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Aditya Vardhan Singh</dc:creator>
  <cp:keywords/>
  <dc:description>generated using python-pptx</dc:description>
  <cp:lastModifiedBy>Aditya Vardhan Singh</cp:lastModifiedBy>
  <cp:revision>2</cp:revision>
  <dcterms:created xsi:type="dcterms:W3CDTF">2013-01-27T09:14:16Z</dcterms:created>
  <dcterms:modified xsi:type="dcterms:W3CDTF">2025-07-23T08:52:44Z</dcterms:modified>
  <cp:category/>
</cp:coreProperties>
</file>