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5" r:id="rId1"/>
  </p:sldMasterIdLst>
  <p:notesMasterIdLst>
    <p:notesMasterId r:id="rId28"/>
  </p:notesMasterIdLst>
  <p:sldIdLst>
    <p:sldId id="281" r:id="rId2"/>
    <p:sldId id="257" r:id="rId3"/>
    <p:sldId id="258" r:id="rId4"/>
    <p:sldId id="259" r:id="rId5"/>
    <p:sldId id="260" r:id="rId6"/>
    <p:sldId id="261" r:id="rId7"/>
    <p:sldId id="262" r:id="rId8"/>
    <p:sldId id="263" r:id="rId9"/>
    <p:sldId id="264" r:id="rId10"/>
    <p:sldId id="265" r:id="rId11"/>
    <p:sldId id="266" r:id="rId12"/>
    <p:sldId id="267" r:id="rId13"/>
    <p:sldId id="268" r:id="rId14"/>
    <p:sldId id="274" r:id="rId15"/>
    <p:sldId id="276" r:id="rId16"/>
    <p:sldId id="285" r:id="rId17"/>
    <p:sldId id="275" r:id="rId18"/>
    <p:sldId id="282" r:id="rId19"/>
    <p:sldId id="283" r:id="rId20"/>
    <p:sldId id="284" r:id="rId21"/>
    <p:sldId id="279" r:id="rId22"/>
    <p:sldId id="286" r:id="rId23"/>
    <p:sldId id="271" r:id="rId24"/>
    <p:sldId id="272" r:id="rId25"/>
    <p:sldId id="273" r:id="rId26"/>
    <p:sldId id="277"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2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4605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30305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11514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29562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22386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14138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8169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45581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6039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0047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74910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80140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6748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6463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52329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99760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15872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4/23/2021</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829027089"/>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87AA-D88C-49AF-A807-950A8894BAAF}"/>
              </a:ext>
            </a:extLst>
          </p:cNvPr>
          <p:cNvSpPr>
            <a:spLocks noGrp="1"/>
          </p:cNvSpPr>
          <p:nvPr>
            <p:ph type="title"/>
          </p:nvPr>
        </p:nvSpPr>
        <p:spPr/>
        <p:txBody>
          <a:bodyPr>
            <a:normAutofit/>
          </a:bodyPr>
          <a:lstStyle/>
          <a:p>
            <a:r>
              <a:rPr lang="en-IN" dirty="0"/>
              <a:t>THE VIRTUAL SOLDIER</a:t>
            </a:r>
            <a:br>
              <a:rPr lang="en-IN" dirty="0"/>
            </a:br>
            <a:r>
              <a:rPr lang="en-IN" sz="2000" dirty="0"/>
              <a:t>Detecting, Recognizing, Tracing, Informing Criminals as well as crimes in real world</a:t>
            </a:r>
          </a:p>
        </p:txBody>
      </p:sp>
      <p:sp>
        <p:nvSpPr>
          <p:cNvPr id="3" name="Content Placeholder 2">
            <a:extLst>
              <a:ext uri="{FF2B5EF4-FFF2-40B4-BE49-F238E27FC236}">
                <a16:creationId xmlns:a16="http://schemas.microsoft.com/office/drawing/2014/main" id="{94953B9E-5173-4FB3-AD58-AF4D483E3B15}"/>
              </a:ext>
            </a:extLst>
          </p:cNvPr>
          <p:cNvSpPr>
            <a:spLocks noGrp="1"/>
          </p:cNvSpPr>
          <p:nvPr>
            <p:ph idx="1"/>
          </p:nvPr>
        </p:nvSpPr>
        <p:spPr/>
        <p:txBody>
          <a:bodyPr/>
          <a:lstStyle/>
          <a:p>
            <a:r>
              <a:rPr lang="en-IN" sz="2400" dirty="0">
                <a:solidFill>
                  <a:srgbClr val="FFFF00"/>
                </a:solidFill>
              </a:rPr>
              <a:t>Group Members:</a:t>
            </a:r>
          </a:p>
          <a:p>
            <a:r>
              <a:rPr lang="en-IN" dirty="0"/>
              <a:t>Aditya Tripathi (XIEIT171808)</a:t>
            </a:r>
          </a:p>
          <a:p>
            <a:r>
              <a:rPr lang="en-IN" dirty="0"/>
              <a:t>Tapan Poojary (XIEIT171843)</a:t>
            </a:r>
          </a:p>
          <a:p>
            <a:r>
              <a:rPr lang="en-IN" dirty="0"/>
              <a:t>Abhishek Yadav (XIEIT171861)</a:t>
            </a:r>
          </a:p>
          <a:p>
            <a:endParaRPr lang="en-IN" dirty="0"/>
          </a:p>
          <a:p>
            <a:r>
              <a:rPr lang="en-IN" sz="2400" dirty="0">
                <a:solidFill>
                  <a:srgbClr val="FFFF00"/>
                </a:solidFill>
              </a:rPr>
              <a:t>Guide:</a:t>
            </a:r>
          </a:p>
          <a:p>
            <a:r>
              <a:rPr lang="en-IN"/>
              <a:t>Prof. </a:t>
            </a:r>
            <a:r>
              <a:rPr lang="en-IN" dirty="0"/>
              <a:t>Jaya Jeswani</a:t>
            </a:r>
          </a:p>
        </p:txBody>
      </p:sp>
    </p:spTree>
    <p:extLst>
      <p:ext uri="{BB962C8B-B14F-4D97-AF65-F5344CB8AC3E}">
        <p14:creationId xmlns:p14="http://schemas.microsoft.com/office/powerpoint/2010/main" val="991619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p:txBody>
          <a:bodyPr/>
          <a:lstStyle/>
          <a:p>
            <a:endParaRPr lang="en-US"/>
          </a:p>
        </p:txBody>
      </p:sp>
      <p:sp>
        <p:nvSpPr>
          <p:cNvPr id="1048625" name="Content Placeholder 2"/>
          <p:cNvSpPr>
            <a:spLocks noGrp="1"/>
          </p:cNvSpPr>
          <p:nvPr>
            <p:ph idx="1"/>
          </p:nvPr>
        </p:nvSpPr>
        <p:spPr>
          <a:xfrm>
            <a:off x="233680" y="1930400"/>
            <a:ext cx="8676005" cy="4022725"/>
          </a:xfrm>
        </p:spPr>
        <p:txBody>
          <a:bodyPr>
            <a:normAutofit fontScale="86944" lnSpcReduction="10000"/>
          </a:bodyPr>
          <a:lstStyle/>
          <a:p>
            <a:r>
              <a:rPr lang="en-IN" altLang="en-US" sz="2400" dirty="0">
                <a:solidFill>
                  <a:srgbClr val="FFFF00"/>
                </a:solidFill>
                <a:effectLst>
                  <a:outerShdw blurRad="38100" dist="25400" dir="5400000" algn="ctr" rotWithShape="0">
                    <a:srgbClr val="6E747A">
                      <a:alpha val="43000"/>
                    </a:srgbClr>
                  </a:outerShdw>
                </a:effectLst>
              </a:rPr>
              <a:t>Eight Paper</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Thesis:</a:t>
            </a:r>
            <a:r>
              <a:rPr lang="en-IN" altLang="en-US" sz="1800" dirty="0">
                <a:solidFill>
                  <a:srgbClr val="FFFF00"/>
                </a:solidFill>
                <a:effectLst>
                  <a:outerShdw blurRad="38100" dist="19050" dir="2700000" algn="tl" rotWithShape="0">
                    <a:schemeClr val="dk1">
                      <a:alpha val="40000"/>
                    </a:schemeClr>
                  </a:outerShdw>
                </a:effectLst>
              </a:rPr>
              <a:t> </a:t>
            </a:r>
            <a:r>
              <a:rPr lang="en-IN" altLang="en-US" sz="1800" dirty="0">
                <a:solidFill>
                  <a:schemeClr val="tx1"/>
                </a:solidFill>
                <a:effectLst>
                  <a:outerShdw blurRad="38100" dist="19050" dir="2700000" algn="tl" rotWithShape="0">
                    <a:schemeClr val="dk1">
                      <a:alpha val="40000"/>
                    </a:schemeClr>
                  </a:outerShdw>
                </a:effectLst>
              </a:rPr>
              <a:t>Study is based on the analysis of faces, emotions, Ages and genders to identify the suspects.</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Proposition:</a:t>
            </a:r>
            <a:r>
              <a:rPr lang="en-IN" altLang="en-US" sz="1800" dirty="0">
                <a:solidFill>
                  <a:schemeClr val="tx1"/>
                </a:solidFill>
                <a:effectLst>
                  <a:outerShdw blurRad="38100" dist="19050" dir="2700000" algn="tl" rotWithShape="0">
                    <a:schemeClr val="dk1">
                      <a:alpha val="40000"/>
                    </a:schemeClr>
                  </a:outerShdw>
                </a:effectLst>
              </a:rPr>
              <a:t> Face recognition, emotion, age and gender identifications are implemented using deep learning-based CNN approaches. Suits identification is based on LeNet architecture. In the implementation phase for the classification purpose, Keras deep learning library is used, which is implemented on top of TensorFlow. IMDb is the dataset used for the whole training purpose. Training is performed using in AWS cloud which is more powerful and capable way of training instead of using local machines. Real-time Video and images are taken for the experiment.</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Strength:</a:t>
            </a:r>
            <a:r>
              <a:rPr lang="en-IN" altLang="en-US" sz="1800" dirty="0">
                <a:solidFill>
                  <a:srgbClr val="FFFF00"/>
                </a:solidFill>
                <a:effectLst>
                  <a:outerShdw blurRad="38100" dist="19050" dir="2700000" algn="tl" rotWithShape="0">
                    <a:schemeClr val="dk1">
                      <a:alpha val="40000"/>
                    </a:schemeClr>
                  </a:outerShdw>
                </a:effectLst>
              </a:rPr>
              <a:t> </a:t>
            </a:r>
            <a:r>
              <a:rPr lang="en-IN" altLang="en-US" sz="1800" dirty="0">
                <a:solidFill>
                  <a:schemeClr val="tx1"/>
                </a:solidFill>
                <a:effectLst>
                  <a:outerShdw blurRad="38100" dist="19050" dir="2700000" algn="tl" rotWithShape="0">
                    <a:schemeClr val="dk1">
                      <a:alpha val="40000"/>
                    </a:schemeClr>
                  </a:outerShdw>
                </a:effectLst>
              </a:rPr>
              <a:t>Descriptive and Accurate</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Weakness:</a:t>
            </a:r>
            <a:r>
              <a:rPr lang="en-IN" altLang="en-US" sz="1800" dirty="0">
                <a:solidFill>
                  <a:srgbClr val="FFFF00"/>
                </a:solidFill>
                <a:effectLst>
                  <a:outerShdw blurRad="38100" dist="19050" dir="2700000" algn="tl" rotWithShape="0">
                    <a:schemeClr val="dk1">
                      <a:alpha val="40000"/>
                    </a:schemeClr>
                  </a:outerShdw>
                </a:effectLst>
              </a:rPr>
              <a:t> </a:t>
            </a:r>
            <a:r>
              <a:rPr lang="en-IN" altLang="en-US" sz="1800" dirty="0">
                <a:solidFill>
                  <a:schemeClr val="tx1"/>
                </a:solidFill>
                <a:effectLst>
                  <a:outerShdw blurRad="38100" dist="19050" dir="2700000" algn="tl" rotWithShape="0">
                    <a:schemeClr val="dk1">
                      <a:alpha val="40000"/>
                    </a:schemeClr>
                  </a:outerShdw>
                </a:effectLst>
              </a:rPr>
              <a:t>Requires large dataset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endParaRPr lang="en-US"/>
          </a:p>
        </p:txBody>
      </p:sp>
      <p:sp>
        <p:nvSpPr>
          <p:cNvPr id="1048627" name="Content Placeholder 2"/>
          <p:cNvSpPr>
            <a:spLocks noGrp="1"/>
          </p:cNvSpPr>
          <p:nvPr>
            <p:ph idx="1"/>
          </p:nvPr>
        </p:nvSpPr>
        <p:spPr>
          <a:xfrm>
            <a:off x="210185" y="1830705"/>
            <a:ext cx="8761095" cy="4210050"/>
          </a:xfrm>
        </p:spPr>
        <p:txBody>
          <a:bodyPr>
            <a:normAutofit fontScale="94444" lnSpcReduction="10000"/>
          </a:bodyPr>
          <a:lstStyle/>
          <a:p>
            <a:r>
              <a:rPr lang="en-IN" altLang="en-US" sz="2400" dirty="0">
                <a:solidFill>
                  <a:srgbClr val="FFFF00"/>
                </a:solidFill>
                <a:effectLst>
                  <a:outerShdw blurRad="38100" dist="25400" dir="5400000" algn="ctr" rotWithShape="0">
                    <a:srgbClr val="6E747A">
                      <a:alpha val="43000"/>
                    </a:srgbClr>
                  </a:outerShdw>
                </a:effectLst>
              </a:rPr>
              <a:t>Ninth Paper</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Thesis:</a:t>
            </a:r>
            <a:r>
              <a:rPr lang="en-IN" altLang="en-US" sz="1800" dirty="0">
                <a:solidFill>
                  <a:srgbClr val="FFFF00"/>
                </a:solidFill>
                <a:effectLst>
                  <a:outerShdw blurRad="38100" dist="19050" dir="2700000" algn="tl" rotWithShape="0">
                    <a:schemeClr val="dk1">
                      <a:alpha val="40000"/>
                    </a:schemeClr>
                  </a:outerShdw>
                </a:effectLst>
              </a:rPr>
              <a:t> </a:t>
            </a:r>
            <a:r>
              <a:rPr lang="en-IN" altLang="en-US" sz="1800" dirty="0">
                <a:solidFill>
                  <a:schemeClr val="tx1"/>
                </a:solidFill>
                <a:effectLst>
                  <a:outerShdw blurRad="38100" dist="19050" dir="2700000" algn="tl" rotWithShape="0">
                    <a:schemeClr val="dk1">
                      <a:alpha val="40000"/>
                    </a:schemeClr>
                  </a:outerShdw>
                </a:effectLst>
              </a:rPr>
              <a:t>In this paper the purpose is to classify each facial image.</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Proposition:</a:t>
            </a:r>
            <a:r>
              <a:rPr lang="en-IN" altLang="en-US" sz="1800" dirty="0">
                <a:solidFill>
                  <a:schemeClr val="tx1"/>
                </a:solidFill>
                <a:effectLst>
                  <a:outerShdw blurRad="38100" dist="19050" dir="2700000" algn="tl" rotWithShape="0">
                    <a:schemeClr val="dk1">
                      <a:alpha val="40000"/>
                    </a:schemeClr>
                  </a:outerShdw>
                </a:effectLst>
              </a:rPr>
              <a:t> According to the characteristics of facial expression recognition, a new convolution neural network structure is designed which uses convolution kernel to extract implicit features and max pooling to reduce the dimensions of the extracted implicit features. In comparison to </a:t>
            </a:r>
            <a:r>
              <a:rPr lang="en-IN" altLang="en-US" sz="1800" dirty="0" err="1">
                <a:solidFill>
                  <a:schemeClr val="tx1"/>
                </a:solidFill>
                <a:effectLst>
                  <a:outerShdw blurRad="38100" dist="19050" dir="2700000" algn="tl" rotWithShape="0">
                    <a:schemeClr val="dk1">
                      <a:alpha val="40000"/>
                    </a:schemeClr>
                  </a:outerShdw>
                </a:effectLst>
              </a:rPr>
              <a:t>AlexNet</a:t>
            </a:r>
            <a:r>
              <a:rPr lang="en-IN" altLang="en-US" sz="1800" dirty="0">
                <a:solidFill>
                  <a:schemeClr val="tx1"/>
                </a:solidFill>
                <a:effectLst>
                  <a:outerShdw blurRad="38100" dist="19050" dir="2700000" algn="tl" rotWithShape="0">
                    <a:schemeClr val="dk1">
                      <a:alpha val="40000"/>
                    </a:schemeClr>
                  </a:outerShdw>
                </a:effectLst>
              </a:rPr>
              <a:t> network, we can improve the recognition accuracy about 4% higher on the CK+ facial expression database by the aid of Batch Normalization (BN) layer to our network.</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Strength:</a:t>
            </a:r>
            <a:r>
              <a:rPr lang="en-IN" altLang="en-US" sz="1800" dirty="0">
                <a:solidFill>
                  <a:srgbClr val="FFFF00"/>
                </a:solidFill>
                <a:effectLst>
                  <a:outerShdw blurRad="38100" dist="19050" dir="2700000" algn="tl" rotWithShape="0">
                    <a:schemeClr val="dk1">
                      <a:alpha val="40000"/>
                    </a:schemeClr>
                  </a:outerShdw>
                </a:effectLst>
              </a:rPr>
              <a:t> </a:t>
            </a:r>
            <a:r>
              <a:rPr lang="en-IN" altLang="en-US" sz="1800" dirty="0">
                <a:solidFill>
                  <a:schemeClr val="tx1"/>
                </a:solidFill>
                <a:effectLst>
                  <a:outerShdw blurRad="38100" dist="19050" dir="2700000" algn="tl" rotWithShape="0">
                    <a:schemeClr val="dk1">
                      <a:alpha val="40000"/>
                    </a:schemeClr>
                  </a:outerShdw>
                </a:effectLst>
              </a:rPr>
              <a:t>Accurate and New Approach.</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Weakness:</a:t>
            </a:r>
            <a:r>
              <a:rPr lang="en-IN" altLang="en-US" sz="1800" dirty="0">
                <a:solidFill>
                  <a:schemeClr val="tx1"/>
                </a:solidFill>
                <a:effectLst>
                  <a:outerShdw blurRad="38100" dist="19050" dir="2700000" algn="tl" rotWithShape="0">
                    <a:schemeClr val="dk1">
                      <a:alpha val="40000"/>
                    </a:schemeClr>
                  </a:outerShdw>
                </a:effectLst>
              </a:rPr>
              <a:t> Complex and Required time.</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Result:</a:t>
            </a:r>
            <a:r>
              <a:rPr lang="en-IN" altLang="en-US" sz="1800" dirty="0">
                <a:solidFill>
                  <a:srgbClr val="FFFF00"/>
                </a:solidFill>
                <a:effectLst>
                  <a:outerShdw blurRad="38100" dist="19050" dir="2700000" algn="tl" rotWithShape="0">
                    <a:schemeClr val="dk1">
                      <a:alpha val="40000"/>
                    </a:schemeClr>
                  </a:outerShdw>
                </a:effectLst>
              </a:rPr>
              <a:t> </a:t>
            </a:r>
            <a:r>
              <a:rPr lang="en-IN" altLang="en-US" sz="1800" dirty="0">
                <a:solidFill>
                  <a:schemeClr val="tx1"/>
                </a:solidFill>
                <a:effectLst>
                  <a:outerShdw blurRad="38100" dist="19050" dir="2700000" algn="tl" rotWithShape="0">
                    <a:schemeClr val="dk1">
                      <a:alpha val="40000"/>
                    </a:schemeClr>
                  </a:outerShdw>
                </a:effectLst>
              </a:rPr>
              <a:t>A facial expression recognition system is constructed in this paper for the convenience of application, and the experimental results show that the system could reach the real-time needs.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endParaRPr lang="en-US" dirty="0"/>
          </a:p>
        </p:txBody>
      </p:sp>
      <p:sp>
        <p:nvSpPr>
          <p:cNvPr id="1048629" name="Content Placeholder 2"/>
          <p:cNvSpPr>
            <a:spLocks noGrp="1"/>
          </p:cNvSpPr>
          <p:nvPr>
            <p:ph idx="1"/>
          </p:nvPr>
        </p:nvSpPr>
        <p:spPr>
          <a:xfrm>
            <a:off x="135255" y="1930400"/>
            <a:ext cx="8874125" cy="4523105"/>
          </a:xfrm>
        </p:spPr>
        <p:txBody>
          <a:bodyPr>
            <a:normAutofit fontScale="92500"/>
          </a:bodyPr>
          <a:lstStyle/>
          <a:p>
            <a:r>
              <a:rPr lang="en-IN" altLang="en-US" sz="2400" dirty="0">
                <a:solidFill>
                  <a:srgbClr val="FFFF00"/>
                </a:solidFill>
                <a:effectLst>
                  <a:outerShdw blurRad="38100" dist="25400" dir="5400000" algn="ctr" rotWithShape="0">
                    <a:srgbClr val="6E747A">
                      <a:alpha val="43000"/>
                    </a:srgbClr>
                  </a:outerShdw>
                </a:effectLst>
              </a:rPr>
              <a:t>Tenth Paper</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Thesis:</a:t>
            </a:r>
            <a:r>
              <a:rPr lang="en-IN" altLang="en-US" sz="1800" dirty="0">
                <a:solidFill>
                  <a:schemeClr val="tx1"/>
                </a:solidFill>
                <a:effectLst>
                  <a:outerShdw blurRad="38100" dist="19050" dir="2700000" algn="tl" rotWithShape="0">
                    <a:schemeClr val="dk1">
                      <a:alpha val="40000"/>
                    </a:schemeClr>
                  </a:outerShdw>
                </a:effectLst>
              </a:rPr>
              <a:t> In this paper, they present CNN (Convolutional Neural Network) in the use of detect knife, blood and gun from an image. Detecting these threatening objects from image can give us a prediction whether a crime occurred or not and from where the image is taken. They emphasized on the accuracy of detection so that it hardly gives us wrong alert to ensure efficient use of the system.</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Proposition:</a:t>
            </a:r>
            <a:r>
              <a:rPr lang="en-IN" altLang="en-US" sz="1800" dirty="0">
                <a:solidFill>
                  <a:srgbClr val="FFFF00"/>
                </a:solidFill>
                <a:effectLst>
                  <a:outerShdw blurRad="38100" dist="19050" dir="2700000" algn="tl" rotWithShape="0">
                    <a:schemeClr val="dk1">
                      <a:alpha val="40000"/>
                    </a:schemeClr>
                  </a:outerShdw>
                </a:effectLst>
              </a:rPr>
              <a:t> </a:t>
            </a:r>
            <a:r>
              <a:rPr lang="en-IN" altLang="en-US" sz="1800" dirty="0">
                <a:solidFill>
                  <a:schemeClr val="tx1"/>
                </a:solidFill>
                <a:effectLst>
                  <a:outerShdw blurRad="38100" dist="19050" dir="2700000" algn="tl" rotWithShape="0">
                    <a:schemeClr val="dk1">
                      <a:alpha val="40000"/>
                    </a:schemeClr>
                  </a:outerShdw>
                </a:effectLst>
              </a:rPr>
              <a:t>This model uses Rectified Linear Unit (</a:t>
            </a:r>
            <a:r>
              <a:rPr lang="en-IN" altLang="en-US" sz="1800" dirty="0" err="1">
                <a:solidFill>
                  <a:schemeClr val="tx1"/>
                </a:solidFill>
                <a:effectLst>
                  <a:outerShdw blurRad="38100" dist="19050" dir="2700000" algn="tl" rotWithShape="0">
                    <a:schemeClr val="dk1">
                      <a:alpha val="40000"/>
                    </a:schemeClr>
                  </a:outerShdw>
                </a:effectLst>
              </a:rPr>
              <a:t>ReLU</a:t>
            </a:r>
            <a:r>
              <a:rPr lang="en-IN" altLang="en-US" sz="1800" dirty="0">
                <a:solidFill>
                  <a:schemeClr val="tx1"/>
                </a:solidFill>
                <a:effectLst>
                  <a:outerShdw blurRad="38100" dist="19050" dir="2700000" algn="tl" rotWithShape="0">
                    <a:schemeClr val="dk1">
                      <a:alpha val="40000"/>
                    </a:schemeClr>
                  </a:outerShdw>
                </a:effectLst>
              </a:rPr>
              <a:t>), Convolutional Layer, fully connected layer and dropout function of CNN to reach a result for the detection. We use TensorFlow, an open source platform to implement CNN to achieve our expected output.</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Strength:</a:t>
            </a:r>
            <a:r>
              <a:rPr lang="en-IN" altLang="en-US" sz="1800" dirty="0">
                <a:solidFill>
                  <a:srgbClr val="FFFF00"/>
                </a:solidFill>
                <a:effectLst>
                  <a:outerShdw blurRad="38100" dist="19050" dir="2700000" algn="tl" rotWithShape="0">
                    <a:schemeClr val="dk1">
                      <a:alpha val="40000"/>
                    </a:schemeClr>
                  </a:outerShdw>
                </a:effectLst>
              </a:rPr>
              <a:t> </a:t>
            </a:r>
            <a:r>
              <a:rPr lang="en-IN" altLang="en-US" sz="1800" dirty="0">
                <a:solidFill>
                  <a:schemeClr val="tx1"/>
                </a:solidFill>
                <a:effectLst>
                  <a:outerShdw blurRad="38100" dist="19050" dir="2700000" algn="tl" rotWithShape="0">
                    <a:schemeClr val="dk1">
                      <a:alpha val="40000"/>
                    </a:schemeClr>
                  </a:outerShdw>
                </a:effectLst>
              </a:rPr>
              <a:t>High Accuracy</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Weakness:</a:t>
            </a:r>
            <a:r>
              <a:rPr lang="en-IN" altLang="en-US" sz="1800" dirty="0">
                <a:solidFill>
                  <a:schemeClr val="tx1"/>
                </a:solidFill>
                <a:effectLst>
                  <a:outerShdw blurRad="38100" dist="19050" dir="2700000" algn="tl" rotWithShape="0">
                    <a:schemeClr val="dk1">
                      <a:alpha val="40000"/>
                    </a:schemeClr>
                  </a:outerShdw>
                </a:effectLst>
              </a:rPr>
              <a:t> Large dataset required</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Result:</a:t>
            </a:r>
            <a:r>
              <a:rPr lang="en-IN" altLang="en-US" sz="1800" dirty="0">
                <a:solidFill>
                  <a:schemeClr val="tx1"/>
                </a:solidFill>
                <a:effectLst>
                  <a:outerShdw blurRad="38100" dist="19050" dir="2700000" algn="tl" rotWithShape="0">
                    <a:schemeClr val="dk1">
                      <a:alpha val="40000"/>
                    </a:schemeClr>
                  </a:outerShdw>
                </a:effectLst>
              </a:rPr>
              <a:t> The proposed model achieves 90.2% accuracy for the tested dataset.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GB" dirty="0"/>
              <a:t>Implementation Strategy</a:t>
            </a:r>
          </a:p>
        </p:txBody>
      </p:sp>
      <p:sp>
        <p:nvSpPr>
          <p:cNvPr id="1048631" name="Content Placeholder 2"/>
          <p:cNvSpPr>
            <a:spLocks noGrp="1"/>
          </p:cNvSpPr>
          <p:nvPr>
            <p:ph idx="1"/>
          </p:nvPr>
        </p:nvSpPr>
        <p:spPr>
          <a:xfrm>
            <a:off x="609599" y="1923576"/>
            <a:ext cx="8175625" cy="3406775"/>
          </a:xfrm>
        </p:spPr>
        <p:txBody>
          <a:bodyPr/>
          <a:lstStyle/>
          <a:p>
            <a:pPr marL="0" indent="0">
              <a:buNone/>
            </a:pPr>
            <a:r>
              <a:rPr lang="en-GB" dirty="0"/>
              <a:t>We have divided our project in 3 modules and in the end it will be a whole system in which all these features will be implanted and can be directly used by any of the CCTV Camera.</a:t>
            </a:r>
          </a:p>
          <a:p>
            <a:pPr lvl="0"/>
            <a:r>
              <a:rPr lang="en-GB" dirty="0">
                <a:solidFill>
                  <a:srgbClr val="FFFF00"/>
                </a:solidFill>
              </a:rPr>
              <a:t>Module 1: </a:t>
            </a:r>
            <a:r>
              <a:rPr lang="en-GB" dirty="0"/>
              <a:t>Criminals like e.g. Dawood using HAAR Cascade</a:t>
            </a:r>
          </a:p>
          <a:p>
            <a:pPr lvl="0"/>
            <a:r>
              <a:rPr lang="en-IN" altLang="en-GB" dirty="0">
                <a:solidFill>
                  <a:srgbClr val="FFFF00"/>
                </a:solidFill>
              </a:rPr>
              <a:t>Module 2:</a:t>
            </a:r>
            <a:r>
              <a:rPr lang="en-IN" altLang="en-GB" dirty="0"/>
              <a:t> Live Crime detecting and passing it to the control room (Mob-Lynching)</a:t>
            </a:r>
            <a:endParaRPr lang="en-GB" altLang="en-GB" dirty="0"/>
          </a:p>
          <a:p>
            <a:pPr lvl="0"/>
            <a:r>
              <a:rPr lang="en-IN" altLang="en-GB" dirty="0">
                <a:solidFill>
                  <a:srgbClr val="FFFF00"/>
                </a:solidFill>
              </a:rPr>
              <a:t>Module 3:</a:t>
            </a:r>
            <a:r>
              <a:rPr lang="en-IN" altLang="en-GB" dirty="0"/>
              <a:t> Vehicle Theft</a:t>
            </a:r>
          </a:p>
          <a:p>
            <a:pPr lvl="0"/>
            <a:endParaRPr lang="en-IN" alt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9184-4E12-4600-A104-4F96CD582845}"/>
              </a:ext>
            </a:extLst>
          </p:cNvPr>
          <p:cNvSpPr>
            <a:spLocks noGrp="1"/>
          </p:cNvSpPr>
          <p:nvPr>
            <p:ph type="title"/>
          </p:nvPr>
        </p:nvSpPr>
        <p:spPr>
          <a:xfrm>
            <a:off x="609599" y="609600"/>
            <a:ext cx="7696201" cy="762000"/>
          </a:xfrm>
        </p:spPr>
        <p:txBody>
          <a:bodyPr>
            <a:normAutofit fontScale="90000"/>
          </a:bodyPr>
          <a:lstStyle/>
          <a:p>
            <a:r>
              <a:rPr lang="en-IN" dirty="0"/>
              <a:t>Implementation: Criminal Detection</a:t>
            </a:r>
          </a:p>
        </p:txBody>
      </p:sp>
      <p:sp>
        <p:nvSpPr>
          <p:cNvPr id="3" name="Content Placeholder 2">
            <a:extLst>
              <a:ext uri="{FF2B5EF4-FFF2-40B4-BE49-F238E27FC236}">
                <a16:creationId xmlns:a16="http://schemas.microsoft.com/office/drawing/2014/main" id="{BCCDDCBA-4436-4DBF-A7AB-1D625EF0679D}"/>
              </a:ext>
            </a:extLst>
          </p:cNvPr>
          <p:cNvSpPr>
            <a:spLocks noGrp="1"/>
          </p:cNvSpPr>
          <p:nvPr>
            <p:ph idx="1"/>
          </p:nvPr>
        </p:nvSpPr>
        <p:spPr>
          <a:xfrm>
            <a:off x="609598" y="1676400"/>
            <a:ext cx="7696201" cy="4724400"/>
          </a:xfrm>
        </p:spPr>
        <p:txBody>
          <a:bodyPr>
            <a:normAutofit/>
          </a:bodyPr>
          <a:lstStyle/>
          <a:p>
            <a:r>
              <a:rPr lang="en-IN" dirty="0"/>
              <a:t>In this module creates a system to detect the criminals (In our case its Dawood) both in Images and Videos.</a:t>
            </a:r>
          </a:p>
          <a:p>
            <a:endParaRPr lang="en-IN" dirty="0"/>
          </a:p>
        </p:txBody>
      </p:sp>
      <p:pic>
        <p:nvPicPr>
          <p:cNvPr id="5" name="Picture 4">
            <a:extLst>
              <a:ext uri="{FF2B5EF4-FFF2-40B4-BE49-F238E27FC236}">
                <a16:creationId xmlns:a16="http://schemas.microsoft.com/office/drawing/2014/main" id="{5230837B-8527-4D4D-A80D-CBF082ABF2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1" y="3276600"/>
            <a:ext cx="3420698" cy="2819403"/>
          </a:xfrm>
          <a:prstGeom prst="rect">
            <a:avLst/>
          </a:prstGeom>
        </p:spPr>
      </p:pic>
      <p:pic>
        <p:nvPicPr>
          <p:cNvPr id="7" name="Picture 6">
            <a:extLst>
              <a:ext uri="{FF2B5EF4-FFF2-40B4-BE49-F238E27FC236}">
                <a16:creationId xmlns:a16="http://schemas.microsoft.com/office/drawing/2014/main" id="{99BEECE8-287F-424B-BA95-077D6A065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183" y="3277391"/>
            <a:ext cx="3686910" cy="2819402"/>
          </a:xfrm>
          <a:prstGeom prst="rect">
            <a:avLst/>
          </a:prstGeom>
        </p:spPr>
      </p:pic>
    </p:spTree>
    <p:extLst>
      <p:ext uri="{BB962C8B-B14F-4D97-AF65-F5344CB8AC3E}">
        <p14:creationId xmlns:p14="http://schemas.microsoft.com/office/powerpoint/2010/main" val="2784558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1BC0-A0F7-4EF7-9DC1-37CF16BE2DCF}"/>
              </a:ext>
            </a:extLst>
          </p:cNvPr>
          <p:cNvSpPr>
            <a:spLocks noGrp="1"/>
          </p:cNvSpPr>
          <p:nvPr>
            <p:ph type="title"/>
          </p:nvPr>
        </p:nvSpPr>
        <p:spPr>
          <a:xfrm>
            <a:off x="609599" y="609600"/>
            <a:ext cx="6347713" cy="914400"/>
          </a:xfrm>
        </p:spPr>
        <p:txBody>
          <a:bodyPr/>
          <a:lstStyle/>
          <a:p>
            <a:r>
              <a:rPr lang="en-IN"/>
              <a:t>Anomaly Behaviour:</a:t>
            </a:r>
            <a:endParaRPr lang="en-IN" dirty="0"/>
          </a:p>
        </p:txBody>
      </p:sp>
      <p:sp>
        <p:nvSpPr>
          <p:cNvPr id="3" name="Content Placeholder 2">
            <a:extLst>
              <a:ext uri="{FF2B5EF4-FFF2-40B4-BE49-F238E27FC236}">
                <a16:creationId xmlns:a16="http://schemas.microsoft.com/office/drawing/2014/main" id="{0CE645EC-2A19-47A1-A501-265FEF4B94C0}"/>
              </a:ext>
            </a:extLst>
          </p:cNvPr>
          <p:cNvSpPr>
            <a:spLocks noGrp="1"/>
          </p:cNvSpPr>
          <p:nvPr>
            <p:ph idx="1"/>
          </p:nvPr>
        </p:nvSpPr>
        <p:spPr>
          <a:xfrm>
            <a:off x="609599" y="1676400"/>
            <a:ext cx="6347714" cy="4364963"/>
          </a:xfrm>
        </p:spPr>
        <p:txBody>
          <a:bodyPr/>
          <a:lstStyle/>
          <a:p>
            <a:r>
              <a:rPr lang="en-IN" dirty="0"/>
              <a:t>We have also performed anomaly behaviour detection on forest dataset.</a:t>
            </a:r>
          </a:p>
          <a:p>
            <a:r>
              <a:rPr lang="en-IN" dirty="0"/>
              <a:t>For example:</a:t>
            </a:r>
          </a:p>
          <a:p>
            <a:endParaRPr lang="en-IN" dirty="0"/>
          </a:p>
        </p:txBody>
      </p:sp>
      <p:pic>
        <p:nvPicPr>
          <p:cNvPr id="5" name="Picture 4">
            <a:extLst>
              <a:ext uri="{FF2B5EF4-FFF2-40B4-BE49-F238E27FC236}">
                <a16:creationId xmlns:a16="http://schemas.microsoft.com/office/drawing/2014/main" id="{786CD318-FB05-476F-980A-2C176B5A3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3049319"/>
            <a:ext cx="4393055" cy="3154680"/>
          </a:xfrm>
          <a:prstGeom prst="rect">
            <a:avLst/>
          </a:prstGeom>
        </p:spPr>
      </p:pic>
    </p:spTree>
    <p:extLst>
      <p:ext uri="{BB962C8B-B14F-4D97-AF65-F5344CB8AC3E}">
        <p14:creationId xmlns:p14="http://schemas.microsoft.com/office/powerpoint/2010/main" val="1557007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5D39-C68E-40E2-A550-4BCB969AA34C}"/>
              </a:ext>
            </a:extLst>
          </p:cNvPr>
          <p:cNvSpPr>
            <a:spLocks noGrp="1"/>
          </p:cNvSpPr>
          <p:nvPr>
            <p:ph type="title"/>
          </p:nvPr>
        </p:nvSpPr>
        <p:spPr/>
        <p:txBody>
          <a:bodyPr>
            <a:normAutofit fontScale="90000"/>
          </a:bodyPr>
          <a:lstStyle/>
          <a:p>
            <a:r>
              <a:rPr lang="en-US" dirty="0"/>
              <a:t>Live Crime detecting and passing it to the control room (Mob- Lynching)</a:t>
            </a:r>
            <a:endParaRPr lang="en-IN" dirty="0"/>
          </a:p>
        </p:txBody>
      </p:sp>
      <p:pic>
        <p:nvPicPr>
          <p:cNvPr id="4" name="image4.jpeg">
            <a:extLst>
              <a:ext uri="{FF2B5EF4-FFF2-40B4-BE49-F238E27FC236}">
                <a16:creationId xmlns:a16="http://schemas.microsoft.com/office/drawing/2014/main" id="{C0003BFC-3F0C-4470-B8D0-419AAB47E290}"/>
              </a:ext>
            </a:extLst>
          </p:cNvPr>
          <p:cNvPicPr>
            <a:picLocks noGrp="1"/>
          </p:cNvPicPr>
          <p:nvPr>
            <p:ph idx="1"/>
          </p:nvPr>
        </p:nvPicPr>
        <p:blipFill>
          <a:blip r:embed="rId2" cstate="print"/>
          <a:stretch>
            <a:fillRect/>
          </a:stretch>
        </p:blipFill>
        <p:spPr>
          <a:xfrm>
            <a:off x="1278371" y="2133600"/>
            <a:ext cx="6579271" cy="3695700"/>
          </a:xfrm>
          <a:prstGeom prst="rect">
            <a:avLst/>
          </a:prstGeom>
        </p:spPr>
      </p:pic>
    </p:spTree>
    <p:extLst>
      <p:ext uri="{BB962C8B-B14F-4D97-AF65-F5344CB8AC3E}">
        <p14:creationId xmlns:p14="http://schemas.microsoft.com/office/powerpoint/2010/main" val="40043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3BA04-3F23-4718-BCEB-047576E8D3A6}"/>
              </a:ext>
            </a:extLst>
          </p:cNvPr>
          <p:cNvSpPr>
            <a:spLocks noGrp="1"/>
          </p:cNvSpPr>
          <p:nvPr>
            <p:ph type="title"/>
          </p:nvPr>
        </p:nvSpPr>
        <p:spPr>
          <a:xfrm>
            <a:off x="609599" y="609600"/>
            <a:ext cx="6347713" cy="990600"/>
          </a:xfrm>
        </p:spPr>
        <p:txBody>
          <a:bodyPr/>
          <a:lstStyle/>
          <a:p>
            <a:r>
              <a:rPr lang="en-IN" dirty="0"/>
              <a:t>Vehicle Theft:</a:t>
            </a:r>
          </a:p>
        </p:txBody>
      </p:sp>
      <p:sp>
        <p:nvSpPr>
          <p:cNvPr id="3" name="Content Placeholder 2">
            <a:extLst>
              <a:ext uri="{FF2B5EF4-FFF2-40B4-BE49-F238E27FC236}">
                <a16:creationId xmlns:a16="http://schemas.microsoft.com/office/drawing/2014/main" id="{577BBD95-E463-44C4-8F83-715D8DC075C3}"/>
              </a:ext>
            </a:extLst>
          </p:cNvPr>
          <p:cNvSpPr>
            <a:spLocks noGrp="1"/>
          </p:cNvSpPr>
          <p:nvPr>
            <p:ph idx="1"/>
          </p:nvPr>
        </p:nvSpPr>
        <p:spPr>
          <a:xfrm>
            <a:off x="609599" y="1600200"/>
            <a:ext cx="6347714" cy="4441163"/>
          </a:xfrm>
        </p:spPr>
        <p:txBody>
          <a:bodyPr/>
          <a:lstStyle/>
          <a:p>
            <a:r>
              <a:rPr lang="en-IN" dirty="0"/>
              <a:t>And Also we have completed the 3</a:t>
            </a:r>
            <a:r>
              <a:rPr lang="en-IN" baseline="30000" dirty="0"/>
              <a:t>rd</a:t>
            </a:r>
            <a:r>
              <a:rPr lang="en-IN" dirty="0"/>
              <a:t> Module which is the vehicle Theft</a:t>
            </a:r>
          </a:p>
          <a:p>
            <a:endParaRPr lang="en-IN" dirty="0"/>
          </a:p>
        </p:txBody>
      </p:sp>
      <p:pic>
        <p:nvPicPr>
          <p:cNvPr id="5" name="Picture 4">
            <a:extLst>
              <a:ext uri="{FF2B5EF4-FFF2-40B4-BE49-F238E27FC236}">
                <a16:creationId xmlns:a16="http://schemas.microsoft.com/office/drawing/2014/main" id="{FF2D3FF0-4C5A-4F26-973F-58C1CDB80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832" y="2590800"/>
            <a:ext cx="6142335" cy="3605284"/>
          </a:xfrm>
          <a:prstGeom prst="rect">
            <a:avLst/>
          </a:prstGeom>
        </p:spPr>
      </p:pic>
    </p:spTree>
    <p:extLst>
      <p:ext uri="{BB962C8B-B14F-4D97-AF65-F5344CB8AC3E}">
        <p14:creationId xmlns:p14="http://schemas.microsoft.com/office/powerpoint/2010/main" val="915885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CE93-C392-4184-BCB6-CFE638CB9F1A}"/>
              </a:ext>
            </a:extLst>
          </p:cNvPr>
          <p:cNvSpPr>
            <a:spLocks noGrp="1"/>
          </p:cNvSpPr>
          <p:nvPr>
            <p:ph type="title"/>
          </p:nvPr>
        </p:nvSpPr>
        <p:spPr/>
        <p:txBody>
          <a:bodyPr/>
          <a:lstStyle/>
          <a:p>
            <a:r>
              <a:rPr lang="en-IN" dirty="0"/>
              <a:t>Single car</a:t>
            </a:r>
          </a:p>
        </p:txBody>
      </p:sp>
      <p:pic>
        <p:nvPicPr>
          <p:cNvPr id="5" name="Content Placeholder 4">
            <a:extLst>
              <a:ext uri="{FF2B5EF4-FFF2-40B4-BE49-F238E27FC236}">
                <a16:creationId xmlns:a16="http://schemas.microsoft.com/office/drawing/2014/main" id="{1F9B5FC1-5FF8-48F2-9865-B389FA8F5CD4}"/>
              </a:ext>
            </a:extLst>
          </p:cNvPr>
          <p:cNvPicPr>
            <a:picLocks noGrp="1" noChangeAspect="1"/>
          </p:cNvPicPr>
          <p:nvPr>
            <p:ph idx="1"/>
          </p:nvPr>
        </p:nvPicPr>
        <p:blipFill>
          <a:blip r:embed="rId2"/>
          <a:stretch>
            <a:fillRect/>
          </a:stretch>
        </p:blipFill>
        <p:spPr>
          <a:xfrm>
            <a:off x="1524000" y="2338203"/>
            <a:ext cx="5943600" cy="3629984"/>
          </a:xfrm>
        </p:spPr>
      </p:pic>
    </p:spTree>
    <p:extLst>
      <p:ext uri="{BB962C8B-B14F-4D97-AF65-F5344CB8AC3E}">
        <p14:creationId xmlns:p14="http://schemas.microsoft.com/office/powerpoint/2010/main" val="1140191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BAF88-86EF-4767-80F5-E46DE093A81E}"/>
              </a:ext>
            </a:extLst>
          </p:cNvPr>
          <p:cNvSpPr>
            <a:spLocks noGrp="1"/>
          </p:cNvSpPr>
          <p:nvPr>
            <p:ph type="title"/>
          </p:nvPr>
        </p:nvSpPr>
        <p:spPr/>
        <p:txBody>
          <a:bodyPr/>
          <a:lstStyle/>
          <a:p>
            <a:r>
              <a:rPr lang="en-IN" dirty="0"/>
              <a:t>Multiple car</a:t>
            </a:r>
          </a:p>
        </p:txBody>
      </p:sp>
      <p:pic>
        <p:nvPicPr>
          <p:cNvPr id="8" name="Content Placeholder 7">
            <a:extLst>
              <a:ext uri="{FF2B5EF4-FFF2-40B4-BE49-F238E27FC236}">
                <a16:creationId xmlns:a16="http://schemas.microsoft.com/office/drawing/2014/main" id="{EE4EF432-192F-4315-89B2-5FD643B8F6F6}"/>
              </a:ext>
            </a:extLst>
          </p:cNvPr>
          <p:cNvPicPr>
            <a:picLocks noGrp="1" noChangeAspect="1"/>
          </p:cNvPicPr>
          <p:nvPr>
            <p:ph idx="1"/>
          </p:nvPr>
        </p:nvPicPr>
        <p:blipFill>
          <a:blip r:embed="rId2"/>
          <a:stretch>
            <a:fillRect/>
          </a:stretch>
        </p:blipFill>
        <p:spPr>
          <a:xfrm>
            <a:off x="878732" y="2051682"/>
            <a:ext cx="7386536" cy="4152899"/>
          </a:xfrm>
          <a:prstGeom prst="rect">
            <a:avLst/>
          </a:prstGeom>
        </p:spPr>
      </p:pic>
    </p:spTree>
    <p:extLst>
      <p:ext uri="{BB962C8B-B14F-4D97-AF65-F5344CB8AC3E}">
        <p14:creationId xmlns:p14="http://schemas.microsoft.com/office/powerpoint/2010/main" val="233187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GB" dirty="0"/>
              <a:t>Problem Definition</a:t>
            </a:r>
          </a:p>
        </p:txBody>
      </p:sp>
      <p:sp>
        <p:nvSpPr>
          <p:cNvPr id="1048609" name="Content Placeholder 2"/>
          <p:cNvSpPr>
            <a:spLocks noGrp="1"/>
          </p:cNvSpPr>
          <p:nvPr>
            <p:ph idx="1"/>
          </p:nvPr>
        </p:nvSpPr>
        <p:spPr>
          <a:xfrm>
            <a:off x="609600" y="2160905"/>
            <a:ext cx="8018780" cy="3880485"/>
          </a:xfrm>
        </p:spPr>
        <p:txBody>
          <a:bodyPr>
            <a:normAutofit fontScale="86944" lnSpcReduction="10000"/>
          </a:bodyPr>
          <a:lstStyle/>
          <a:p>
            <a:r>
              <a:rPr lang="en-GB" dirty="0"/>
              <a:t>Circuit Television Cameras (CCTV’s) are widely used to control occurrence of crimes in the surroundings. </a:t>
            </a:r>
          </a:p>
          <a:p>
            <a:r>
              <a:rPr lang="en-GB" dirty="0"/>
              <a:t>Although CCTV’s are deployed at various public and private areas to monitor the surroundings there is no improvement in the control of crimes.</a:t>
            </a:r>
          </a:p>
          <a:p>
            <a:r>
              <a:rPr lang="en-GB" dirty="0"/>
              <a:t>This is because CCTV requires human supervision which may lead to human prone errors like missing of some important crime events by human while monitoring so many screens recorded by CCTV’s at same time</a:t>
            </a:r>
            <a:r>
              <a:rPr lang="en-IN" altLang="en-GB" dirty="0"/>
              <a:t>.</a:t>
            </a:r>
            <a:endParaRPr lang="en-GB" dirty="0"/>
          </a:p>
          <a:p>
            <a:r>
              <a:rPr lang="en-GB" dirty="0"/>
              <a:t>In the past a strong reliance has been put on standard video surveillance in order to achieve this goal. This often creates a backlog of video data that must be monitored by a supervising official. For large urban areas, this creates an increasingly large workload for supervising officials which leads to an increase in error rate</a:t>
            </a:r>
            <a:r>
              <a:rPr lang="en-IN" altLang="en-GB"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7195-1A32-481E-A59B-395EA18745F3}"/>
              </a:ext>
            </a:extLst>
          </p:cNvPr>
          <p:cNvSpPr>
            <a:spLocks noGrp="1"/>
          </p:cNvSpPr>
          <p:nvPr>
            <p:ph type="title"/>
          </p:nvPr>
        </p:nvSpPr>
        <p:spPr/>
        <p:txBody>
          <a:bodyPr/>
          <a:lstStyle/>
          <a:p>
            <a:r>
              <a:rPr lang="en-IN" dirty="0"/>
              <a:t>Alert message</a:t>
            </a:r>
          </a:p>
        </p:txBody>
      </p:sp>
      <p:pic>
        <p:nvPicPr>
          <p:cNvPr id="5" name="Content Placeholder 4">
            <a:extLst>
              <a:ext uri="{FF2B5EF4-FFF2-40B4-BE49-F238E27FC236}">
                <a16:creationId xmlns:a16="http://schemas.microsoft.com/office/drawing/2014/main" id="{A3808F92-8516-4094-90ED-B802C81ECA5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62689" y="2095500"/>
            <a:ext cx="3410684" cy="3695700"/>
          </a:xfrm>
        </p:spPr>
      </p:pic>
    </p:spTree>
    <p:extLst>
      <p:ext uri="{BB962C8B-B14F-4D97-AF65-F5344CB8AC3E}">
        <p14:creationId xmlns:p14="http://schemas.microsoft.com/office/powerpoint/2010/main" val="129835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Design:</a:t>
            </a:r>
          </a:p>
        </p:txBody>
      </p:sp>
      <p:pic>
        <p:nvPicPr>
          <p:cNvPr id="4" name="Content Placeholder 3"/>
          <p:cNvPicPr>
            <a:picLocks noGrp="1" noChangeAspect="1"/>
          </p:cNvPicPr>
          <p:nvPr>
            <p:ph idx="1"/>
          </p:nvPr>
        </p:nvPicPr>
        <p:blipFill>
          <a:blip r:embed="rId2"/>
          <a:stretch>
            <a:fillRect/>
          </a:stretch>
        </p:blipFill>
        <p:spPr>
          <a:xfrm>
            <a:off x="1530840" y="1752600"/>
            <a:ext cx="6082320" cy="4684793"/>
          </a:xfrm>
          <a:prstGeom prst="rect">
            <a:avLst/>
          </a:prstGeom>
        </p:spPr>
      </p:pic>
    </p:spTree>
    <p:extLst>
      <p:ext uri="{BB962C8B-B14F-4D97-AF65-F5344CB8AC3E}">
        <p14:creationId xmlns:p14="http://schemas.microsoft.com/office/powerpoint/2010/main" val="1209640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BC3A3-2ECD-467F-A77B-600AB3C7A179}"/>
              </a:ext>
            </a:extLst>
          </p:cNvPr>
          <p:cNvSpPr>
            <a:spLocks noGrp="1"/>
          </p:cNvSpPr>
          <p:nvPr>
            <p:ph type="title"/>
          </p:nvPr>
        </p:nvSpPr>
        <p:spPr>
          <a:xfrm>
            <a:off x="689339" y="243913"/>
            <a:ext cx="7765321" cy="1326321"/>
          </a:xfrm>
        </p:spPr>
        <p:txBody>
          <a:bodyPr/>
          <a:lstStyle/>
          <a:p>
            <a:r>
              <a:rPr lang="en-IN" dirty="0"/>
              <a:t>FLOW CHART</a:t>
            </a:r>
          </a:p>
        </p:txBody>
      </p:sp>
      <p:pic>
        <p:nvPicPr>
          <p:cNvPr id="4" name="Content Placeholder 3">
            <a:extLst>
              <a:ext uri="{FF2B5EF4-FFF2-40B4-BE49-F238E27FC236}">
                <a16:creationId xmlns:a16="http://schemas.microsoft.com/office/drawing/2014/main" id="{A1C9C980-D094-4C4E-9EB8-3B29D6EEF36D}"/>
              </a:ext>
            </a:extLst>
          </p:cNvPr>
          <p:cNvPicPr>
            <a:picLocks noGrp="1" noChangeAspect="1"/>
          </p:cNvPicPr>
          <p:nvPr>
            <p:ph idx="1"/>
          </p:nvPr>
        </p:nvPicPr>
        <p:blipFill>
          <a:blip r:embed="rId2"/>
          <a:stretch>
            <a:fillRect/>
          </a:stretch>
        </p:blipFill>
        <p:spPr>
          <a:xfrm>
            <a:off x="2386057" y="1219200"/>
            <a:ext cx="4371885" cy="5394887"/>
          </a:xfrm>
          <a:prstGeom prst="rect">
            <a:avLst/>
          </a:prstGeom>
        </p:spPr>
      </p:pic>
    </p:spTree>
    <p:extLst>
      <p:ext uri="{BB962C8B-B14F-4D97-AF65-F5344CB8AC3E}">
        <p14:creationId xmlns:p14="http://schemas.microsoft.com/office/powerpoint/2010/main" val="4165306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p:txBody>
          <a:bodyPr/>
          <a:lstStyle/>
          <a:p>
            <a:r>
              <a:rPr lang="en-GB" dirty="0"/>
              <a:t>References</a:t>
            </a:r>
          </a:p>
        </p:txBody>
      </p:sp>
      <p:sp>
        <p:nvSpPr>
          <p:cNvPr id="1048637" name="Content Placeholder 2"/>
          <p:cNvSpPr>
            <a:spLocks noGrp="1"/>
          </p:cNvSpPr>
          <p:nvPr>
            <p:ph idx="1"/>
          </p:nvPr>
        </p:nvSpPr>
        <p:spPr>
          <a:xfrm>
            <a:off x="609600" y="2160905"/>
            <a:ext cx="8404225" cy="3880485"/>
          </a:xfrm>
        </p:spPr>
        <p:txBody>
          <a:bodyPr>
            <a:normAutofit fontScale="85000" lnSpcReduction="20000"/>
          </a:bodyPr>
          <a:lstStyle/>
          <a:p>
            <a:pPr lvl="0"/>
            <a:r>
              <a:rPr lang="en-GB" dirty="0" err="1"/>
              <a:t>S.Shirsat</a:t>
            </a:r>
            <a:r>
              <a:rPr lang="en-GB" dirty="0"/>
              <a:t>, </a:t>
            </a:r>
            <a:r>
              <a:rPr lang="en-GB" dirty="0" err="1"/>
              <a:t>A.Naik</a:t>
            </a:r>
            <a:r>
              <a:rPr lang="en-GB" dirty="0"/>
              <a:t>, </a:t>
            </a:r>
            <a:r>
              <a:rPr lang="en-GB" dirty="0" err="1"/>
              <a:t>D.Tamse</a:t>
            </a:r>
            <a:r>
              <a:rPr lang="en-GB" dirty="0"/>
              <a:t>, </a:t>
            </a:r>
            <a:r>
              <a:rPr lang="en-GB" dirty="0" err="1"/>
              <a:t>J.Yadav</a:t>
            </a:r>
            <a:r>
              <a:rPr lang="en-GB" dirty="0"/>
              <a:t>, P. </a:t>
            </a:r>
            <a:r>
              <a:rPr lang="en-GB" dirty="0" err="1"/>
              <a:t>Shetgaonkar</a:t>
            </a:r>
            <a:r>
              <a:rPr lang="en-GB" dirty="0"/>
              <a:t>, </a:t>
            </a:r>
            <a:r>
              <a:rPr lang="en-GB" dirty="0" err="1"/>
              <a:t>S.Aswale</a:t>
            </a:r>
            <a:r>
              <a:rPr lang="en-GB" dirty="0"/>
              <a:t>, “Proposed System for Criminal Detection and Recognition on CCTV Data Using Cloud and Machine Learning”, 2019 International Conference on Vision Towards Emerging Trends in Communication and Networking (</a:t>
            </a:r>
            <a:r>
              <a:rPr lang="en-GB" dirty="0" err="1"/>
              <a:t>ViTECoN</a:t>
            </a:r>
            <a:r>
              <a:rPr lang="en-GB" dirty="0"/>
              <a:t>), ISBN: 978-1-5386-9353-7, DOI: 10.1109/ViTECoN.2019.8899441.</a:t>
            </a:r>
          </a:p>
          <a:p>
            <a:pPr lvl="0"/>
            <a:r>
              <a:rPr lang="en-GB" dirty="0" err="1"/>
              <a:t>AMR.Abdali</a:t>
            </a:r>
            <a:r>
              <a:rPr lang="en-GB" dirty="0"/>
              <a:t>, </a:t>
            </a:r>
            <a:r>
              <a:rPr lang="en-GB" dirty="0" err="1"/>
              <a:t>RFA.Tuma</a:t>
            </a:r>
            <a:r>
              <a:rPr lang="en-GB" dirty="0"/>
              <a:t>, “Robust Real-Time Violence Detection in Video Using CNN And LSTM”, 2019 2nd Scientific Conference of Computer Sciences (SCCS), University of Technology - Iraq, ISBN: 978-1-7281-0761-5, DOI: 10.1109/SCCS.2019.8852616</a:t>
            </a:r>
          </a:p>
          <a:p>
            <a:pPr lvl="0"/>
            <a:r>
              <a:rPr lang="en-GB" dirty="0"/>
              <a:t>S. Ali, SA. </a:t>
            </a:r>
            <a:r>
              <a:rPr lang="en-GB" dirty="0" err="1"/>
              <a:t>Alvi</a:t>
            </a:r>
            <a:r>
              <a:rPr lang="en-GB" dirty="0"/>
              <a:t>, </a:t>
            </a:r>
            <a:r>
              <a:rPr lang="en-GB" dirty="0" err="1"/>
              <a:t>Atiq</a:t>
            </a:r>
            <a:r>
              <a:rPr lang="en-GB" dirty="0"/>
              <a:t> Ur </a:t>
            </a:r>
            <a:r>
              <a:rPr lang="en-GB" dirty="0" err="1"/>
              <a:t>Rehman</a:t>
            </a:r>
            <a:r>
              <a:rPr lang="en-GB" dirty="0"/>
              <a:t>, “The Usual Suspects: Machine Learning Based Predictive Policing for Criminal Identification”, 2019 13th International Conference on Open Source Systems and Technologies (ICOSST), ISBN: 978-1-7281-4613-3, DOI: 10.1109/ICOSST48232.2019.9043925.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
          <p:cNvSpPr>
            <a:spLocks noGrp="1"/>
          </p:cNvSpPr>
          <p:nvPr>
            <p:ph type="title"/>
          </p:nvPr>
        </p:nvSpPr>
        <p:spPr/>
        <p:txBody>
          <a:bodyPr/>
          <a:lstStyle/>
          <a:p>
            <a:endParaRPr lang="en-US"/>
          </a:p>
        </p:txBody>
      </p:sp>
      <p:sp>
        <p:nvSpPr>
          <p:cNvPr id="1048639" name="Content Placeholder 2"/>
          <p:cNvSpPr>
            <a:spLocks noGrp="1"/>
          </p:cNvSpPr>
          <p:nvPr>
            <p:ph idx="1"/>
          </p:nvPr>
        </p:nvSpPr>
        <p:spPr>
          <a:xfrm>
            <a:off x="609600" y="2160905"/>
            <a:ext cx="8261985" cy="3880485"/>
          </a:xfrm>
        </p:spPr>
        <p:txBody>
          <a:bodyPr>
            <a:normAutofit fontScale="92500" lnSpcReduction="10000"/>
          </a:bodyPr>
          <a:lstStyle/>
          <a:p>
            <a:r>
              <a:rPr lang="en-US" dirty="0" err="1"/>
              <a:t>J.Li</a:t>
            </a:r>
            <a:r>
              <a:rPr lang="en-US" dirty="0"/>
              <a:t>, </a:t>
            </a:r>
            <a:r>
              <a:rPr lang="en-US" dirty="0" err="1"/>
              <a:t>X.Jiang</a:t>
            </a:r>
            <a:r>
              <a:rPr lang="en-US" dirty="0"/>
              <a:t>, </a:t>
            </a:r>
            <a:r>
              <a:rPr lang="en-US" dirty="0" err="1"/>
              <a:t>T.Sun</a:t>
            </a:r>
            <a:r>
              <a:rPr lang="en-US" dirty="0"/>
              <a:t>, </a:t>
            </a:r>
            <a:r>
              <a:rPr lang="en-US" dirty="0" err="1"/>
              <a:t>K.Xu</a:t>
            </a:r>
            <a:r>
              <a:rPr lang="en-US" dirty="0"/>
              <a:t>, “Efficient Violence Detection Using 3D Convolutional Neural Networks”, 2019 16th IEEE International Conference on Advanced Video and Signal Based Surveillance (AVSS), ISBN: 978-1-7281-0990-9,DOI: 10.1109/AVSS.2019.8909883</a:t>
            </a:r>
          </a:p>
          <a:p>
            <a:r>
              <a:rPr lang="en-US" dirty="0" err="1"/>
              <a:t>M.Ramzan</a:t>
            </a:r>
            <a:r>
              <a:rPr lang="en-US" dirty="0"/>
              <a:t>, A. </a:t>
            </a:r>
            <a:r>
              <a:rPr lang="en-US" dirty="0" err="1"/>
              <a:t>Abid</a:t>
            </a:r>
            <a:r>
              <a:rPr lang="en-US" dirty="0"/>
              <a:t>, H. Khan, S. Awan, A. Ismail, M. Ahmed, M. </a:t>
            </a:r>
            <a:r>
              <a:rPr lang="en-US" dirty="0" err="1"/>
              <a:t>Ilyas</a:t>
            </a:r>
            <a:r>
              <a:rPr lang="en-US" dirty="0"/>
              <a:t>, A. Mahmood, “A Review on state-of-the-art Violence Detection Techniques”, DOI 10.1109/ACCESS.2019.2932114, IEEE Access.</a:t>
            </a:r>
          </a:p>
          <a:p>
            <a:r>
              <a:rPr lang="en-US" dirty="0" err="1"/>
              <a:t>L.Elluri</a:t>
            </a:r>
            <a:r>
              <a:rPr lang="en-US" dirty="0"/>
              <a:t>, </a:t>
            </a:r>
            <a:r>
              <a:rPr lang="en-US" dirty="0" err="1"/>
              <a:t>V.Mandalapu</a:t>
            </a:r>
            <a:r>
              <a:rPr lang="en-US" dirty="0"/>
              <a:t>, </a:t>
            </a:r>
            <a:r>
              <a:rPr lang="en-US" dirty="0" err="1"/>
              <a:t>N.Roy</a:t>
            </a:r>
            <a:r>
              <a:rPr lang="en-US" dirty="0"/>
              <a:t>, “Developing Machine Learning based Predictive Models for Smart Policing”, 2019 IEEE International Conference on Smart Computing (SMARTCOMP), ISBN: 978-1-7281-1689-1, DOI: 10.1109/SMARTCOMP.2019.00053.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endParaRPr lang="en-US"/>
          </a:p>
        </p:txBody>
      </p:sp>
      <p:sp>
        <p:nvSpPr>
          <p:cNvPr id="1048641" name="Content Placeholder 2"/>
          <p:cNvSpPr>
            <a:spLocks noGrp="1"/>
          </p:cNvSpPr>
          <p:nvPr>
            <p:ph idx="1"/>
          </p:nvPr>
        </p:nvSpPr>
        <p:spPr>
          <a:xfrm>
            <a:off x="609600" y="2160905"/>
            <a:ext cx="8219440" cy="3880485"/>
          </a:xfrm>
        </p:spPr>
        <p:txBody>
          <a:bodyPr>
            <a:normAutofit fontScale="79444" lnSpcReduction="20000"/>
          </a:bodyPr>
          <a:lstStyle/>
          <a:p>
            <a:r>
              <a:rPr lang="en-US" dirty="0" err="1"/>
              <a:t>M.Soliman</a:t>
            </a:r>
            <a:r>
              <a:rPr lang="en-US" dirty="0"/>
              <a:t>, </a:t>
            </a:r>
            <a:r>
              <a:rPr lang="en-US" dirty="0" err="1"/>
              <a:t>M.Kamal</a:t>
            </a:r>
            <a:r>
              <a:rPr lang="en-US" dirty="0"/>
              <a:t>, </a:t>
            </a:r>
            <a:r>
              <a:rPr lang="en-US" dirty="0" err="1"/>
              <a:t>M.Nashed</a:t>
            </a:r>
            <a:r>
              <a:rPr lang="en-US" dirty="0"/>
              <a:t>, </a:t>
            </a:r>
            <a:r>
              <a:rPr lang="en-US" dirty="0" err="1"/>
              <a:t>Y.Mostafa</a:t>
            </a:r>
            <a:r>
              <a:rPr lang="en-US" dirty="0"/>
              <a:t>, </a:t>
            </a:r>
            <a:r>
              <a:rPr lang="en-US" dirty="0" err="1"/>
              <a:t>B.Chawky</a:t>
            </a:r>
            <a:r>
              <a:rPr lang="en-US" dirty="0"/>
              <a:t>, </a:t>
            </a:r>
            <a:r>
              <a:rPr lang="en-US" dirty="0" err="1"/>
              <a:t>D.Khattab</a:t>
            </a:r>
            <a:r>
              <a:rPr lang="en-US" dirty="0"/>
              <a:t>, “Violence Recognition from Videos using Deep</a:t>
            </a:r>
          </a:p>
          <a:p>
            <a:r>
              <a:rPr lang="en-US" dirty="0"/>
              <a:t>Learning Techniques”, 2019 IEEE Ninth International Conference on Intelligent Computing and Information Systems (ICICIS),</a:t>
            </a:r>
          </a:p>
          <a:p>
            <a:r>
              <a:rPr lang="en-US" dirty="0"/>
              <a:t>ISBN: 978-1-7281-3995-1, DOI: 10.1109/ICICIS46948.2019.9014714.</a:t>
            </a:r>
          </a:p>
          <a:p>
            <a:r>
              <a:rPr lang="en-US" dirty="0" err="1"/>
              <a:t>S.Chackravarthy</a:t>
            </a:r>
            <a:r>
              <a:rPr lang="en-US" dirty="0"/>
              <a:t>, </a:t>
            </a:r>
            <a:r>
              <a:rPr lang="en-US" dirty="0" err="1"/>
              <a:t>S.Schmitt</a:t>
            </a:r>
            <a:r>
              <a:rPr lang="en-US" dirty="0"/>
              <a:t>, </a:t>
            </a:r>
            <a:r>
              <a:rPr lang="en-US" dirty="0" err="1"/>
              <a:t>Li.Yang</a:t>
            </a:r>
            <a:r>
              <a:rPr lang="en-US" dirty="0"/>
              <a:t>,” Intelligent Crime Anomaly Detection in Smart Cities using Deep Learning”, 2018 IEEE 4th International Conference on Collaboration and Internet Computing, ISBN: 978-1-5386-9502-9, DOI: 10.1109/CIC.2018.00060.</a:t>
            </a:r>
          </a:p>
          <a:p>
            <a:r>
              <a:rPr lang="en-US" dirty="0" err="1"/>
              <a:t>A.Mumtaz</a:t>
            </a:r>
            <a:r>
              <a:rPr lang="en-US" dirty="0"/>
              <a:t>, </a:t>
            </a:r>
            <a:r>
              <a:rPr lang="en-US" dirty="0" err="1"/>
              <a:t>Ab.Sargano</a:t>
            </a:r>
            <a:r>
              <a:rPr lang="en-US" dirty="0"/>
              <a:t>, </a:t>
            </a:r>
            <a:r>
              <a:rPr lang="en-US" dirty="0" err="1"/>
              <a:t>Z.Habib</a:t>
            </a:r>
            <a:r>
              <a:rPr lang="en-US" dirty="0"/>
              <a:t>, “Violence Detection in Surveillance Videos with Deep Network using Transfer Learning”, 2018 2nd European Conference on Electrical Engineering and Computer Science (EECS), ISBN: 978-1-7281-1929-8, DOI: 10.1109/EECS.2018.00109.</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BCC-52A2-4AB6-BE3F-60B53F09B017}"/>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F88738E1-FAFE-40A5-852E-4BA7B339D2BF}"/>
              </a:ext>
            </a:extLst>
          </p:cNvPr>
          <p:cNvSpPr>
            <a:spLocks noGrp="1"/>
          </p:cNvSpPr>
          <p:nvPr>
            <p:ph type="subTitle" idx="1"/>
          </p:nvPr>
        </p:nvSpPr>
        <p:spPr/>
        <p:txBody>
          <a:bodyPr/>
          <a:lstStyle/>
          <a:p>
            <a:r>
              <a:rPr lang="en-IN" dirty="0"/>
              <a:t>HOPE YOU LIKED IT AND UNDERSTAND IT….</a:t>
            </a:r>
          </a:p>
        </p:txBody>
      </p:sp>
    </p:spTree>
    <p:extLst>
      <p:ext uri="{BB962C8B-B14F-4D97-AF65-F5344CB8AC3E}">
        <p14:creationId xmlns:p14="http://schemas.microsoft.com/office/powerpoint/2010/main" val="3383289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en-GB" dirty="0"/>
              <a:t>Literature Survey</a:t>
            </a:r>
          </a:p>
        </p:txBody>
      </p:sp>
      <p:sp>
        <p:nvSpPr>
          <p:cNvPr id="1048611" name="Content Placeholder 2"/>
          <p:cNvSpPr>
            <a:spLocks noGrp="1"/>
          </p:cNvSpPr>
          <p:nvPr>
            <p:ph idx="1"/>
          </p:nvPr>
        </p:nvSpPr>
        <p:spPr>
          <a:xfrm>
            <a:off x="609600" y="1818640"/>
            <a:ext cx="8004175" cy="4222750"/>
          </a:xfrm>
        </p:spPr>
        <p:txBody>
          <a:bodyPr>
            <a:normAutofit fontScale="86944"/>
          </a:bodyPr>
          <a:lstStyle/>
          <a:p>
            <a:r>
              <a:rPr lang="en-IN" altLang="en-GB" sz="2400" dirty="0">
                <a:solidFill>
                  <a:srgbClr val="FFFF00"/>
                </a:solidFill>
                <a:effectLst>
                  <a:outerShdw blurRad="38100" dist="25400" dir="5400000" algn="ctr" rotWithShape="0">
                    <a:srgbClr val="6E747A">
                      <a:alpha val="43000"/>
                    </a:srgbClr>
                  </a:outerShdw>
                </a:effectLst>
              </a:rPr>
              <a:t>First Paper</a:t>
            </a:r>
          </a:p>
          <a:p>
            <a:pPr marL="457200" lvl="1" indent="0">
              <a:buNone/>
            </a:pPr>
            <a:r>
              <a:rPr lang="en-IN" altLang="en-GB" sz="1800" dirty="0">
                <a:solidFill>
                  <a:srgbClr val="FFFF00"/>
                </a:solidFill>
                <a:effectLst>
                  <a:outerShdw blurRad="38100" dist="25400" dir="5400000" algn="ctr" rotWithShape="0">
                    <a:srgbClr val="6E747A">
                      <a:alpha val="43000"/>
                    </a:srgbClr>
                  </a:outerShdw>
                </a:effectLst>
              </a:rPr>
              <a:t>Thesis:</a:t>
            </a:r>
            <a:r>
              <a:rPr lang="en-IN" altLang="en-GB" sz="1800" dirty="0">
                <a:solidFill>
                  <a:schemeClr val="accent1"/>
                </a:solidFill>
                <a:effectLst>
                  <a:outerShdw blurRad="38100" dist="25400" dir="5400000" algn="ctr" rotWithShape="0">
                    <a:srgbClr val="6E747A">
                      <a:alpha val="43000"/>
                    </a:srgbClr>
                  </a:outerShdw>
                </a:effectLst>
              </a:rPr>
              <a:t> </a:t>
            </a:r>
            <a:r>
              <a:rPr lang="en-IN" altLang="en-GB" sz="1800" dirty="0">
                <a:solidFill>
                  <a:schemeClr val="tx1"/>
                </a:solidFill>
                <a:effectLst>
                  <a:outerShdw blurRad="38100" dist="19050" dir="2700000" algn="tl" rotWithShape="0">
                    <a:schemeClr val="dk1">
                      <a:alpha val="40000"/>
                    </a:schemeClr>
                  </a:outerShdw>
                </a:effectLst>
              </a:rPr>
              <a:t>Present systems use traditional method of face </a:t>
            </a:r>
            <a:r>
              <a:rPr lang="en-IN" altLang="en-GB" sz="1800" dirty="0" err="1">
                <a:solidFill>
                  <a:schemeClr val="tx1"/>
                </a:solidFill>
                <a:effectLst>
                  <a:outerShdw blurRad="38100" dist="19050" dir="2700000" algn="tl" rotWithShape="0">
                    <a:schemeClr val="dk1">
                      <a:alpha val="40000"/>
                    </a:schemeClr>
                  </a:outerShdw>
                </a:effectLst>
              </a:rPr>
              <a:t>recognotion</a:t>
            </a:r>
            <a:r>
              <a:rPr lang="en-IN" altLang="en-GB" sz="1800" dirty="0">
                <a:solidFill>
                  <a:schemeClr val="tx1"/>
                </a:solidFill>
                <a:effectLst>
                  <a:outerShdw blurRad="38100" dist="19050" dir="2700000" algn="tl" rotWithShape="0">
                    <a:schemeClr val="dk1">
                      <a:alpha val="40000"/>
                    </a:schemeClr>
                  </a:outerShdw>
                </a:effectLst>
              </a:rPr>
              <a:t> algorithm that are outdated and troublesome.</a:t>
            </a:r>
          </a:p>
          <a:p>
            <a:pPr marL="457200" lvl="1" indent="0">
              <a:buNone/>
            </a:pPr>
            <a:r>
              <a:rPr lang="en-IN" altLang="en-GB" sz="1800" dirty="0">
                <a:solidFill>
                  <a:srgbClr val="FFFF00"/>
                </a:solidFill>
                <a:effectLst>
                  <a:outerShdw blurRad="38100" dist="25400" dir="5400000" algn="ctr" rotWithShape="0">
                    <a:srgbClr val="6E747A">
                      <a:alpha val="43000"/>
                    </a:srgbClr>
                  </a:outerShdw>
                </a:effectLst>
              </a:rPr>
              <a:t>Proposition: </a:t>
            </a:r>
          </a:p>
          <a:p>
            <a:pPr marL="457200" lvl="1" indent="0">
              <a:buNone/>
            </a:pPr>
            <a:r>
              <a:rPr lang="en-IN" altLang="en-GB" sz="1800" dirty="0">
                <a:solidFill>
                  <a:schemeClr val="tx1"/>
                </a:solidFill>
                <a:effectLst>
                  <a:outerShdw blurRad="38100" dist="19050" dir="2700000" algn="tl" rotWithShape="0">
                    <a:schemeClr val="dk1">
                      <a:alpha val="40000"/>
                    </a:schemeClr>
                  </a:outerShdw>
                </a:effectLst>
              </a:rPr>
              <a:t>1st Phase: To use Microsoft Azure Cognitive services and Cloud system for implementation of the proposed system.</a:t>
            </a:r>
          </a:p>
          <a:p>
            <a:pPr marL="457200" lvl="1" indent="0">
              <a:buNone/>
            </a:pPr>
            <a:r>
              <a:rPr lang="en-IN" altLang="en-GB" sz="1800" dirty="0">
                <a:solidFill>
                  <a:schemeClr val="tx1"/>
                </a:solidFill>
                <a:effectLst>
                  <a:outerShdw blurRad="38100" dist="19050" dir="2700000" algn="tl" rotWithShape="0">
                    <a:schemeClr val="dk1">
                      <a:alpha val="40000"/>
                    </a:schemeClr>
                  </a:outerShdw>
                </a:effectLst>
              </a:rPr>
              <a:t>2nd Phase: Trying to compare this proposed methodology with traditional techniques like HAAR cascade to judge performance of the proposed System</a:t>
            </a:r>
          </a:p>
          <a:p>
            <a:pPr marL="457200" lvl="1" indent="0">
              <a:buNone/>
            </a:pPr>
            <a:r>
              <a:rPr lang="en-IN" altLang="en-GB" sz="1800" dirty="0">
                <a:solidFill>
                  <a:srgbClr val="FFFF00"/>
                </a:solidFill>
                <a:effectLst>
                  <a:outerShdw blurRad="38100" dist="25400" dir="5400000" algn="ctr" rotWithShape="0">
                    <a:srgbClr val="6E747A">
                      <a:alpha val="43000"/>
                    </a:srgbClr>
                  </a:outerShdw>
                </a:effectLst>
              </a:rPr>
              <a:t>Strength: </a:t>
            </a:r>
            <a:r>
              <a:rPr lang="en-IN" altLang="en-GB" sz="1800" dirty="0">
                <a:solidFill>
                  <a:schemeClr val="tx1"/>
                </a:solidFill>
                <a:effectLst>
                  <a:outerShdw blurRad="38100" dist="19050" dir="2700000" algn="tl" rotWithShape="0">
                    <a:schemeClr val="dk1">
                      <a:alpha val="40000"/>
                    </a:schemeClr>
                  </a:outerShdw>
                </a:effectLst>
              </a:rPr>
              <a:t>Very Detailed</a:t>
            </a:r>
          </a:p>
          <a:p>
            <a:pPr marL="457200" lvl="1" indent="0">
              <a:buNone/>
            </a:pPr>
            <a:r>
              <a:rPr lang="en-IN" altLang="en-GB" sz="1800" dirty="0">
                <a:solidFill>
                  <a:srgbClr val="FFFF00"/>
                </a:solidFill>
                <a:effectLst>
                  <a:outerShdw blurRad="38100" dist="25400" dir="5400000" algn="ctr" rotWithShape="0">
                    <a:srgbClr val="6E747A">
                      <a:alpha val="43000"/>
                    </a:srgbClr>
                  </a:outerShdw>
                </a:effectLst>
              </a:rPr>
              <a:t>Weakness: </a:t>
            </a:r>
            <a:r>
              <a:rPr lang="en-IN" altLang="en-GB" sz="1800" dirty="0">
                <a:solidFill>
                  <a:schemeClr val="tx1"/>
                </a:solidFill>
                <a:effectLst>
                  <a:outerShdw blurRad="38100" dist="19050" dir="2700000" algn="tl" rotWithShape="0">
                    <a:schemeClr val="dk1">
                      <a:alpha val="40000"/>
                    </a:schemeClr>
                  </a:outerShdw>
                </a:effectLst>
              </a:rPr>
              <a:t>Not an exact solution.</a:t>
            </a:r>
          </a:p>
          <a:p>
            <a:pPr marL="457200" lvl="1" indent="0">
              <a:buNone/>
            </a:pPr>
            <a:r>
              <a:rPr lang="en-IN" altLang="en-GB" sz="1800" dirty="0">
                <a:solidFill>
                  <a:srgbClr val="FFFF00"/>
                </a:solidFill>
                <a:effectLst>
                  <a:outerShdw blurRad="38100" dist="25400" dir="5400000" algn="ctr" rotWithShape="0">
                    <a:srgbClr val="6E747A">
                      <a:alpha val="43000"/>
                    </a:srgbClr>
                  </a:outerShdw>
                </a:effectLst>
              </a:rPr>
              <a:t>Result:</a:t>
            </a:r>
            <a:r>
              <a:rPr lang="en-IN" altLang="en-GB" sz="1800" dirty="0">
                <a:solidFill>
                  <a:schemeClr val="accent1"/>
                </a:solidFill>
                <a:effectLst>
                  <a:outerShdw blurRad="38100" dist="25400" dir="5400000" algn="ctr" rotWithShape="0">
                    <a:srgbClr val="6E747A">
                      <a:alpha val="43000"/>
                    </a:srgbClr>
                  </a:outerShdw>
                </a:effectLst>
              </a:rPr>
              <a:t> </a:t>
            </a:r>
            <a:r>
              <a:rPr lang="en-IN" altLang="en-GB" sz="1800" dirty="0">
                <a:solidFill>
                  <a:schemeClr val="tx1"/>
                </a:solidFill>
                <a:effectLst>
                  <a:outerShdw blurRad="38100" dist="19050" dir="2700000" algn="tl" rotWithShape="0">
                    <a:schemeClr val="dk1">
                      <a:alpha val="40000"/>
                    </a:schemeClr>
                  </a:outerShdw>
                </a:effectLst>
              </a:rPr>
              <a:t>A general comparison with HAAR cascade will provide improved accuracy.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endParaRPr lang="en-US"/>
          </a:p>
        </p:txBody>
      </p:sp>
      <p:sp>
        <p:nvSpPr>
          <p:cNvPr id="1048613" name="Content Placeholder 2"/>
          <p:cNvSpPr>
            <a:spLocks noGrp="1"/>
          </p:cNvSpPr>
          <p:nvPr>
            <p:ph idx="1"/>
          </p:nvPr>
        </p:nvSpPr>
        <p:spPr>
          <a:xfrm>
            <a:off x="609600" y="2160905"/>
            <a:ext cx="7947660" cy="3880485"/>
          </a:xfrm>
        </p:spPr>
        <p:txBody>
          <a:bodyPr/>
          <a:lstStyle/>
          <a:p>
            <a:r>
              <a:rPr lang="en-IN" altLang="en-US" sz="2400" dirty="0">
                <a:solidFill>
                  <a:srgbClr val="FFFF00"/>
                </a:solidFill>
                <a:effectLst>
                  <a:outerShdw blurRad="38100" dist="25400" dir="5400000" algn="ctr" rotWithShape="0">
                    <a:srgbClr val="6E747A">
                      <a:alpha val="43000"/>
                    </a:srgbClr>
                  </a:outerShdw>
                </a:effectLst>
              </a:rPr>
              <a:t>Second Paper</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Thesis: </a:t>
            </a:r>
            <a:r>
              <a:rPr lang="en-IN" altLang="en-US" sz="1800" dirty="0">
                <a:solidFill>
                  <a:schemeClr val="tx1"/>
                </a:solidFill>
                <a:effectLst>
                  <a:outerShdw blurRad="38100" dist="19050" dir="2700000" algn="tl" rotWithShape="0">
                    <a:schemeClr val="dk1">
                      <a:alpha val="40000"/>
                    </a:schemeClr>
                  </a:outerShdw>
                </a:effectLst>
              </a:rPr>
              <a:t>The second paper proposed a real-time violence detector based on deep-learning methods.</a:t>
            </a:r>
            <a:endParaRPr lang="en-IN" altLang="en-US" sz="1800" dirty="0">
              <a:solidFill>
                <a:schemeClr val="accent1"/>
              </a:solidFill>
              <a:effectLst>
                <a:outerShdw blurRad="38100" dist="25400" dir="5400000" algn="ctr" rotWithShape="0">
                  <a:srgbClr val="6E747A">
                    <a:alpha val="43000"/>
                  </a:srgbClr>
                </a:outerShdw>
              </a:effectLst>
            </a:endParaRP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Proposition: </a:t>
            </a:r>
            <a:r>
              <a:rPr lang="en-IN" altLang="en-US" sz="1800" dirty="0">
                <a:solidFill>
                  <a:schemeClr val="tx1"/>
                </a:solidFill>
                <a:effectLst>
                  <a:outerShdw blurRad="38100" dist="19050" dir="2700000" algn="tl" rotWithShape="0">
                    <a:schemeClr val="dk1">
                      <a:alpha val="40000"/>
                    </a:schemeClr>
                  </a:outerShdw>
                </a:effectLst>
              </a:rPr>
              <a:t>To use CNN as a spatial feature extractor and LSTM as temporal relation learning method with a focus on the three-factor overall generality - accuracy - fast response time.</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Strength:</a:t>
            </a:r>
            <a:r>
              <a:rPr lang="en-IN" altLang="en-US" sz="1800" dirty="0">
                <a:solidFill>
                  <a:srgbClr val="FFFF00"/>
                </a:solidFill>
                <a:effectLst>
                  <a:outerShdw blurRad="38100" dist="19050" dir="2700000" algn="tl" rotWithShape="0">
                    <a:schemeClr val="dk1">
                      <a:alpha val="40000"/>
                    </a:schemeClr>
                  </a:outerShdw>
                </a:effectLst>
              </a:rPr>
              <a:t> </a:t>
            </a:r>
            <a:r>
              <a:rPr lang="en-IN" altLang="en-US" sz="1800" dirty="0">
                <a:solidFill>
                  <a:schemeClr val="tx1"/>
                </a:solidFill>
                <a:effectLst>
                  <a:outerShdw blurRad="38100" dist="19050" dir="2700000" algn="tl" rotWithShape="0">
                    <a:schemeClr val="dk1">
                      <a:alpha val="40000"/>
                    </a:schemeClr>
                  </a:outerShdw>
                </a:effectLst>
              </a:rPr>
              <a:t>Accurate, robust and fast.</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Weakness:</a:t>
            </a:r>
            <a:r>
              <a:rPr lang="en-IN" altLang="en-US" sz="1800" dirty="0">
                <a:solidFill>
                  <a:srgbClr val="FFFF00"/>
                </a:solidFill>
                <a:effectLst>
                  <a:outerShdw blurRad="38100" dist="19050" dir="2700000" algn="tl" rotWithShape="0">
                    <a:schemeClr val="dk1">
                      <a:alpha val="40000"/>
                    </a:schemeClr>
                  </a:outerShdw>
                </a:effectLst>
              </a:rPr>
              <a:t> </a:t>
            </a:r>
            <a:r>
              <a:rPr lang="en-IN" altLang="en-US" sz="1800" dirty="0">
                <a:solidFill>
                  <a:schemeClr val="tx1"/>
                </a:solidFill>
                <a:effectLst>
                  <a:outerShdw blurRad="38100" dist="19050" dir="2700000" algn="tl" rotWithShape="0">
                    <a:schemeClr val="dk1">
                      <a:alpha val="40000"/>
                    </a:schemeClr>
                  </a:outerShdw>
                </a:effectLst>
              </a:rPr>
              <a:t>Complex.</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Result:</a:t>
            </a:r>
            <a:r>
              <a:rPr lang="en-IN" altLang="en-US" sz="1800" dirty="0">
                <a:solidFill>
                  <a:schemeClr val="tx1"/>
                </a:solidFill>
                <a:effectLst>
                  <a:outerShdw blurRad="38100" dist="19050" dir="2700000" algn="tl" rotWithShape="0">
                    <a:schemeClr val="dk1">
                      <a:alpha val="40000"/>
                    </a:schemeClr>
                  </a:outerShdw>
                </a:effectLst>
              </a:rPr>
              <a:t> 98% percent accuracy with frame rates of 131 frames/sec.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endParaRPr lang="en-US"/>
          </a:p>
        </p:txBody>
      </p:sp>
      <p:sp>
        <p:nvSpPr>
          <p:cNvPr id="1048615" name="Content Placeholder 2"/>
          <p:cNvSpPr>
            <a:spLocks noGrp="1"/>
          </p:cNvSpPr>
          <p:nvPr>
            <p:ph idx="1"/>
          </p:nvPr>
        </p:nvSpPr>
        <p:spPr>
          <a:xfrm>
            <a:off x="609600" y="2160905"/>
            <a:ext cx="8033385" cy="3880485"/>
          </a:xfrm>
        </p:spPr>
        <p:txBody>
          <a:bodyPr>
            <a:normAutofit fontScale="86944" lnSpcReduction="10000"/>
          </a:bodyPr>
          <a:lstStyle/>
          <a:p>
            <a:r>
              <a:rPr lang="en-IN" altLang="en-US" sz="2400" dirty="0">
                <a:solidFill>
                  <a:srgbClr val="FFFF00"/>
                </a:solidFill>
                <a:effectLst>
                  <a:outerShdw blurRad="38100" dist="25400" dir="5400000" algn="ctr" rotWithShape="0">
                    <a:srgbClr val="6E747A">
                      <a:alpha val="43000"/>
                    </a:srgbClr>
                  </a:outerShdw>
                </a:effectLst>
              </a:rPr>
              <a:t>Third Paper:</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Thesis: </a:t>
            </a:r>
            <a:r>
              <a:rPr lang="en-IN" altLang="en-US" sz="1800" dirty="0">
                <a:solidFill>
                  <a:schemeClr val="tx1"/>
                </a:solidFill>
                <a:effectLst>
                  <a:outerShdw blurRad="38100" dist="19050" dir="2700000" algn="tl" rotWithShape="0">
                    <a:schemeClr val="dk1">
                      <a:alpha val="40000"/>
                    </a:schemeClr>
                  </a:outerShdw>
                </a:effectLst>
              </a:rPr>
              <a:t>In Third Paper we saw a machine learning based predicting policing algorithm exploiting the modus operandi features of a recent crime and the existing prior criminal records.</a:t>
            </a:r>
          </a:p>
          <a:p>
            <a:pPr marL="457200" lvl="1" indent="0">
              <a:buNone/>
            </a:pPr>
            <a:r>
              <a:rPr lang="en-IN" altLang="en-US" sz="1800" dirty="0">
                <a:solidFill>
                  <a:schemeClr val="tx1"/>
                </a:solidFill>
                <a:effectLst>
                  <a:outerShdw blurRad="38100" dist="19050" dir="2700000" algn="tl" rotWithShape="0">
                    <a:schemeClr val="dk1">
                      <a:alpha val="40000"/>
                    </a:schemeClr>
                  </a:outerShdw>
                </a:effectLst>
              </a:rPr>
              <a:t>Model predicts and probabilistically shortlist the potential suspects who may be involved in a recent crime.</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Proposition:</a:t>
            </a:r>
            <a:r>
              <a:rPr lang="en-IN" altLang="en-US" sz="1800" dirty="0">
                <a:solidFill>
                  <a:schemeClr val="tx1"/>
                </a:solidFill>
                <a:effectLst>
                  <a:outerShdw blurRad="38100" dist="19050" dir="2700000" algn="tl" rotWithShape="0">
                    <a:schemeClr val="dk1">
                      <a:alpha val="40000"/>
                    </a:schemeClr>
                  </a:outerShdw>
                </a:effectLst>
              </a:rPr>
              <a:t> Apply the K-means and GMM model on the real data collected from various police stations.</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Strength:</a:t>
            </a:r>
            <a:r>
              <a:rPr lang="en-IN" altLang="en-US" sz="1800" dirty="0">
                <a:solidFill>
                  <a:schemeClr val="tx1"/>
                </a:solidFill>
                <a:effectLst>
                  <a:outerShdw blurRad="38100" dist="19050" dir="2700000" algn="tl" rotWithShape="0">
                    <a:schemeClr val="dk1">
                      <a:alpha val="40000"/>
                    </a:schemeClr>
                  </a:outerShdw>
                </a:effectLst>
              </a:rPr>
              <a:t> Real data from police station.</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Weakness:</a:t>
            </a:r>
            <a:r>
              <a:rPr lang="en-IN" altLang="en-US" sz="1800" dirty="0">
                <a:solidFill>
                  <a:schemeClr val="tx1"/>
                </a:solidFill>
                <a:effectLst>
                  <a:outerShdw blurRad="38100" dist="19050" dir="2700000" algn="tl" rotWithShape="0">
                    <a:schemeClr val="dk1">
                      <a:alpha val="40000"/>
                    </a:schemeClr>
                  </a:outerShdw>
                </a:effectLst>
              </a:rPr>
              <a:t> Inaccurate.</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Result:</a:t>
            </a:r>
            <a:r>
              <a:rPr lang="en-IN" altLang="en-US" sz="1800" dirty="0">
                <a:solidFill>
                  <a:schemeClr val="tx1"/>
                </a:solidFill>
                <a:effectLst>
                  <a:outerShdw blurRad="38100" dist="19050" dir="2700000" algn="tl" rotWithShape="0">
                    <a:schemeClr val="dk1">
                      <a:alpha val="40000"/>
                    </a:schemeClr>
                  </a:outerShdw>
                </a:effectLst>
              </a:rPr>
              <a:t> Identification of potential suspects/criminals who had previous criminal record can prove vital for cases.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endParaRPr lang="en-US"/>
          </a:p>
        </p:txBody>
      </p:sp>
      <p:sp>
        <p:nvSpPr>
          <p:cNvPr id="1048617" name="Content Placeholder 2"/>
          <p:cNvSpPr>
            <a:spLocks noGrp="1"/>
          </p:cNvSpPr>
          <p:nvPr>
            <p:ph idx="1"/>
          </p:nvPr>
        </p:nvSpPr>
        <p:spPr>
          <a:xfrm>
            <a:off x="609600" y="2018665"/>
            <a:ext cx="8218805" cy="3923030"/>
          </a:xfrm>
        </p:spPr>
        <p:txBody>
          <a:bodyPr>
            <a:normAutofit fontScale="92500" lnSpcReduction="10000"/>
          </a:bodyPr>
          <a:lstStyle/>
          <a:p>
            <a:r>
              <a:rPr lang="en-IN" altLang="en-US" sz="2400" dirty="0">
                <a:solidFill>
                  <a:srgbClr val="FFFF00"/>
                </a:solidFill>
                <a:effectLst>
                  <a:outerShdw blurRad="38100" dist="25400" dir="5400000" algn="ctr" rotWithShape="0">
                    <a:srgbClr val="6E747A">
                      <a:alpha val="43000"/>
                    </a:srgbClr>
                  </a:outerShdw>
                </a:effectLst>
              </a:rPr>
              <a:t>Fourth Paper</a:t>
            </a:r>
          </a:p>
          <a:p>
            <a:r>
              <a:rPr lang="en-IN" altLang="en-US" sz="1800" dirty="0">
                <a:solidFill>
                  <a:srgbClr val="FFFF00"/>
                </a:solidFill>
                <a:effectLst>
                  <a:outerShdw blurRad="38100" dist="25400" dir="5400000" algn="ctr" rotWithShape="0">
                    <a:srgbClr val="6E747A">
                      <a:alpha val="43000"/>
                    </a:srgbClr>
                  </a:outerShdw>
                </a:effectLst>
              </a:rPr>
              <a:t>Thesis:</a:t>
            </a:r>
            <a:r>
              <a:rPr lang="en-IN" altLang="en-US" sz="1800" dirty="0">
                <a:solidFill>
                  <a:schemeClr val="tx1"/>
                </a:solidFill>
                <a:effectLst>
                  <a:outerShdw blurRad="38100" dist="19050" dir="2700000" algn="tl" rotWithShape="0">
                    <a:schemeClr val="dk1">
                      <a:alpha val="40000"/>
                    </a:schemeClr>
                  </a:outerShdw>
                </a:effectLst>
              </a:rPr>
              <a:t> Deep learning model based on 3D convolutional neural networks, without using hand-crafted features or RNN architectures exclusively for encoding temporal information.</a:t>
            </a:r>
          </a:p>
          <a:p>
            <a:r>
              <a:rPr lang="en-IN" altLang="en-US" sz="1800" dirty="0">
                <a:solidFill>
                  <a:srgbClr val="FFFF00"/>
                </a:solidFill>
                <a:effectLst>
                  <a:outerShdw blurRad="38100" dist="25400" dir="5400000" algn="ctr" rotWithShape="0">
                    <a:srgbClr val="6E747A">
                      <a:alpha val="43000"/>
                    </a:srgbClr>
                  </a:outerShdw>
                </a:effectLst>
              </a:rPr>
              <a:t>Proposition:</a:t>
            </a:r>
            <a:r>
              <a:rPr lang="en-IN" altLang="en-US" sz="1800" dirty="0">
                <a:solidFill>
                  <a:schemeClr val="tx1"/>
                </a:solidFill>
                <a:effectLst>
                  <a:outerShdw blurRad="38100" dist="19050" dir="2700000" algn="tl" rotWithShape="0">
                    <a:schemeClr val="dk1">
                      <a:alpha val="40000"/>
                    </a:schemeClr>
                  </a:outerShdw>
                </a:effectLst>
              </a:rPr>
              <a:t> </a:t>
            </a:r>
            <a:r>
              <a:rPr lang="en-IN" altLang="en-US" sz="1800" dirty="0">
                <a:solidFill>
                  <a:schemeClr val="tx1"/>
                </a:solidFill>
                <a:effectLst>
                  <a:outerShdw blurRad="38100" dist="19050" dir="2700000" algn="tl" rotWithShape="0">
                    <a:schemeClr val="dk1">
                      <a:alpha val="40000"/>
                    </a:schemeClr>
                  </a:outerShdw>
                </a:effectLst>
                <a:sym typeface="+mn-ea"/>
              </a:rPr>
              <a:t>The improved internal designs adopt compact but effective bottleneck units for learning motion patterns and leverage the Dense Net</a:t>
            </a:r>
            <a:r>
              <a:rPr lang="en-IN" altLang="en-US" sz="1800" dirty="0">
                <a:effectLst>
                  <a:outerShdw blurRad="38100" dist="19050" dir="2700000" algn="tl" rotWithShape="0">
                    <a:schemeClr val="dk1">
                      <a:alpha val="40000"/>
                    </a:schemeClr>
                  </a:outerShdw>
                </a:effectLst>
                <a:sym typeface="+mn-ea"/>
              </a:rPr>
              <a:t> </a:t>
            </a:r>
            <a:r>
              <a:rPr lang="en-IN" altLang="en-US" sz="1800" dirty="0">
                <a:solidFill>
                  <a:schemeClr val="tx1"/>
                </a:solidFill>
                <a:effectLst>
                  <a:outerShdw blurRad="38100" dist="19050" dir="2700000" algn="tl" rotWithShape="0">
                    <a:schemeClr val="dk1">
                      <a:alpha val="40000"/>
                    </a:schemeClr>
                  </a:outerShdw>
                </a:effectLst>
                <a:sym typeface="+mn-ea"/>
              </a:rPr>
              <a:t>architecture to promote feature reusing and channel interaction, which is proved to be more capable of capturing spatiotemporal features and requires relatively fewer parameters.</a:t>
            </a:r>
          </a:p>
          <a:p>
            <a:r>
              <a:rPr lang="en-IN" altLang="en-US" sz="1800" dirty="0">
                <a:solidFill>
                  <a:srgbClr val="FFFF00"/>
                </a:solidFill>
                <a:effectLst>
                  <a:outerShdw blurRad="38100" dist="25400" dir="5400000" algn="ctr" rotWithShape="0">
                    <a:srgbClr val="6E747A">
                      <a:alpha val="43000"/>
                    </a:srgbClr>
                  </a:outerShdw>
                </a:effectLst>
              </a:rPr>
              <a:t>Strength:</a:t>
            </a:r>
            <a:r>
              <a:rPr lang="en-IN" altLang="en-US" sz="1800" dirty="0">
                <a:solidFill>
                  <a:schemeClr val="tx1"/>
                </a:solidFill>
                <a:effectLst>
                  <a:outerShdw blurRad="38100" dist="19050" dir="2700000" algn="tl" rotWithShape="0">
                    <a:schemeClr val="dk1">
                      <a:alpha val="40000"/>
                    </a:schemeClr>
                  </a:outerShdw>
                </a:effectLst>
              </a:rPr>
              <a:t> High Accuracy</a:t>
            </a:r>
          </a:p>
          <a:p>
            <a:r>
              <a:rPr lang="en-IN" altLang="en-US" sz="1800" dirty="0">
                <a:solidFill>
                  <a:srgbClr val="FFFF00"/>
                </a:solidFill>
                <a:effectLst>
                  <a:outerShdw blurRad="38100" dist="25400" dir="5400000" algn="ctr" rotWithShape="0">
                    <a:srgbClr val="6E747A">
                      <a:alpha val="43000"/>
                    </a:srgbClr>
                  </a:outerShdw>
                </a:effectLst>
              </a:rPr>
              <a:t>Weakness:</a:t>
            </a:r>
            <a:r>
              <a:rPr lang="en-IN" altLang="en-US" sz="1800" dirty="0">
                <a:solidFill>
                  <a:schemeClr val="tx1"/>
                </a:solidFill>
                <a:effectLst>
                  <a:outerShdw blurRad="38100" dist="19050" dir="2700000" algn="tl" rotWithShape="0">
                    <a:schemeClr val="dk1">
                      <a:alpha val="40000"/>
                    </a:schemeClr>
                  </a:outerShdw>
                </a:effectLst>
              </a:rPr>
              <a:t> </a:t>
            </a:r>
            <a:r>
              <a:rPr lang="en-US" altLang="en-US" sz="1800" dirty="0">
                <a:solidFill>
                  <a:schemeClr val="tx1"/>
                </a:solidFill>
                <a:effectLst>
                  <a:outerShdw blurRad="38100" dist="19050" dir="2700000" algn="tl" rotWithShape="0">
                    <a:schemeClr val="dk1">
                      <a:alpha val="40000"/>
                    </a:schemeClr>
                  </a:outerShdw>
                </a:effectLst>
              </a:rPr>
              <a:t>Different</a:t>
            </a:r>
            <a:r>
              <a:rPr lang="en-IN" altLang="en-US" sz="1800" dirty="0">
                <a:solidFill>
                  <a:schemeClr val="tx1"/>
                </a:solidFill>
                <a:effectLst>
                  <a:outerShdw blurRad="38100" dist="19050" dir="2700000" algn="tl" rotWithShape="0">
                    <a:schemeClr val="dk1">
                      <a:alpha val="40000"/>
                    </a:schemeClr>
                  </a:outerShdw>
                </a:effectLst>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endParaRPr lang="en-US"/>
          </a:p>
        </p:txBody>
      </p:sp>
      <p:sp>
        <p:nvSpPr>
          <p:cNvPr id="1048619" name="Content Placeholder 2"/>
          <p:cNvSpPr>
            <a:spLocks noGrp="1"/>
          </p:cNvSpPr>
          <p:nvPr>
            <p:ph idx="1"/>
          </p:nvPr>
        </p:nvSpPr>
        <p:spPr>
          <a:xfrm>
            <a:off x="609600" y="2160905"/>
            <a:ext cx="8075295" cy="3880485"/>
          </a:xfrm>
        </p:spPr>
        <p:txBody>
          <a:bodyPr/>
          <a:lstStyle/>
          <a:p>
            <a:r>
              <a:rPr lang="en-IN" altLang="en-US" sz="2400" dirty="0">
                <a:solidFill>
                  <a:srgbClr val="FFFF00"/>
                </a:solidFill>
                <a:effectLst>
                  <a:outerShdw blurRad="38100" dist="25400" dir="5400000" algn="ctr" rotWithShape="0">
                    <a:srgbClr val="6E747A">
                      <a:alpha val="43000"/>
                    </a:srgbClr>
                  </a:outerShdw>
                </a:effectLst>
              </a:rPr>
              <a:t>Fifth Paper</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Thesis:</a:t>
            </a:r>
            <a:r>
              <a:rPr lang="en-IN" altLang="en-US" sz="1800" dirty="0">
                <a:solidFill>
                  <a:schemeClr val="tx1"/>
                </a:solidFill>
                <a:effectLst>
                  <a:outerShdw blurRad="38100" dist="19050" dir="2700000" algn="tl" rotWithShape="0">
                    <a:schemeClr val="dk1">
                      <a:alpha val="40000"/>
                    </a:schemeClr>
                  </a:outerShdw>
                </a:effectLst>
              </a:rPr>
              <a:t> This research study reviews various state-of-the-art techniques of violence detection.</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Proposition:</a:t>
            </a:r>
            <a:r>
              <a:rPr lang="en-IN" altLang="en-US" dirty="0">
                <a:effectLst>
                  <a:outerShdw blurRad="38100" dist="19050" dir="2700000" algn="tl" rotWithShape="0">
                    <a:schemeClr val="dk1">
                      <a:alpha val="40000"/>
                    </a:schemeClr>
                  </a:outerShdw>
                </a:effectLst>
              </a:rPr>
              <a:t> </a:t>
            </a:r>
            <a:r>
              <a:rPr lang="en-IN" altLang="en-US" sz="1800" dirty="0">
                <a:solidFill>
                  <a:schemeClr val="tx1"/>
                </a:solidFill>
                <a:effectLst>
                  <a:outerShdw blurRad="38100" dist="19050" dir="2700000" algn="tl" rotWithShape="0">
                    <a:schemeClr val="dk1">
                      <a:alpha val="40000"/>
                    </a:schemeClr>
                  </a:outerShdw>
                </a:effectLst>
              </a:rPr>
              <a:t>In this paper, the methods of detection are divided into three categories that is based on classification techniques used: violence detection using traditional machine learning, using Support Vector Machine (SVM) and using Deep Learning.</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Strength:</a:t>
            </a:r>
            <a:r>
              <a:rPr lang="en-IN" altLang="en-US" sz="1800" dirty="0">
                <a:solidFill>
                  <a:srgbClr val="FFFF00"/>
                </a:solidFill>
                <a:effectLst>
                  <a:outerShdw blurRad="38100" dist="19050" dir="2700000" algn="tl" rotWithShape="0">
                    <a:schemeClr val="dk1">
                      <a:alpha val="40000"/>
                    </a:schemeClr>
                  </a:outerShdw>
                </a:effectLst>
              </a:rPr>
              <a:t> </a:t>
            </a:r>
            <a:r>
              <a:rPr lang="en-IN" altLang="en-US" sz="1800" dirty="0">
                <a:solidFill>
                  <a:schemeClr val="tx1"/>
                </a:solidFill>
                <a:effectLst>
                  <a:outerShdw blurRad="38100" dist="19050" dir="2700000" algn="tl" rotWithShape="0">
                    <a:schemeClr val="dk1">
                      <a:alpha val="40000"/>
                    </a:schemeClr>
                  </a:outerShdw>
                </a:effectLst>
              </a:rPr>
              <a:t>Informative</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Weakness:</a:t>
            </a:r>
            <a:r>
              <a:rPr lang="en-IN" altLang="en-US" sz="1800" dirty="0">
                <a:solidFill>
                  <a:srgbClr val="FFFF00"/>
                </a:solidFill>
                <a:effectLst>
                  <a:outerShdw blurRad="38100" dist="19050" dir="2700000" algn="tl" rotWithShape="0">
                    <a:schemeClr val="dk1">
                      <a:alpha val="40000"/>
                    </a:schemeClr>
                  </a:outerShdw>
                </a:effectLst>
              </a:rPr>
              <a:t> </a:t>
            </a:r>
            <a:r>
              <a:rPr lang="en-IN" altLang="en-US" sz="1800" dirty="0">
                <a:solidFill>
                  <a:schemeClr val="tx1"/>
                </a:solidFill>
                <a:effectLst>
                  <a:outerShdw blurRad="38100" dist="19050" dir="2700000" algn="tl" rotWithShape="0">
                    <a:schemeClr val="dk1">
                      <a:alpha val="40000"/>
                    </a:schemeClr>
                  </a:outerShdw>
                </a:effectLst>
              </a:rPr>
              <a:t>Not an exact solution</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Result:</a:t>
            </a:r>
            <a:r>
              <a:rPr lang="en-IN" altLang="en-US" sz="1800" dirty="0">
                <a:solidFill>
                  <a:schemeClr val="tx1"/>
                </a:solidFill>
                <a:effectLst>
                  <a:outerShdw blurRad="38100" dist="19050" dir="2700000" algn="tl" rotWithShape="0">
                    <a:schemeClr val="dk1">
                      <a:alpha val="40000"/>
                    </a:schemeClr>
                  </a:outerShdw>
                </a:effectLst>
              </a:rPr>
              <a:t> Violence detection accuracy can be improved.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endParaRPr lang="en-US"/>
          </a:p>
        </p:txBody>
      </p:sp>
      <p:sp>
        <p:nvSpPr>
          <p:cNvPr id="1048621" name="Content Placeholder 2"/>
          <p:cNvSpPr>
            <a:spLocks noGrp="1"/>
          </p:cNvSpPr>
          <p:nvPr>
            <p:ph idx="1"/>
          </p:nvPr>
        </p:nvSpPr>
        <p:spPr>
          <a:xfrm>
            <a:off x="609600" y="2375535"/>
            <a:ext cx="8104505" cy="3880485"/>
          </a:xfrm>
        </p:spPr>
        <p:txBody>
          <a:bodyPr>
            <a:normAutofit fontScale="86944" lnSpcReduction="20000"/>
          </a:bodyPr>
          <a:lstStyle/>
          <a:p>
            <a:r>
              <a:rPr lang="en-IN" altLang="en-US" sz="2400" dirty="0">
                <a:solidFill>
                  <a:srgbClr val="FFFF00"/>
                </a:solidFill>
                <a:effectLst>
                  <a:outerShdw blurRad="38100" dist="25400" dir="5400000" algn="ctr" rotWithShape="0">
                    <a:srgbClr val="6E747A">
                      <a:alpha val="43000"/>
                    </a:srgbClr>
                  </a:outerShdw>
                </a:effectLst>
              </a:rPr>
              <a:t>Sixth Paper</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Thesis:</a:t>
            </a:r>
            <a:r>
              <a:rPr lang="en-IN" altLang="en-US" sz="1800" dirty="0">
                <a:solidFill>
                  <a:schemeClr val="tx1"/>
                </a:solidFill>
                <a:effectLst>
                  <a:outerShdw blurRad="38100" dist="19050" dir="2700000" algn="tl" rotWithShape="0">
                    <a:schemeClr val="dk1">
                      <a:alpha val="40000"/>
                    </a:schemeClr>
                  </a:outerShdw>
                </a:effectLst>
              </a:rPr>
              <a:t> For predicting types of crimes in any city based on crime dataset. They have combined weather, and its temporal attributes like cloud cover, lighting and time of day to identify relevance to crime data. </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Proposition:</a:t>
            </a:r>
            <a:r>
              <a:rPr lang="en-IN" altLang="en-US" sz="1800" dirty="0">
                <a:solidFill>
                  <a:schemeClr val="accent1"/>
                </a:solidFill>
                <a:effectLst>
                  <a:outerShdw blurRad="38100" dist="25400" dir="5400000" algn="ctr" rotWithShape="0">
                    <a:srgbClr val="6E747A">
                      <a:alpha val="43000"/>
                    </a:srgbClr>
                  </a:outerShdw>
                </a:effectLst>
              </a:rPr>
              <a:t> </a:t>
            </a:r>
            <a:r>
              <a:rPr lang="en-IN" altLang="en-US" sz="1800" dirty="0">
                <a:solidFill>
                  <a:schemeClr val="tx1"/>
                </a:solidFill>
                <a:effectLst>
                  <a:outerShdw blurRad="38100" dist="19050" dir="2700000" algn="tl" rotWithShape="0">
                    <a:schemeClr val="dk1">
                      <a:alpha val="40000"/>
                    </a:schemeClr>
                  </a:outerShdw>
                </a:effectLst>
                <a:sym typeface="+mn-ea"/>
              </a:rPr>
              <a:t>They note that weather-related attributes play a negligible role in crime forecasting. They have evaluated the various performance metrics of crime prediction, with and without the consideration of weather datasets, on different types of crime committed using </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Strength:</a:t>
            </a:r>
            <a:r>
              <a:rPr lang="en-IN" altLang="en-US" sz="1800" dirty="0">
                <a:solidFill>
                  <a:srgbClr val="FFFF00"/>
                </a:solidFill>
                <a:effectLst>
                  <a:outerShdw blurRad="38100" dist="19050" dir="2700000" algn="tl" rotWithShape="0">
                    <a:schemeClr val="dk1">
                      <a:alpha val="40000"/>
                    </a:schemeClr>
                  </a:outerShdw>
                </a:effectLst>
              </a:rPr>
              <a:t> </a:t>
            </a:r>
            <a:r>
              <a:rPr lang="en-IN" altLang="en-US" sz="1800" dirty="0">
                <a:solidFill>
                  <a:schemeClr val="tx1"/>
                </a:solidFill>
                <a:effectLst>
                  <a:outerShdw blurRad="38100" dist="19050" dir="2700000" algn="tl" rotWithShape="0">
                    <a:schemeClr val="dk1">
                      <a:alpha val="40000"/>
                    </a:schemeClr>
                  </a:outerShdw>
                </a:effectLst>
              </a:rPr>
              <a:t>New way of solving.</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Weakness:</a:t>
            </a:r>
            <a:r>
              <a:rPr lang="en-IN" altLang="en-US" sz="1800" dirty="0">
                <a:solidFill>
                  <a:schemeClr val="tx1"/>
                </a:solidFill>
                <a:effectLst>
                  <a:outerShdw blurRad="38100" dist="19050" dir="2700000" algn="tl" rotWithShape="0">
                    <a:schemeClr val="dk1">
                      <a:alpha val="40000"/>
                    </a:schemeClr>
                  </a:outerShdw>
                </a:effectLst>
              </a:rPr>
              <a:t> Large dataset required to train.</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Result:</a:t>
            </a:r>
            <a:r>
              <a:rPr lang="en-IN" altLang="en-US" sz="1800" dirty="0">
                <a:solidFill>
                  <a:schemeClr val="tx1"/>
                </a:solidFill>
                <a:effectLst>
                  <a:outerShdw blurRad="38100" dist="19050" dir="2700000" algn="tl" rotWithShape="0">
                    <a:schemeClr val="dk1">
                      <a:alpha val="40000"/>
                    </a:schemeClr>
                  </a:outerShdw>
                </a:effectLst>
              </a:rPr>
              <a:t> This methodology will enable law enforcement to make effective decisions on appropriate resource allocation, including backup officers related to crime type and location.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endParaRPr lang="en-US"/>
          </a:p>
        </p:txBody>
      </p:sp>
      <p:sp>
        <p:nvSpPr>
          <p:cNvPr id="1048623" name="Content Placeholder 2"/>
          <p:cNvSpPr>
            <a:spLocks noGrp="1"/>
          </p:cNvSpPr>
          <p:nvPr>
            <p:ph idx="1"/>
          </p:nvPr>
        </p:nvSpPr>
        <p:spPr>
          <a:xfrm>
            <a:off x="391703" y="2133600"/>
            <a:ext cx="8352608" cy="4419600"/>
          </a:xfrm>
        </p:spPr>
        <p:txBody>
          <a:bodyPr>
            <a:normAutofit fontScale="81389" lnSpcReduction="20000"/>
          </a:bodyPr>
          <a:lstStyle/>
          <a:p>
            <a:pPr lvl="1"/>
            <a:r>
              <a:rPr lang="en-IN" altLang="en-US" sz="2200" dirty="0">
                <a:solidFill>
                  <a:srgbClr val="FFFF00"/>
                </a:solidFill>
                <a:effectLst>
                  <a:outerShdw blurRad="38100" dist="25400" dir="5400000" algn="ctr" rotWithShape="0">
                    <a:srgbClr val="6E747A">
                      <a:alpha val="43000"/>
                    </a:srgbClr>
                  </a:outerShdw>
                </a:effectLst>
              </a:rPr>
              <a:t>Seventh Paper</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Thesis: </a:t>
            </a:r>
            <a:r>
              <a:rPr lang="en-IN" altLang="en-US" sz="1800" dirty="0">
                <a:solidFill>
                  <a:schemeClr val="tx1"/>
                </a:solidFill>
                <a:effectLst>
                  <a:outerShdw blurRad="38100" dist="19050" dir="2700000" algn="tl" rotWithShape="0">
                    <a:schemeClr val="dk1">
                      <a:alpha val="40000"/>
                    </a:schemeClr>
                  </a:outerShdw>
                </a:effectLst>
              </a:rPr>
              <a:t>In this paper we came up with Crime Intension Detection System that detects crime in real time videos, images and alerts the human supervisor to take the necessary actions. To alert the supervisors or nearby police station about the occurrence of crime.</a:t>
            </a: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Proposition:</a:t>
            </a:r>
            <a:r>
              <a:rPr lang="en-IN" altLang="en-US" sz="1800" dirty="0">
                <a:solidFill>
                  <a:srgbClr val="FFFF00"/>
                </a:solidFill>
                <a:effectLst>
                  <a:outerShdw blurRad="38100" dist="19050" dir="2700000" algn="tl" rotWithShape="0">
                    <a:schemeClr val="dk1">
                      <a:alpha val="40000"/>
                    </a:schemeClr>
                  </a:outerShdw>
                </a:effectLst>
              </a:rPr>
              <a:t> </a:t>
            </a:r>
            <a:r>
              <a:rPr lang="en-IN" altLang="en-US" sz="1800" dirty="0">
                <a:solidFill>
                  <a:schemeClr val="tx1"/>
                </a:solidFill>
                <a:effectLst>
                  <a:outerShdw blurRad="38100" dist="19050" dir="2700000" algn="tl" rotWithShape="0">
                    <a:schemeClr val="dk1">
                      <a:alpha val="40000"/>
                    </a:schemeClr>
                  </a:outerShdw>
                </a:effectLst>
              </a:rPr>
              <a:t>To alert the supervisors or nearby police station about the occurrence of crime we added SMS sending module to our system which sends SMS to concern person whenever crimes are detected. The proposed system is implemented using Pre-trained deep learning model VGGNet19 which detects gun and knife in the hand of person pointing to some other person. We also compared the working of two different pre-trained models like Google Net InceptionV3 in training. The results obtained with VGG19 are more accurate in terms of training accuracy. </a:t>
            </a:r>
            <a:endParaRPr lang="en-IN" altLang="en-US" sz="1800" dirty="0">
              <a:solidFill>
                <a:schemeClr val="accent1"/>
              </a:solidFill>
              <a:effectLst>
                <a:outerShdw blurRad="38100" dist="25400" dir="5400000" algn="ctr" rotWithShape="0">
                  <a:srgbClr val="6E747A">
                    <a:alpha val="43000"/>
                  </a:srgbClr>
                </a:outerShdw>
              </a:effectLst>
            </a:endParaRP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Strength:</a:t>
            </a:r>
            <a:r>
              <a:rPr lang="en-IN" altLang="en-US" sz="1800" dirty="0">
                <a:solidFill>
                  <a:srgbClr val="FFFF00"/>
                </a:solidFill>
                <a:effectLst>
                  <a:outerShdw blurRad="38100" dist="19050" dir="2700000" algn="tl" rotWithShape="0">
                    <a:schemeClr val="dk1">
                      <a:alpha val="40000"/>
                    </a:schemeClr>
                  </a:outerShdw>
                </a:effectLst>
              </a:rPr>
              <a:t> </a:t>
            </a:r>
            <a:r>
              <a:rPr lang="en-IN" altLang="en-US" sz="1800" dirty="0">
                <a:solidFill>
                  <a:schemeClr val="tx1"/>
                </a:solidFill>
                <a:effectLst>
                  <a:outerShdw blurRad="38100" dist="19050" dir="2700000" algn="tl" rotWithShape="0">
                    <a:schemeClr val="dk1">
                      <a:alpha val="40000"/>
                    </a:schemeClr>
                  </a:outerShdw>
                </a:effectLst>
              </a:rPr>
              <a:t>High Accuracy</a:t>
            </a:r>
            <a:endParaRPr lang="en-IN" altLang="en-US" sz="1800" dirty="0">
              <a:solidFill>
                <a:schemeClr val="accent1"/>
              </a:solidFill>
              <a:effectLst>
                <a:outerShdw blurRad="38100" dist="25400" dir="5400000" algn="ctr" rotWithShape="0">
                  <a:srgbClr val="6E747A">
                    <a:alpha val="43000"/>
                  </a:srgbClr>
                </a:outerShdw>
              </a:effectLst>
            </a:endParaRP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Weakness:</a:t>
            </a:r>
            <a:r>
              <a:rPr lang="en-IN" altLang="en-US" sz="1800" dirty="0">
                <a:solidFill>
                  <a:schemeClr val="tx1"/>
                </a:solidFill>
                <a:effectLst>
                  <a:outerShdw blurRad="38100" dist="19050" dir="2700000" algn="tl" rotWithShape="0">
                    <a:schemeClr val="dk1">
                      <a:alpha val="40000"/>
                    </a:schemeClr>
                  </a:outerShdw>
                </a:effectLst>
              </a:rPr>
              <a:t> Complex</a:t>
            </a:r>
            <a:endParaRPr lang="en-IN" altLang="en-US" sz="1800" dirty="0">
              <a:solidFill>
                <a:schemeClr val="accent1"/>
              </a:solidFill>
              <a:effectLst>
                <a:outerShdw blurRad="38100" dist="25400" dir="5400000" algn="ctr" rotWithShape="0">
                  <a:srgbClr val="6E747A">
                    <a:alpha val="43000"/>
                  </a:srgbClr>
                </a:outerShdw>
              </a:effectLst>
            </a:endParaRPr>
          </a:p>
          <a:p>
            <a:pPr marL="457200" lvl="1" indent="0">
              <a:buNone/>
            </a:pPr>
            <a:r>
              <a:rPr lang="en-IN" altLang="en-US" sz="1800" dirty="0">
                <a:solidFill>
                  <a:srgbClr val="FFFF00"/>
                </a:solidFill>
                <a:effectLst>
                  <a:outerShdw blurRad="38100" dist="25400" dir="5400000" algn="ctr" rotWithShape="0">
                    <a:srgbClr val="6E747A">
                      <a:alpha val="43000"/>
                    </a:srgbClr>
                  </a:outerShdw>
                </a:effectLst>
              </a:rPr>
              <a:t>Result:</a:t>
            </a:r>
            <a:r>
              <a:rPr lang="en-IN" altLang="en-US" sz="1800" dirty="0">
                <a:solidFill>
                  <a:schemeClr val="tx1"/>
                </a:solidFill>
                <a:effectLst>
                  <a:outerShdw blurRad="38100" dist="19050" dir="2700000" algn="tl" rotWithShape="0">
                    <a:schemeClr val="dk1">
                      <a:alpha val="40000"/>
                    </a:schemeClr>
                  </a:outerShdw>
                </a:effectLst>
              </a:rPr>
              <a:t> Use of Fast RCNN and RCNN algorithms helps us to draw the bounding box over objects in images like person, gun, knife and some untrained images are marked with N/A. Algorithms help for detection and classifications of objects over images.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359</TotalTime>
  <Words>1973</Words>
  <Application>Microsoft Office PowerPoint</Application>
  <PresentationFormat>On-screen Show (4:3)</PresentationFormat>
  <Paragraphs>107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Bookman Old Style</vt:lpstr>
      <vt:lpstr>Calibri</vt:lpstr>
      <vt:lpstr>Rockwell</vt:lpstr>
      <vt:lpstr>Damask</vt:lpstr>
      <vt:lpstr>THE VIRTUAL SOLDIER Detecting, Recognizing, Tracing, Informing Criminals as well as crimes in real world</vt:lpstr>
      <vt:lpstr>Problem Definition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Strategy</vt:lpstr>
      <vt:lpstr>Implementation: Criminal Detection</vt:lpstr>
      <vt:lpstr>Anomaly Behaviour:</vt:lpstr>
      <vt:lpstr>Live Crime detecting and passing it to the control room (Mob- Lynching)</vt:lpstr>
      <vt:lpstr>Vehicle Theft:</vt:lpstr>
      <vt:lpstr>Single car</vt:lpstr>
      <vt:lpstr>Multiple car</vt:lpstr>
      <vt:lpstr>Alert message</vt:lpstr>
      <vt:lpstr>System Design:</vt:lpstr>
      <vt:lpstr>FLOW CHART</vt:lpstr>
      <vt:lpstr>References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Virtual Soldier             Aditya Tripathi          Tapan Poojary      Abhishek Yadav</dc:title>
  <dc:creator>Ritik</dc:creator>
  <cp:lastModifiedBy>laptop</cp:lastModifiedBy>
  <cp:revision>26</cp:revision>
  <dcterms:created xsi:type="dcterms:W3CDTF">2006-08-15T13:00:00Z</dcterms:created>
  <dcterms:modified xsi:type="dcterms:W3CDTF">2021-04-23T04:53:22Z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ies>
</file>