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94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986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5445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6/14/2024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551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5058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3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429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651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084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403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7179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701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44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6/14/2024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44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6/14/2024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2192179"/>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AEF4-3EAA-3CAE-1E44-4500CA761C4C}"/>
              </a:ext>
            </a:extLst>
          </p:cNvPr>
          <p:cNvSpPr>
            <a:spLocks noGrp="1"/>
          </p:cNvSpPr>
          <p:nvPr>
            <p:ph type="ctrTitle"/>
          </p:nvPr>
        </p:nvSpPr>
        <p:spPr>
          <a:xfrm>
            <a:off x="810001" y="1602658"/>
            <a:ext cx="10152967" cy="2817540"/>
          </a:xfrm>
        </p:spPr>
        <p:txBody>
          <a:bodyPr/>
          <a:lstStyle/>
          <a:p>
            <a:pPr algn="ctr"/>
            <a:r>
              <a:rPr lang="en-US" dirty="0"/>
              <a:t>Internship Review</a:t>
            </a:r>
          </a:p>
        </p:txBody>
      </p:sp>
      <p:sp>
        <p:nvSpPr>
          <p:cNvPr id="3" name="Subtitle 2">
            <a:extLst>
              <a:ext uri="{FF2B5EF4-FFF2-40B4-BE49-F238E27FC236}">
                <a16:creationId xmlns:a16="http://schemas.microsoft.com/office/drawing/2014/main" id="{9AFE91C7-F5BB-D651-63BC-3218F834BA08}"/>
              </a:ext>
            </a:extLst>
          </p:cNvPr>
          <p:cNvSpPr>
            <a:spLocks noGrp="1"/>
          </p:cNvSpPr>
          <p:nvPr>
            <p:ph type="subTitle" idx="1"/>
          </p:nvPr>
        </p:nvSpPr>
        <p:spPr>
          <a:xfrm>
            <a:off x="810001" y="5280847"/>
            <a:ext cx="10572000" cy="1216206"/>
          </a:xfrm>
          <a:ln>
            <a:noFill/>
          </a:ln>
        </p:spPr>
        <p:txBody>
          <a:bodyPr/>
          <a:lstStyle/>
          <a:p>
            <a:r>
              <a:rPr lang="en-US" b="1" dirty="0"/>
              <a:t>Internship Title – OCR Topsy Image Classification</a:t>
            </a:r>
          </a:p>
          <a:p>
            <a:r>
              <a:rPr lang="en-US" b="1" dirty="0"/>
              <a:t>Intern Name – Aditya Pandey</a:t>
            </a:r>
          </a:p>
          <a:p>
            <a:r>
              <a:rPr lang="en-US" b="1" dirty="0"/>
              <a:t>Duration – 3 months</a:t>
            </a:r>
          </a:p>
        </p:txBody>
      </p:sp>
      <p:pic>
        <p:nvPicPr>
          <p:cNvPr id="6" name="Picture 5">
            <a:extLst>
              <a:ext uri="{FF2B5EF4-FFF2-40B4-BE49-F238E27FC236}">
                <a16:creationId xmlns:a16="http://schemas.microsoft.com/office/drawing/2014/main" id="{68EC8400-E074-304F-FBB6-BD393C37A7B9}"/>
              </a:ext>
            </a:extLst>
          </p:cNvPr>
          <p:cNvPicPr>
            <a:picLocks noChangeAspect="1"/>
          </p:cNvPicPr>
          <p:nvPr/>
        </p:nvPicPr>
        <p:blipFill>
          <a:blip r:embed="rId2"/>
          <a:stretch>
            <a:fillRect/>
          </a:stretch>
        </p:blipFill>
        <p:spPr>
          <a:xfrm>
            <a:off x="10270868" y="0"/>
            <a:ext cx="1921132" cy="1917290"/>
          </a:xfrm>
          <a:prstGeom prst="rect">
            <a:avLst/>
          </a:prstGeom>
        </p:spPr>
      </p:pic>
    </p:spTree>
    <p:extLst>
      <p:ext uri="{BB962C8B-B14F-4D97-AF65-F5344CB8AC3E}">
        <p14:creationId xmlns:p14="http://schemas.microsoft.com/office/powerpoint/2010/main" val="73292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DB90-C0AD-6113-685E-6FFE4064D47A}"/>
              </a:ext>
            </a:extLst>
          </p:cNvPr>
          <p:cNvSpPr>
            <a:spLocks noGrp="1"/>
          </p:cNvSpPr>
          <p:nvPr>
            <p:ph type="title"/>
          </p:nvPr>
        </p:nvSpPr>
        <p:spPr/>
        <p:txBody>
          <a:bodyPr anchor="ctr"/>
          <a:lstStyle/>
          <a:p>
            <a:pPr algn="ctr"/>
            <a:r>
              <a:rPr lang="en-IN" sz="3200" dirty="0">
                <a:latin typeface="Cambria" panose="02040503050406030204" pitchFamily="18" charset="0"/>
                <a:ea typeface="Cambria" panose="02040503050406030204" pitchFamily="18" charset="0"/>
              </a:rPr>
              <a:t>Deliverables</a:t>
            </a:r>
            <a:endParaRPr lang="en-US" dirty="0"/>
          </a:p>
        </p:txBody>
      </p:sp>
      <p:sp>
        <p:nvSpPr>
          <p:cNvPr id="3" name="Text Placeholder 2">
            <a:extLst>
              <a:ext uri="{FF2B5EF4-FFF2-40B4-BE49-F238E27FC236}">
                <a16:creationId xmlns:a16="http://schemas.microsoft.com/office/drawing/2014/main" id="{C2E5B1CC-8EAF-2E2C-3EB4-CDE2278D0678}"/>
              </a:ext>
            </a:extLst>
          </p:cNvPr>
          <p:cNvSpPr>
            <a:spLocks noGrp="1"/>
          </p:cNvSpPr>
          <p:nvPr>
            <p:ph type="body" sz="quarter" idx="16"/>
          </p:nvPr>
        </p:nvSpPr>
        <p:spPr/>
        <p:txBody>
          <a:bodyPr/>
          <a:lstStyle/>
          <a:p>
            <a:r>
              <a:rPr lang="en-US" dirty="0"/>
              <a:t>A machine learning model which when given  image of document classifies it into readable or not.</a:t>
            </a:r>
          </a:p>
          <a:p>
            <a:r>
              <a:rPr lang="en-US" dirty="0"/>
              <a:t>Classification Classes :-</a:t>
            </a:r>
          </a:p>
          <a:p>
            <a:pPr marL="342900" indent="-342900">
              <a:buFont typeface="+mj-lt"/>
              <a:buAutoNum type="arabicPeriod"/>
            </a:pPr>
            <a:r>
              <a:rPr lang="en-US" dirty="0"/>
              <a:t>Not Readable</a:t>
            </a:r>
          </a:p>
          <a:p>
            <a:pPr marL="342900" indent="-342900">
              <a:buFont typeface="+mj-lt"/>
              <a:buAutoNum type="arabicPeriod"/>
            </a:pPr>
            <a:r>
              <a:rPr lang="en-US" dirty="0"/>
              <a:t>Readable </a:t>
            </a:r>
          </a:p>
        </p:txBody>
      </p:sp>
    </p:spTree>
    <p:extLst>
      <p:ext uri="{BB962C8B-B14F-4D97-AF65-F5344CB8AC3E}">
        <p14:creationId xmlns:p14="http://schemas.microsoft.com/office/powerpoint/2010/main" val="107691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E652-7C9E-1F40-BBB8-2B2D948E8362}"/>
              </a:ext>
            </a:extLst>
          </p:cNvPr>
          <p:cNvSpPr>
            <a:spLocks noGrp="1"/>
          </p:cNvSpPr>
          <p:nvPr>
            <p:ph type="title"/>
          </p:nvPr>
        </p:nvSpPr>
        <p:spPr/>
        <p:txBody>
          <a:bodyPr/>
          <a:lstStyle/>
          <a:p>
            <a:pPr algn="ctr"/>
            <a:r>
              <a:rPr lang="en-US" dirty="0"/>
              <a:t>Week #1 – Task Completed</a:t>
            </a:r>
          </a:p>
        </p:txBody>
      </p:sp>
      <p:sp>
        <p:nvSpPr>
          <p:cNvPr id="4" name="TextBox 3">
            <a:extLst>
              <a:ext uri="{FF2B5EF4-FFF2-40B4-BE49-F238E27FC236}">
                <a16:creationId xmlns:a16="http://schemas.microsoft.com/office/drawing/2014/main" id="{A7CA7073-52BE-89BC-CD7A-A243F249010B}"/>
              </a:ext>
            </a:extLst>
          </p:cNvPr>
          <p:cNvSpPr txBox="1"/>
          <p:nvPr/>
        </p:nvSpPr>
        <p:spPr>
          <a:xfrm>
            <a:off x="810001" y="3429000"/>
            <a:ext cx="10571998" cy="2031325"/>
          </a:xfrm>
          <a:prstGeom prst="rect">
            <a:avLst/>
          </a:prstGeom>
          <a:noFill/>
        </p:spPr>
        <p:txBody>
          <a:bodyPr wrap="square" rtlCol="0">
            <a:spAutoFit/>
          </a:bodyPr>
          <a:lstStyle/>
          <a:p>
            <a:r>
              <a:rPr lang="en-US" dirty="0"/>
              <a:t>For the first week's task, I collected data, preprocessed it, and developed three distinct machine learning models. Due to the unavailability of a suitable dataset containing medical documents or lab reports, I utilized the FUNSD dataset, which comprises random images of documents. The dataset initially consisted of clear document images, which were subsequently altered to be unreadable during the preprocessing phase to facilitate classification. This approach aimed to build a model capable of distinguishing between readable and unreadable document images.</a:t>
            </a:r>
          </a:p>
        </p:txBody>
      </p:sp>
    </p:spTree>
    <p:extLst>
      <p:ext uri="{BB962C8B-B14F-4D97-AF65-F5344CB8AC3E}">
        <p14:creationId xmlns:p14="http://schemas.microsoft.com/office/powerpoint/2010/main" val="28067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841C-D56B-E0FD-D812-DC3FB0C82D4A}"/>
              </a:ext>
            </a:extLst>
          </p:cNvPr>
          <p:cNvSpPr>
            <a:spLocks noGrp="1"/>
          </p:cNvSpPr>
          <p:nvPr>
            <p:ph type="title"/>
          </p:nvPr>
        </p:nvSpPr>
        <p:spPr/>
        <p:txBody>
          <a:bodyPr/>
          <a:lstStyle/>
          <a:p>
            <a:pPr algn="ctr"/>
            <a:r>
              <a:rPr lang="en-US" dirty="0"/>
              <a:t>Preprocessing </a:t>
            </a:r>
          </a:p>
        </p:txBody>
      </p:sp>
      <p:sp>
        <p:nvSpPr>
          <p:cNvPr id="3" name="TextBox 2">
            <a:extLst>
              <a:ext uri="{FF2B5EF4-FFF2-40B4-BE49-F238E27FC236}">
                <a16:creationId xmlns:a16="http://schemas.microsoft.com/office/drawing/2014/main" id="{DA3303EF-F4B7-6B18-0A91-6B8D37457D5D}"/>
              </a:ext>
            </a:extLst>
          </p:cNvPr>
          <p:cNvSpPr txBox="1"/>
          <p:nvPr/>
        </p:nvSpPr>
        <p:spPr>
          <a:xfrm>
            <a:off x="973394" y="2792361"/>
            <a:ext cx="10408604" cy="3416320"/>
          </a:xfrm>
          <a:prstGeom prst="rect">
            <a:avLst/>
          </a:prstGeom>
          <a:noFill/>
        </p:spPr>
        <p:txBody>
          <a:bodyPr wrap="square" rtlCol="0">
            <a:spAutoFit/>
          </a:bodyPr>
          <a:lstStyle/>
          <a:p>
            <a:r>
              <a:rPr lang="en-US" dirty="0"/>
              <a:t>The unreadability of text can be attributed to three main factors: blur, rotation, and cropping of the text in the image. A conventional Convolutional Neural Network (CNN) model is not suitable for this application. Training such a model requires loading all images into the system's RAM, which necessitates scaling down the images to avoid memory overflow. However, scaling down non-blurred images can introduce blur, rendering them unreadable.</a:t>
            </a:r>
          </a:p>
          <a:p>
            <a:r>
              <a:rPr lang="en-US" dirty="0"/>
              <a:t>To address this issue, an alternative approach was employed. Instead of relying on the convolutional layers of a CNN for feature extraction, features (metadata) were extracted during the preprocessing phase for all three factors. This was achieved by loading images into RAM one at a time, thus preventing memory errors. This method allowed the extraction of essential metadata from each image without loss of information, ensuring that the images' readability attributes were preserved.</a:t>
            </a:r>
          </a:p>
        </p:txBody>
      </p:sp>
    </p:spTree>
    <p:extLst>
      <p:ext uri="{BB962C8B-B14F-4D97-AF65-F5344CB8AC3E}">
        <p14:creationId xmlns:p14="http://schemas.microsoft.com/office/powerpoint/2010/main" val="146954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C342-E401-D8C7-2D99-58957F6F26F1}"/>
              </a:ext>
            </a:extLst>
          </p:cNvPr>
          <p:cNvSpPr>
            <a:spLocks noGrp="1"/>
          </p:cNvSpPr>
          <p:nvPr>
            <p:ph type="title"/>
          </p:nvPr>
        </p:nvSpPr>
        <p:spPr/>
        <p:txBody>
          <a:bodyPr/>
          <a:lstStyle/>
          <a:p>
            <a:pPr algn="ctr"/>
            <a:r>
              <a:rPr lang="en-US" dirty="0"/>
              <a:t>Preprocessing Continued</a:t>
            </a:r>
          </a:p>
        </p:txBody>
      </p:sp>
      <p:sp>
        <p:nvSpPr>
          <p:cNvPr id="3" name="TextBox 2">
            <a:extLst>
              <a:ext uri="{FF2B5EF4-FFF2-40B4-BE49-F238E27FC236}">
                <a16:creationId xmlns:a16="http://schemas.microsoft.com/office/drawing/2014/main" id="{5D7C9266-8207-A579-1BF4-637516D0C9C3}"/>
              </a:ext>
            </a:extLst>
          </p:cNvPr>
          <p:cNvSpPr txBox="1"/>
          <p:nvPr/>
        </p:nvSpPr>
        <p:spPr>
          <a:xfrm>
            <a:off x="810000" y="2609337"/>
            <a:ext cx="10571998" cy="3416320"/>
          </a:xfrm>
          <a:prstGeom prst="rect">
            <a:avLst/>
          </a:prstGeom>
          <a:noFill/>
        </p:spPr>
        <p:txBody>
          <a:bodyPr wrap="square" rtlCol="0">
            <a:spAutoFit/>
          </a:bodyPr>
          <a:lstStyle/>
          <a:p>
            <a:r>
              <a:rPr lang="en-US" dirty="0"/>
              <a:t>To detect blur, two methods were employed: Frequency Analysis using Discrete Fourier Transform (DFT) and the Variance of Laplacian. In Frequency Analysis, the Fast Fourier Transform (FFT) identifies high and low frequency magnitudes, with blurred images showing high magnitudes only in the low-frequency zone. The Variance of Laplacian method calculates the second derivative of pixel value changes, with clear images having high variance due to sharp edges.</a:t>
            </a:r>
          </a:p>
          <a:p>
            <a:r>
              <a:rPr lang="en-US" dirty="0"/>
              <a:t>For rotation detection, images are </a:t>
            </a:r>
            <a:r>
              <a:rPr lang="en-US" dirty="0" err="1"/>
              <a:t>thresholded</a:t>
            </a:r>
            <a:r>
              <a:rPr lang="en-US" dirty="0"/>
              <a:t> and morphologically dilated to connect words into single lines. The Hough Transform identifies these lines and their angles, and the median angle is used for heuristic rotation correction.</a:t>
            </a:r>
          </a:p>
          <a:p>
            <a:r>
              <a:rPr lang="en-US" dirty="0"/>
              <a:t>For crop detection, the image is corrected for rotation and dilated to find text bounding boxes. The margins of these boxes are then analyzed; improperly cropped images have shorter margins, indicating partial text cut-off.</a:t>
            </a:r>
          </a:p>
        </p:txBody>
      </p:sp>
    </p:spTree>
    <p:extLst>
      <p:ext uri="{BB962C8B-B14F-4D97-AF65-F5344CB8AC3E}">
        <p14:creationId xmlns:p14="http://schemas.microsoft.com/office/powerpoint/2010/main" val="3990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3F53-AF07-1F8B-46BC-31239CB30BA6}"/>
              </a:ext>
            </a:extLst>
          </p:cNvPr>
          <p:cNvSpPr>
            <a:spLocks noGrp="1"/>
          </p:cNvSpPr>
          <p:nvPr>
            <p:ph type="title"/>
          </p:nvPr>
        </p:nvSpPr>
        <p:spPr/>
        <p:txBody>
          <a:bodyPr/>
          <a:lstStyle/>
          <a:p>
            <a:pPr algn="ctr"/>
            <a:r>
              <a:rPr lang="en-US" dirty="0"/>
              <a:t>Preprocessing Continued</a:t>
            </a:r>
          </a:p>
        </p:txBody>
      </p:sp>
      <p:sp>
        <p:nvSpPr>
          <p:cNvPr id="3" name="Text Placeholder 2">
            <a:extLst>
              <a:ext uri="{FF2B5EF4-FFF2-40B4-BE49-F238E27FC236}">
                <a16:creationId xmlns:a16="http://schemas.microsoft.com/office/drawing/2014/main" id="{F13049E0-9EB7-9E18-43EB-F252D7701169}"/>
              </a:ext>
            </a:extLst>
          </p:cNvPr>
          <p:cNvSpPr>
            <a:spLocks noGrp="1"/>
          </p:cNvSpPr>
          <p:nvPr>
            <p:ph type="body" idx="1"/>
          </p:nvPr>
        </p:nvSpPr>
        <p:spPr>
          <a:xfrm>
            <a:off x="3951615" y="2174875"/>
            <a:ext cx="3330211" cy="576262"/>
          </a:xfrm>
        </p:spPr>
        <p:txBody>
          <a:bodyPr/>
          <a:lstStyle/>
          <a:p>
            <a:r>
              <a:rPr lang="en-US" dirty="0"/>
              <a:t>Morphological Dilation</a:t>
            </a:r>
          </a:p>
        </p:txBody>
      </p:sp>
      <p:pic>
        <p:nvPicPr>
          <p:cNvPr id="10" name="Content Placeholder 9">
            <a:extLst>
              <a:ext uri="{FF2B5EF4-FFF2-40B4-BE49-F238E27FC236}">
                <a16:creationId xmlns:a16="http://schemas.microsoft.com/office/drawing/2014/main" id="{4CC2EE0C-E268-7074-DA6D-063BC64903F0}"/>
              </a:ext>
            </a:extLst>
          </p:cNvPr>
          <p:cNvPicPr>
            <a:picLocks noGrp="1" noChangeAspect="1"/>
          </p:cNvPicPr>
          <p:nvPr>
            <p:ph sz="half" idx="2"/>
          </p:nvPr>
        </p:nvPicPr>
        <p:blipFill>
          <a:blip r:embed="rId2"/>
          <a:stretch>
            <a:fillRect/>
          </a:stretch>
        </p:blipFill>
        <p:spPr>
          <a:xfrm>
            <a:off x="4413597" y="2741073"/>
            <a:ext cx="2406245" cy="3109912"/>
          </a:xfrm>
        </p:spPr>
      </p:pic>
      <p:sp>
        <p:nvSpPr>
          <p:cNvPr id="5" name="Text Placeholder 4">
            <a:extLst>
              <a:ext uri="{FF2B5EF4-FFF2-40B4-BE49-F238E27FC236}">
                <a16:creationId xmlns:a16="http://schemas.microsoft.com/office/drawing/2014/main" id="{8532661F-BBFF-923F-7A88-52D60D3663B4}"/>
              </a:ext>
            </a:extLst>
          </p:cNvPr>
          <p:cNvSpPr>
            <a:spLocks noGrp="1"/>
          </p:cNvSpPr>
          <p:nvPr>
            <p:ph type="body" sz="quarter" idx="3"/>
          </p:nvPr>
        </p:nvSpPr>
        <p:spPr>
          <a:xfrm>
            <a:off x="7482348" y="2174875"/>
            <a:ext cx="3899650" cy="576262"/>
          </a:xfrm>
        </p:spPr>
        <p:txBody>
          <a:bodyPr/>
          <a:lstStyle/>
          <a:p>
            <a:r>
              <a:rPr lang="en-US" dirty="0"/>
              <a:t>Lines detected in Hilbert Transform</a:t>
            </a:r>
          </a:p>
        </p:txBody>
      </p:sp>
      <p:pic>
        <p:nvPicPr>
          <p:cNvPr id="14" name="Content Placeholder 13">
            <a:extLst>
              <a:ext uri="{FF2B5EF4-FFF2-40B4-BE49-F238E27FC236}">
                <a16:creationId xmlns:a16="http://schemas.microsoft.com/office/drawing/2014/main" id="{9090F570-F5E3-37E5-D934-016745ED8592}"/>
              </a:ext>
            </a:extLst>
          </p:cNvPr>
          <p:cNvPicPr>
            <a:picLocks noGrp="1" noChangeAspect="1"/>
          </p:cNvPicPr>
          <p:nvPr>
            <p:ph sz="quarter" idx="4"/>
          </p:nvPr>
        </p:nvPicPr>
        <p:blipFill>
          <a:blip r:embed="rId3"/>
          <a:stretch>
            <a:fillRect/>
          </a:stretch>
        </p:blipFill>
        <p:spPr>
          <a:xfrm>
            <a:off x="7577732" y="2751138"/>
            <a:ext cx="2414986" cy="3109912"/>
          </a:xfrm>
        </p:spPr>
      </p:pic>
      <p:sp>
        <p:nvSpPr>
          <p:cNvPr id="11" name="Text Placeholder 2">
            <a:extLst>
              <a:ext uri="{FF2B5EF4-FFF2-40B4-BE49-F238E27FC236}">
                <a16:creationId xmlns:a16="http://schemas.microsoft.com/office/drawing/2014/main" id="{355A08ED-BCEC-41B0-650C-63E0E8383A14}"/>
              </a:ext>
            </a:extLst>
          </p:cNvPr>
          <p:cNvSpPr txBox="1">
            <a:spLocks/>
          </p:cNvSpPr>
          <p:nvPr/>
        </p:nvSpPr>
        <p:spPr>
          <a:xfrm>
            <a:off x="460089" y="2174875"/>
            <a:ext cx="3330211"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en-US" dirty="0"/>
              <a:t>Original Image</a:t>
            </a:r>
          </a:p>
        </p:txBody>
      </p:sp>
      <p:pic>
        <p:nvPicPr>
          <p:cNvPr id="16" name="Picture 15">
            <a:extLst>
              <a:ext uri="{FF2B5EF4-FFF2-40B4-BE49-F238E27FC236}">
                <a16:creationId xmlns:a16="http://schemas.microsoft.com/office/drawing/2014/main" id="{83A16294-4B1A-6E93-227A-5C252500D853}"/>
              </a:ext>
            </a:extLst>
          </p:cNvPr>
          <p:cNvPicPr>
            <a:picLocks noChangeAspect="1"/>
          </p:cNvPicPr>
          <p:nvPr/>
        </p:nvPicPr>
        <p:blipFill>
          <a:blip r:embed="rId4"/>
          <a:stretch>
            <a:fillRect/>
          </a:stretch>
        </p:blipFill>
        <p:spPr>
          <a:xfrm>
            <a:off x="980692" y="2741073"/>
            <a:ext cx="2414987" cy="3130039"/>
          </a:xfrm>
          <a:prstGeom prst="rect">
            <a:avLst/>
          </a:prstGeom>
        </p:spPr>
      </p:pic>
    </p:spTree>
    <p:extLst>
      <p:ext uri="{BB962C8B-B14F-4D97-AF65-F5344CB8AC3E}">
        <p14:creationId xmlns:p14="http://schemas.microsoft.com/office/powerpoint/2010/main" val="1473848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A81F-521B-9CAA-07EC-B5B5609103AF}"/>
              </a:ext>
            </a:extLst>
          </p:cNvPr>
          <p:cNvSpPr>
            <a:spLocks noGrp="1"/>
          </p:cNvSpPr>
          <p:nvPr>
            <p:ph type="title"/>
          </p:nvPr>
        </p:nvSpPr>
        <p:spPr/>
        <p:txBody>
          <a:bodyPr/>
          <a:lstStyle/>
          <a:p>
            <a:pPr algn="ctr"/>
            <a:r>
              <a:rPr lang="en-US" dirty="0"/>
              <a:t>Fitting Model</a:t>
            </a:r>
          </a:p>
        </p:txBody>
      </p:sp>
      <p:sp>
        <p:nvSpPr>
          <p:cNvPr id="3" name="TextBox 2">
            <a:extLst>
              <a:ext uri="{FF2B5EF4-FFF2-40B4-BE49-F238E27FC236}">
                <a16:creationId xmlns:a16="http://schemas.microsoft.com/office/drawing/2014/main" id="{C08BE45D-EC22-2369-3E0A-A657DF7EF807}"/>
              </a:ext>
            </a:extLst>
          </p:cNvPr>
          <p:cNvSpPr txBox="1"/>
          <p:nvPr/>
        </p:nvSpPr>
        <p:spPr>
          <a:xfrm>
            <a:off x="810000" y="3254478"/>
            <a:ext cx="10571998" cy="1754326"/>
          </a:xfrm>
          <a:prstGeom prst="rect">
            <a:avLst/>
          </a:prstGeom>
          <a:noFill/>
        </p:spPr>
        <p:txBody>
          <a:bodyPr wrap="square" rtlCol="0">
            <a:spAutoFit/>
          </a:bodyPr>
          <a:lstStyle/>
          <a:p>
            <a:r>
              <a:rPr lang="en-US" dirty="0"/>
              <a:t>Three different models were fitted on the extracted features for classification: a simple Artificial Neural Network (ANN), Support Vector Machines (SVM), and a Decision Tree. All three models achieved 100% testing accuracy. The models were retrained from scratch multiple times, leading to the conclusion that the ANN exhibited some instability, occasionally yielding an accuracy of 96-98%. In contrast, the SVM and Decision Tree consistently maintained an accuracy of 100%.</a:t>
            </a:r>
          </a:p>
        </p:txBody>
      </p:sp>
    </p:spTree>
    <p:extLst>
      <p:ext uri="{BB962C8B-B14F-4D97-AF65-F5344CB8AC3E}">
        <p14:creationId xmlns:p14="http://schemas.microsoft.com/office/powerpoint/2010/main" val="1549966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118</TotalTime>
  <Words>555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Cambria</vt:lpstr>
      <vt:lpstr>Century Gothic</vt:lpstr>
      <vt:lpstr>Wingdings 2</vt:lpstr>
      <vt:lpstr>Quotable</vt:lpstr>
      <vt:lpstr>Internship Review</vt:lpstr>
      <vt:lpstr>Deliverables</vt:lpstr>
      <vt:lpstr>Week #1 – Task Completed</vt:lpstr>
      <vt:lpstr>Preprocessing </vt:lpstr>
      <vt:lpstr>Preprocessing Continued</vt:lpstr>
      <vt:lpstr>Preprocessing Continued</vt:lpstr>
      <vt:lpstr>Fitting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Pandey</dc:creator>
  <cp:lastModifiedBy>Aditya Pandey</cp:lastModifiedBy>
  <cp:revision>1</cp:revision>
  <dcterms:created xsi:type="dcterms:W3CDTF">2024-06-14T14:41:29Z</dcterms:created>
  <dcterms:modified xsi:type="dcterms:W3CDTF">2024-06-14T16:39:46Z</dcterms:modified>
</cp:coreProperties>
</file>