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23" r:id="rId3"/>
    <p:sldId id="322" r:id="rId4"/>
    <p:sldId id="324" r:id="rId5"/>
    <p:sldId id="325" r:id="rId6"/>
    <p:sldId id="326" r:id="rId7"/>
    <p:sldId id="327" r:id="rId8"/>
    <p:sldId id="328" r:id="rId9"/>
    <p:sldId id="329" r:id="rId10"/>
    <p:sldId id="330"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p:nvSpPr>
        <p:spPr>
          <a:xfrm>
            <a:off x="0" y="3866920"/>
            <a:ext cx="12188825"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12188825"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88825"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684212" y="-214829"/>
            <a:ext cx="12188825"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rot="20415334">
            <a:off x="3383897" y="2560379"/>
            <a:ext cx="5386863" cy="882119"/>
          </a:xfrm>
        </p:spPr>
        <p:txBody>
          <a:bodyPr>
            <a:noAutofit/>
          </a:bodyPr>
          <a:lstStyle>
            <a:lvl1pPr marL="0" indent="0" algn="l">
              <a:buNone/>
              <a:defRPr sz="8000">
                <a:solidFill>
                  <a:schemeClr val="bg1">
                    <a:lumMod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Sahosoft</a:t>
            </a:r>
            <a:endParaRPr lang="en-US" dirty="0"/>
          </a:p>
        </p:txBody>
      </p:sp>
      <p:sp>
        <p:nvSpPr>
          <p:cNvPr id="4" name="Date Placeholder 3"/>
          <p:cNvSpPr>
            <a:spLocks noGrp="1"/>
          </p:cNvSpPr>
          <p:nvPr>
            <p:ph type="dt" sz="half" idx="10"/>
          </p:nvPr>
        </p:nvSpPr>
        <p:spPr/>
        <p:txBody>
          <a:bodyPr/>
          <a:lstStyle/>
          <a:p>
            <a:fld id="{B0B341A8-2FF4-4E4C-8545-272AE2E58858}"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39338" y="731519"/>
            <a:ext cx="8532178"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B341A8-2FF4-4E4C-8545-272AE2E58858}"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7943" y="376518"/>
            <a:ext cx="2742486"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0997" y="731520"/>
            <a:ext cx="6437372"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B341A8-2FF4-4E4C-8545-272AE2E58858}"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B341A8-2FF4-4E4C-8545-272AE2E58858}"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CCF0C0-4F1E-40E6-B38B-5CFF08872B5A}"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3603" y="731520"/>
            <a:ext cx="8532178"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88825"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12188825"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88825"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12188825"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710221" y="2172648"/>
            <a:ext cx="7953483"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5882" y="4607511"/>
            <a:ext cx="7958586"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B341A8-2FF4-4E4C-8545-272AE2E58858}" type="datetimeFigureOut">
              <a:rPr lang="en-US" smtClean="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0B341A8-2FF4-4E4C-8545-272AE2E58858}" type="datetimeFigureOut">
              <a:rPr lang="en-US" smtClean="0"/>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CCF0C0-4F1E-40E6-B38B-5CFF08872B5A}"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602" y="731519"/>
            <a:ext cx="446111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1923" y="731520"/>
            <a:ext cx="446111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3603" y="731520"/>
            <a:ext cx="4461110"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528" y="1400327"/>
            <a:ext cx="4461110"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4789" y="731520"/>
            <a:ext cx="4461110"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1754" y="1399032"/>
            <a:ext cx="4461110"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B341A8-2FF4-4E4C-8545-272AE2E58858}" type="datetimeFigureOut">
              <a:rPr lang="en-US" smtClean="0"/>
              <a:t>8/30/2019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CCF0C0-4F1E-40E6-B38B-5CFF08872B5A}"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B341A8-2FF4-4E4C-8545-272AE2E58858}" type="datetimeFigureOut">
              <a:rPr lang="en-US" smtClean="0"/>
              <a:t>8/30/2019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341A8-2FF4-4E4C-8545-272AE2E58858}" type="datetimeFigureOut">
              <a:rPr lang="en-US" smtClean="0"/>
              <a:t>8/30/2019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503" y="2209801"/>
            <a:ext cx="4846851"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3092" y="731520"/>
            <a:ext cx="5354719"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3980" y="3497802"/>
            <a:ext cx="4517037"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341A8-2FF4-4E4C-8545-272AE2E58858}" type="datetimeFigureOut">
              <a:rPr lang="en-US" smtClean="0"/>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88825"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12188825"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88825"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12188825"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5965346" y="1143000"/>
            <a:ext cx="5484971"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70211" y="1010486"/>
            <a:ext cx="4924203"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341A8-2FF4-4E4C-8545-272AE2E58858}" type="datetimeFigureOut">
              <a:rPr lang="en-US" smtClean="0"/>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CCF0C0-4F1E-40E6-B38B-5CFF08872B5A}" type="slidenum">
              <a:rPr lang="en-US" smtClean="0"/>
              <a:t>‹#›</a:t>
            </a:fld>
            <a:endParaRPr lang="en-US" dirty="0"/>
          </a:p>
        </p:txBody>
      </p:sp>
      <p:sp>
        <p:nvSpPr>
          <p:cNvPr id="2" name="Title 1"/>
          <p:cNvSpPr>
            <a:spLocks noGrp="1"/>
          </p:cNvSpPr>
          <p:nvPr>
            <p:ph type="title"/>
          </p:nvPr>
        </p:nvSpPr>
        <p:spPr>
          <a:xfrm>
            <a:off x="969438" y="4464421"/>
            <a:ext cx="8509167"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l="-2000" r="-2000"/>
          </a:stretch>
        </a:blipFill>
        <a:effectLst/>
      </p:bgPr>
    </p:bg>
    <p:spTree>
      <p:nvGrpSpPr>
        <p:cNvPr id="1" name=""/>
        <p:cNvGrpSpPr/>
        <p:nvPr/>
      </p:nvGrpSpPr>
      <p:grpSpPr>
        <a:xfrm>
          <a:off x="0" y="0"/>
          <a:ext cx="0" cy="0"/>
          <a:chOff x="0" y="0"/>
          <a:chExt cx="0" cy="0"/>
        </a:xfrm>
      </p:grpSpPr>
      <p:sp>
        <p:nvSpPr>
          <p:cNvPr id="7" name="Rectangle 6"/>
          <p:cNvSpPr/>
          <p:nvPr/>
        </p:nvSpPr>
        <p:spPr>
          <a:xfrm>
            <a:off x="0" y="5105400"/>
            <a:ext cx="12188825"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88825"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88825"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88825"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0430" y="4372168"/>
            <a:ext cx="8681087"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3603" y="732260"/>
            <a:ext cx="8532178"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7457" y="6172201"/>
            <a:ext cx="3351927"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0B341A8-2FF4-4E4C-8545-272AE2E58858}" type="datetimeFigureOut">
              <a:rPr lang="en-US" smtClean="0"/>
              <a:t>8/30/2019</a:t>
            </a:fld>
            <a:endParaRPr lang="en-US"/>
          </a:p>
        </p:txBody>
      </p:sp>
      <p:sp>
        <p:nvSpPr>
          <p:cNvPr id="5" name="Footer Placeholder 4"/>
          <p:cNvSpPr>
            <a:spLocks noGrp="1"/>
          </p:cNvSpPr>
          <p:nvPr>
            <p:ph type="ftr" sz="quarter" idx="3"/>
          </p:nvPr>
        </p:nvSpPr>
        <p:spPr>
          <a:xfrm>
            <a:off x="609441" y="6172201"/>
            <a:ext cx="4469237"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5078677" y="6172201"/>
            <a:ext cx="2437765"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DCCF0C0-4F1E-40E6-B38B-5CFF08872B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71" y="345575"/>
            <a:ext cx="1733141" cy="1775109"/>
          </a:xfrm>
          <a:prstGeom prst="rect">
            <a:avLst/>
          </a:prstGeom>
        </p:spPr>
      </p:pic>
      <p:sp>
        <p:nvSpPr>
          <p:cNvPr id="5" name="TextBox 4"/>
          <p:cNvSpPr txBox="1"/>
          <p:nvPr/>
        </p:nvSpPr>
        <p:spPr>
          <a:xfrm>
            <a:off x="1217612" y="457200"/>
            <a:ext cx="761999" cy="830997"/>
          </a:xfrm>
          <a:prstGeom prst="rect">
            <a:avLst/>
          </a:prstGeom>
          <a:noFill/>
        </p:spPr>
        <p:txBody>
          <a:bodyPr wrap="square" rtlCol="0">
            <a:spAutoFit/>
          </a:bodyPr>
          <a:lstStyle/>
          <a:p>
            <a:r>
              <a:rPr lang="en-US" sz="4800" b="1" dirty="0" smtClean="0">
                <a:solidFill>
                  <a:schemeClr val="bg1"/>
                </a:solidFill>
              </a:rPr>
              <a:t>8</a:t>
            </a:r>
            <a:endParaRPr lang="en-US" sz="4800" b="1" dirty="0">
              <a:solidFill>
                <a:schemeClr val="bg1"/>
              </a:solidFill>
            </a:endParaRPr>
          </a:p>
        </p:txBody>
      </p:sp>
      <p:sp>
        <p:nvSpPr>
          <p:cNvPr id="6" name="TextBox 5"/>
          <p:cNvSpPr txBox="1"/>
          <p:nvPr/>
        </p:nvSpPr>
        <p:spPr>
          <a:xfrm>
            <a:off x="1674812" y="533400"/>
            <a:ext cx="7440205" cy="646331"/>
          </a:xfrm>
          <a:prstGeom prst="rect">
            <a:avLst/>
          </a:prstGeom>
          <a:noFill/>
        </p:spPr>
        <p:txBody>
          <a:bodyPr wrap="square" rtlCol="0">
            <a:spAutoFit/>
          </a:bodyPr>
          <a:lstStyle/>
          <a:p>
            <a:r>
              <a:rPr lang="en-US" sz="3600" b="1" dirty="0" smtClean="0">
                <a:solidFill>
                  <a:schemeClr val="tx2">
                    <a:lumMod val="50000"/>
                  </a:schemeClr>
                </a:solidFill>
                <a:latin typeface="Arial" panose="020B0604020202020204" pitchFamily="34" charset="0"/>
                <a:cs typeface="Arial" panose="020B0604020202020204" pitchFamily="34" charset="0"/>
              </a:rPr>
              <a:t>    Angular 8  : Online Class</a:t>
            </a:r>
            <a:endParaRPr lang="en-US" sz="3600" b="1" dirty="0">
              <a:solidFill>
                <a:schemeClr val="tx2">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2284412" y="3006804"/>
            <a:ext cx="8382000" cy="1107996"/>
          </a:xfrm>
          <a:prstGeom prst="rect">
            <a:avLst/>
          </a:prstGeom>
          <a:noFill/>
        </p:spPr>
        <p:txBody>
          <a:bodyPr wrap="square" rtlCol="0">
            <a:spAutoFit/>
          </a:bodyPr>
          <a:lstStyle/>
          <a:p>
            <a:r>
              <a:rPr lang="en-US" sz="5400" b="1" dirty="0" smtClean="0">
                <a:solidFill>
                  <a:schemeClr val="accent6"/>
                </a:solidFill>
                <a:latin typeface="Arial" panose="020B0604020202020204" pitchFamily="34" charset="0"/>
                <a:cs typeface="Arial" panose="020B0604020202020204" pitchFamily="34" charset="0"/>
              </a:rPr>
              <a:t>    </a:t>
            </a:r>
            <a:r>
              <a:rPr lang="en-US" sz="6600" b="1" dirty="0" smtClean="0">
                <a:solidFill>
                  <a:srgbClr val="FF0000"/>
                </a:solidFill>
                <a:latin typeface="Arial" panose="020B0604020202020204" pitchFamily="34" charset="0"/>
                <a:cs typeface="Arial" panose="020B0604020202020204" pitchFamily="34" charset="0"/>
              </a:rPr>
              <a:t>30-August-2019</a:t>
            </a:r>
            <a:endParaRPr lang="en-US" sz="6600" dirty="0"/>
          </a:p>
        </p:txBody>
      </p:sp>
      <p:cxnSp>
        <p:nvCxnSpPr>
          <p:cNvPr id="8" name="Straight Connector 7"/>
          <p:cNvCxnSpPr/>
          <p:nvPr/>
        </p:nvCxnSpPr>
        <p:spPr>
          <a:xfrm flipV="1">
            <a:off x="1827212" y="1210004"/>
            <a:ext cx="7486632" cy="91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47012" y="5772090"/>
            <a:ext cx="4004622" cy="400110"/>
          </a:xfrm>
          <a:prstGeom prst="rect">
            <a:avLst/>
          </a:prstGeom>
          <a:noFill/>
        </p:spPr>
        <p:txBody>
          <a:bodyPr wrap="none" rtlCol="0">
            <a:spAutoFit/>
          </a:bodyPr>
          <a:lstStyle/>
          <a:p>
            <a:r>
              <a:rPr lang="en-US" sz="2000" b="1" dirty="0">
                <a:solidFill>
                  <a:schemeClr val="tx2">
                    <a:lumMod val="50000"/>
                  </a:schemeClr>
                </a:solidFill>
                <a:latin typeface="Arial" panose="020B0604020202020204" pitchFamily="34" charset="0"/>
                <a:cs typeface="Arial" panose="020B0604020202020204" pitchFamily="34" charset="0"/>
              </a:rPr>
              <a:t>Presented by : Chandan Kumar</a:t>
            </a:r>
          </a:p>
        </p:txBody>
      </p:sp>
      <p:sp>
        <p:nvSpPr>
          <p:cNvPr id="10" name="TextBox 9"/>
          <p:cNvSpPr txBox="1"/>
          <p:nvPr/>
        </p:nvSpPr>
        <p:spPr>
          <a:xfrm>
            <a:off x="303212" y="5648980"/>
            <a:ext cx="4139275" cy="523220"/>
          </a:xfrm>
          <a:prstGeom prst="rect">
            <a:avLst/>
          </a:prstGeom>
          <a:noFill/>
        </p:spPr>
        <p:txBody>
          <a:bodyPr wrap="none" rtlCol="0">
            <a:spAutoFit/>
          </a:bodyPr>
          <a:lstStyle/>
          <a:p>
            <a:r>
              <a:rPr lang="en-US" sz="2800" b="1" dirty="0">
                <a:solidFill>
                  <a:schemeClr val="tx2">
                    <a:lumMod val="50000"/>
                  </a:schemeClr>
                </a:solidFill>
                <a:latin typeface="Arial" panose="020B0604020202020204" pitchFamily="34" charset="0"/>
                <a:cs typeface="Arial" panose="020B0604020202020204" pitchFamily="34" charset="0"/>
              </a:rPr>
              <a:t>By: Sahosoft Solutions</a:t>
            </a:r>
          </a:p>
        </p:txBody>
      </p:sp>
    </p:spTree>
    <p:extLst>
      <p:ext uri="{BB962C8B-B14F-4D97-AF65-F5344CB8AC3E}">
        <p14:creationId xmlns:p14="http://schemas.microsoft.com/office/powerpoint/2010/main" val="3668893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331"/>
            <a:ext cx="12354664" cy="7602081"/>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2800" b="1" dirty="0" smtClean="0">
                <a:solidFill>
                  <a:srgbClr val="FF0000"/>
                </a:solidFill>
                <a:latin typeface="Arial" panose="020B0604020202020204" pitchFamily="34" charset="0"/>
                <a:cs typeface="Arial" panose="020B0604020202020204" pitchFamily="34" charset="0"/>
              </a:rPr>
              <a:t>Difference </a:t>
            </a:r>
            <a:r>
              <a:rPr lang="en-US" sz="2800" b="1" dirty="0">
                <a:solidFill>
                  <a:srgbClr val="FF0000"/>
                </a:solidFill>
                <a:latin typeface="Arial" panose="020B0604020202020204" pitchFamily="34" charset="0"/>
                <a:cs typeface="Arial" panose="020B0604020202020204" pitchFamily="34" charset="0"/>
              </a:rPr>
              <a:t>between [</a:t>
            </a:r>
            <a:r>
              <a:rPr lang="en-US" sz="2800" b="1" dirty="0" err="1">
                <a:solidFill>
                  <a:srgbClr val="FF0000"/>
                </a:solidFill>
                <a:latin typeface="Arial" panose="020B0604020202020204" pitchFamily="34" charset="0"/>
                <a:cs typeface="Arial" panose="020B0604020202020204" pitchFamily="34" charset="0"/>
              </a:rPr>
              <a:t>routerLink</a:t>
            </a:r>
            <a:r>
              <a:rPr lang="en-US" sz="2800" b="1" dirty="0">
                <a:solidFill>
                  <a:srgbClr val="FF0000"/>
                </a:solidFill>
                <a:latin typeface="Arial" panose="020B0604020202020204" pitchFamily="34" charset="0"/>
                <a:cs typeface="Arial" panose="020B0604020202020204" pitchFamily="34" charset="0"/>
              </a:rPr>
              <a:t>] and </a:t>
            </a:r>
            <a:r>
              <a:rPr lang="en-US" sz="2800" b="1" dirty="0" err="1">
                <a:solidFill>
                  <a:srgbClr val="FF0000"/>
                </a:solidFill>
                <a:latin typeface="Arial" panose="020B0604020202020204" pitchFamily="34" charset="0"/>
                <a:cs typeface="Arial" panose="020B0604020202020204" pitchFamily="34" charset="0"/>
              </a:rPr>
              <a:t>routerLink</a:t>
            </a:r>
            <a:endParaRPr lang="en-US" sz="3600" b="1" dirty="0">
              <a:solidFill>
                <a:srgbClr val="FF0000"/>
              </a:solidFill>
              <a:latin typeface="Arial" panose="020B0604020202020204" pitchFamily="34" charset="0"/>
              <a:cs typeface="Arial" panose="020B0604020202020204" pitchFamily="34" charset="0"/>
            </a:endParaRPr>
          </a:p>
          <a:p>
            <a:r>
              <a:rPr lang="en-US" sz="2000" dirty="0" smtClean="0">
                <a:solidFill>
                  <a:srgbClr val="FF0000"/>
                </a:solidFill>
                <a:latin typeface="Arial" panose="020B0604020202020204" pitchFamily="34" charset="0"/>
                <a:cs typeface="Arial" panose="020B0604020202020204" pitchFamily="34" charset="0"/>
              </a:rPr>
              <a:t> </a:t>
            </a:r>
          </a:p>
          <a:p>
            <a:r>
              <a:rPr lang="en-US" b="1" dirty="0" smtClean="0">
                <a:solidFill>
                  <a:srgbClr val="FF0000"/>
                </a:solidFill>
                <a:latin typeface="Arial" panose="020B0604020202020204" pitchFamily="34" charset="0"/>
                <a:cs typeface="Arial" panose="020B0604020202020204" pitchFamily="34" charset="0"/>
              </a:rPr>
              <a:t>[</a:t>
            </a:r>
            <a:r>
              <a:rPr lang="en-US" b="1" dirty="0" err="1" smtClean="0">
                <a:solidFill>
                  <a:srgbClr val="FF0000"/>
                </a:solidFill>
                <a:latin typeface="Arial" panose="020B0604020202020204" pitchFamily="34" charset="0"/>
                <a:cs typeface="Arial" panose="020B0604020202020204" pitchFamily="34" charset="0"/>
              </a:rPr>
              <a:t>routerLink</a:t>
            </a:r>
            <a:r>
              <a:rPr lang="en-US" b="1" dirty="0" smtClean="0">
                <a:solidFill>
                  <a:srgbClr val="FF0000"/>
                </a:solidFill>
                <a:latin typeface="Arial" panose="020B0604020202020204" pitchFamily="34" charset="0"/>
                <a:cs typeface="Arial" panose="020B0604020202020204" pitchFamily="34" charset="0"/>
              </a:rPr>
              <a:t>]</a:t>
            </a:r>
            <a:endParaRPr lang="en-US" b="1" dirty="0">
              <a:solidFill>
                <a:srgbClr val="FF0000"/>
              </a:solidFill>
              <a:latin typeface="Arial" panose="020B0604020202020204" pitchFamily="34" charset="0"/>
              <a:cs typeface="Arial" panose="020B0604020202020204" pitchFamily="34" charset="0"/>
            </a:endParaRPr>
          </a:p>
          <a:p>
            <a:r>
              <a:rPr lang="en-US" dirty="0" smtClean="0">
                <a:latin typeface="Arial" pitchFamily="34" charset="0"/>
                <a:cs typeface="Arial" pitchFamily="34" charset="0"/>
              </a:rPr>
              <a:t>The </a:t>
            </a:r>
            <a:r>
              <a:rPr lang="en-US" dirty="0">
                <a:latin typeface="Arial" pitchFamily="34" charset="0"/>
                <a:cs typeface="Arial" pitchFamily="34" charset="0"/>
              </a:rPr>
              <a:t>other </a:t>
            </a:r>
            <a:r>
              <a:rPr lang="en-US" dirty="0" err="1">
                <a:latin typeface="Arial" pitchFamily="34" charset="0"/>
                <a:cs typeface="Arial" pitchFamily="34" charset="0"/>
              </a:rPr>
              <a:t>speciality</a:t>
            </a:r>
            <a:r>
              <a:rPr lang="en-US" dirty="0">
                <a:latin typeface="Arial" pitchFamily="34" charset="0"/>
                <a:cs typeface="Arial" pitchFamily="34" charset="0"/>
              </a:rPr>
              <a:t> about using brackets specifically for </a:t>
            </a:r>
            <a:r>
              <a:rPr lang="en-US" dirty="0" err="1">
                <a:latin typeface="Arial" pitchFamily="34" charset="0"/>
                <a:cs typeface="Arial" pitchFamily="34" charset="0"/>
              </a:rPr>
              <a:t>routerLink</a:t>
            </a:r>
            <a:r>
              <a:rPr lang="en-US" dirty="0">
                <a:latin typeface="Arial" pitchFamily="34" charset="0"/>
                <a:cs typeface="Arial" pitchFamily="34" charset="0"/>
              </a:rPr>
              <a:t> is that you can pass dynamic parameters to the link </a:t>
            </a:r>
            <a:endParaRPr lang="en-US" dirty="0" smtClean="0">
              <a:latin typeface="Arial" pitchFamily="34" charset="0"/>
              <a:cs typeface="Arial" pitchFamily="34" charset="0"/>
            </a:endParaRPr>
          </a:p>
          <a:p>
            <a:r>
              <a:rPr lang="en-US" dirty="0" smtClean="0">
                <a:latin typeface="Arial" pitchFamily="34" charset="0"/>
                <a:cs typeface="Arial" pitchFamily="34" charset="0"/>
              </a:rPr>
              <a:t>you're </a:t>
            </a:r>
            <a:r>
              <a:rPr lang="en-US" dirty="0">
                <a:latin typeface="Arial" pitchFamily="34" charset="0"/>
                <a:cs typeface="Arial" pitchFamily="34" charset="0"/>
              </a:rPr>
              <a:t>navigating to:</a:t>
            </a:r>
          </a:p>
          <a:p>
            <a:endParaRPr lang="en-US" dirty="0">
              <a:latin typeface="Arial" pitchFamily="34" charset="0"/>
              <a:cs typeface="Arial" pitchFamily="34" charset="0"/>
            </a:endParaRPr>
          </a:p>
          <a:p>
            <a:r>
              <a:rPr lang="en-US" dirty="0">
                <a:latin typeface="Arial" pitchFamily="34" charset="0"/>
                <a:cs typeface="Arial" pitchFamily="34" charset="0"/>
              </a:rPr>
              <a:t>So adding a new variable</a:t>
            </a:r>
          </a:p>
          <a:p>
            <a:endParaRPr lang="en-US" dirty="0">
              <a:latin typeface="Arial" pitchFamily="34" charset="0"/>
              <a:cs typeface="Arial" pitchFamily="34" charset="0"/>
            </a:endParaRPr>
          </a:p>
          <a:p>
            <a:r>
              <a:rPr lang="en-US" dirty="0">
                <a:solidFill>
                  <a:srgbClr val="FF0000"/>
                </a:solidFill>
                <a:latin typeface="Arial" pitchFamily="34" charset="0"/>
                <a:cs typeface="Arial" pitchFamily="34" charset="0"/>
              </a:rPr>
              <a:t>export class </a:t>
            </a:r>
            <a:r>
              <a:rPr lang="en-US" dirty="0" err="1">
                <a:solidFill>
                  <a:srgbClr val="FF0000"/>
                </a:solidFill>
                <a:latin typeface="Arial" pitchFamily="34" charset="0"/>
                <a:cs typeface="Arial" pitchFamily="34" charset="0"/>
              </a:rPr>
              <a:t>myComponent</a:t>
            </a:r>
            <a:r>
              <a:rPr lang="en-US" dirty="0">
                <a:solidFill>
                  <a:srgbClr val="FF0000"/>
                </a:solidFill>
                <a:latin typeface="Arial" pitchFamily="34" charset="0"/>
                <a:cs typeface="Arial" pitchFamily="34" charset="0"/>
              </a:rPr>
              <a:t> {</a:t>
            </a:r>
          </a:p>
          <a:p>
            <a:r>
              <a:rPr lang="en-US" dirty="0">
                <a:solidFill>
                  <a:srgbClr val="FF0000"/>
                </a:solidFill>
                <a:latin typeface="Arial" pitchFamily="34" charset="0"/>
                <a:cs typeface="Arial" pitchFamily="34" charset="0"/>
              </a:rPr>
              <a:t>        private </a:t>
            </a:r>
            <a:r>
              <a:rPr lang="en-US" dirty="0" err="1">
                <a:solidFill>
                  <a:srgbClr val="FF0000"/>
                </a:solidFill>
                <a:latin typeface="Arial" pitchFamily="34" charset="0"/>
                <a:cs typeface="Arial" pitchFamily="34" charset="0"/>
              </a:rPr>
              <a:t>dynamicParameter</a:t>
            </a:r>
            <a:r>
              <a:rPr lang="en-US" dirty="0">
                <a:solidFill>
                  <a:srgbClr val="FF0000"/>
                </a:solidFill>
                <a:latin typeface="Arial" pitchFamily="34" charset="0"/>
                <a:cs typeface="Arial" pitchFamily="34" charset="0"/>
              </a:rPr>
              <a:t> = '129';</a:t>
            </a:r>
          </a:p>
          <a:p>
            <a:r>
              <a:rPr lang="en-US" dirty="0">
                <a:solidFill>
                  <a:srgbClr val="FF0000"/>
                </a:solidFill>
                <a:latin typeface="Arial" pitchFamily="34" charset="0"/>
                <a:cs typeface="Arial" pitchFamily="34" charset="0"/>
              </a:rPr>
              <a:t>        public </a:t>
            </a:r>
            <a:r>
              <a:rPr lang="en-US" dirty="0" err="1">
                <a:solidFill>
                  <a:srgbClr val="FF0000"/>
                </a:solidFill>
                <a:latin typeface="Arial" pitchFamily="34" charset="0"/>
                <a:cs typeface="Arial" pitchFamily="34" charset="0"/>
              </a:rPr>
              <a:t>routerLinkVariable</a:t>
            </a:r>
            <a:r>
              <a:rPr lang="en-US" dirty="0">
                <a:solidFill>
                  <a:srgbClr val="FF0000"/>
                </a:solidFill>
                <a:latin typeface="Arial" pitchFamily="34" charset="0"/>
                <a:cs typeface="Arial" pitchFamily="34" charset="0"/>
              </a:rPr>
              <a:t> = "/home"; </a:t>
            </a:r>
            <a:endParaRPr lang="en-US" dirty="0" smtClean="0">
              <a:solidFill>
                <a:srgbClr val="FF0000"/>
              </a:solidFill>
              <a:latin typeface="Arial" pitchFamily="34" charset="0"/>
              <a:cs typeface="Arial" pitchFamily="34" charset="0"/>
            </a:endParaRPr>
          </a:p>
          <a:p>
            <a:r>
              <a:rPr lang="en-US" dirty="0">
                <a:solidFill>
                  <a:srgbClr val="FF0000"/>
                </a:solidFill>
                <a:latin typeface="Arial" pitchFamily="34" charset="0"/>
                <a:cs typeface="Arial" pitchFamily="34" charset="0"/>
              </a:rPr>
              <a:t>}</a:t>
            </a:r>
          </a:p>
          <a:p>
            <a:r>
              <a:rPr lang="en-US" dirty="0">
                <a:latin typeface="Arial" pitchFamily="34" charset="0"/>
                <a:cs typeface="Arial" pitchFamily="34" charset="0"/>
              </a:rPr>
              <a:t>Updating the [</a:t>
            </a:r>
            <a:r>
              <a:rPr lang="en-US" dirty="0" err="1">
                <a:latin typeface="Arial" pitchFamily="34" charset="0"/>
                <a:cs typeface="Arial" pitchFamily="34" charset="0"/>
              </a:rPr>
              <a:t>routerLink</a:t>
            </a:r>
            <a:r>
              <a:rPr lang="en-US" dirty="0">
                <a:latin typeface="Arial" pitchFamily="34" charset="0"/>
                <a:cs typeface="Arial" pitchFamily="34" charset="0"/>
              </a:rPr>
              <a:t>]</a:t>
            </a:r>
          </a:p>
          <a:p>
            <a:endParaRPr lang="en-US" dirty="0">
              <a:latin typeface="Arial" pitchFamily="34" charset="0"/>
              <a:cs typeface="Arial" pitchFamily="34" charset="0"/>
            </a:endParaRPr>
          </a:p>
          <a:p>
            <a:r>
              <a:rPr lang="en-US" dirty="0">
                <a:latin typeface="Arial" pitchFamily="34" charset="0"/>
                <a:cs typeface="Arial" pitchFamily="34" charset="0"/>
              </a:rPr>
              <a:t>  </a:t>
            </a:r>
            <a:r>
              <a:rPr lang="en-US" dirty="0">
                <a:solidFill>
                  <a:srgbClr val="FF0000"/>
                </a:solidFill>
                <a:latin typeface="Arial" pitchFamily="34" charset="0"/>
                <a:cs typeface="Arial" pitchFamily="34" charset="0"/>
              </a:rPr>
              <a:t>&lt;a [</a:t>
            </a:r>
            <a:r>
              <a:rPr lang="en-US" dirty="0" err="1">
                <a:solidFill>
                  <a:srgbClr val="FF0000"/>
                </a:solidFill>
                <a:latin typeface="Arial" pitchFamily="34" charset="0"/>
                <a:cs typeface="Arial" pitchFamily="34" charset="0"/>
              </a:rPr>
              <a:t>routerLink</a:t>
            </a:r>
            <a:r>
              <a:rPr lang="en-US" dirty="0">
                <a:solidFill>
                  <a:srgbClr val="FF0000"/>
                </a:solidFill>
                <a:latin typeface="Arial" pitchFamily="34" charset="0"/>
                <a:cs typeface="Arial" pitchFamily="34" charset="0"/>
              </a:rPr>
              <a:t>]="[</a:t>
            </a:r>
            <a:r>
              <a:rPr lang="en-US" dirty="0" err="1">
                <a:solidFill>
                  <a:srgbClr val="FF0000"/>
                </a:solidFill>
                <a:latin typeface="Arial" pitchFamily="34" charset="0"/>
                <a:cs typeface="Arial" pitchFamily="34" charset="0"/>
              </a:rPr>
              <a:t>routerLinkVariable,dynamicParameter</a:t>
            </a:r>
            <a:r>
              <a:rPr lang="en-US" dirty="0">
                <a:solidFill>
                  <a:srgbClr val="FF0000"/>
                </a:solidFill>
                <a:latin typeface="Arial" pitchFamily="34" charset="0"/>
                <a:cs typeface="Arial" pitchFamily="34" charset="0"/>
              </a:rPr>
              <a:t>]"&gt;&lt;/a&gt;</a:t>
            </a:r>
          </a:p>
          <a:p>
            <a:r>
              <a:rPr lang="en-US" dirty="0">
                <a:latin typeface="Arial" pitchFamily="34" charset="0"/>
                <a:cs typeface="Arial" pitchFamily="34" charset="0"/>
              </a:rPr>
              <a:t>When you want to click on this link, it would become:</a:t>
            </a:r>
          </a:p>
          <a:p>
            <a:r>
              <a:rPr lang="en-US" dirty="0" smtClean="0">
                <a:solidFill>
                  <a:srgbClr val="FF0000"/>
                </a:solidFill>
                <a:latin typeface="Arial" pitchFamily="34" charset="0"/>
                <a:cs typeface="Arial" pitchFamily="34" charset="0"/>
              </a:rPr>
              <a:t>  </a:t>
            </a:r>
            <a:r>
              <a:rPr lang="en-US" dirty="0">
                <a:solidFill>
                  <a:srgbClr val="FF0000"/>
                </a:solidFill>
                <a:latin typeface="Arial" pitchFamily="34" charset="0"/>
                <a:cs typeface="Arial" pitchFamily="34" charset="0"/>
              </a:rPr>
              <a:t>&lt;a </a:t>
            </a:r>
            <a:r>
              <a:rPr lang="en-US" dirty="0" err="1">
                <a:solidFill>
                  <a:srgbClr val="FF0000"/>
                </a:solidFill>
                <a:latin typeface="Arial" pitchFamily="34" charset="0"/>
                <a:cs typeface="Arial" pitchFamily="34" charset="0"/>
              </a:rPr>
              <a:t>href</a:t>
            </a:r>
            <a:r>
              <a:rPr lang="en-US" dirty="0">
                <a:solidFill>
                  <a:srgbClr val="FF0000"/>
                </a:solidFill>
                <a:latin typeface="Arial" pitchFamily="34" charset="0"/>
                <a:cs typeface="Arial" pitchFamily="34" charset="0"/>
              </a:rPr>
              <a:t>="/home/129"&gt;&lt;/a</a:t>
            </a:r>
            <a:r>
              <a:rPr lang="en-US" dirty="0" smtClean="0">
                <a:solidFill>
                  <a:srgbClr val="FF0000"/>
                </a:solidFill>
                <a:latin typeface="Arial" pitchFamily="34" charset="0"/>
                <a:cs typeface="Arial" pitchFamily="34" charset="0"/>
              </a:rPr>
              <a:t>&gt;</a:t>
            </a:r>
          </a:p>
          <a:p>
            <a:endParaRPr lang="en-US" dirty="0">
              <a:solidFill>
                <a:srgbClr val="FF0000"/>
              </a:solidFill>
              <a:latin typeface="Arial" pitchFamily="34" charset="0"/>
              <a:cs typeface="Arial" pitchFamily="34" charset="0"/>
            </a:endParaRPr>
          </a:p>
          <a:p>
            <a:r>
              <a:rPr lang="en-US" sz="2000" b="1" dirty="0" err="1">
                <a:solidFill>
                  <a:srgbClr val="FF0000"/>
                </a:solidFill>
                <a:latin typeface="Arial" panose="020B0604020202020204" pitchFamily="34" charset="0"/>
                <a:cs typeface="Arial" panose="020B0604020202020204" pitchFamily="34" charset="0"/>
              </a:rPr>
              <a:t>routerLink</a:t>
            </a:r>
            <a:endParaRPr lang="en-US" sz="2000" b="1" dirty="0">
              <a:solidFill>
                <a:srgbClr val="FF0000"/>
              </a:solidFill>
              <a:latin typeface="Arial" panose="020B0604020202020204" pitchFamily="34" charset="0"/>
              <a:cs typeface="Arial" panose="020B0604020202020204" pitchFamily="34" charset="0"/>
            </a:endParaRPr>
          </a:p>
          <a:p>
            <a:endParaRPr lang="en-US" dirty="0">
              <a:solidFill>
                <a:srgbClr val="FF0000"/>
              </a:solidFill>
              <a:latin typeface="Arial" pitchFamily="34" charset="0"/>
              <a:cs typeface="Arial" pitchFamily="34" charset="0"/>
            </a:endParaRPr>
          </a:p>
          <a:p>
            <a:r>
              <a:rPr lang="en-US" dirty="0">
                <a:solidFill>
                  <a:srgbClr val="00070C"/>
                </a:solidFill>
                <a:latin typeface="Arial" pitchFamily="34" charset="0"/>
                <a:cs typeface="Arial" pitchFamily="34" charset="0"/>
              </a:rPr>
              <a:t>Where as without brackets you're passing string only and you can't change it, it's hard coded and it'll be like that </a:t>
            </a:r>
          </a:p>
          <a:p>
            <a:r>
              <a:rPr lang="en-US" dirty="0">
                <a:solidFill>
                  <a:srgbClr val="00070C"/>
                </a:solidFill>
                <a:latin typeface="Arial" pitchFamily="34" charset="0"/>
                <a:cs typeface="Arial" pitchFamily="34" charset="0"/>
              </a:rPr>
              <a:t>throughout your app.</a:t>
            </a:r>
          </a:p>
          <a:p>
            <a:r>
              <a:rPr lang="en-US" dirty="0" smtClean="0">
                <a:solidFill>
                  <a:srgbClr val="FF0000"/>
                </a:solidFill>
                <a:latin typeface="Arial" pitchFamily="34" charset="0"/>
                <a:cs typeface="Arial" pitchFamily="34" charset="0"/>
              </a:rPr>
              <a:t>&lt;</a:t>
            </a:r>
            <a:r>
              <a:rPr lang="en-US" dirty="0">
                <a:solidFill>
                  <a:srgbClr val="FF0000"/>
                </a:solidFill>
                <a:latin typeface="Arial" pitchFamily="34" charset="0"/>
                <a:cs typeface="Arial" pitchFamily="34" charset="0"/>
              </a:rPr>
              <a:t>a </a:t>
            </a:r>
            <a:r>
              <a:rPr lang="en-US" dirty="0" err="1">
                <a:solidFill>
                  <a:srgbClr val="FF0000"/>
                </a:solidFill>
                <a:latin typeface="Arial" pitchFamily="34" charset="0"/>
                <a:cs typeface="Arial" pitchFamily="34" charset="0"/>
              </a:rPr>
              <a:t>routerLink</a:t>
            </a:r>
            <a:r>
              <a:rPr lang="en-US" dirty="0">
                <a:solidFill>
                  <a:srgbClr val="FF0000"/>
                </a:solidFill>
                <a:latin typeface="Arial" pitchFamily="34" charset="0"/>
                <a:cs typeface="Arial" pitchFamily="34" charset="0"/>
              </a:rPr>
              <a:t>="/home"&gt;&lt;/a&gt;</a:t>
            </a:r>
          </a:p>
          <a:p>
            <a:endParaRPr lang="en-US" dirty="0">
              <a:solidFill>
                <a:srgbClr val="FF0000"/>
              </a:solidFill>
              <a:latin typeface="Arial" pitchFamily="34" charset="0"/>
              <a:cs typeface="Arial" pitchFamily="34" charset="0"/>
            </a:endParaRPr>
          </a:p>
          <a:p>
            <a:endParaRPr lang="en-US" dirty="0">
              <a:solidFill>
                <a:srgbClr val="FF0000"/>
              </a:solidFill>
              <a:latin typeface="Arial" pitchFamily="34" charset="0"/>
              <a:cs typeface="Arial" pitchFamily="34" charset="0"/>
            </a:endParaRPr>
          </a:p>
          <a:p>
            <a:endParaRPr lang="en-US" sz="1600" dirty="0">
              <a:solidFill>
                <a:srgbClr val="FF0000"/>
              </a:solidFill>
              <a:latin typeface="Arial" pitchFamily="34" charset="0"/>
              <a:cs typeface="Arial" pitchFamily="34" charset="0"/>
            </a:endParaRPr>
          </a:p>
        </p:txBody>
      </p:sp>
      <p:cxnSp>
        <p:nvCxnSpPr>
          <p:cNvPr id="5" name="Straight Connector 4"/>
          <p:cNvCxnSpPr/>
          <p:nvPr/>
        </p:nvCxnSpPr>
        <p:spPr>
          <a:xfrm>
            <a:off x="150812" y="685800"/>
            <a:ext cx="91605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4253526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71" y="345575"/>
            <a:ext cx="1733141" cy="1775109"/>
          </a:xfrm>
          <a:prstGeom prst="rect">
            <a:avLst/>
          </a:prstGeom>
        </p:spPr>
      </p:pic>
      <p:sp>
        <p:nvSpPr>
          <p:cNvPr id="5" name="TextBox 4"/>
          <p:cNvSpPr txBox="1"/>
          <p:nvPr/>
        </p:nvSpPr>
        <p:spPr>
          <a:xfrm>
            <a:off x="1217612" y="457200"/>
            <a:ext cx="761999" cy="830997"/>
          </a:xfrm>
          <a:prstGeom prst="rect">
            <a:avLst/>
          </a:prstGeom>
          <a:noFill/>
        </p:spPr>
        <p:txBody>
          <a:bodyPr wrap="square" rtlCol="0">
            <a:spAutoFit/>
          </a:bodyPr>
          <a:lstStyle/>
          <a:p>
            <a:r>
              <a:rPr lang="en-US" sz="4800" b="1" dirty="0" smtClean="0">
                <a:solidFill>
                  <a:schemeClr val="bg1"/>
                </a:solidFill>
              </a:rPr>
              <a:t>8</a:t>
            </a:r>
            <a:endParaRPr lang="en-US" sz="4800" b="1" dirty="0">
              <a:solidFill>
                <a:schemeClr val="bg1"/>
              </a:solidFill>
            </a:endParaRPr>
          </a:p>
        </p:txBody>
      </p:sp>
      <p:sp>
        <p:nvSpPr>
          <p:cNvPr id="6" name="TextBox 5"/>
          <p:cNvSpPr txBox="1"/>
          <p:nvPr/>
        </p:nvSpPr>
        <p:spPr>
          <a:xfrm>
            <a:off x="1674812" y="533400"/>
            <a:ext cx="7440205" cy="646331"/>
          </a:xfrm>
          <a:prstGeom prst="rect">
            <a:avLst/>
          </a:prstGeom>
          <a:noFill/>
        </p:spPr>
        <p:txBody>
          <a:bodyPr wrap="square" rtlCol="0">
            <a:spAutoFit/>
          </a:bodyPr>
          <a:lstStyle/>
          <a:p>
            <a:r>
              <a:rPr lang="en-US" sz="3600" b="1" dirty="0" smtClean="0">
                <a:solidFill>
                  <a:schemeClr val="tx2">
                    <a:lumMod val="50000"/>
                  </a:schemeClr>
                </a:solidFill>
                <a:latin typeface="Arial" panose="020B0604020202020204" pitchFamily="34" charset="0"/>
                <a:cs typeface="Arial" panose="020B0604020202020204" pitchFamily="34" charset="0"/>
              </a:rPr>
              <a:t>    Angular 8  : Online Class</a:t>
            </a:r>
            <a:endParaRPr lang="en-US" sz="3600" b="1" dirty="0">
              <a:solidFill>
                <a:schemeClr val="tx2">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760412" y="3006804"/>
            <a:ext cx="11091222" cy="923330"/>
          </a:xfrm>
          <a:prstGeom prst="rect">
            <a:avLst/>
          </a:prstGeom>
          <a:noFill/>
        </p:spPr>
        <p:txBody>
          <a:bodyPr wrap="square" rtlCol="0">
            <a:spAutoFit/>
          </a:bodyPr>
          <a:lstStyle/>
          <a:p>
            <a:r>
              <a:rPr lang="en-US" sz="5400" b="1" dirty="0" smtClean="0">
                <a:solidFill>
                  <a:schemeClr val="accent6"/>
                </a:solidFill>
                <a:latin typeface="Arial" panose="020B0604020202020204" pitchFamily="34" charset="0"/>
                <a:cs typeface="Arial" panose="020B0604020202020204" pitchFamily="34" charset="0"/>
              </a:rPr>
              <a:t>    </a:t>
            </a:r>
            <a:r>
              <a:rPr lang="en-US" sz="5400" b="1" dirty="0" smtClean="0">
                <a:solidFill>
                  <a:srgbClr val="FF0000"/>
                </a:solidFill>
                <a:latin typeface="Arial" panose="020B0604020202020204" pitchFamily="34" charset="0"/>
                <a:cs typeface="Arial" panose="020B0604020202020204" pitchFamily="34" charset="0"/>
              </a:rPr>
              <a:t>“</a:t>
            </a:r>
            <a:r>
              <a:rPr lang="en-US" sz="5400" b="1" dirty="0">
                <a:solidFill>
                  <a:srgbClr val="FF0000"/>
                </a:solidFill>
                <a:latin typeface="Arial" panose="020B0604020202020204" pitchFamily="34" charset="0"/>
                <a:cs typeface="Arial" panose="020B0604020202020204" pitchFamily="34" charset="0"/>
              </a:rPr>
              <a:t>Resolve”</a:t>
            </a:r>
            <a:r>
              <a:rPr lang="en-US" sz="5400" b="1" dirty="0">
                <a:latin typeface="Arial" panose="020B0604020202020204" pitchFamily="34" charset="0"/>
                <a:cs typeface="Arial" panose="020B0604020202020204" pitchFamily="34" charset="0"/>
              </a:rPr>
              <a:t> </a:t>
            </a:r>
            <a:r>
              <a:rPr lang="en-US" sz="5400" b="1" dirty="0">
                <a:solidFill>
                  <a:srgbClr val="FF0000"/>
                </a:solidFill>
                <a:latin typeface="Arial" panose="020B0604020202020204" pitchFamily="34" charset="0"/>
                <a:cs typeface="Arial" panose="020B0604020202020204" pitchFamily="34" charset="0"/>
              </a:rPr>
              <a:t>Route Guards </a:t>
            </a:r>
          </a:p>
        </p:txBody>
      </p:sp>
      <p:cxnSp>
        <p:nvCxnSpPr>
          <p:cNvPr id="8" name="Straight Connector 7"/>
          <p:cNvCxnSpPr/>
          <p:nvPr/>
        </p:nvCxnSpPr>
        <p:spPr>
          <a:xfrm flipV="1">
            <a:off x="1827212" y="1210004"/>
            <a:ext cx="7486632" cy="91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47012" y="5772090"/>
            <a:ext cx="4004622" cy="400110"/>
          </a:xfrm>
          <a:prstGeom prst="rect">
            <a:avLst/>
          </a:prstGeom>
          <a:noFill/>
        </p:spPr>
        <p:txBody>
          <a:bodyPr wrap="none" rtlCol="0">
            <a:spAutoFit/>
          </a:bodyPr>
          <a:lstStyle/>
          <a:p>
            <a:r>
              <a:rPr lang="en-US" sz="2000" b="1" dirty="0">
                <a:solidFill>
                  <a:schemeClr val="tx2">
                    <a:lumMod val="50000"/>
                  </a:schemeClr>
                </a:solidFill>
                <a:latin typeface="Arial" panose="020B0604020202020204" pitchFamily="34" charset="0"/>
                <a:cs typeface="Arial" panose="020B0604020202020204" pitchFamily="34" charset="0"/>
              </a:rPr>
              <a:t>Presented by : Chandan Kumar</a:t>
            </a:r>
          </a:p>
        </p:txBody>
      </p:sp>
      <p:sp>
        <p:nvSpPr>
          <p:cNvPr id="10" name="TextBox 9"/>
          <p:cNvSpPr txBox="1"/>
          <p:nvPr/>
        </p:nvSpPr>
        <p:spPr>
          <a:xfrm>
            <a:off x="303212" y="5648980"/>
            <a:ext cx="4139275" cy="523220"/>
          </a:xfrm>
          <a:prstGeom prst="rect">
            <a:avLst/>
          </a:prstGeom>
          <a:noFill/>
        </p:spPr>
        <p:txBody>
          <a:bodyPr wrap="none" rtlCol="0">
            <a:spAutoFit/>
          </a:bodyPr>
          <a:lstStyle/>
          <a:p>
            <a:r>
              <a:rPr lang="en-US" sz="2800" b="1" dirty="0">
                <a:solidFill>
                  <a:schemeClr val="tx2">
                    <a:lumMod val="50000"/>
                  </a:schemeClr>
                </a:solidFill>
                <a:latin typeface="Arial" panose="020B0604020202020204" pitchFamily="34" charset="0"/>
                <a:cs typeface="Arial" panose="020B0604020202020204" pitchFamily="34" charset="0"/>
              </a:rPr>
              <a:t>By: Sahosoft Solutions</a:t>
            </a:r>
          </a:p>
        </p:txBody>
      </p:sp>
    </p:spTree>
    <p:extLst>
      <p:ext uri="{BB962C8B-B14F-4D97-AF65-F5344CB8AC3E}">
        <p14:creationId xmlns:p14="http://schemas.microsoft.com/office/powerpoint/2010/main" val="3513910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5262979" cy="2246769"/>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Resolve Route Guards</a:t>
            </a:r>
          </a:p>
          <a:p>
            <a:endParaRPr lang="en-US" sz="3200" b="1" dirty="0">
              <a:solidFill>
                <a:srgbClr val="FF0000"/>
              </a:solidFill>
              <a:latin typeface="Arial" panose="020B0604020202020204" pitchFamily="34" charset="0"/>
              <a:cs typeface="Arial" panose="020B0604020202020204" pitchFamily="34" charset="0"/>
            </a:endParaRPr>
          </a:p>
          <a:p>
            <a:r>
              <a:rPr lang="en-US" sz="3600" b="1" dirty="0" smtClean="0">
                <a:solidFill>
                  <a:srgbClr val="FF0000"/>
                </a:solidFill>
                <a:latin typeface="Arial" panose="020B0604020202020204" pitchFamily="34" charset="0"/>
                <a:cs typeface="Arial" panose="020B0604020202020204" pitchFamily="34" charset="0"/>
              </a:rPr>
              <a:t> </a:t>
            </a:r>
            <a:endParaRPr lang="en-US" sz="3600" b="1" dirty="0">
              <a:solidFill>
                <a:srgbClr val="FF0000"/>
              </a:solidFill>
              <a:latin typeface="Arial" panose="020B0604020202020204" pitchFamily="34" charset="0"/>
              <a:cs typeface="Arial" panose="020B0604020202020204" pitchFamily="34" charset="0"/>
            </a:endParaRPr>
          </a:p>
          <a:p>
            <a:r>
              <a:rPr lang="en-US" sz="3600" b="1" dirty="0">
                <a:solidFill>
                  <a:srgbClr val="FF0000"/>
                </a:solidFill>
                <a:latin typeface="Arial" panose="020B0604020202020204" pitchFamily="34" charset="0"/>
                <a:cs typeface="Arial" panose="020B0604020202020204" pitchFamily="34" charset="0"/>
              </a:rPr>
              <a:t> </a:t>
            </a:r>
          </a:p>
        </p:txBody>
      </p:sp>
      <p:cxnSp>
        <p:nvCxnSpPr>
          <p:cNvPr id="5" name="Straight Connector 4"/>
          <p:cNvCxnSpPr/>
          <p:nvPr/>
        </p:nvCxnSpPr>
        <p:spPr>
          <a:xfrm>
            <a:off x="362912" y="838200"/>
            <a:ext cx="4740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6612" y="1038760"/>
            <a:ext cx="10820400" cy="5355312"/>
          </a:xfrm>
          <a:prstGeom prst="rect">
            <a:avLst/>
          </a:prstGeom>
        </p:spPr>
        <p:txBody>
          <a:bodyPr wrap="square">
            <a:spAutoFit/>
          </a:bodyPr>
          <a:lstStyle/>
          <a:p>
            <a:r>
              <a:rPr lang="en-US" dirty="0">
                <a:solidFill>
                  <a:srgbClr val="00070C"/>
                </a:solidFill>
                <a:latin typeface="Arial" pitchFamily="34" charset="0"/>
                <a:cs typeface="Arial" pitchFamily="34" charset="0"/>
              </a:rPr>
              <a:t>Angular provides Resolve interface with resolve method declaration. To create a Angular Resolve guard, we need to create a class by implementing Resolve interface. </a:t>
            </a:r>
            <a:endParaRPr lang="en-US" dirty="0" smtClean="0">
              <a:solidFill>
                <a:srgbClr val="00070C"/>
              </a:solidFill>
              <a:latin typeface="Arial" pitchFamily="34" charset="0"/>
              <a:cs typeface="Arial" pitchFamily="34" charset="0"/>
            </a:endParaRPr>
          </a:p>
          <a:p>
            <a:endParaRPr lang="en-US" dirty="0">
              <a:solidFill>
                <a:srgbClr val="00070C"/>
              </a:solidFill>
              <a:latin typeface="Arial" pitchFamily="34" charset="0"/>
              <a:cs typeface="Arial" pitchFamily="34" charset="0"/>
            </a:endParaRPr>
          </a:p>
          <a:p>
            <a:r>
              <a:rPr lang="en-US" dirty="0" smtClean="0">
                <a:solidFill>
                  <a:srgbClr val="00070C"/>
                </a:solidFill>
                <a:latin typeface="Arial" pitchFamily="34" charset="0"/>
                <a:cs typeface="Arial" pitchFamily="34" charset="0"/>
              </a:rPr>
              <a:t>Resolve </a:t>
            </a:r>
            <a:r>
              <a:rPr lang="en-US" dirty="0">
                <a:solidFill>
                  <a:srgbClr val="00070C"/>
                </a:solidFill>
                <a:latin typeface="Arial" pitchFamily="34" charset="0"/>
                <a:cs typeface="Arial" pitchFamily="34" charset="0"/>
              </a:rPr>
              <a:t>guard is used in the scenario where before navigating to any route we want to ensure whether there is data available or not. If there is no data then it has no meaning to navigate there. It means we have to resolve data before navigating to that route. Here comes the role of Angular Resolve guard. </a:t>
            </a:r>
            <a:endParaRPr lang="en-US" dirty="0" smtClean="0">
              <a:solidFill>
                <a:srgbClr val="00070C"/>
              </a:solidFill>
              <a:latin typeface="Arial" pitchFamily="34" charset="0"/>
              <a:cs typeface="Arial" pitchFamily="34" charset="0"/>
            </a:endParaRPr>
          </a:p>
          <a:p>
            <a:endParaRPr lang="en-US" dirty="0">
              <a:solidFill>
                <a:srgbClr val="00070C"/>
              </a:solidFill>
              <a:latin typeface="Arial" pitchFamily="34" charset="0"/>
              <a:cs typeface="Arial" pitchFamily="34" charset="0"/>
            </a:endParaRPr>
          </a:p>
          <a:p>
            <a:r>
              <a:rPr lang="en-US" dirty="0" smtClean="0">
                <a:solidFill>
                  <a:srgbClr val="00070C"/>
                </a:solidFill>
                <a:latin typeface="Arial" pitchFamily="34" charset="0"/>
                <a:cs typeface="Arial" pitchFamily="34" charset="0"/>
              </a:rPr>
              <a:t>To </a:t>
            </a:r>
            <a:r>
              <a:rPr lang="en-US" dirty="0">
                <a:solidFill>
                  <a:srgbClr val="00070C"/>
                </a:solidFill>
                <a:latin typeface="Arial" pitchFamily="34" charset="0"/>
                <a:cs typeface="Arial" pitchFamily="34" charset="0"/>
              </a:rPr>
              <a:t>use Resolve guard we need to create a class by implementing Resolve interface and define resolve method. The resolve method can return Observable or Promise or a synchronous value. </a:t>
            </a:r>
            <a:endParaRPr lang="en-US" dirty="0" smtClean="0">
              <a:solidFill>
                <a:srgbClr val="00070C"/>
              </a:solidFill>
              <a:latin typeface="Arial" pitchFamily="34" charset="0"/>
              <a:cs typeface="Arial" pitchFamily="34" charset="0"/>
            </a:endParaRPr>
          </a:p>
          <a:p>
            <a:endParaRPr lang="en-US" dirty="0" smtClean="0">
              <a:solidFill>
                <a:srgbClr val="00070C"/>
              </a:solidFill>
              <a:latin typeface="Arial" pitchFamily="34" charset="0"/>
              <a:cs typeface="Arial" pitchFamily="34" charset="0"/>
            </a:endParaRPr>
          </a:p>
          <a:p>
            <a:r>
              <a:rPr lang="en-US" b="1" dirty="0" smtClean="0">
                <a:solidFill>
                  <a:srgbClr val="FF0000"/>
                </a:solidFill>
                <a:latin typeface="Arial" pitchFamily="34" charset="0"/>
                <a:cs typeface="Arial" pitchFamily="34" charset="0"/>
              </a:rPr>
              <a:t>Before Angular 6 version:</a:t>
            </a:r>
            <a:endParaRPr lang="en-US" b="1" dirty="0">
              <a:solidFill>
                <a:srgbClr val="FF0000"/>
              </a:solidFill>
              <a:latin typeface="Arial" pitchFamily="34" charset="0"/>
              <a:cs typeface="Arial" pitchFamily="34" charset="0"/>
            </a:endParaRPr>
          </a:p>
          <a:p>
            <a:r>
              <a:rPr lang="en-US" dirty="0" smtClean="0">
                <a:latin typeface="Arial" pitchFamily="34" charset="0"/>
                <a:cs typeface="Arial" pitchFamily="34" charset="0"/>
              </a:rPr>
              <a:t>After </a:t>
            </a:r>
            <a:r>
              <a:rPr lang="en-US" dirty="0">
                <a:latin typeface="Arial" pitchFamily="34" charset="0"/>
                <a:cs typeface="Arial" pitchFamily="34" charset="0"/>
              </a:rPr>
              <a:t>creating resolver class we need to configure resolver class in providers metadata of @</a:t>
            </a:r>
            <a:r>
              <a:rPr lang="en-US" dirty="0" err="1">
                <a:latin typeface="Arial" pitchFamily="34" charset="0"/>
                <a:cs typeface="Arial" pitchFamily="34" charset="0"/>
              </a:rPr>
              <a:t>NgModule</a:t>
            </a:r>
            <a:r>
              <a:rPr lang="en-US" dirty="0">
                <a:latin typeface="Arial" pitchFamily="34" charset="0"/>
                <a:cs typeface="Arial" pitchFamily="34" charset="0"/>
              </a:rPr>
              <a:t> decorator in application module and then we need to configure our resolver class in route configuration using resolve property of Angular Route interface</a:t>
            </a:r>
            <a:r>
              <a:rPr lang="en-US" dirty="0" smtClean="0">
                <a:latin typeface="Arial" pitchFamily="34" charset="0"/>
                <a:cs typeface="Arial" pitchFamily="34" charset="0"/>
              </a:rPr>
              <a:t>.</a:t>
            </a:r>
          </a:p>
          <a:p>
            <a:endParaRPr lang="en-US" dirty="0" smtClean="0">
              <a:solidFill>
                <a:srgbClr val="FF0000"/>
              </a:solidFill>
              <a:latin typeface="Arial" pitchFamily="34" charset="0"/>
              <a:cs typeface="Arial" pitchFamily="34" charset="0"/>
            </a:endParaRPr>
          </a:p>
          <a:p>
            <a:endParaRPr lang="en-US" dirty="0">
              <a:solidFill>
                <a:srgbClr val="FF0000"/>
              </a:solidFill>
              <a:latin typeface="Arial" pitchFamily="34" charset="0"/>
              <a:cs typeface="Arial" pitchFamily="34" charset="0"/>
            </a:endParaRPr>
          </a:p>
          <a:p>
            <a:endParaRPr lang="en-US" dirty="0">
              <a:solidFill>
                <a:srgbClr val="FF0000"/>
              </a:solidFill>
              <a:latin typeface="Arial" pitchFamily="34" charset="0"/>
              <a:cs typeface="Arial" pitchFamily="34" charset="0"/>
            </a:endParaRPr>
          </a:p>
          <a:p>
            <a:endParaRPr lang="en-US" dirty="0"/>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3817633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5262979" cy="2246769"/>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Resolve Route Guards</a:t>
            </a:r>
          </a:p>
          <a:p>
            <a:endParaRPr lang="en-US" sz="3200" b="1" dirty="0">
              <a:solidFill>
                <a:srgbClr val="FF0000"/>
              </a:solidFill>
              <a:latin typeface="Arial" panose="020B0604020202020204" pitchFamily="34" charset="0"/>
              <a:cs typeface="Arial" panose="020B0604020202020204" pitchFamily="34" charset="0"/>
            </a:endParaRPr>
          </a:p>
          <a:p>
            <a:r>
              <a:rPr lang="en-US" sz="3600" b="1" dirty="0" smtClean="0">
                <a:solidFill>
                  <a:srgbClr val="FF0000"/>
                </a:solidFill>
                <a:latin typeface="Arial" panose="020B0604020202020204" pitchFamily="34" charset="0"/>
                <a:cs typeface="Arial" panose="020B0604020202020204" pitchFamily="34" charset="0"/>
              </a:rPr>
              <a:t> </a:t>
            </a:r>
            <a:endParaRPr lang="en-US" sz="3600" b="1" dirty="0">
              <a:solidFill>
                <a:srgbClr val="FF0000"/>
              </a:solidFill>
              <a:latin typeface="Arial" panose="020B0604020202020204" pitchFamily="34" charset="0"/>
              <a:cs typeface="Arial" panose="020B0604020202020204" pitchFamily="34" charset="0"/>
            </a:endParaRPr>
          </a:p>
          <a:p>
            <a:r>
              <a:rPr lang="en-US" sz="3600" b="1" dirty="0">
                <a:solidFill>
                  <a:srgbClr val="FF0000"/>
                </a:solidFill>
                <a:latin typeface="Arial" panose="020B0604020202020204" pitchFamily="34" charset="0"/>
                <a:cs typeface="Arial" panose="020B0604020202020204" pitchFamily="34" charset="0"/>
              </a:rPr>
              <a:t> </a:t>
            </a:r>
          </a:p>
        </p:txBody>
      </p:sp>
      <p:cxnSp>
        <p:nvCxnSpPr>
          <p:cNvPr id="5" name="Straight Connector 4"/>
          <p:cNvCxnSpPr/>
          <p:nvPr/>
        </p:nvCxnSpPr>
        <p:spPr>
          <a:xfrm>
            <a:off x="362912" y="838200"/>
            <a:ext cx="4740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6612" y="1038760"/>
            <a:ext cx="10820400" cy="4524315"/>
          </a:xfrm>
          <a:prstGeom prst="rect">
            <a:avLst/>
          </a:prstGeom>
        </p:spPr>
        <p:txBody>
          <a:bodyPr wrap="square">
            <a:spAutoFit/>
          </a:bodyPr>
          <a:lstStyle/>
          <a:p>
            <a:r>
              <a:rPr lang="en-US" b="1" dirty="0">
                <a:solidFill>
                  <a:srgbClr val="FF0000"/>
                </a:solidFill>
                <a:latin typeface="Arial" pitchFamily="34" charset="0"/>
                <a:cs typeface="Arial" pitchFamily="34" charset="0"/>
              </a:rPr>
              <a:t>Resolve Interface</a:t>
            </a:r>
          </a:p>
          <a:p>
            <a:r>
              <a:rPr lang="en-US" dirty="0">
                <a:solidFill>
                  <a:srgbClr val="00070C"/>
                </a:solidFill>
                <a:latin typeface="Arial" pitchFamily="34" charset="0"/>
                <a:cs typeface="Arial" pitchFamily="34" charset="0"/>
              </a:rPr>
              <a:t>To create a Resolve route guard, we need to create a class implementing Angular Resolve interface</a:t>
            </a:r>
            <a:r>
              <a:rPr lang="en-US" dirty="0" smtClean="0">
                <a:solidFill>
                  <a:srgbClr val="00070C"/>
                </a:solidFill>
                <a:latin typeface="Arial" pitchFamily="34" charset="0"/>
                <a:cs typeface="Arial" pitchFamily="34" charset="0"/>
              </a:rPr>
              <a:t>.</a:t>
            </a:r>
          </a:p>
          <a:p>
            <a:endParaRPr lang="en-US" dirty="0">
              <a:solidFill>
                <a:srgbClr val="FF0000"/>
              </a:solidFill>
              <a:latin typeface="Arial" pitchFamily="34" charset="0"/>
              <a:cs typeface="Arial" pitchFamily="34" charset="0"/>
            </a:endParaRPr>
          </a:p>
          <a:p>
            <a:r>
              <a:rPr lang="en-US" dirty="0">
                <a:latin typeface="Arial" pitchFamily="34" charset="0"/>
                <a:cs typeface="Arial" pitchFamily="34" charset="0"/>
              </a:rPr>
              <a:t>Find the Resolve interface structure from Angular doc</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r>
              <a:rPr lang="en-US" dirty="0">
                <a:solidFill>
                  <a:srgbClr val="FF0000"/>
                </a:solidFill>
                <a:latin typeface="Arial" pitchFamily="34" charset="0"/>
                <a:cs typeface="Arial" pitchFamily="34" charset="0"/>
              </a:rPr>
              <a:t>interface Resolve&lt;T&gt; { </a:t>
            </a:r>
          </a:p>
          <a:p>
            <a:r>
              <a:rPr lang="en-US" dirty="0">
                <a:solidFill>
                  <a:srgbClr val="FF0000"/>
                </a:solidFill>
                <a:latin typeface="Arial" pitchFamily="34" charset="0"/>
                <a:cs typeface="Arial" pitchFamily="34" charset="0"/>
              </a:rPr>
              <a:t>  resolve(route: </a:t>
            </a:r>
            <a:r>
              <a:rPr lang="en-US" dirty="0" err="1">
                <a:solidFill>
                  <a:srgbClr val="FF0000"/>
                </a:solidFill>
                <a:latin typeface="Arial" pitchFamily="34" charset="0"/>
                <a:cs typeface="Arial" pitchFamily="34" charset="0"/>
              </a:rPr>
              <a:t>ActivatedRouteSnapshot</a:t>
            </a:r>
            <a:r>
              <a:rPr lang="en-US" dirty="0">
                <a:solidFill>
                  <a:srgbClr val="FF0000"/>
                </a:solidFill>
                <a:latin typeface="Arial" pitchFamily="34" charset="0"/>
                <a:cs typeface="Arial" pitchFamily="34" charset="0"/>
              </a:rPr>
              <a:t>, state: </a:t>
            </a:r>
            <a:r>
              <a:rPr lang="en-US" dirty="0" err="1">
                <a:solidFill>
                  <a:srgbClr val="FF0000"/>
                </a:solidFill>
                <a:latin typeface="Arial" pitchFamily="34" charset="0"/>
                <a:cs typeface="Arial" pitchFamily="34" charset="0"/>
              </a:rPr>
              <a:t>RouterStateSnapshot</a:t>
            </a:r>
            <a:r>
              <a:rPr lang="en-US" dirty="0">
                <a:solidFill>
                  <a:srgbClr val="FF0000"/>
                </a:solidFill>
                <a:latin typeface="Arial" pitchFamily="34" charset="0"/>
                <a:cs typeface="Arial" pitchFamily="34" charset="0"/>
              </a:rPr>
              <a:t>): Observable&lt;T&gt; | Promise&lt;T&gt; | T</a:t>
            </a:r>
          </a:p>
          <a:p>
            <a:r>
              <a:rPr lang="en-US" dirty="0">
                <a:solidFill>
                  <a:srgbClr val="FF0000"/>
                </a:solidFill>
                <a:latin typeface="Arial" pitchFamily="34" charset="0"/>
                <a:cs typeface="Arial" pitchFamily="34" charset="0"/>
              </a:rPr>
              <a:t>}</a:t>
            </a:r>
          </a:p>
          <a:p>
            <a:endParaRPr lang="en-US" dirty="0" smtClean="0"/>
          </a:p>
          <a:p>
            <a:r>
              <a:rPr lang="en-US" dirty="0"/>
              <a:t>It has a method named as resolve with arguments </a:t>
            </a:r>
            <a:r>
              <a:rPr lang="en-US" dirty="0" err="1">
                <a:solidFill>
                  <a:srgbClr val="FF0000"/>
                </a:solidFill>
              </a:rPr>
              <a:t>ActivatedRouteSnapshot</a:t>
            </a:r>
            <a:r>
              <a:rPr lang="en-US" dirty="0"/>
              <a:t> and </a:t>
            </a:r>
            <a:r>
              <a:rPr lang="en-US" dirty="0" err="1">
                <a:solidFill>
                  <a:srgbClr val="FF0000"/>
                </a:solidFill>
              </a:rPr>
              <a:t>RouterStateSnapshot</a:t>
            </a:r>
            <a:r>
              <a:rPr lang="en-US" dirty="0"/>
              <a:t>. The method resolve can return Observable or Promise or a synchronous value. </a:t>
            </a:r>
            <a:endParaRPr lang="en-US" dirty="0" smtClean="0"/>
          </a:p>
          <a:p>
            <a:endParaRPr lang="en-US" dirty="0"/>
          </a:p>
          <a:p>
            <a:r>
              <a:rPr lang="en-US" dirty="0" smtClean="0"/>
              <a:t>Resolve </a:t>
            </a:r>
            <a:r>
              <a:rPr lang="en-US" dirty="0"/>
              <a:t>interface is imported from </a:t>
            </a:r>
            <a:r>
              <a:rPr lang="en-US" dirty="0">
                <a:solidFill>
                  <a:srgbClr val="FF0000"/>
                </a:solidFill>
              </a:rPr>
              <a:t>@angular/router </a:t>
            </a:r>
            <a:r>
              <a:rPr lang="en-US" dirty="0"/>
              <a:t>API</a:t>
            </a:r>
            <a:r>
              <a:rPr lang="en-US" dirty="0" smtClean="0"/>
              <a:t>.</a:t>
            </a:r>
          </a:p>
          <a:p>
            <a:endParaRPr lang="en-US" dirty="0"/>
          </a:p>
          <a:p>
            <a:endParaRPr lang="en-US" dirty="0"/>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737299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71" y="345575"/>
            <a:ext cx="1733141" cy="1775109"/>
          </a:xfrm>
          <a:prstGeom prst="rect">
            <a:avLst/>
          </a:prstGeom>
        </p:spPr>
      </p:pic>
      <p:sp>
        <p:nvSpPr>
          <p:cNvPr id="5" name="TextBox 4"/>
          <p:cNvSpPr txBox="1"/>
          <p:nvPr/>
        </p:nvSpPr>
        <p:spPr>
          <a:xfrm>
            <a:off x="1217612" y="457200"/>
            <a:ext cx="761999" cy="830997"/>
          </a:xfrm>
          <a:prstGeom prst="rect">
            <a:avLst/>
          </a:prstGeom>
          <a:noFill/>
        </p:spPr>
        <p:txBody>
          <a:bodyPr wrap="square" rtlCol="0">
            <a:spAutoFit/>
          </a:bodyPr>
          <a:lstStyle/>
          <a:p>
            <a:r>
              <a:rPr lang="en-US" sz="4800" b="1" dirty="0" smtClean="0">
                <a:solidFill>
                  <a:schemeClr val="bg1"/>
                </a:solidFill>
              </a:rPr>
              <a:t>8</a:t>
            </a:r>
            <a:endParaRPr lang="en-US" sz="4800" b="1" dirty="0">
              <a:solidFill>
                <a:schemeClr val="bg1"/>
              </a:solidFill>
            </a:endParaRPr>
          </a:p>
        </p:txBody>
      </p:sp>
      <p:sp>
        <p:nvSpPr>
          <p:cNvPr id="6" name="TextBox 5"/>
          <p:cNvSpPr txBox="1"/>
          <p:nvPr/>
        </p:nvSpPr>
        <p:spPr>
          <a:xfrm>
            <a:off x="1674812" y="533400"/>
            <a:ext cx="7440205" cy="646331"/>
          </a:xfrm>
          <a:prstGeom prst="rect">
            <a:avLst/>
          </a:prstGeom>
          <a:noFill/>
        </p:spPr>
        <p:txBody>
          <a:bodyPr wrap="square" rtlCol="0">
            <a:spAutoFit/>
          </a:bodyPr>
          <a:lstStyle/>
          <a:p>
            <a:r>
              <a:rPr lang="en-US" sz="3600" b="1" dirty="0" smtClean="0">
                <a:solidFill>
                  <a:schemeClr val="tx2">
                    <a:lumMod val="50000"/>
                  </a:schemeClr>
                </a:solidFill>
                <a:latin typeface="Arial" panose="020B0604020202020204" pitchFamily="34" charset="0"/>
                <a:cs typeface="Arial" panose="020B0604020202020204" pitchFamily="34" charset="0"/>
              </a:rPr>
              <a:t>    Angular 8  : Online Class</a:t>
            </a:r>
            <a:endParaRPr lang="en-US" sz="3600" b="1" dirty="0">
              <a:solidFill>
                <a:schemeClr val="tx2">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79412" y="2895600"/>
            <a:ext cx="11353800" cy="2092881"/>
          </a:xfrm>
          <a:prstGeom prst="rect">
            <a:avLst/>
          </a:prstGeom>
          <a:noFill/>
        </p:spPr>
        <p:txBody>
          <a:bodyPr wrap="square" rtlCol="0">
            <a:spAutoFit/>
          </a:bodyPr>
          <a:lstStyle/>
          <a:p>
            <a:r>
              <a:rPr lang="en-US" sz="3200" b="1" dirty="0" smtClean="0">
                <a:solidFill>
                  <a:srgbClr val="FF0000"/>
                </a:solidFill>
                <a:latin typeface="Arial" panose="020B0604020202020204" pitchFamily="34" charset="0"/>
                <a:cs typeface="Arial" panose="020B0604020202020204" pitchFamily="34" charset="0"/>
              </a:rPr>
              <a:t>Named </a:t>
            </a:r>
            <a:r>
              <a:rPr lang="en-US" sz="3200" b="1" dirty="0">
                <a:solidFill>
                  <a:srgbClr val="FF0000"/>
                </a:solidFill>
                <a:latin typeface="Arial" panose="020B0604020202020204" pitchFamily="34" charset="0"/>
                <a:cs typeface="Arial" panose="020B0604020202020204" pitchFamily="34" charset="0"/>
              </a:rPr>
              <a:t>and Multiple Router-Outlets </a:t>
            </a:r>
            <a:r>
              <a:rPr lang="en-US" sz="3200" b="1" dirty="0" smtClean="0">
                <a:solidFill>
                  <a:srgbClr val="FF0000"/>
                </a:solidFill>
                <a:latin typeface="Arial" panose="020B0604020202020204" pitchFamily="34" charset="0"/>
                <a:cs typeface="Arial" panose="020B0604020202020204" pitchFamily="34" charset="0"/>
              </a:rPr>
              <a:t>(</a:t>
            </a:r>
            <a:r>
              <a:rPr lang="en-US" sz="3200" b="1" dirty="0">
                <a:solidFill>
                  <a:srgbClr val="FF0000"/>
                </a:solidFill>
                <a:latin typeface="Arial" panose="020B0604020202020204" pitchFamily="34" charset="0"/>
                <a:cs typeface="Arial" panose="020B0604020202020204" pitchFamily="34" charset="0"/>
              </a:rPr>
              <a:t>Auxiliary Routes</a:t>
            </a:r>
            <a:r>
              <a:rPr lang="en-US" sz="3200" b="1" dirty="0" smtClean="0">
                <a:solidFill>
                  <a:srgbClr val="FF0000"/>
                </a:solidFill>
                <a:latin typeface="Arial" panose="020B0604020202020204" pitchFamily="34" charset="0"/>
                <a:cs typeface="Arial" panose="020B0604020202020204" pitchFamily="34" charset="0"/>
              </a:rPr>
              <a:t>)</a:t>
            </a:r>
          </a:p>
          <a:p>
            <a:r>
              <a:rPr lang="en-US" sz="3200" b="1" dirty="0">
                <a:solidFill>
                  <a:srgbClr val="FF0000"/>
                </a:solidFill>
                <a:latin typeface="Arial" panose="020B0604020202020204" pitchFamily="34" charset="0"/>
                <a:cs typeface="Arial" panose="020B0604020202020204" pitchFamily="34" charset="0"/>
              </a:rPr>
              <a:t>                               </a:t>
            </a:r>
            <a:r>
              <a:rPr lang="en-US" sz="3200" b="1" dirty="0" smtClean="0">
                <a:solidFill>
                  <a:srgbClr val="FF0000"/>
                </a:solidFill>
                <a:latin typeface="Arial" panose="020B0604020202020204" pitchFamily="34" charset="0"/>
                <a:cs typeface="Arial" panose="020B0604020202020204" pitchFamily="34" charset="0"/>
              </a:rPr>
              <a:t>(</a:t>
            </a:r>
            <a:r>
              <a:rPr lang="en-US" sz="3200" b="1" dirty="0">
                <a:solidFill>
                  <a:srgbClr val="FF0000"/>
                </a:solidFill>
                <a:latin typeface="Arial" panose="020B0604020202020204" pitchFamily="34" charset="0"/>
                <a:cs typeface="Arial" panose="020B0604020202020204" pitchFamily="34" charset="0"/>
              </a:rPr>
              <a:t>secondary routes)</a:t>
            </a:r>
          </a:p>
          <a:p>
            <a:endParaRPr lang="en-US" sz="6600" dirty="0"/>
          </a:p>
        </p:txBody>
      </p:sp>
      <p:cxnSp>
        <p:nvCxnSpPr>
          <p:cNvPr id="8" name="Straight Connector 7"/>
          <p:cNvCxnSpPr/>
          <p:nvPr/>
        </p:nvCxnSpPr>
        <p:spPr>
          <a:xfrm flipV="1">
            <a:off x="1827212" y="1210004"/>
            <a:ext cx="7486632" cy="91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47012" y="5772090"/>
            <a:ext cx="4004622" cy="400110"/>
          </a:xfrm>
          <a:prstGeom prst="rect">
            <a:avLst/>
          </a:prstGeom>
          <a:noFill/>
        </p:spPr>
        <p:txBody>
          <a:bodyPr wrap="none" rtlCol="0">
            <a:spAutoFit/>
          </a:bodyPr>
          <a:lstStyle/>
          <a:p>
            <a:r>
              <a:rPr lang="en-US" sz="2000" b="1" dirty="0">
                <a:solidFill>
                  <a:schemeClr val="tx2">
                    <a:lumMod val="50000"/>
                  </a:schemeClr>
                </a:solidFill>
                <a:latin typeface="Arial" panose="020B0604020202020204" pitchFamily="34" charset="0"/>
                <a:cs typeface="Arial" panose="020B0604020202020204" pitchFamily="34" charset="0"/>
              </a:rPr>
              <a:t>Presented by : Chandan Kumar</a:t>
            </a:r>
          </a:p>
        </p:txBody>
      </p:sp>
      <p:sp>
        <p:nvSpPr>
          <p:cNvPr id="10" name="TextBox 9"/>
          <p:cNvSpPr txBox="1"/>
          <p:nvPr/>
        </p:nvSpPr>
        <p:spPr>
          <a:xfrm>
            <a:off x="303212" y="5648980"/>
            <a:ext cx="4139275" cy="523220"/>
          </a:xfrm>
          <a:prstGeom prst="rect">
            <a:avLst/>
          </a:prstGeom>
          <a:noFill/>
        </p:spPr>
        <p:txBody>
          <a:bodyPr wrap="none" rtlCol="0">
            <a:spAutoFit/>
          </a:bodyPr>
          <a:lstStyle/>
          <a:p>
            <a:r>
              <a:rPr lang="en-US" sz="2800" b="1" dirty="0">
                <a:solidFill>
                  <a:schemeClr val="tx2">
                    <a:lumMod val="50000"/>
                  </a:schemeClr>
                </a:solidFill>
                <a:latin typeface="Arial" panose="020B0604020202020204" pitchFamily="34" charset="0"/>
                <a:cs typeface="Arial" panose="020B0604020202020204" pitchFamily="34" charset="0"/>
              </a:rPr>
              <a:t>By: Sahosoft Solutions</a:t>
            </a:r>
          </a:p>
        </p:txBody>
      </p:sp>
    </p:spTree>
    <p:extLst>
      <p:ext uri="{BB962C8B-B14F-4D97-AF65-F5344CB8AC3E}">
        <p14:creationId xmlns:p14="http://schemas.microsoft.com/office/powerpoint/2010/main" val="3964949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11936281" cy="5355312"/>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2800" b="1" dirty="0">
                <a:solidFill>
                  <a:srgbClr val="FF0000"/>
                </a:solidFill>
                <a:latin typeface="Arial" panose="020B0604020202020204" pitchFamily="34" charset="0"/>
                <a:cs typeface="Arial" panose="020B0604020202020204" pitchFamily="34" charset="0"/>
              </a:rPr>
              <a:t>Named and Multiple </a:t>
            </a:r>
            <a:r>
              <a:rPr lang="en-US" sz="2800" b="1" dirty="0" smtClean="0">
                <a:solidFill>
                  <a:srgbClr val="FF0000"/>
                </a:solidFill>
                <a:latin typeface="Arial" panose="020B0604020202020204" pitchFamily="34" charset="0"/>
                <a:cs typeface="Arial" panose="020B0604020202020204" pitchFamily="34" charset="0"/>
              </a:rPr>
              <a:t>Router-Outlets(Auxiliary</a:t>
            </a:r>
            <a:r>
              <a:rPr lang="en-US" sz="3600" b="1" dirty="0" smtClean="0">
                <a:solidFill>
                  <a:srgbClr val="FF0000"/>
                </a:solidFill>
                <a:latin typeface="Arial" panose="020B0604020202020204" pitchFamily="34" charset="0"/>
                <a:cs typeface="Arial" panose="020B0604020202020204" pitchFamily="34" charset="0"/>
              </a:rPr>
              <a:t> </a:t>
            </a:r>
            <a:r>
              <a:rPr lang="en-US" sz="2800" b="1" dirty="0">
                <a:solidFill>
                  <a:srgbClr val="FF0000"/>
                </a:solidFill>
                <a:latin typeface="Arial" panose="020B0604020202020204" pitchFamily="34" charset="0"/>
                <a:cs typeface="Arial" panose="020B0604020202020204" pitchFamily="34" charset="0"/>
              </a:rPr>
              <a:t>Routes)</a:t>
            </a:r>
          </a:p>
          <a:p>
            <a:r>
              <a:rPr lang="en-US" sz="3600" b="1" dirty="0" smtClean="0">
                <a:solidFill>
                  <a:srgbClr val="FF0000"/>
                </a:solidFill>
                <a:latin typeface="Arial" panose="020B0604020202020204" pitchFamily="34" charset="0"/>
                <a:cs typeface="Arial" panose="020B0604020202020204" pitchFamily="34" charset="0"/>
              </a:rPr>
              <a:t> </a:t>
            </a:r>
            <a:endParaRPr lang="en-US" sz="3600" b="1" dirty="0">
              <a:solidFill>
                <a:srgbClr val="FF0000"/>
              </a:solidFill>
              <a:latin typeface="Arial" panose="020B0604020202020204" pitchFamily="34" charset="0"/>
              <a:cs typeface="Arial" panose="020B0604020202020204" pitchFamily="34" charset="0"/>
            </a:endParaRPr>
          </a:p>
          <a:p>
            <a:r>
              <a:rPr lang="en-US" sz="3600" b="1" dirty="0" smtClean="0">
                <a:solidFill>
                  <a:srgbClr val="FF0000"/>
                </a:solidFill>
                <a:latin typeface="Arial" panose="020B0604020202020204" pitchFamily="34" charset="0"/>
                <a:cs typeface="Arial" panose="020B0604020202020204" pitchFamily="34" charset="0"/>
              </a:rPr>
              <a:t> </a:t>
            </a:r>
          </a:p>
          <a:p>
            <a:r>
              <a:rPr lang="en-US" dirty="0">
                <a:solidFill>
                  <a:srgbClr val="00070C"/>
                </a:solidFill>
                <a:latin typeface="Arial" pitchFamily="34" charset="0"/>
                <a:cs typeface="Arial" pitchFamily="34" charset="0"/>
              </a:rPr>
              <a:t>The Router outlet is a placeholder that gets filled dynamically by Angular, depending on the current router</a:t>
            </a:r>
            <a:r>
              <a:rPr lang="en-US" dirty="0" smtClean="0">
                <a:solidFill>
                  <a:srgbClr val="00070C"/>
                </a:solidFill>
                <a:latin typeface="Arial" pitchFamily="34" charset="0"/>
                <a:cs typeface="Arial" pitchFamily="34" charset="0"/>
              </a:rPr>
              <a:t>.</a:t>
            </a:r>
          </a:p>
          <a:p>
            <a:endParaRPr lang="en-US" dirty="0">
              <a:solidFill>
                <a:srgbClr val="00070C"/>
              </a:solidFill>
              <a:latin typeface="Arial" pitchFamily="34" charset="0"/>
              <a:cs typeface="Arial" pitchFamily="34" charset="0"/>
            </a:endParaRPr>
          </a:p>
          <a:p>
            <a:pPr marL="342900" indent="-342900">
              <a:buFont typeface="+mj-lt"/>
              <a:buAutoNum type="arabicPeriod"/>
            </a:pPr>
            <a:r>
              <a:rPr lang="en-US" dirty="0">
                <a:solidFill>
                  <a:srgbClr val="00070C"/>
                </a:solidFill>
                <a:latin typeface="Arial" pitchFamily="34" charset="0"/>
                <a:cs typeface="Arial" pitchFamily="34" charset="0"/>
              </a:rPr>
              <a:t>we'll see advanced uses of the &lt;router-outlet&gt; component such as named, multiple outlets and auxiliary routing</a:t>
            </a:r>
            <a:r>
              <a:rPr lang="en-US" dirty="0" smtClean="0">
                <a:solidFill>
                  <a:srgbClr val="00070C"/>
                </a:solidFill>
                <a:latin typeface="Arial" pitchFamily="34" charset="0"/>
                <a:cs typeface="Arial" pitchFamily="34" charset="0"/>
              </a:rPr>
              <a:t>.</a:t>
            </a:r>
          </a:p>
          <a:p>
            <a:pPr marL="342900" indent="-342900">
              <a:buFont typeface="+mj-lt"/>
              <a:buAutoNum type="arabicPeriod"/>
            </a:pPr>
            <a:r>
              <a:rPr lang="en-US" dirty="0" smtClean="0">
                <a:solidFill>
                  <a:srgbClr val="00070C"/>
                </a:solidFill>
                <a:latin typeface="Arial" pitchFamily="34" charset="0"/>
                <a:cs typeface="Arial" pitchFamily="34" charset="0"/>
              </a:rPr>
              <a:t>How </a:t>
            </a:r>
            <a:r>
              <a:rPr lang="en-US" dirty="0">
                <a:solidFill>
                  <a:srgbClr val="00070C"/>
                </a:solidFill>
                <a:latin typeface="Arial" pitchFamily="34" charset="0"/>
                <a:cs typeface="Arial" pitchFamily="34" charset="0"/>
              </a:rPr>
              <a:t>to Create a Named Router Outlet</a:t>
            </a:r>
            <a:r>
              <a:rPr lang="en-US" dirty="0" smtClean="0">
                <a:solidFill>
                  <a:srgbClr val="00070C"/>
                </a:solidFill>
                <a:latin typeface="Arial" pitchFamily="34" charset="0"/>
                <a:cs typeface="Arial" pitchFamily="34" charset="0"/>
              </a:rPr>
              <a:t>?</a:t>
            </a:r>
          </a:p>
          <a:p>
            <a:pPr marL="342900" indent="-342900">
              <a:buFont typeface="+mj-lt"/>
              <a:buAutoNum type="arabicPeriod"/>
            </a:pPr>
            <a:r>
              <a:rPr lang="en-US" dirty="0" smtClean="0">
                <a:solidFill>
                  <a:srgbClr val="00070C"/>
                </a:solidFill>
                <a:latin typeface="Arial" pitchFamily="34" charset="0"/>
                <a:cs typeface="Arial" pitchFamily="34" charset="0"/>
              </a:rPr>
              <a:t>We </a:t>
            </a:r>
            <a:r>
              <a:rPr lang="en-US" dirty="0">
                <a:solidFill>
                  <a:srgbClr val="00070C"/>
                </a:solidFill>
                <a:latin typeface="Arial" pitchFamily="34" charset="0"/>
                <a:cs typeface="Arial" pitchFamily="34" charset="0"/>
              </a:rPr>
              <a:t>can create a named Router outlet using the name property of the &lt;router-outlet&gt; component</a:t>
            </a:r>
            <a:r>
              <a:rPr lang="en-US" dirty="0" smtClean="0">
                <a:solidFill>
                  <a:srgbClr val="00070C"/>
                </a:solidFill>
                <a:latin typeface="Arial" pitchFamily="34" charset="0"/>
                <a:cs typeface="Arial" pitchFamily="34" charset="0"/>
              </a:rPr>
              <a:t>:</a:t>
            </a:r>
          </a:p>
          <a:p>
            <a:endParaRPr lang="en-US" dirty="0">
              <a:solidFill>
                <a:srgbClr val="00070C"/>
              </a:solidFill>
              <a:latin typeface="Arial" pitchFamily="34" charset="0"/>
              <a:cs typeface="Arial" pitchFamily="34" charset="0"/>
            </a:endParaRPr>
          </a:p>
          <a:p>
            <a:r>
              <a:rPr lang="en-US" dirty="0">
                <a:solidFill>
                  <a:srgbClr val="FF0000"/>
                </a:solidFill>
                <a:latin typeface="Arial" pitchFamily="34" charset="0"/>
                <a:cs typeface="Arial" pitchFamily="34" charset="0"/>
              </a:rPr>
              <a:t>&lt;</a:t>
            </a:r>
            <a:r>
              <a:rPr lang="en-US" dirty="0" smtClean="0">
                <a:solidFill>
                  <a:srgbClr val="FF0000"/>
                </a:solidFill>
                <a:latin typeface="Arial" pitchFamily="34" charset="0"/>
                <a:cs typeface="Arial" pitchFamily="34" charset="0"/>
              </a:rPr>
              <a:t>router-outlet&gt;&lt;/</a:t>
            </a:r>
            <a:r>
              <a:rPr lang="en-US" dirty="0">
                <a:solidFill>
                  <a:srgbClr val="FF0000"/>
                </a:solidFill>
                <a:latin typeface="Arial" pitchFamily="34" charset="0"/>
                <a:cs typeface="Arial" pitchFamily="34" charset="0"/>
              </a:rPr>
              <a:t>router-outlet</a:t>
            </a:r>
            <a:r>
              <a:rPr lang="en-US" dirty="0" smtClean="0">
                <a:solidFill>
                  <a:srgbClr val="FF0000"/>
                </a:solidFill>
                <a:latin typeface="Arial" pitchFamily="34" charset="0"/>
                <a:cs typeface="Arial" pitchFamily="34" charset="0"/>
              </a:rPr>
              <a:t>&gt;</a:t>
            </a:r>
          </a:p>
          <a:p>
            <a:r>
              <a:rPr lang="en-US" dirty="0">
                <a:solidFill>
                  <a:srgbClr val="FF0000"/>
                </a:solidFill>
                <a:latin typeface="Arial" pitchFamily="34" charset="0"/>
                <a:cs typeface="Arial" pitchFamily="34" charset="0"/>
              </a:rPr>
              <a:t>&lt;router-outlet name="outlet1"&gt;&lt;/router-outlet</a:t>
            </a:r>
            <a:r>
              <a:rPr lang="en-US" dirty="0" smtClean="0">
                <a:solidFill>
                  <a:srgbClr val="FF0000"/>
                </a:solidFill>
                <a:latin typeface="Arial" pitchFamily="34" charset="0"/>
                <a:cs typeface="Arial" pitchFamily="34" charset="0"/>
              </a:rPr>
              <a:t>&gt;</a:t>
            </a:r>
          </a:p>
          <a:p>
            <a:r>
              <a:rPr lang="en-US" dirty="0">
                <a:solidFill>
                  <a:srgbClr val="FF0000"/>
                </a:solidFill>
                <a:latin typeface="Arial" pitchFamily="34" charset="0"/>
                <a:cs typeface="Arial" pitchFamily="34" charset="0"/>
              </a:rPr>
              <a:t>&lt;router-outlet name="</a:t>
            </a:r>
            <a:r>
              <a:rPr lang="en-US" dirty="0" smtClean="0">
                <a:solidFill>
                  <a:srgbClr val="FF0000"/>
                </a:solidFill>
                <a:latin typeface="Arial" pitchFamily="34" charset="0"/>
                <a:cs typeface="Arial" pitchFamily="34" charset="0"/>
              </a:rPr>
              <a:t>outlet2"&gt;&lt;/</a:t>
            </a:r>
            <a:r>
              <a:rPr lang="en-US" dirty="0">
                <a:solidFill>
                  <a:srgbClr val="FF0000"/>
                </a:solidFill>
                <a:latin typeface="Arial" pitchFamily="34" charset="0"/>
                <a:cs typeface="Arial" pitchFamily="34" charset="0"/>
              </a:rPr>
              <a:t>router-outlet&gt;</a:t>
            </a:r>
          </a:p>
          <a:p>
            <a:endParaRPr lang="en-US" dirty="0">
              <a:solidFill>
                <a:srgbClr val="FF0000"/>
              </a:solidFill>
              <a:latin typeface="Arial" pitchFamily="34" charset="0"/>
              <a:cs typeface="Arial" pitchFamily="34" charset="0"/>
            </a:endParaRPr>
          </a:p>
          <a:p>
            <a:endParaRPr lang="en-US" dirty="0">
              <a:solidFill>
                <a:srgbClr val="FF0000"/>
              </a:solidFill>
              <a:latin typeface="Arial" pitchFamily="34" charset="0"/>
              <a:cs typeface="Arial" pitchFamily="34" charset="0"/>
            </a:endParaRPr>
          </a:p>
          <a:p>
            <a:endParaRPr lang="en-US" sz="3600" b="1" dirty="0">
              <a:solidFill>
                <a:srgbClr val="FF0000"/>
              </a:solidFill>
              <a:latin typeface="Arial" panose="020B0604020202020204" pitchFamily="34" charset="0"/>
              <a:cs typeface="Arial" panose="020B0604020202020204" pitchFamily="34" charset="0"/>
            </a:endParaRPr>
          </a:p>
        </p:txBody>
      </p:sp>
      <p:cxnSp>
        <p:nvCxnSpPr>
          <p:cNvPr id="5" name="Straight Connector 4"/>
          <p:cNvCxnSpPr/>
          <p:nvPr/>
        </p:nvCxnSpPr>
        <p:spPr>
          <a:xfrm>
            <a:off x="362912" y="838200"/>
            <a:ext cx="91605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
        <p:nvSpPr>
          <p:cNvPr id="8" name="TextBox 7"/>
          <p:cNvSpPr txBox="1"/>
          <p:nvPr/>
        </p:nvSpPr>
        <p:spPr>
          <a:xfrm>
            <a:off x="573318" y="990967"/>
            <a:ext cx="2625494" cy="523220"/>
          </a:xfrm>
          <a:prstGeom prst="rect">
            <a:avLst/>
          </a:prstGeom>
          <a:noFill/>
        </p:spPr>
        <p:txBody>
          <a:bodyPr wrap="square" rtlCol="0">
            <a:spAutoFit/>
          </a:bodyPr>
          <a:lstStyle/>
          <a:p>
            <a:r>
              <a:rPr lang="en-US" sz="2800" b="1" dirty="0">
                <a:solidFill>
                  <a:srgbClr val="FF0000"/>
                </a:solidFill>
              </a:rPr>
              <a:t>Router Outlet</a:t>
            </a:r>
          </a:p>
        </p:txBody>
      </p:sp>
      <p:cxnSp>
        <p:nvCxnSpPr>
          <p:cNvPr id="9" name="Straight Connector 8"/>
          <p:cNvCxnSpPr/>
          <p:nvPr/>
        </p:nvCxnSpPr>
        <p:spPr>
          <a:xfrm>
            <a:off x="455612" y="1514187"/>
            <a:ext cx="2743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14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9432390" cy="4247317"/>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2800" b="1" dirty="0">
                <a:solidFill>
                  <a:srgbClr val="FF0000"/>
                </a:solidFill>
                <a:latin typeface="Arial" panose="020B0604020202020204" pitchFamily="34" charset="0"/>
                <a:cs typeface="Arial" panose="020B0604020202020204" pitchFamily="34" charset="0"/>
              </a:rPr>
              <a:t>Named and Multiple </a:t>
            </a:r>
            <a:r>
              <a:rPr lang="en-US" sz="2800" b="1" dirty="0" smtClean="0">
                <a:solidFill>
                  <a:srgbClr val="FF0000"/>
                </a:solidFill>
                <a:latin typeface="Arial" panose="020B0604020202020204" pitchFamily="34" charset="0"/>
                <a:cs typeface="Arial" panose="020B0604020202020204" pitchFamily="34" charset="0"/>
              </a:rPr>
              <a:t>Router-Outlets(Auxiliary</a:t>
            </a:r>
            <a:r>
              <a:rPr lang="en-US" sz="3600" b="1" dirty="0" smtClean="0">
                <a:solidFill>
                  <a:srgbClr val="FF0000"/>
                </a:solidFill>
                <a:latin typeface="Arial" panose="020B0604020202020204" pitchFamily="34" charset="0"/>
                <a:cs typeface="Arial" panose="020B0604020202020204" pitchFamily="34" charset="0"/>
              </a:rPr>
              <a:t> </a:t>
            </a:r>
            <a:r>
              <a:rPr lang="en-US" sz="2800" b="1" dirty="0">
                <a:solidFill>
                  <a:srgbClr val="FF0000"/>
                </a:solidFill>
                <a:latin typeface="Arial" panose="020B0604020202020204" pitchFamily="34" charset="0"/>
                <a:cs typeface="Arial" panose="020B0604020202020204" pitchFamily="34" charset="0"/>
              </a:rPr>
              <a:t>Routes)</a:t>
            </a:r>
          </a:p>
          <a:p>
            <a:r>
              <a:rPr lang="en-US" sz="3600" b="1" dirty="0" smtClean="0">
                <a:solidFill>
                  <a:srgbClr val="FF0000"/>
                </a:solidFill>
                <a:latin typeface="Arial" panose="020B0604020202020204" pitchFamily="34" charset="0"/>
                <a:cs typeface="Arial" panose="020B0604020202020204" pitchFamily="34" charset="0"/>
              </a:rPr>
              <a:t> </a:t>
            </a:r>
            <a:endParaRPr lang="en-US" sz="3600" b="1" dirty="0">
              <a:solidFill>
                <a:srgbClr val="FF0000"/>
              </a:solidFill>
              <a:latin typeface="Arial" panose="020B0604020202020204" pitchFamily="34" charset="0"/>
              <a:cs typeface="Arial" panose="020B0604020202020204" pitchFamily="34" charset="0"/>
            </a:endParaRPr>
          </a:p>
          <a:p>
            <a:r>
              <a:rPr lang="en-US" sz="3600" b="1" dirty="0" smtClean="0">
                <a:solidFill>
                  <a:srgbClr val="FF0000"/>
                </a:solidFill>
                <a:latin typeface="Arial" panose="020B0604020202020204" pitchFamily="34" charset="0"/>
                <a:cs typeface="Arial" panose="020B0604020202020204" pitchFamily="34" charset="0"/>
              </a:rPr>
              <a:t> </a:t>
            </a:r>
            <a:r>
              <a:rPr lang="en-US" dirty="0" smtClean="0">
                <a:solidFill>
                  <a:srgbClr val="00070C"/>
                </a:solidFill>
              </a:rPr>
              <a:t>You </a:t>
            </a:r>
            <a:r>
              <a:rPr lang="en-US" dirty="0">
                <a:solidFill>
                  <a:srgbClr val="00070C"/>
                </a:solidFill>
              </a:rPr>
              <a:t>can have multiple outlets in the same template:</a:t>
            </a:r>
          </a:p>
          <a:p>
            <a:endParaRPr lang="en-US" dirty="0">
              <a:solidFill>
                <a:srgbClr val="00070C"/>
              </a:solidFill>
            </a:endParaRPr>
          </a:p>
          <a:p>
            <a:pPr marL="45720" indent="0">
              <a:buNone/>
            </a:pPr>
            <a:r>
              <a:rPr lang="en-US" dirty="0">
                <a:solidFill>
                  <a:srgbClr val="FF0000"/>
                </a:solidFill>
              </a:rPr>
              <a:t>  &lt;router-outlet&gt;&lt;/router-outlet&gt;</a:t>
            </a:r>
          </a:p>
          <a:p>
            <a:pPr marL="45720" indent="0">
              <a:buNone/>
            </a:pPr>
            <a:r>
              <a:rPr lang="en-US" dirty="0">
                <a:solidFill>
                  <a:srgbClr val="FF0000"/>
                </a:solidFill>
              </a:rPr>
              <a:t>  &lt;router-outlet name="sidebar"&gt;&lt;/router-outlet</a:t>
            </a:r>
            <a:r>
              <a:rPr lang="en-US" dirty="0" smtClean="0">
                <a:solidFill>
                  <a:srgbClr val="FF0000"/>
                </a:solidFill>
              </a:rPr>
              <a:t>&gt;</a:t>
            </a:r>
          </a:p>
          <a:p>
            <a:pPr marL="45720" indent="0">
              <a:buNone/>
            </a:pPr>
            <a:endParaRPr lang="en-US" dirty="0">
              <a:solidFill>
                <a:srgbClr val="FF0000"/>
              </a:solidFill>
            </a:endParaRPr>
          </a:p>
          <a:p>
            <a:pPr lvl="0"/>
            <a:r>
              <a:rPr lang="en-US" dirty="0">
                <a:solidFill>
                  <a:srgbClr val="00070C"/>
                </a:solidFill>
              </a:rPr>
              <a:t>The unnamed outlet is the primary outlet</a:t>
            </a:r>
            <a:r>
              <a:rPr lang="en-US" dirty="0" smtClean="0">
                <a:solidFill>
                  <a:srgbClr val="00070C"/>
                </a:solidFill>
              </a:rPr>
              <a:t>.</a:t>
            </a:r>
          </a:p>
          <a:p>
            <a:pPr lvl="0"/>
            <a:endParaRPr lang="en-US" dirty="0">
              <a:solidFill>
                <a:srgbClr val="00070C"/>
              </a:solidFill>
            </a:endParaRPr>
          </a:p>
          <a:p>
            <a:pPr lvl="0"/>
            <a:r>
              <a:rPr lang="en-US" dirty="0">
                <a:solidFill>
                  <a:srgbClr val="00070C"/>
                </a:solidFill>
              </a:rPr>
              <a:t>Except for the primary outlet, all other outlets must have a name</a:t>
            </a:r>
            <a:r>
              <a:rPr lang="en-US" dirty="0" smtClean="0">
                <a:solidFill>
                  <a:srgbClr val="00070C"/>
                </a:solidFill>
              </a:rPr>
              <a:t>.</a:t>
            </a:r>
          </a:p>
          <a:p>
            <a:pPr lvl="0"/>
            <a:endParaRPr lang="en-US" sz="3600" b="1" dirty="0">
              <a:solidFill>
                <a:srgbClr val="FF0000"/>
              </a:solidFill>
              <a:latin typeface="Arial" panose="020B0604020202020204" pitchFamily="34" charset="0"/>
              <a:cs typeface="Arial" panose="020B0604020202020204" pitchFamily="34" charset="0"/>
            </a:endParaRPr>
          </a:p>
        </p:txBody>
      </p:sp>
      <p:cxnSp>
        <p:nvCxnSpPr>
          <p:cNvPr id="5" name="Straight Connector 4"/>
          <p:cNvCxnSpPr/>
          <p:nvPr/>
        </p:nvCxnSpPr>
        <p:spPr>
          <a:xfrm>
            <a:off x="362912" y="838200"/>
            <a:ext cx="91605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
        <p:nvSpPr>
          <p:cNvPr id="8" name="TextBox 7"/>
          <p:cNvSpPr txBox="1"/>
          <p:nvPr/>
        </p:nvSpPr>
        <p:spPr>
          <a:xfrm>
            <a:off x="333894" y="973974"/>
            <a:ext cx="5673494" cy="369332"/>
          </a:xfrm>
          <a:prstGeom prst="rect">
            <a:avLst/>
          </a:prstGeom>
          <a:noFill/>
        </p:spPr>
        <p:txBody>
          <a:bodyPr wrap="square" rtlCol="0">
            <a:spAutoFit/>
          </a:bodyPr>
          <a:lstStyle/>
          <a:p>
            <a:r>
              <a:rPr lang="en-US" b="1" dirty="0">
                <a:solidFill>
                  <a:srgbClr val="FF0000"/>
                </a:solidFill>
              </a:rPr>
              <a:t>Create Multiple Router Outlets</a:t>
            </a:r>
          </a:p>
        </p:txBody>
      </p:sp>
      <p:cxnSp>
        <p:nvCxnSpPr>
          <p:cNvPr id="9" name="Straight Connector 8"/>
          <p:cNvCxnSpPr/>
          <p:nvPr/>
        </p:nvCxnSpPr>
        <p:spPr>
          <a:xfrm flipV="1">
            <a:off x="455612" y="1295400"/>
            <a:ext cx="3276600" cy="239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261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331"/>
            <a:ext cx="12085424" cy="5262979"/>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2800" b="1" dirty="0">
                <a:solidFill>
                  <a:srgbClr val="FF0000"/>
                </a:solidFill>
                <a:latin typeface="Arial" panose="020B0604020202020204" pitchFamily="34" charset="0"/>
                <a:cs typeface="Arial" panose="020B0604020202020204" pitchFamily="34" charset="0"/>
              </a:rPr>
              <a:t>Named and Multiple </a:t>
            </a:r>
            <a:r>
              <a:rPr lang="en-US" sz="2800" b="1" dirty="0" smtClean="0">
                <a:solidFill>
                  <a:srgbClr val="FF0000"/>
                </a:solidFill>
                <a:latin typeface="Arial" panose="020B0604020202020204" pitchFamily="34" charset="0"/>
                <a:cs typeface="Arial" panose="020B0604020202020204" pitchFamily="34" charset="0"/>
              </a:rPr>
              <a:t>Router-Outlets(Auxiliary</a:t>
            </a:r>
            <a:r>
              <a:rPr lang="en-US" sz="3600" b="1" dirty="0" smtClean="0">
                <a:solidFill>
                  <a:srgbClr val="FF0000"/>
                </a:solidFill>
                <a:latin typeface="Arial" panose="020B0604020202020204" pitchFamily="34" charset="0"/>
                <a:cs typeface="Arial" panose="020B0604020202020204" pitchFamily="34" charset="0"/>
              </a:rPr>
              <a:t> </a:t>
            </a:r>
            <a:r>
              <a:rPr lang="en-US" sz="2800" b="1" dirty="0">
                <a:solidFill>
                  <a:srgbClr val="FF0000"/>
                </a:solidFill>
                <a:latin typeface="Arial" panose="020B0604020202020204" pitchFamily="34" charset="0"/>
                <a:cs typeface="Arial" panose="020B0604020202020204" pitchFamily="34" charset="0"/>
              </a:rPr>
              <a:t>Routes)</a:t>
            </a:r>
          </a:p>
          <a:p>
            <a:r>
              <a:rPr lang="en-US" sz="3600" b="1" dirty="0" smtClean="0">
                <a:solidFill>
                  <a:srgbClr val="FF0000"/>
                </a:solidFill>
                <a:latin typeface="Arial" panose="020B0604020202020204" pitchFamily="34" charset="0"/>
                <a:cs typeface="Arial" panose="020B0604020202020204" pitchFamily="34" charset="0"/>
              </a:rPr>
              <a:t> </a:t>
            </a:r>
            <a:endParaRPr lang="en-US" sz="3600" b="1" dirty="0">
              <a:solidFill>
                <a:srgbClr val="FF0000"/>
              </a:solidFill>
              <a:latin typeface="Arial" panose="020B0604020202020204" pitchFamily="34" charset="0"/>
              <a:cs typeface="Arial" panose="020B0604020202020204" pitchFamily="34" charset="0"/>
            </a:endParaRPr>
          </a:p>
          <a:p>
            <a:r>
              <a:rPr lang="en-US" sz="3600" b="1" dirty="0" smtClean="0">
                <a:solidFill>
                  <a:srgbClr val="FF0000"/>
                </a:solidFill>
                <a:latin typeface="Arial" panose="020B0604020202020204" pitchFamily="34" charset="0"/>
                <a:cs typeface="Arial" panose="020B0604020202020204" pitchFamily="34" charset="0"/>
              </a:rPr>
              <a:t> </a:t>
            </a:r>
          </a:p>
          <a:p>
            <a:r>
              <a:rPr lang="en-US" dirty="0" smtClean="0">
                <a:solidFill>
                  <a:srgbClr val="00070C"/>
                </a:solidFill>
                <a:latin typeface="Arial" pitchFamily="34" charset="0"/>
                <a:cs typeface="Arial" pitchFamily="34" charset="0"/>
              </a:rPr>
              <a:t>A </a:t>
            </a:r>
            <a:r>
              <a:rPr lang="en-US" dirty="0">
                <a:solidFill>
                  <a:srgbClr val="00070C"/>
                </a:solidFill>
                <a:latin typeface="Arial" pitchFamily="34" charset="0"/>
                <a:cs typeface="Arial" pitchFamily="34" charset="0"/>
              </a:rPr>
              <a:t>component has one primary route and zero or more auxiliary </a:t>
            </a:r>
            <a:r>
              <a:rPr lang="en-US" dirty="0" err="1" smtClean="0">
                <a:solidFill>
                  <a:srgbClr val="00070C"/>
                </a:solidFill>
                <a:latin typeface="Arial" pitchFamily="34" charset="0"/>
                <a:cs typeface="Arial" pitchFamily="34" charset="0"/>
              </a:rPr>
              <a:t>routes.Auxiliary</a:t>
            </a:r>
            <a:r>
              <a:rPr lang="en-US" dirty="0" smtClean="0">
                <a:solidFill>
                  <a:srgbClr val="00070C"/>
                </a:solidFill>
                <a:latin typeface="Arial" pitchFamily="34" charset="0"/>
                <a:cs typeface="Arial" pitchFamily="34" charset="0"/>
              </a:rPr>
              <a:t> </a:t>
            </a:r>
            <a:r>
              <a:rPr lang="en-US" dirty="0">
                <a:solidFill>
                  <a:srgbClr val="00070C"/>
                </a:solidFill>
                <a:latin typeface="Arial" pitchFamily="34" charset="0"/>
                <a:cs typeface="Arial" pitchFamily="34" charset="0"/>
              </a:rPr>
              <a:t>routes allow you to use and navigate </a:t>
            </a:r>
            <a:endParaRPr lang="en-US" dirty="0" smtClean="0">
              <a:solidFill>
                <a:srgbClr val="00070C"/>
              </a:solidFill>
              <a:latin typeface="Arial" pitchFamily="34" charset="0"/>
              <a:cs typeface="Arial" pitchFamily="34" charset="0"/>
            </a:endParaRPr>
          </a:p>
          <a:p>
            <a:r>
              <a:rPr lang="en-US" dirty="0" smtClean="0">
                <a:solidFill>
                  <a:srgbClr val="00070C"/>
                </a:solidFill>
                <a:latin typeface="Arial" pitchFamily="34" charset="0"/>
                <a:cs typeface="Arial" pitchFamily="34" charset="0"/>
              </a:rPr>
              <a:t>multiple </a:t>
            </a:r>
            <a:r>
              <a:rPr lang="en-US" dirty="0">
                <a:solidFill>
                  <a:srgbClr val="00070C"/>
                </a:solidFill>
                <a:latin typeface="Arial" pitchFamily="34" charset="0"/>
                <a:cs typeface="Arial" pitchFamily="34" charset="0"/>
              </a:rPr>
              <a:t>routes. </a:t>
            </a:r>
            <a:r>
              <a:rPr lang="en-US" dirty="0" smtClean="0">
                <a:solidFill>
                  <a:srgbClr val="00070C"/>
                </a:solidFill>
                <a:latin typeface="Arial" pitchFamily="34" charset="0"/>
                <a:cs typeface="Arial" pitchFamily="34" charset="0"/>
              </a:rPr>
              <a:t>To </a:t>
            </a:r>
            <a:r>
              <a:rPr lang="en-US" dirty="0">
                <a:solidFill>
                  <a:srgbClr val="00070C"/>
                </a:solidFill>
                <a:latin typeface="Arial" pitchFamily="34" charset="0"/>
                <a:cs typeface="Arial" pitchFamily="34" charset="0"/>
              </a:rPr>
              <a:t>define an auxiliary route you need a named router outlet where the component of the auxiliary </a:t>
            </a:r>
            <a:endParaRPr lang="en-US" dirty="0" smtClean="0">
              <a:solidFill>
                <a:srgbClr val="00070C"/>
              </a:solidFill>
              <a:latin typeface="Arial" pitchFamily="34" charset="0"/>
              <a:cs typeface="Arial" pitchFamily="34" charset="0"/>
            </a:endParaRPr>
          </a:p>
          <a:p>
            <a:r>
              <a:rPr lang="en-US" dirty="0" smtClean="0">
                <a:solidFill>
                  <a:srgbClr val="00070C"/>
                </a:solidFill>
                <a:latin typeface="Arial" pitchFamily="34" charset="0"/>
                <a:cs typeface="Arial" pitchFamily="34" charset="0"/>
              </a:rPr>
              <a:t>route </a:t>
            </a:r>
            <a:r>
              <a:rPr lang="en-US" dirty="0">
                <a:solidFill>
                  <a:srgbClr val="00070C"/>
                </a:solidFill>
                <a:latin typeface="Arial" pitchFamily="34" charset="0"/>
                <a:cs typeface="Arial" pitchFamily="34" charset="0"/>
              </a:rPr>
              <a:t>will be rendered</a:t>
            </a:r>
            <a:r>
              <a:rPr lang="en-US" dirty="0" smtClean="0">
                <a:solidFill>
                  <a:srgbClr val="00070C"/>
                </a:solidFill>
                <a:latin typeface="Arial" pitchFamily="34" charset="0"/>
                <a:cs typeface="Arial" pitchFamily="34" charset="0"/>
              </a:rPr>
              <a:t>.</a:t>
            </a:r>
          </a:p>
          <a:p>
            <a:endParaRPr lang="en-US" dirty="0">
              <a:solidFill>
                <a:srgbClr val="00070C"/>
              </a:solidFill>
              <a:latin typeface="Arial" pitchFamily="34" charset="0"/>
              <a:cs typeface="Arial" pitchFamily="34" charset="0"/>
            </a:endParaRPr>
          </a:p>
          <a:p>
            <a:r>
              <a:rPr lang="en-US" dirty="0">
                <a:solidFill>
                  <a:srgbClr val="00070C"/>
                </a:solidFill>
                <a:latin typeface="Arial" pitchFamily="34" charset="0"/>
                <a:cs typeface="Arial" pitchFamily="34" charset="0"/>
              </a:rPr>
              <a:t>Named outlet will open as secondary route within a (). Suppose we have opened a route with unnamed outlet </a:t>
            </a:r>
            <a:endParaRPr lang="en-US" dirty="0" smtClean="0">
              <a:solidFill>
                <a:srgbClr val="00070C"/>
              </a:solidFill>
              <a:latin typeface="Arial" pitchFamily="34" charset="0"/>
              <a:cs typeface="Arial" pitchFamily="34" charset="0"/>
            </a:endParaRPr>
          </a:p>
          <a:p>
            <a:r>
              <a:rPr lang="en-US" dirty="0" smtClean="0">
                <a:solidFill>
                  <a:srgbClr val="00070C"/>
                </a:solidFill>
                <a:latin typeface="Arial" pitchFamily="34" charset="0"/>
                <a:cs typeface="Arial" pitchFamily="34" charset="0"/>
              </a:rPr>
              <a:t>and </a:t>
            </a:r>
            <a:r>
              <a:rPr lang="en-US" dirty="0">
                <a:solidFill>
                  <a:srgbClr val="00070C"/>
                </a:solidFill>
                <a:latin typeface="Arial" pitchFamily="34" charset="0"/>
                <a:cs typeface="Arial" pitchFamily="34" charset="0"/>
              </a:rPr>
              <a:t>then we visit a route that will open in named outlet, we will observe the path on browser address bar that both </a:t>
            </a:r>
            <a:endParaRPr lang="en-US" dirty="0" smtClean="0">
              <a:solidFill>
                <a:srgbClr val="00070C"/>
              </a:solidFill>
              <a:latin typeface="Arial" pitchFamily="34" charset="0"/>
              <a:cs typeface="Arial" pitchFamily="34" charset="0"/>
            </a:endParaRPr>
          </a:p>
          <a:p>
            <a:r>
              <a:rPr lang="en-US" dirty="0" smtClean="0">
                <a:solidFill>
                  <a:srgbClr val="00070C"/>
                </a:solidFill>
                <a:latin typeface="Arial" pitchFamily="34" charset="0"/>
                <a:cs typeface="Arial" pitchFamily="34" charset="0"/>
              </a:rPr>
              <a:t>path </a:t>
            </a:r>
            <a:r>
              <a:rPr lang="en-US" dirty="0">
                <a:solidFill>
                  <a:srgbClr val="00070C"/>
                </a:solidFill>
                <a:latin typeface="Arial" pitchFamily="34" charset="0"/>
                <a:cs typeface="Arial" pitchFamily="34" charset="0"/>
              </a:rPr>
              <a:t>exists there. The named outlet path is called secondary routes and will open in () . </a:t>
            </a:r>
            <a:r>
              <a:rPr lang="en-US" dirty="0" smtClean="0">
                <a:solidFill>
                  <a:srgbClr val="00070C"/>
                </a:solidFill>
                <a:latin typeface="Arial" pitchFamily="34" charset="0"/>
                <a:cs typeface="Arial" pitchFamily="34" charset="0"/>
              </a:rPr>
              <a:t>Secondary </a:t>
            </a:r>
            <a:r>
              <a:rPr lang="en-US" dirty="0">
                <a:solidFill>
                  <a:srgbClr val="00070C"/>
                </a:solidFill>
                <a:latin typeface="Arial" pitchFamily="34" charset="0"/>
                <a:cs typeface="Arial" pitchFamily="34" charset="0"/>
              </a:rPr>
              <a:t>routes will be </a:t>
            </a:r>
            <a:endParaRPr lang="en-US" dirty="0" smtClean="0">
              <a:solidFill>
                <a:srgbClr val="00070C"/>
              </a:solidFill>
              <a:latin typeface="Arial" pitchFamily="34" charset="0"/>
              <a:cs typeface="Arial" pitchFamily="34" charset="0"/>
            </a:endParaRPr>
          </a:p>
          <a:p>
            <a:r>
              <a:rPr lang="en-US" dirty="0" smtClean="0">
                <a:solidFill>
                  <a:srgbClr val="00070C"/>
                </a:solidFill>
                <a:latin typeface="Arial" pitchFamily="34" charset="0"/>
                <a:cs typeface="Arial" pitchFamily="34" charset="0"/>
              </a:rPr>
              <a:t>appended </a:t>
            </a:r>
            <a:r>
              <a:rPr lang="en-US" dirty="0">
                <a:solidFill>
                  <a:srgbClr val="00070C"/>
                </a:solidFill>
                <a:latin typeface="Arial" pitchFamily="34" charset="0"/>
                <a:cs typeface="Arial" pitchFamily="34" charset="0"/>
              </a:rPr>
              <a:t>with unnamed router outlet path</a:t>
            </a:r>
            <a:r>
              <a:rPr lang="en-US" dirty="0" smtClean="0">
                <a:solidFill>
                  <a:srgbClr val="00070C"/>
                </a:solidFill>
                <a:latin typeface="Arial" pitchFamily="34" charset="0"/>
                <a:cs typeface="Arial" pitchFamily="34" charset="0"/>
              </a:rPr>
              <a:t>.</a:t>
            </a:r>
          </a:p>
          <a:p>
            <a:endParaRPr lang="en-US" dirty="0" smtClean="0">
              <a:solidFill>
                <a:srgbClr val="00070C"/>
              </a:solidFill>
              <a:latin typeface="Arial" pitchFamily="34" charset="0"/>
              <a:cs typeface="Arial" pitchFamily="34" charset="0"/>
            </a:endParaRPr>
          </a:p>
          <a:p>
            <a:r>
              <a:rPr lang="en-US" b="1" dirty="0" smtClean="0">
                <a:solidFill>
                  <a:srgbClr val="FF0000"/>
                </a:solidFill>
                <a:latin typeface="Arial" pitchFamily="34" charset="0"/>
                <a:cs typeface="Arial" pitchFamily="34" charset="0"/>
              </a:rPr>
              <a:t>We will see below types of named outlet:</a:t>
            </a:r>
            <a:endParaRPr lang="en-US" b="1" dirty="0">
              <a:solidFill>
                <a:srgbClr val="FF0000"/>
              </a:solidFill>
              <a:latin typeface="Arial" pitchFamily="34" charset="0"/>
              <a:cs typeface="Arial" pitchFamily="34" charset="0"/>
            </a:endParaRPr>
          </a:p>
          <a:p>
            <a:pPr marL="342900" indent="-342900">
              <a:buFont typeface="+mj-lt"/>
              <a:buAutoNum type="arabicPeriod"/>
            </a:pPr>
            <a:r>
              <a:rPr lang="en-US" sz="1600" dirty="0">
                <a:solidFill>
                  <a:srgbClr val="00070C"/>
                </a:solidFill>
                <a:latin typeface="Arial" pitchFamily="34" charset="0"/>
                <a:cs typeface="Arial" pitchFamily="34" charset="0"/>
              </a:rPr>
              <a:t>Single named outlet</a:t>
            </a:r>
          </a:p>
          <a:p>
            <a:pPr marL="342900" indent="-342900">
              <a:buFont typeface="+mj-lt"/>
              <a:buAutoNum type="arabicPeriod"/>
            </a:pPr>
            <a:r>
              <a:rPr lang="en-US" sz="1600" dirty="0">
                <a:solidFill>
                  <a:srgbClr val="00070C"/>
                </a:solidFill>
                <a:latin typeface="Arial" pitchFamily="34" charset="0"/>
                <a:cs typeface="Arial" pitchFamily="34" charset="0"/>
              </a:rPr>
              <a:t>Two different named outlet</a:t>
            </a:r>
          </a:p>
          <a:p>
            <a:pPr marL="342900" indent="-342900">
              <a:buFont typeface="+mj-lt"/>
              <a:buAutoNum type="arabicPeriod"/>
            </a:pPr>
            <a:r>
              <a:rPr lang="en-US" sz="1600" dirty="0">
                <a:solidFill>
                  <a:srgbClr val="00070C"/>
                </a:solidFill>
                <a:latin typeface="Arial" pitchFamily="34" charset="0"/>
                <a:cs typeface="Arial" pitchFamily="34" charset="0"/>
              </a:rPr>
              <a:t>Contains parameter in named outlet</a:t>
            </a:r>
          </a:p>
        </p:txBody>
      </p:sp>
      <p:cxnSp>
        <p:nvCxnSpPr>
          <p:cNvPr id="5" name="Straight Connector 4"/>
          <p:cNvCxnSpPr/>
          <p:nvPr/>
        </p:nvCxnSpPr>
        <p:spPr>
          <a:xfrm>
            <a:off x="362912" y="838200"/>
            <a:ext cx="91605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
        <p:nvSpPr>
          <p:cNvPr id="8" name="TextBox 7"/>
          <p:cNvSpPr txBox="1"/>
          <p:nvPr/>
        </p:nvSpPr>
        <p:spPr>
          <a:xfrm>
            <a:off x="573318" y="990967"/>
            <a:ext cx="6968894" cy="1384995"/>
          </a:xfrm>
          <a:prstGeom prst="rect">
            <a:avLst/>
          </a:prstGeom>
          <a:noFill/>
        </p:spPr>
        <p:txBody>
          <a:bodyPr wrap="square" rtlCol="0">
            <a:spAutoFit/>
          </a:bodyPr>
          <a:lstStyle/>
          <a:p>
            <a:r>
              <a:rPr lang="en-US" sz="2800" b="1" dirty="0">
                <a:solidFill>
                  <a:srgbClr val="FF0000"/>
                </a:solidFill>
              </a:rPr>
              <a:t>Auxiliary </a:t>
            </a:r>
            <a:r>
              <a:rPr lang="en-US" sz="2800" b="1" dirty="0" smtClean="0">
                <a:solidFill>
                  <a:srgbClr val="FF0000"/>
                </a:solidFill>
              </a:rPr>
              <a:t>Route/Secondary</a:t>
            </a:r>
            <a:r>
              <a:rPr lang="en-US" dirty="0" smtClean="0"/>
              <a:t> </a:t>
            </a:r>
            <a:r>
              <a:rPr lang="en-US" sz="2800" b="1" dirty="0">
                <a:solidFill>
                  <a:srgbClr val="FF0000"/>
                </a:solidFill>
              </a:rPr>
              <a:t>routes</a:t>
            </a:r>
          </a:p>
          <a:p>
            <a:endParaRPr lang="en-US" sz="2800" b="1" dirty="0">
              <a:solidFill>
                <a:srgbClr val="FF0000"/>
              </a:solidFill>
            </a:endParaRPr>
          </a:p>
          <a:p>
            <a:endParaRPr lang="en-US" sz="2800" b="1" dirty="0">
              <a:solidFill>
                <a:srgbClr val="FF0000"/>
              </a:solidFill>
            </a:endParaRPr>
          </a:p>
        </p:txBody>
      </p:sp>
      <p:cxnSp>
        <p:nvCxnSpPr>
          <p:cNvPr id="9" name="Straight Connector 8"/>
          <p:cNvCxnSpPr/>
          <p:nvPr/>
        </p:nvCxnSpPr>
        <p:spPr>
          <a:xfrm>
            <a:off x="455612" y="1514187"/>
            <a:ext cx="5943600" cy="9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343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331"/>
            <a:ext cx="11375743" cy="6524863"/>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2800" b="1" dirty="0" smtClean="0">
                <a:solidFill>
                  <a:srgbClr val="FF0000"/>
                </a:solidFill>
                <a:latin typeface="Arial" panose="020B0604020202020204" pitchFamily="34" charset="0"/>
                <a:cs typeface="Arial" panose="020B0604020202020204" pitchFamily="34" charset="0"/>
              </a:rPr>
              <a:t>Difference </a:t>
            </a:r>
            <a:r>
              <a:rPr lang="en-US" sz="2800" b="1" dirty="0">
                <a:solidFill>
                  <a:srgbClr val="FF0000"/>
                </a:solidFill>
                <a:latin typeface="Arial" panose="020B0604020202020204" pitchFamily="34" charset="0"/>
                <a:cs typeface="Arial" panose="020B0604020202020204" pitchFamily="34" charset="0"/>
              </a:rPr>
              <a:t>between [</a:t>
            </a:r>
            <a:r>
              <a:rPr lang="en-US" sz="2800" b="1" dirty="0" err="1">
                <a:solidFill>
                  <a:srgbClr val="FF0000"/>
                </a:solidFill>
                <a:latin typeface="Arial" panose="020B0604020202020204" pitchFamily="34" charset="0"/>
                <a:cs typeface="Arial" panose="020B0604020202020204" pitchFamily="34" charset="0"/>
              </a:rPr>
              <a:t>routerLink</a:t>
            </a:r>
            <a:r>
              <a:rPr lang="en-US" sz="2800" b="1" dirty="0">
                <a:solidFill>
                  <a:srgbClr val="FF0000"/>
                </a:solidFill>
                <a:latin typeface="Arial" panose="020B0604020202020204" pitchFamily="34" charset="0"/>
                <a:cs typeface="Arial" panose="020B0604020202020204" pitchFamily="34" charset="0"/>
              </a:rPr>
              <a:t>] and </a:t>
            </a:r>
            <a:r>
              <a:rPr lang="en-US" sz="2800" b="1" dirty="0" err="1">
                <a:solidFill>
                  <a:srgbClr val="FF0000"/>
                </a:solidFill>
                <a:latin typeface="Arial" panose="020B0604020202020204" pitchFamily="34" charset="0"/>
                <a:cs typeface="Arial" panose="020B0604020202020204" pitchFamily="34" charset="0"/>
              </a:rPr>
              <a:t>routerLink</a:t>
            </a:r>
            <a:endParaRPr lang="en-US" sz="3600" b="1" dirty="0">
              <a:solidFill>
                <a:srgbClr val="FF0000"/>
              </a:solidFill>
              <a:latin typeface="Arial" panose="020B0604020202020204" pitchFamily="34" charset="0"/>
              <a:cs typeface="Arial" panose="020B0604020202020204" pitchFamily="34" charset="0"/>
            </a:endParaRPr>
          </a:p>
          <a:p>
            <a:r>
              <a:rPr lang="en-US" sz="2000" dirty="0" smtClean="0">
                <a:solidFill>
                  <a:srgbClr val="FF0000"/>
                </a:solidFill>
                <a:latin typeface="Arial" panose="020B0604020202020204" pitchFamily="34" charset="0"/>
                <a:cs typeface="Arial" panose="020B0604020202020204" pitchFamily="34" charset="0"/>
              </a:rPr>
              <a:t> </a:t>
            </a:r>
          </a:p>
          <a:p>
            <a:r>
              <a:rPr lang="en-US" sz="2000" b="1" dirty="0" smtClean="0">
                <a:solidFill>
                  <a:srgbClr val="FF0000"/>
                </a:solidFill>
                <a:latin typeface="Arial" panose="020B0604020202020204" pitchFamily="34" charset="0"/>
                <a:cs typeface="Arial" panose="020B0604020202020204" pitchFamily="34" charset="0"/>
              </a:rPr>
              <a:t>[</a:t>
            </a:r>
            <a:r>
              <a:rPr lang="en-US" sz="2000" b="1" dirty="0" err="1">
                <a:solidFill>
                  <a:srgbClr val="FF0000"/>
                </a:solidFill>
                <a:latin typeface="Arial" panose="020B0604020202020204" pitchFamily="34" charset="0"/>
                <a:cs typeface="Arial" panose="020B0604020202020204" pitchFamily="34" charset="0"/>
              </a:rPr>
              <a:t>routerLink</a:t>
            </a:r>
            <a:r>
              <a:rPr lang="en-US" sz="2000" b="1" dirty="0" smtClean="0">
                <a:solidFill>
                  <a:srgbClr val="FF0000"/>
                </a:solidFill>
                <a:latin typeface="Arial" panose="020B0604020202020204" pitchFamily="34" charset="0"/>
                <a:cs typeface="Arial" panose="020B0604020202020204" pitchFamily="34" charset="0"/>
              </a:rPr>
              <a:t>]</a:t>
            </a:r>
          </a:p>
          <a:p>
            <a:r>
              <a:rPr lang="en-US" dirty="0" smtClean="0">
                <a:solidFill>
                  <a:srgbClr val="00070C"/>
                </a:solidFill>
                <a:latin typeface="Arial" pitchFamily="34" charset="0"/>
                <a:cs typeface="Arial" pitchFamily="34" charset="0"/>
              </a:rPr>
              <a:t>When </a:t>
            </a:r>
            <a:r>
              <a:rPr lang="en-US" dirty="0">
                <a:solidFill>
                  <a:srgbClr val="00070C"/>
                </a:solidFill>
                <a:latin typeface="Arial" pitchFamily="34" charset="0"/>
                <a:cs typeface="Arial" pitchFamily="34" charset="0"/>
              </a:rPr>
              <a:t>you use brackets, it means you're passing a </a:t>
            </a:r>
            <a:r>
              <a:rPr lang="en-US" dirty="0" err="1">
                <a:solidFill>
                  <a:srgbClr val="00070C"/>
                </a:solidFill>
                <a:latin typeface="Arial" pitchFamily="34" charset="0"/>
                <a:cs typeface="Arial" pitchFamily="34" charset="0"/>
              </a:rPr>
              <a:t>bindable</a:t>
            </a:r>
            <a:r>
              <a:rPr lang="en-US" dirty="0">
                <a:solidFill>
                  <a:srgbClr val="00070C"/>
                </a:solidFill>
                <a:latin typeface="Arial" pitchFamily="34" charset="0"/>
                <a:cs typeface="Arial" pitchFamily="34" charset="0"/>
              </a:rPr>
              <a:t> property (a variable).</a:t>
            </a:r>
          </a:p>
          <a:p>
            <a:r>
              <a:rPr lang="en-US" dirty="0" smtClean="0">
                <a:solidFill>
                  <a:srgbClr val="FF0000"/>
                </a:solidFill>
                <a:latin typeface="Arial" pitchFamily="34" charset="0"/>
                <a:cs typeface="Arial" pitchFamily="34" charset="0"/>
              </a:rPr>
              <a:t>  </a:t>
            </a:r>
            <a:r>
              <a:rPr lang="en-US" dirty="0">
                <a:solidFill>
                  <a:srgbClr val="FF0000"/>
                </a:solidFill>
                <a:latin typeface="Arial" pitchFamily="34" charset="0"/>
                <a:cs typeface="Arial" pitchFamily="34" charset="0"/>
              </a:rPr>
              <a:t>&lt;a [</a:t>
            </a:r>
            <a:r>
              <a:rPr lang="en-US" dirty="0" err="1">
                <a:solidFill>
                  <a:srgbClr val="FF0000"/>
                </a:solidFill>
                <a:latin typeface="Arial" pitchFamily="34" charset="0"/>
                <a:cs typeface="Arial" pitchFamily="34" charset="0"/>
              </a:rPr>
              <a:t>routerLink</a:t>
            </a:r>
            <a:r>
              <a:rPr lang="en-US" dirty="0">
                <a:solidFill>
                  <a:srgbClr val="FF0000"/>
                </a:solidFill>
                <a:latin typeface="Arial" pitchFamily="34" charset="0"/>
                <a:cs typeface="Arial" pitchFamily="34" charset="0"/>
              </a:rPr>
              <a:t>]="</a:t>
            </a:r>
            <a:r>
              <a:rPr lang="en-US" dirty="0" err="1">
                <a:solidFill>
                  <a:srgbClr val="FF0000"/>
                </a:solidFill>
                <a:latin typeface="Arial" pitchFamily="34" charset="0"/>
                <a:cs typeface="Arial" pitchFamily="34" charset="0"/>
              </a:rPr>
              <a:t>routerLinkVariable</a:t>
            </a:r>
            <a:r>
              <a:rPr lang="en-US" dirty="0">
                <a:solidFill>
                  <a:srgbClr val="FF0000"/>
                </a:solidFill>
                <a:latin typeface="Arial" pitchFamily="34" charset="0"/>
                <a:cs typeface="Arial" pitchFamily="34" charset="0"/>
              </a:rPr>
              <a:t>"&gt;&lt;/a</a:t>
            </a:r>
            <a:r>
              <a:rPr lang="en-US" dirty="0" smtClean="0">
                <a:solidFill>
                  <a:srgbClr val="FF0000"/>
                </a:solidFill>
                <a:latin typeface="Arial" pitchFamily="34" charset="0"/>
                <a:cs typeface="Arial" pitchFamily="34" charset="0"/>
              </a:rPr>
              <a:t>&gt;</a:t>
            </a:r>
          </a:p>
          <a:p>
            <a:endParaRPr lang="en-US" dirty="0" smtClean="0">
              <a:solidFill>
                <a:srgbClr val="FF0000"/>
              </a:solidFill>
              <a:latin typeface="Arial" pitchFamily="34" charset="0"/>
              <a:cs typeface="Arial" pitchFamily="34" charset="0"/>
            </a:endParaRPr>
          </a:p>
          <a:p>
            <a:r>
              <a:rPr lang="en-US" dirty="0" smtClean="0">
                <a:solidFill>
                  <a:srgbClr val="00070C"/>
                </a:solidFill>
                <a:latin typeface="Arial" pitchFamily="34" charset="0"/>
                <a:cs typeface="Arial" pitchFamily="34" charset="0"/>
              </a:rPr>
              <a:t>  So </a:t>
            </a:r>
            <a:r>
              <a:rPr lang="en-US" dirty="0">
                <a:solidFill>
                  <a:srgbClr val="00070C"/>
                </a:solidFill>
                <a:latin typeface="Arial" pitchFamily="34" charset="0"/>
                <a:cs typeface="Arial" pitchFamily="34" charset="0"/>
              </a:rPr>
              <a:t>this variable (</a:t>
            </a:r>
            <a:r>
              <a:rPr lang="en-US" dirty="0" err="1">
                <a:solidFill>
                  <a:srgbClr val="FF0000"/>
                </a:solidFill>
                <a:latin typeface="Arial" pitchFamily="34" charset="0"/>
                <a:cs typeface="Arial" pitchFamily="34" charset="0"/>
              </a:rPr>
              <a:t>routerLinkVariable</a:t>
            </a:r>
            <a:r>
              <a:rPr lang="en-US" dirty="0">
                <a:solidFill>
                  <a:srgbClr val="00070C"/>
                </a:solidFill>
                <a:latin typeface="Arial" pitchFamily="34" charset="0"/>
                <a:cs typeface="Arial" pitchFamily="34" charset="0"/>
              </a:rPr>
              <a:t>) could be defined inside your class and it should have a value like below:</a:t>
            </a:r>
          </a:p>
          <a:p>
            <a:endParaRPr lang="en-US" dirty="0">
              <a:solidFill>
                <a:srgbClr val="00070C"/>
              </a:solidFill>
              <a:latin typeface="Arial" pitchFamily="34" charset="0"/>
              <a:cs typeface="Arial" pitchFamily="34" charset="0"/>
            </a:endParaRPr>
          </a:p>
          <a:p>
            <a:r>
              <a:rPr lang="en-US" dirty="0">
                <a:solidFill>
                  <a:srgbClr val="FF0000"/>
                </a:solidFill>
                <a:latin typeface="Arial" pitchFamily="34" charset="0"/>
                <a:cs typeface="Arial" pitchFamily="34" charset="0"/>
              </a:rPr>
              <a:t>export class </a:t>
            </a:r>
            <a:r>
              <a:rPr lang="en-US" dirty="0" err="1">
                <a:solidFill>
                  <a:srgbClr val="FF0000"/>
                </a:solidFill>
                <a:latin typeface="Arial" pitchFamily="34" charset="0"/>
                <a:cs typeface="Arial" pitchFamily="34" charset="0"/>
              </a:rPr>
              <a:t>myComponent</a:t>
            </a:r>
            <a:r>
              <a:rPr lang="en-US" dirty="0">
                <a:solidFill>
                  <a:srgbClr val="FF0000"/>
                </a:solidFill>
                <a:latin typeface="Arial" pitchFamily="34" charset="0"/>
                <a:cs typeface="Arial" pitchFamily="34" charset="0"/>
              </a:rPr>
              <a:t> {</a:t>
            </a:r>
          </a:p>
          <a:p>
            <a:r>
              <a:rPr lang="en-US" dirty="0" smtClean="0">
                <a:solidFill>
                  <a:srgbClr val="FF0000"/>
                </a:solidFill>
                <a:latin typeface="Arial" pitchFamily="34" charset="0"/>
                <a:cs typeface="Arial" pitchFamily="34" charset="0"/>
              </a:rPr>
              <a:t>    </a:t>
            </a:r>
            <a:r>
              <a:rPr lang="en-US" dirty="0">
                <a:solidFill>
                  <a:srgbClr val="FF0000"/>
                </a:solidFill>
                <a:latin typeface="Arial" pitchFamily="34" charset="0"/>
                <a:cs typeface="Arial" pitchFamily="34" charset="0"/>
              </a:rPr>
              <a:t>public </a:t>
            </a:r>
            <a:r>
              <a:rPr lang="en-US" dirty="0" err="1">
                <a:solidFill>
                  <a:srgbClr val="FF0000"/>
                </a:solidFill>
                <a:latin typeface="Arial" pitchFamily="34" charset="0"/>
                <a:cs typeface="Arial" pitchFamily="34" charset="0"/>
              </a:rPr>
              <a:t>routerLinkVariable</a:t>
            </a:r>
            <a:r>
              <a:rPr lang="en-US" dirty="0">
                <a:solidFill>
                  <a:srgbClr val="FF0000"/>
                </a:solidFill>
                <a:latin typeface="Arial" pitchFamily="34" charset="0"/>
                <a:cs typeface="Arial" pitchFamily="34" charset="0"/>
              </a:rPr>
              <a:t> = "/home"; // the value of the variable is string</a:t>
            </a:r>
            <a:r>
              <a:rPr lang="en-US" dirty="0" smtClean="0">
                <a:solidFill>
                  <a:srgbClr val="FF0000"/>
                </a:solidFill>
                <a:latin typeface="Arial" pitchFamily="34" charset="0"/>
                <a:cs typeface="Arial" pitchFamily="34" charset="0"/>
              </a:rPr>
              <a:t>!</a:t>
            </a:r>
          </a:p>
          <a:p>
            <a:r>
              <a:rPr lang="en-US" dirty="0" smtClean="0">
                <a:solidFill>
                  <a:srgbClr val="FF0000"/>
                </a:solidFill>
                <a:latin typeface="Arial" pitchFamily="34" charset="0"/>
                <a:cs typeface="Arial" pitchFamily="34" charset="0"/>
              </a:rPr>
              <a:t>}</a:t>
            </a:r>
          </a:p>
          <a:p>
            <a:endParaRPr lang="en-US" dirty="0">
              <a:solidFill>
                <a:srgbClr val="FF0000"/>
              </a:solidFill>
              <a:latin typeface="Arial" pitchFamily="34" charset="0"/>
              <a:cs typeface="Arial" pitchFamily="34" charset="0"/>
            </a:endParaRPr>
          </a:p>
          <a:p>
            <a:r>
              <a:rPr lang="en-US" dirty="0">
                <a:solidFill>
                  <a:srgbClr val="00070C"/>
                </a:solidFill>
                <a:latin typeface="Arial" pitchFamily="34" charset="0"/>
                <a:cs typeface="Arial" pitchFamily="34" charset="0"/>
              </a:rPr>
              <a:t>But with variables, you have the opportunity to make it dynamic </a:t>
            </a:r>
            <a:r>
              <a:rPr lang="en-US" dirty="0" smtClean="0">
                <a:solidFill>
                  <a:srgbClr val="00070C"/>
                </a:solidFill>
                <a:latin typeface="Arial" pitchFamily="34" charset="0"/>
                <a:cs typeface="Arial" pitchFamily="34" charset="0"/>
              </a:rPr>
              <a:t>right.</a:t>
            </a:r>
            <a:endParaRPr lang="en-US" dirty="0">
              <a:solidFill>
                <a:srgbClr val="00070C"/>
              </a:solidFill>
              <a:latin typeface="Arial" pitchFamily="34" charset="0"/>
              <a:cs typeface="Arial" pitchFamily="34" charset="0"/>
            </a:endParaRPr>
          </a:p>
          <a:p>
            <a:endParaRPr lang="en-US" dirty="0">
              <a:solidFill>
                <a:srgbClr val="00070C"/>
              </a:solidFill>
              <a:latin typeface="Arial" pitchFamily="34" charset="0"/>
              <a:cs typeface="Arial" pitchFamily="34" charset="0"/>
            </a:endParaRPr>
          </a:p>
          <a:p>
            <a:r>
              <a:rPr lang="en-US" dirty="0">
                <a:solidFill>
                  <a:srgbClr val="FF0000"/>
                </a:solidFill>
                <a:latin typeface="Arial" pitchFamily="34" charset="0"/>
                <a:cs typeface="Arial" pitchFamily="34" charset="0"/>
              </a:rPr>
              <a:t>export class </a:t>
            </a:r>
            <a:r>
              <a:rPr lang="en-US" dirty="0" err="1">
                <a:solidFill>
                  <a:srgbClr val="FF0000"/>
                </a:solidFill>
                <a:latin typeface="Arial" pitchFamily="34" charset="0"/>
                <a:cs typeface="Arial" pitchFamily="34" charset="0"/>
              </a:rPr>
              <a:t>myComponent</a:t>
            </a:r>
            <a:r>
              <a:rPr lang="en-US" dirty="0">
                <a:solidFill>
                  <a:srgbClr val="FF0000"/>
                </a:solidFill>
                <a:latin typeface="Arial" pitchFamily="34" charset="0"/>
                <a:cs typeface="Arial" pitchFamily="34" charset="0"/>
              </a:rPr>
              <a:t> {</a:t>
            </a:r>
          </a:p>
          <a:p>
            <a:endParaRPr lang="en-US" dirty="0">
              <a:solidFill>
                <a:srgbClr val="FF0000"/>
              </a:solidFill>
              <a:latin typeface="Arial" pitchFamily="34" charset="0"/>
              <a:cs typeface="Arial" pitchFamily="34" charset="0"/>
            </a:endParaRPr>
          </a:p>
          <a:p>
            <a:r>
              <a:rPr lang="en-US" dirty="0">
                <a:solidFill>
                  <a:srgbClr val="FF0000"/>
                </a:solidFill>
                <a:latin typeface="Arial" pitchFamily="34" charset="0"/>
                <a:cs typeface="Arial" pitchFamily="34" charset="0"/>
              </a:rPr>
              <a:t>    public </a:t>
            </a:r>
            <a:r>
              <a:rPr lang="en-US" dirty="0" err="1">
                <a:solidFill>
                  <a:srgbClr val="FF0000"/>
                </a:solidFill>
                <a:latin typeface="Arial" pitchFamily="34" charset="0"/>
                <a:cs typeface="Arial" pitchFamily="34" charset="0"/>
              </a:rPr>
              <a:t>routerLinkVariable</a:t>
            </a:r>
            <a:r>
              <a:rPr lang="en-US" dirty="0">
                <a:solidFill>
                  <a:srgbClr val="FF0000"/>
                </a:solidFill>
                <a:latin typeface="Arial" pitchFamily="34" charset="0"/>
                <a:cs typeface="Arial" pitchFamily="34" charset="0"/>
              </a:rPr>
              <a:t> = "/home"; // the value of the variable is string!</a:t>
            </a:r>
          </a:p>
          <a:p>
            <a:endParaRPr lang="en-US" dirty="0">
              <a:solidFill>
                <a:srgbClr val="FF0000"/>
              </a:solidFill>
              <a:latin typeface="Arial" pitchFamily="34" charset="0"/>
              <a:cs typeface="Arial" pitchFamily="34" charset="0"/>
            </a:endParaRPr>
          </a:p>
          <a:p>
            <a:r>
              <a:rPr lang="en-US" dirty="0">
                <a:solidFill>
                  <a:srgbClr val="FF0000"/>
                </a:solidFill>
                <a:latin typeface="Arial" pitchFamily="34" charset="0"/>
                <a:cs typeface="Arial" pitchFamily="34" charset="0"/>
              </a:rPr>
              <a:t>    </a:t>
            </a:r>
            <a:r>
              <a:rPr lang="en-US" dirty="0" err="1">
                <a:solidFill>
                  <a:srgbClr val="FF0000"/>
                </a:solidFill>
                <a:latin typeface="Arial" pitchFamily="34" charset="0"/>
                <a:cs typeface="Arial" pitchFamily="34" charset="0"/>
              </a:rPr>
              <a:t>updateRouterLinkVariable</a:t>
            </a:r>
            <a:r>
              <a:rPr lang="en-US" dirty="0">
                <a:solidFill>
                  <a:srgbClr val="FF0000"/>
                </a:solidFill>
                <a:latin typeface="Arial" pitchFamily="34" charset="0"/>
                <a:cs typeface="Arial" pitchFamily="34" charset="0"/>
              </a:rPr>
              <a:t>(){</a:t>
            </a:r>
          </a:p>
          <a:p>
            <a:endParaRPr lang="en-US" dirty="0">
              <a:solidFill>
                <a:srgbClr val="FF0000"/>
              </a:solidFill>
              <a:latin typeface="Arial" pitchFamily="34" charset="0"/>
              <a:cs typeface="Arial" pitchFamily="34" charset="0"/>
            </a:endParaRPr>
          </a:p>
          <a:p>
            <a:r>
              <a:rPr lang="en-US" dirty="0">
                <a:solidFill>
                  <a:srgbClr val="FF0000"/>
                </a:solidFill>
                <a:latin typeface="Arial" pitchFamily="34" charset="0"/>
                <a:cs typeface="Arial" pitchFamily="34" charset="0"/>
              </a:rPr>
              <a:t>        </a:t>
            </a:r>
            <a:r>
              <a:rPr lang="en-US" dirty="0" err="1">
                <a:solidFill>
                  <a:srgbClr val="FF0000"/>
                </a:solidFill>
                <a:latin typeface="Arial" pitchFamily="34" charset="0"/>
                <a:cs typeface="Arial" pitchFamily="34" charset="0"/>
              </a:rPr>
              <a:t>this.routerLinkVariable</a:t>
            </a:r>
            <a:r>
              <a:rPr lang="en-US" dirty="0">
                <a:solidFill>
                  <a:srgbClr val="FF0000"/>
                </a:solidFill>
                <a:latin typeface="Arial" pitchFamily="34" charset="0"/>
                <a:cs typeface="Arial" pitchFamily="34" charset="0"/>
              </a:rPr>
              <a:t> = '/about';</a:t>
            </a:r>
          </a:p>
          <a:p>
            <a:r>
              <a:rPr lang="en-US" dirty="0">
                <a:solidFill>
                  <a:srgbClr val="FF0000"/>
                </a:solidFill>
                <a:latin typeface="Arial" pitchFamily="34" charset="0"/>
                <a:cs typeface="Arial" pitchFamily="34" charset="0"/>
              </a:rPr>
              <a:t>    </a:t>
            </a:r>
            <a:r>
              <a:rPr lang="en-US" dirty="0" smtClean="0">
                <a:solidFill>
                  <a:srgbClr val="FF0000"/>
                </a:solidFill>
                <a:latin typeface="Arial" pitchFamily="34" charset="0"/>
                <a:cs typeface="Arial" pitchFamily="34" charset="0"/>
              </a:rPr>
              <a:t>}</a:t>
            </a:r>
            <a:endParaRPr lang="en-US" sz="1600" dirty="0">
              <a:solidFill>
                <a:srgbClr val="00070C"/>
              </a:solidFill>
              <a:latin typeface="Arial" pitchFamily="34" charset="0"/>
              <a:cs typeface="Arial" pitchFamily="34" charset="0"/>
            </a:endParaRPr>
          </a:p>
        </p:txBody>
      </p:sp>
      <p:cxnSp>
        <p:nvCxnSpPr>
          <p:cNvPr id="5" name="Straight Connector 4"/>
          <p:cNvCxnSpPr/>
          <p:nvPr/>
        </p:nvCxnSpPr>
        <p:spPr>
          <a:xfrm>
            <a:off x="150812" y="685800"/>
            <a:ext cx="91605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265163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4947</TotalTime>
  <Words>618</Words>
  <Application>Microsoft Office PowerPoint</Application>
  <PresentationFormat>Custom</PresentationFormat>
  <Paragraphs>136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Georgia</vt:lpstr>
      <vt:lpstr>Trebuchet MS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dc:creator>
  <cp:lastModifiedBy>Priyanshu</cp:lastModifiedBy>
  <cp:revision>480</cp:revision>
  <dcterms:created xsi:type="dcterms:W3CDTF">2019-06-23T09:05:59Z</dcterms:created>
  <dcterms:modified xsi:type="dcterms:W3CDTF">2019-08-30T17:39:30Z</dcterms:modified>
</cp:coreProperties>
</file>