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6625-4455-51A3-35E3-F98A7E579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0C27FF-2A41-028C-3AA9-C0A4B1779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A1E222-D99E-AAAD-256F-257E82D9D48B}"/>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5" name="Footer Placeholder 4">
            <a:extLst>
              <a:ext uri="{FF2B5EF4-FFF2-40B4-BE49-F238E27FC236}">
                <a16:creationId xmlns:a16="http://schemas.microsoft.com/office/drawing/2014/main" id="{D9B63595-3B1E-DA49-E9ED-0E74F22B3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61106-3044-39CA-5974-AD447550CC58}"/>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376657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A16D-5862-0D6D-CADB-694260AE55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BF08AB-B5E9-33B1-6189-3865677A8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4177D-56CB-DCAE-D615-BBAB1DF520C2}"/>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5" name="Footer Placeholder 4">
            <a:extLst>
              <a:ext uri="{FF2B5EF4-FFF2-40B4-BE49-F238E27FC236}">
                <a16:creationId xmlns:a16="http://schemas.microsoft.com/office/drawing/2014/main" id="{4B0CAC95-B310-5F25-3760-5EAA9FA9E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E24A6-52B7-470F-ECDB-B71DFFC0B214}"/>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1371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79E83-A063-AEA8-5D5B-E58013E762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C95893-4874-0AB2-ABD2-4983E6BF76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BA6A7-D0C1-0094-3C14-2FDED5447E94}"/>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5" name="Footer Placeholder 4">
            <a:extLst>
              <a:ext uri="{FF2B5EF4-FFF2-40B4-BE49-F238E27FC236}">
                <a16:creationId xmlns:a16="http://schemas.microsoft.com/office/drawing/2014/main" id="{1A49922D-79E9-12A5-B20E-E1DD7AA34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07B4A-41A7-E5D7-012B-89EFE872ABF9}"/>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243732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321C-A39B-F361-9147-E314352E3B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1F8F5-6533-9306-C51C-148BF19705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A9814-E56F-9D56-C659-51D7E601CC69}"/>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5" name="Footer Placeholder 4">
            <a:extLst>
              <a:ext uri="{FF2B5EF4-FFF2-40B4-BE49-F238E27FC236}">
                <a16:creationId xmlns:a16="http://schemas.microsoft.com/office/drawing/2014/main" id="{1D787628-37F2-7715-D76E-E42DA88FD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8F4E67-93E0-0613-391C-4BB2792C8727}"/>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294368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620A-68E9-E9B6-0E35-047C08FB7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B5D5FC-AD4A-2E74-E0BB-D8F60C12B2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57834-D975-0AAB-C4CF-D9C55E62276A}"/>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5" name="Footer Placeholder 4">
            <a:extLst>
              <a:ext uri="{FF2B5EF4-FFF2-40B4-BE49-F238E27FC236}">
                <a16:creationId xmlns:a16="http://schemas.microsoft.com/office/drawing/2014/main" id="{8F00CF67-EB33-929B-4269-45C854264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0A339-B9E7-6943-EBF5-4CE4C2FF1BFB}"/>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393672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417E-5541-82F8-EAF7-E4BB5A9A2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26556D-9F8D-E168-C332-1CF108A728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0A3A4A-89F3-06DB-9D2A-E71BE911B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1EA2-DA1D-2704-C407-79D95F814B9D}"/>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6" name="Footer Placeholder 5">
            <a:extLst>
              <a:ext uri="{FF2B5EF4-FFF2-40B4-BE49-F238E27FC236}">
                <a16:creationId xmlns:a16="http://schemas.microsoft.com/office/drawing/2014/main" id="{1C676530-1506-8D27-9450-EB2729420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AB9661-0CA3-6F79-2B5F-6CAD57B93679}"/>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222249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1EF5-B02B-45D3-508C-1A680086F5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82E9D-010E-E83B-3AF0-51A64F436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B917C6-AE41-A3EE-A4DB-46DA3355D0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4B8E29-27A0-ACAB-ADA7-972C861EF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00E52C-0FAA-23C8-1807-9F8F798747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AE6970-C077-8F71-FBF6-588F86CA36DF}"/>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8" name="Footer Placeholder 7">
            <a:extLst>
              <a:ext uri="{FF2B5EF4-FFF2-40B4-BE49-F238E27FC236}">
                <a16:creationId xmlns:a16="http://schemas.microsoft.com/office/drawing/2014/main" id="{D180F07E-2C14-24DA-1209-FC0FE9810F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C77517-742C-F01A-3E9C-E1D9918CBA3D}"/>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170779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C9F1-A27F-9F8A-B9A0-F22086303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C03334-386B-68DF-5058-8EAFF0A07947}"/>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4" name="Footer Placeholder 3">
            <a:extLst>
              <a:ext uri="{FF2B5EF4-FFF2-40B4-BE49-F238E27FC236}">
                <a16:creationId xmlns:a16="http://schemas.microsoft.com/office/drawing/2014/main" id="{2931F5AB-895A-DEA4-C6D0-568E2E0088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4C24E7-81DE-BAE5-8E5A-07DF4F35CFFF}"/>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273382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4C8E5-9C75-0CC9-09FE-DB85C8F74772}"/>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3" name="Footer Placeholder 2">
            <a:extLst>
              <a:ext uri="{FF2B5EF4-FFF2-40B4-BE49-F238E27FC236}">
                <a16:creationId xmlns:a16="http://schemas.microsoft.com/office/drawing/2014/main" id="{7DC34502-2912-D4DE-782D-651FCC8B02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630CBC-F593-7647-9E4C-E278D44113E8}"/>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42010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815-AFD7-C9C3-EBD8-745E76D02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F73CFC-097E-8751-C367-D42C6E6E6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20265A-4516-7F04-2C51-243C5AF69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2C420-980B-A1DD-4D1F-566A23349760}"/>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6" name="Footer Placeholder 5">
            <a:extLst>
              <a:ext uri="{FF2B5EF4-FFF2-40B4-BE49-F238E27FC236}">
                <a16:creationId xmlns:a16="http://schemas.microsoft.com/office/drawing/2014/main" id="{F35E5D1D-8C91-1035-C361-CFA762322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E0ABA-5FA0-2E70-462B-AC7AF4F5264C}"/>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85466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9972-AC35-D063-17D4-CA7D2EA4F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DA978D-2900-E9D9-4CD6-9BE54B9F9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49F437-6443-5906-7F10-362DC3ECE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C2143-D235-BE4E-EDC5-231ECC9D71FC}"/>
              </a:ext>
            </a:extLst>
          </p:cNvPr>
          <p:cNvSpPr>
            <a:spLocks noGrp="1"/>
          </p:cNvSpPr>
          <p:nvPr>
            <p:ph type="dt" sz="half" idx="10"/>
          </p:nvPr>
        </p:nvSpPr>
        <p:spPr/>
        <p:txBody>
          <a:bodyPr/>
          <a:lstStyle/>
          <a:p>
            <a:fld id="{41FBAC96-93F9-464C-919C-DB69B774E896}" type="datetimeFigureOut">
              <a:rPr lang="en-IN" smtClean="0"/>
              <a:t>03-11-2023</a:t>
            </a:fld>
            <a:endParaRPr lang="en-IN"/>
          </a:p>
        </p:txBody>
      </p:sp>
      <p:sp>
        <p:nvSpPr>
          <p:cNvPr id="6" name="Footer Placeholder 5">
            <a:extLst>
              <a:ext uri="{FF2B5EF4-FFF2-40B4-BE49-F238E27FC236}">
                <a16:creationId xmlns:a16="http://schemas.microsoft.com/office/drawing/2014/main" id="{2D19A5B2-6A76-DBE4-0E87-8794B42ABF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A1B7FE-5D44-79B6-3E1F-B8B881FE42BF}"/>
              </a:ext>
            </a:extLst>
          </p:cNvPr>
          <p:cNvSpPr>
            <a:spLocks noGrp="1"/>
          </p:cNvSpPr>
          <p:nvPr>
            <p:ph type="sldNum" sz="quarter" idx="12"/>
          </p:nvPr>
        </p:nvSpPr>
        <p:spPr/>
        <p:txBody>
          <a:bodyPr/>
          <a:lstStyle/>
          <a:p>
            <a:fld id="{6922893A-D402-42B5-9CA3-26F5D374D58F}" type="slidenum">
              <a:rPr lang="en-IN" smtClean="0"/>
              <a:t>‹#›</a:t>
            </a:fld>
            <a:endParaRPr lang="en-IN"/>
          </a:p>
        </p:txBody>
      </p:sp>
    </p:spTree>
    <p:extLst>
      <p:ext uri="{BB962C8B-B14F-4D97-AF65-F5344CB8AC3E}">
        <p14:creationId xmlns:p14="http://schemas.microsoft.com/office/powerpoint/2010/main" val="77925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507C9-14ED-81EB-7914-35080FE64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674E33-CC5D-9E91-0522-D57D9386E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33FEC-9C10-06AF-956C-7D5BD8B1C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BAC96-93F9-464C-919C-DB69B774E896}" type="datetimeFigureOut">
              <a:rPr lang="en-IN" smtClean="0"/>
              <a:t>03-11-2023</a:t>
            </a:fld>
            <a:endParaRPr lang="en-IN"/>
          </a:p>
        </p:txBody>
      </p:sp>
      <p:sp>
        <p:nvSpPr>
          <p:cNvPr id="5" name="Footer Placeholder 4">
            <a:extLst>
              <a:ext uri="{FF2B5EF4-FFF2-40B4-BE49-F238E27FC236}">
                <a16:creationId xmlns:a16="http://schemas.microsoft.com/office/drawing/2014/main" id="{245232A9-1FD6-F62C-A2D5-428B31CA7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C36E4E-579E-8B88-6AC6-61A99CA70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2893A-D402-42B5-9CA3-26F5D374D58F}" type="slidenum">
              <a:rPr lang="en-IN" smtClean="0"/>
              <a:t>‹#›</a:t>
            </a:fld>
            <a:endParaRPr lang="en-IN"/>
          </a:p>
        </p:txBody>
      </p:sp>
    </p:spTree>
    <p:extLst>
      <p:ext uri="{BB962C8B-B14F-4D97-AF65-F5344CB8AC3E}">
        <p14:creationId xmlns:p14="http://schemas.microsoft.com/office/powerpoint/2010/main" val="37140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09F7B3-EAFC-0ADE-A163-0D0AA1DF443E}"/>
              </a:ext>
            </a:extLst>
          </p:cNvPr>
          <p:cNvSpPr txBox="1"/>
          <p:nvPr/>
        </p:nvSpPr>
        <p:spPr>
          <a:xfrm>
            <a:off x="134471" y="546847"/>
            <a:ext cx="7037294" cy="2123658"/>
          </a:xfrm>
          <a:prstGeom prst="rect">
            <a:avLst/>
          </a:prstGeom>
          <a:noFill/>
        </p:spPr>
        <p:txBody>
          <a:bodyPr wrap="square" rtlCol="0">
            <a:spAutoFit/>
          </a:bodyPr>
          <a:lstStyle/>
          <a:p>
            <a:r>
              <a:rPr lang="en-IN" sz="4400" dirty="0">
                <a:effectLst/>
                <a:latin typeface="Times New Roman" panose="02020603050405020304" pitchFamily="18" charset="0"/>
                <a:ea typeface="Times New Roman" panose="02020603050405020304" pitchFamily="18" charset="0"/>
              </a:rPr>
              <a:t>To make an algorithm which can search through a data as fast as possible</a:t>
            </a:r>
            <a:endParaRPr lang="en-IN" sz="4400" dirty="0"/>
          </a:p>
        </p:txBody>
      </p:sp>
      <p:pic>
        <p:nvPicPr>
          <p:cNvPr id="7" name="Picture 6">
            <a:extLst>
              <a:ext uri="{FF2B5EF4-FFF2-40B4-BE49-F238E27FC236}">
                <a16:creationId xmlns:a16="http://schemas.microsoft.com/office/drawing/2014/main" id="{E93A7D4A-302B-EACA-7118-6F93AE0D147C}"/>
              </a:ext>
            </a:extLst>
          </p:cNvPr>
          <p:cNvPicPr>
            <a:picLocks noChangeAspect="1"/>
          </p:cNvPicPr>
          <p:nvPr/>
        </p:nvPicPr>
        <p:blipFill>
          <a:blip r:embed="rId2"/>
          <a:stretch>
            <a:fillRect/>
          </a:stretch>
        </p:blipFill>
        <p:spPr>
          <a:xfrm>
            <a:off x="6858000" y="0"/>
            <a:ext cx="5334000" cy="6858000"/>
          </a:xfrm>
          <a:prstGeom prst="rect">
            <a:avLst/>
          </a:prstGeom>
        </p:spPr>
      </p:pic>
      <p:sp>
        <p:nvSpPr>
          <p:cNvPr id="8" name="TextBox 7">
            <a:extLst>
              <a:ext uri="{FF2B5EF4-FFF2-40B4-BE49-F238E27FC236}">
                <a16:creationId xmlns:a16="http://schemas.microsoft.com/office/drawing/2014/main" id="{8FF990B2-EC6E-6028-5D12-47C472B4EFD1}"/>
              </a:ext>
            </a:extLst>
          </p:cNvPr>
          <p:cNvSpPr txBox="1"/>
          <p:nvPr/>
        </p:nvSpPr>
        <p:spPr>
          <a:xfrm>
            <a:off x="0" y="5477436"/>
            <a:ext cx="6131858" cy="1477328"/>
          </a:xfrm>
          <a:prstGeom prst="rect">
            <a:avLst/>
          </a:prstGeom>
          <a:noFill/>
        </p:spPr>
        <p:txBody>
          <a:bodyPr wrap="square" rtlCol="0">
            <a:spAutoFit/>
          </a:bodyPr>
          <a:lstStyle/>
          <a:p>
            <a:r>
              <a:rPr lang="en-IN" dirty="0"/>
              <a:t>Group Members:</a:t>
            </a:r>
          </a:p>
          <a:p>
            <a:r>
              <a:rPr lang="en-IN" dirty="0"/>
              <a:t>Jenil Sadhwani    – RA2211026010425</a:t>
            </a:r>
          </a:p>
          <a:p>
            <a:r>
              <a:rPr lang="en-IN" dirty="0"/>
              <a:t>Mrugan Kulkarni – Ra2211026010433</a:t>
            </a:r>
          </a:p>
          <a:p>
            <a:r>
              <a:rPr lang="en-IN" dirty="0"/>
              <a:t>Aditya Gupta       – RA2211026010434</a:t>
            </a:r>
          </a:p>
          <a:p>
            <a:endParaRPr lang="en-IN" dirty="0"/>
          </a:p>
        </p:txBody>
      </p:sp>
    </p:spTree>
    <p:extLst>
      <p:ext uri="{BB962C8B-B14F-4D97-AF65-F5344CB8AC3E}">
        <p14:creationId xmlns:p14="http://schemas.microsoft.com/office/powerpoint/2010/main" val="16273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8125-3900-6D67-E2FE-36426C8FB5A4}"/>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EEFFB823-DF66-EF35-D401-AC71DF0CDB7F}"/>
              </a:ext>
            </a:extLst>
          </p:cNvPr>
          <p:cNvSpPr>
            <a:spLocks noGrp="1"/>
          </p:cNvSpPr>
          <p:nvPr>
            <p:ph idx="1"/>
          </p:nvPr>
        </p:nvSpPr>
        <p:spPr/>
        <p:txBody>
          <a:bodyPr>
            <a:normAutofit fontScale="25000" lnSpcReduction="20000"/>
          </a:bodyPr>
          <a:lstStyle/>
          <a:p>
            <a:pPr marL="6350" marR="4284345" indent="-6350" algn="just">
              <a:lnSpc>
                <a:spcPct val="164000"/>
              </a:lnSpc>
              <a:spcAft>
                <a:spcPts val="5"/>
              </a:spcAft>
            </a:pPr>
            <a:r>
              <a:rPr lang="en-IN" sz="7200" i="1" kern="100" dirty="0">
                <a:solidFill>
                  <a:srgbClr val="000000"/>
                </a:solidFill>
                <a:effectLst/>
                <a:latin typeface="Times New Roman" panose="02020603050405020304" pitchFamily="18" charset="0"/>
                <a:ea typeface="Times New Roman" panose="02020603050405020304" pitchFamily="18" charset="0"/>
              </a:rPr>
              <a:t> y-&gt;parent = x-&gt;parent;   if(x-&gt;parent == NULL) {      t-&gt;root = y;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3585845" indent="-6350">
              <a:lnSpc>
                <a:spcPct val="165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else if(x == x-&gt;parent-&gt;left) {      x-&gt;parent-&gt;left = y; </a:t>
            </a:r>
          </a:p>
          <a:p>
            <a:pPr marL="6350" marR="5525135" indent="-6350">
              <a:lnSpc>
                <a:spcPct val="165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else {  </a:t>
            </a:r>
          </a:p>
          <a:p>
            <a:pPr marL="1587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x-&gt;parent-&gt;right = y;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4490085" indent="-6350">
              <a:lnSpc>
                <a:spcPct val="163000"/>
              </a:lnSpc>
              <a:spcAft>
                <a:spcPts val="25"/>
              </a:spcAft>
            </a:pPr>
            <a:r>
              <a:rPr lang="en-IN" sz="7200" i="1" kern="100" dirty="0">
                <a:solidFill>
                  <a:srgbClr val="000000"/>
                </a:solidFill>
                <a:effectLst/>
                <a:latin typeface="Times New Roman" panose="02020603050405020304" pitchFamily="18" charset="0"/>
                <a:ea typeface="Times New Roman" panose="02020603050405020304" pitchFamily="18" charset="0"/>
              </a:rPr>
              <a:t>  y-&gt;left = x;   x-&gt;parent = y;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78243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8DD7-86B3-199C-4EFA-548003A250CC}"/>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A84330F8-1EA1-B9E8-27EC-3EB84A9E70B8}"/>
              </a:ext>
            </a:extLst>
          </p:cNvPr>
          <p:cNvSpPr>
            <a:spLocks noGrp="1"/>
          </p:cNvSpPr>
          <p:nvPr>
            <p:ph idx="1"/>
          </p:nvPr>
        </p:nvSpPr>
        <p:spPr/>
        <p:txBody>
          <a:bodyPr>
            <a:normAutofit fontScale="25000" lnSpcReduction="20000"/>
          </a:bodyPr>
          <a:lstStyle/>
          <a:p>
            <a:pPr marL="6350" marR="3355340" indent="-6350">
              <a:lnSpc>
                <a:spcPct val="164000"/>
              </a:lnSpc>
              <a:spcAft>
                <a:spcPts val="10"/>
              </a:spcAft>
            </a:pPr>
            <a:r>
              <a:rPr lang="en-IN" sz="9600" i="1" kern="100" dirty="0">
                <a:solidFill>
                  <a:srgbClr val="000000"/>
                </a:solidFill>
                <a:effectLst/>
                <a:latin typeface="Times New Roman" panose="02020603050405020304" pitchFamily="18" charset="0"/>
                <a:ea typeface="Times New Roman" panose="02020603050405020304" pitchFamily="18" charset="0"/>
              </a:rPr>
              <a:t>void </a:t>
            </a:r>
            <a:r>
              <a:rPr lang="en-IN" sz="9600" i="1" kern="100" dirty="0" err="1">
                <a:solidFill>
                  <a:srgbClr val="000000"/>
                </a:solidFill>
                <a:effectLst/>
                <a:latin typeface="Times New Roman" panose="02020603050405020304" pitchFamily="18" charset="0"/>
                <a:ea typeface="Times New Roman" panose="02020603050405020304" pitchFamily="18" charset="0"/>
              </a:rPr>
              <a:t>right_rotate</a:t>
            </a:r>
            <a:r>
              <a:rPr lang="en-IN" sz="9600" i="1" kern="100" dirty="0">
                <a:solidFill>
                  <a:srgbClr val="000000"/>
                </a:solidFill>
                <a:effectLst/>
                <a:latin typeface="Times New Roman" panose="02020603050405020304" pitchFamily="18" charset="0"/>
                <a:ea typeface="Times New Roman" panose="02020603050405020304" pitchFamily="18" charset="0"/>
              </a:rPr>
              <a:t>(</a:t>
            </a:r>
            <a:r>
              <a:rPr lang="en-IN" sz="9600" i="1" kern="100" dirty="0" err="1">
                <a:solidFill>
                  <a:srgbClr val="000000"/>
                </a:solidFill>
                <a:effectLst/>
                <a:latin typeface="Times New Roman" panose="02020603050405020304" pitchFamily="18" charset="0"/>
                <a:ea typeface="Times New Roman" panose="02020603050405020304" pitchFamily="18" charset="0"/>
              </a:rPr>
              <a:t>splay_tree</a:t>
            </a:r>
            <a:r>
              <a:rPr lang="en-IN" sz="9600" i="1" kern="100" dirty="0">
                <a:solidFill>
                  <a:srgbClr val="000000"/>
                </a:solidFill>
                <a:effectLst/>
                <a:latin typeface="Times New Roman" panose="02020603050405020304" pitchFamily="18" charset="0"/>
                <a:ea typeface="Times New Roman" panose="02020603050405020304" pitchFamily="18" charset="0"/>
              </a:rPr>
              <a:t> *t, node *x) {   node *y = x-&gt;left;   x-&gt;left = y-&gt;right;   if(y-&gt;right != NULL) {     y-&gt;right-&gt;parent = x; </a:t>
            </a:r>
          </a:p>
          <a:p>
            <a:pPr marL="6350" marR="3585845" indent="-6350">
              <a:lnSpc>
                <a:spcPct val="107000"/>
              </a:lnSpc>
              <a:spcAft>
                <a:spcPts val="785"/>
              </a:spcAft>
            </a:pPr>
            <a:r>
              <a:rPr lang="en-IN" sz="9600" i="1" kern="100" dirty="0">
                <a:solidFill>
                  <a:srgbClr val="000000"/>
                </a:solidFill>
                <a:effectLst/>
                <a:latin typeface="Times New Roman" panose="02020603050405020304" pitchFamily="18" charset="0"/>
                <a:ea typeface="Times New Roman" panose="02020603050405020304" pitchFamily="18" charset="0"/>
              </a:rPr>
              <a:t>  } </a:t>
            </a:r>
          </a:p>
          <a:p>
            <a:pPr marL="6350" marR="4284345" indent="-6350" algn="just">
              <a:lnSpc>
                <a:spcPct val="164000"/>
              </a:lnSpc>
              <a:spcAft>
                <a:spcPts val="5"/>
              </a:spcAft>
            </a:pPr>
            <a:r>
              <a:rPr lang="en-IN" sz="9600" i="1" kern="100" dirty="0">
                <a:solidFill>
                  <a:srgbClr val="000000"/>
                </a:solidFill>
                <a:effectLst/>
                <a:latin typeface="Times New Roman" panose="02020603050405020304" pitchFamily="18" charset="0"/>
                <a:ea typeface="Times New Roman" panose="02020603050405020304" pitchFamily="18" charset="0"/>
              </a:rPr>
              <a:t>  y-&gt;parent = x-&gt;parent;   if(x-&gt;parent == NULL) {      t-&gt;root = y; </a:t>
            </a:r>
          </a:p>
          <a:p>
            <a:pPr marL="6350" marR="3585845" indent="-6350">
              <a:lnSpc>
                <a:spcPct val="107000"/>
              </a:lnSpc>
              <a:spcAft>
                <a:spcPts val="785"/>
              </a:spcAft>
            </a:pPr>
            <a:r>
              <a:rPr lang="en-IN" sz="9600" i="1" kern="100" dirty="0">
                <a:solidFill>
                  <a:srgbClr val="000000"/>
                </a:solidFill>
                <a:effectLst/>
                <a:latin typeface="Times New Roman" panose="02020603050405020304" pitchFamily="18" charset="0"/>
                <a:ea typeface="Times New Roman" panose="02020603050405020304" pitchFamily="18" charset="0"/>
              </a:rPr>
              <a:t>  } </a:t>
            </a:r>
          </a:p>
          <a:p>
            <a:pPr marL="6350" marR="3585845" indent="-6350">
              <a:lnSpc>
                <a:spcPct val="165000"/>
              </a:lnSpc>
              <a:spcAft>
                <a:spcPts val="785"/>
              </a:spcAft>
            </a:pPr>
            <a:endParaRPr lang="en-IN" dirty="0"/>
          </a:p>
        </p:txBody>
      </p:sp>
    </p:spTree>
    <p:extLst>
      <p:ext uri="{BB962C8B-B14F-4D97-AF65-F5344CB8AC3E}">
        <p14:creationId xmlns:p14="http://schemas.microsoft.com/office/powerpoint/2010/main" val="203920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4388-C2BE-A0A8-983F-08D8951C63B5}"/>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908A81C0-2709-0446-C44E-6336CC9225E9}"/>
              </a:ext>
            </a:extLst>
          </p:cNvPr>
          <p:cNvSpPr>
            <a:spLocks noGrp="1"/>
          </p:cNvSpPr>
          <p:nvPr>
            <p:ph idx="1"/>
          </p:nvPr>
        </p:nvSpPr>
        <p:spPr/>
        <p:txBody>
          <a:bodyPr>
            <a:normAutofit fontScale="25000" lnSpcReduction="20000"/>
          </a:bodyPr>
          <a:lstStyle/>
          <a:p>
            <a:pPr marL="6350" marR="3585845" indent="-6350">
              <a:lnSpc>
                <a:spcPct val="165000"/>
              </a:lnSpc>
              <a:spcAft>
                <a:spcPts val="785"/>
              </a:spcAft>
            </a:pPr>
            <a:r>
              <a:rPr lang="en-IN" sz="9600" i="1" kern="100" dirty="0">
                <a:solidFill>
                  <a:srgbClr val="000000"/>
                </a:solidFill>
                <a:effectLst/>
                <a:latin typeface="Times New Roman" panose="02020603050405020304" pitchFamily="18" charset="0"/>
                <a:ea typeface="Times New Roman" panose="02020603050405020304" pitchFamily="18" charset="0"/>
              </a:rPr>
              <a:t>else if(x == x-&gt;parent-&gt;right) {     x-&gt;parent-&gt;right = y; </a:t>
            </a:r>
          </a:p>
          <a:p>
            <a:pPr marL="6350" marR="4523105" indent="-6350">
              <a:lnSpc>
                <a:spcPct val="164000"/>
              </a:lnSpc>
              <a:spcAft>
                <a:spcPts val="785"/>
              </a:spcAft>
            </a:pPr>
            <a:r>
              <a:rPr lang="en-IN" sz="9600" i="1" kern="100" dirty="0">
                <a:solidFill>
                  <a:srgbClr val="000000"/>
                </a:solidFill>
                <a:effectLst/>
                <a:latin typeface="Times New Roman" panose="02020603050405020304" pitchFamily="18" charset="0"/>
                <a:ea typeface="Times New Roman" panose="02020603050405020304" pitchFamily="18" charset="0"/>
              </a:rPr>
              <a:t>  }   else {      x-&gt;parent-&gt;left = y; </a:t>
            </a:r>
          </a:p>
          <a:p>
            <a:pPr marL="6350" marR="3585845" indent="-6350">
              <a:lnSpc>
                <a:spcPct val="107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a:t>
            </a: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4387850" indent="-6350">
              <a:lnSpc>
                <a:spcPct val="163000"/>
              </a:lnSpc>
              <a:spcAft>
                <a:spcPts val="25"/>
              </a:spcAft>
            </a:pPr>
            <a:r>
              <a:rPr lang="en-IN" sz="7200" i="1" kern="100" dirty="0">
                <a:solidFill>
                  <a:srgbClr val="000000"/>
                </a:solidFill>
                <a:effectLst/>
                <a:latin typeface="Times New Roman" panose="02020603050405020304" pitchFamily="18" charset="0"/>
                <a:ea typeface="Times New Roman" panose="02020603050405020304" pitchFamily="18" charset="0"/>
              </a:rPr>
              <a:t>  y-&gt;right = x;   x-&gt;parent = y;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indent="-6350">
              <a:lnSpc>
                <a:spcPct val="107000"/>
              </a:lnSpc>
              <a:spcAft>
                <a:spcPts val="77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3585845" indent="-6350">
              <a:lnSpc>
                <a:spcPct val="164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void splay(</a:t>
            </a:r>
            <a:r>
              <a:rPr lang="en-IN" sz="7200" i="1" kern="100" dirty="0" err="1">
                <a:solidFill>
                  <a:srgbClr val="000000"/>
                </a:solidFill>
                <a:effectLst/>
                <a:latin typeface="Times New Roman" panose="02020603050405020304" pitchFamily="18" charset="0"/>
                <a:ea typeface="Times New Roman" panose="02020603050405020304" pitchFamily="18" charset="0"/>
              </a:rPr>
              <a:t>splay_tree</a:t>
            </a:r>
            <a:r>
              <a:rPr lang="en-IN" sz="7200" i="1" kern="100" dirty="0">
                <a:solidFill>
                  <a:srgbClr val="000000"/>
                </a:solidFill>
                <a:effectLst/>
                <a:latin typeface="Times New Roman" panose="02020603050405020304" pitchFamily="18" charset="0"/>
                <a:ea typeface="Times New Roman" panose="02020603050405020304" pitchFamily="18" charset="0"/>
              </a:rPr>
              <a:t> *t, node *n) {   while(n-&gt;parent != NULL) { if(n-&gt;parent == t-&gt;root) {  </a:t>
            </a:r>
          </a:p>
          <a:p>
            <a:endParaRPr lang="en-IN" dirty="0"/>
          </a:p>
        </p:txBody>
      </p:sp>
    </p:spTree>
    <p:extLst>
      <p:ext uri="{BB962C8B-B14F-4D97-AF65-F5344CB8AC3E}">
        <p14:creationId xmlns:p14="http://schemas.microsoft.com/office/powerpoint/2010/main" val="412145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94E3-E5A6-20F4-822F-1E594B7181ED}"/>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E8EBF835-A736-4E1B-F708-7A27C8B82DC6}"/>
              </a:ext>
            </a:extLst>
          </p:cNvPr>
          <p:cNvSpPr>
            <a:spLocks noGrp="1"/>
          </p:cNvSpPr>
          <p:nvPr>
            <p:ph idx="1"/>
          </p:nvPr>
        </p:nvSpPr>
        <p:spPr/>
        <p:txBody>
          <a:bodyPr>
            <a:normAutofit fontScale="25000" lnSpcReduction="20000"/>
          </a:bodyPr>
          <a:lstStyle/>
          <a:p>
            <a:pPr marL="6350" marR="3585845" indent="-6350">
              <a:lnSpc>
                <a:spcPct val="165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if</a:t>
            </a:r>
            <a:r>
              <a:rPr lang="en-IN" sz="7200" i="1" kern="100" dirty="0">
                <a:solidFill>
                  <a:srgbClr val="000000"/>
                </a:solidFill>
                <a:effectLst/>
                <a:latin typeface="Times New Roman" panose="02020603050405020304" pitchFamily="18" charset="0"/>
                <a:ea typeface="Times New Roman" panose="02020603050405020304" pitchFamily="18" charset="0"/>
              </a:rPr>
              <a:t>(n == n-&gt;parent-&gt;left) {         </a:t>
            </a:r>
            <a:r>
              <a:rPr lang="en-IN" sz="7200" i="1" kern="100" dirty="0" err="1">
                <a:solidFill>
                  <a:srgbClr val="000000"/>
                </a:solidFill>
                <a:effectLst/>
                <a:latin typeface="Times New Roman" panose="02020603050405020304" pitchFamily="18" charset="0"/>
                <a:ea typeface="Times New Roman" panose="02020603050405020304" pitchFamily="18" charset="0"/>
              </a:rPr>
              <a:t>right_rotate</a:t>
            </a:r>
            <a:r>
              <a:rPr lang="en-IN" sz="7200" i="1" kern="100" dirty="0">
                <a:solidFill>
                  <a:srgbClr val="000000"/>
                </a:solidFill>
                <a:effectLst/>
                <a:latin typeface="Times New Roman" panose="02020603050405020304" pitchFamily="18" charset="0"/>
                <a:ea typeface="Times New Roman" panose="02020603050405020304" pitchFamily="18" charset="0"/>
              </a:rPr>
              <a:t>(t, n-&gt;parent); </a:t>
            </a:r>
          </a:p>
          <a:p>
            <a:pPr marL="6350" marR="4100195" indent="-6350">
              <a:lnSpc>
                <a:spcPct val="164000"/>
              </a:lnSpc>
              <a:spcAft>
                <a:spcPts val="15"/>
              </a:spcAft>
            </a:pPr>
            <a:r>
              <a:rPr lang="en-IN" sz="7200" i="1" kern="100" dirty="0">
                <a:solidFill>
                  <a:srgbClr val="000000"/>
                </a:solidFill>
                <a:effectLst/>
                <a:latin typeface="Times New Roman" panose="02020603050405020304" pitchFamily="18" charset="0"/>
                <a:ea typeface="Times New Roman" panose="02020603050405020304" pitchFamily="18" charset="0"/>
              </a:rPr>
              <a:t>      }       else {         </a:t>
            </a:r>
            <a:r>
              <a:rPr lang="en-IN" sz="7200" i="1" kern="100" dirty="0" err="1">
                <a:solidFill>
                  <a:srgbClr val="000000"/>
                </a:solidFill>
                <a:effectLst/>
                <a:latin typeface="Times New Roman" panose="02020603050405020304" pitchFamily="18" charset="0"/>
                <a:ea typeface="Times New Roman" panose="02020603050405020304" pitchFamily="18" charset="0"/>
              </a:rPr>
              <a:t>left_rotate</a:t>
            </a:r>
            <a:r>
              <a:rPr lang="en-IN" sz="7200" i="1" kern="100" dirty="0">
                <a:solidFill>
                  <a:srgbClr val="000000"/>
                </a:solidFill>
                <a:effectLst/>
                <a:latin typeface="Times New Roman" panose="02020603050405020304" pitchFamily="18" charset="0"/>
                <a:ea typeface="Times New Roman" panose="02020603050405020304" pitchFamily="18" charset="0"/>
              </a:rPr>
              <a:t>(t, n-&gt;parent); </a:t>
            </a:r>
          </a:p>
          <a:p>
            <a:pPr marL="6350" marR="4366895" indent="-6350">
              <a:lnSpc>
                <a:spcPct val="164000"/>
              </a:lnSpc>
              <a:spcAft>
                <a:spcPts val="10"/>
              </a:spcAft>
            </a:pPr>
            <a:r>
              <a:rPr lang="en-IN" sz="7200" i="1" kern="100" dirty="0">
                <a:solidFill>
                  <a:srgbClr val="000000"/>
                </a:solidFill>
                <a:effectLst/>
                <a:latin typeface="Times New Roman" panose="02020603050405020304" pitchFamily="18" charset="0"/>
                <a:ea typeface="Times New Roman" panose="02020603050405020304" pitchFamily="18" charset="0"/>
              </a:rPr>
              <a:t>      }     }     else {       node *p = n-&gt;parent;       node *g = p-&gt;parent;  </a:t>
            </a:r>
          </a:p>
          <a:p>
            <a:pPr marL="6350" marR="2439035" indent="-6350">
              <a:lnSpc>
                <a:spcPct val="164000"/>
              </a:lnSpc>
              <a:spcAft>
                <a:spcPts val="10"/>
              </a:spcAft>
            </a:pPr>
            <a:r>
              <a:rPr lang="en-IN" sz="7200" i="1" kern="100" dirty="0">
                <a:solidFill>
                  <a:srgbClr val="000000"/>
                </a:solidFill>
                <a:effectLst/>
                <a:latin typeface="Times New Roman" panose="02020603050405020304" pitchFamily="18" charset="0"/>
                <a:ea typeface="Times New Roman" panose="02020603050405020304" pitchFamily="18" charset="0"/>
              </a:rPr>
              <a:t>      if(n-&gt;parent-&gt;left == n &amp;&amp; p-&gt;parent-&gt;left == p) {          </a:t>
            </a:r>
            <a:r>
              <a:rPr lang="en-IN" sz="7200" i="1" kern="100" dirty="0" err="1">
                <a:solidFill>
                  <a:srgbClr val="000000"/>
                </a:solidFill>
                <a:effectLst/>
                <a:latin typeface="Times New Roman" panose="02020603050405020304" pitchFamily="18" charset="0"/>
                <a:ea typeface="Times New Roman" panose="02020603050405020304" pitchFamily="18" charset="0"/>
              </a:rPr>
              <a:t>right_rotate</a:t>
            </a:r>
            <a:r>
              <a:rPr lang="en-IN" sz="7200" i="1" kern="100" dirty="0">
                <a:solidFill>
                  <a:srgbClr val="000000"/>
                </a:solidFill>
                <a:effectLst/>
                <a:latin typeface="Times New Roman" panose="02020603050405020304" pitchFamily="18" charset="0"/>
                <a:ea typeface="Times New Roman" panose="02020603050405020304" pitchFamily="18" charset="0"/>
              </a:rPr>
              <a:t>(t, g);         </a:t>
            </a:r>
            <a:r>
              <a:rPr lang="en-IN" sz="7200" i="1" kern="100" dirty="0" err="1">
                <a:solidFill>
                  <a:srgbClr val="000000"/>
                </a:solidFill>
                <a:effectLst/>
                <a:latin typeface="Times New Roman" panose="02020603050405020304" pitchFamily="18" charset="0"/>
                <a:ea typeface="Times New Roman" panose="02020603050405020304" pitchFamily="18" charset="0"/>
              </a:rPr>
              <a:t>right_rotate</a:t>
            </a:r>
            <a:r>
              <a:rPr lang="en-IN" sz="7200" i="1" kern="100" dirty="0">
                <a:solidFill>
                  <a:srgbClr val="000000"/>
                </a:solidFill>
                <a:effectLst/>
                <a:latin typeface="Times New Roman" panose="02020603050405020304" pitchFamily="18" charset="0"/>
                <a:ea typeface="Times New Roman" panose="02020603050405020304" pitchFamily="18" charset="0"/>
              </a:rPr>
              <a:t>(t, p);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1962150" indent="-6350">
              <a:lnSpc>
                <a:spcPct val="165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else if(n-&gt;parent-&gt;right == n &amp;&amp; p-&gt;parent-&gt;right == p) {          </a:t>
            </a:r>
            <a:r>
              <a:rPr lang="en-IN" sz="7200" i="1" kern="100" dirty="0" err="1">
                <a:solidFill>
                  <a:srgbClr val="000000"/>
                </a:solidFill>
                <a:effectLst/>
                <a:latin typeface="Times New Roman" panose="02020603050405020304" pitchFamily="18" charset="0"/>
                <a:ea typeface="Times New Roman" panose="02020603050405020304" pitchFamily="18" charset="0"/>
              </a:rPr>
              <a:t>left_rotate</a:t>
            </a:r>
            <a:r>
              <a:rPr lang="en-IN" sz="7200" i="1" kern="100" dirty="0">
                <a:solidFill>
                  <a:srgbClr val="000000"/>
                </a:solidFill>
                <a:effectLst/>
                <a:latin typeface="Times New Roman" panose="02020603050405020304" pitchFamily="18" charset="0"/>
                <a:ea typeface="Times New Roman" panose="02020603050405020304" pitchFamily="18" charset="0"/>
              </a:rPr>
              <a:t>(t, g);         </a:t>
            </a:r>
            <a:r>
              <a:rPr lang="en-IN" sz="7200" i="1" kern="100" dirty="0" err="1">
                <a:solidFill>
                  <a:srgbClr val="000000"/>
                </a:solidFill>
                <a:effectLst/>
                <a:latin typeface="Times New Roman" panose="02020603050405020304" pitchFamily="18" charset="0"/>
                <a:ea typeface="Times New Roman" panose="02020603050405020304" pitchFamily="18" charset="0"/>
              </a:rPr>
              <a:t>left_rotate</a:t>
            </a:r>
            <a:r>
              <a:rPr lang="en-IN" sz="7200" i="1" kern="100" dirty="0">
                <a:solidFill>
                  <a:srgbClr val="000000"/>
                </a:solidFill>
                <a:effectLst/>
                <a:latin typeface="Times New Roman" panose="02020603050405020304" pitchFamily="18" charset="0"/>
                <a:ea typeface="Times New Roman" panose="02020603050405020304" pitchFamily="18" charset="0"/>
              </a:rPr>
              <a:t>(t, p); </a:t>
            </a:r>
          </a:p>
        </p:txBody>
      </p:sp>
    </p:spTree>
    <p:extLst>
      <p:ext uri="{BB962C8B-B14F-4D97-AF65-F5344CB8AC3E}">
        <p14:creationId xmlns:p14="http://schemas.microsoft.com/office/powerpoint/2010/main" val="216260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1191-3A42-3500-2266-78B162160E35}"/>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613E2128-ACB8-E236-0806-567A75D47FB0}"/>
              </a:ext>
            </a:extLst>
          </p:cNvPr>
          <p:cNvSpPr>
            <a:spLocks noGrp="1"/>
          </p:cNvSpPr>
          <p:nvPr>
            <p:ph idx="1"/>
          </p:nvPr>
        </p:nvSpPr>
        <p:spPr/>
        <p:txBody>
          <a:bodyPr>
            <a:normAutofit fontScale="25000" lnSpcReduction="20000"/>
          </a:bodyPr>
          <a:lstStyle/>
          <a:p>
            <a:pPr marL="6350" marR="3585845" indent="-6350">
              <a:lnSpc>
                <a:spcPct val="107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a:t>
            </a: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2064385" indent="-6350">
              <a:lnSpc>
                <a:spcPct val="164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else if(n-&gt;parent-&gt;right == n &amp;&amp; p-&gt;parent-&gt;left == p) {         </a:t>
            </a:r>
            <a:r>
              <a:rPr lang="en-IN" sz="7200" i="1" kern="100" dirty="0" err="1">
                <a:solidFill>
                  <a:srgbClr val="000000"/>
                </a:solidFill>
                <a:effectLst/>
                <a:latin typeface="Times New Roman" panose="02020603050405020304" pitchFamily="18" charset="0"/>
                <a:ea typeface="Times New Roman" panose="02020603050405020304" pitchFamily="18" charset="0"/>
              </a:rPr>
              <a:t>left_rotate</a:t>
            </a:r>
            <a:r>
              <a:rPr lang="en-IN" sz="7200" i="1" kern="100" dirty="0">
                <a:solidFill>
                  <a:srgbClr val="000000"/>
                </a:solidFill>
                <a:effectLst/>
                <a:latin typeface="Times New Roman" panose="02020603050405020304" pitchFamily="18" charset="0"/>
                <a:ea typeface="Times New Roman" panose="02020603050405020304" pitchFamily="18" charset="0"/>
              </a:rPr>
              <a:t>(t, p);         </a:t>
            </a:r>
            <a:r>
              <a:rPr lang="en-IN" sz="7200" i="1" kern="100" dirty="0" err="1">
                <a:solidFill>
                  <a:srgbClr val="000000"/>
                </a:solidFill>
                <a:effectLst/>
                <a:latin typeface="Times New Roman" panose="02020603050405020304" pitchFamily="18" charset="0"/>
                <a:ea typeface="Times New Roman" panose="02020603050405020304" pitchFamily="18" charset="0"/>
              </a:rPr>
              <a:t>right_rotate</a:t>
            </a:r>
            <a:r>
              <a:rPr lang="en-IN" sz="7200" i="1" kern="100" dirty="0">
                <a:solidFill>
                  <a:srgbClr val="000000"/>
                </a:solidFill>
                <a:effectLst/>
                <a:latin typeface="Times New Roman" panose="02020603050405020304" pitchFamily="18" charset="0"/>
                <a:ea typeface="Times New Roman" panose="02020603050405020304" pitchFamily="18" charset="0"/>
              </a:rPr>
              <a:t>(t, g);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2066925" indent="-6350">
              <a:lnSpc>
                <a:spcPct val="164000"/>
              </a:lnSpc>
              <a:spcAft>
                <a:spcPts val="15"/>
              </a:spcAft>
            </a:pPr>
            <a:r>
              <a:rPr lang="en-IN" sz="7200" i="1" kern="100" dirty="0">
                <a:solidFill>
                  <a:srgbClr val="000000"/>
                </a:solidFill>
                <a:effectLst/>
                <a:latin typeface="Times New Roman" panose="02020603050405020304" pitchFamily="18" charset="0"/>
                <a:ea typeface="Times New Roman" panose="02020603050405020304" pitchFamily="18" charset="0"/>
              </a:rPr>
              <a:t>      else if(n-&gt;parent-&gt;left == n &amp;&amp; p-&gt;parent-&gt;right == p) {         </a:t>
            </a:r>
            <a:r>
              <a:rPr lang="en-IN" sz="7200" i="1" kern="100" dirty="0" err="1">
                <a:solidFill>
                  <a:srgbClr val="000000"/>
                </a:solidFill>
                <a:effectLst/>
                <a:latin typeface="Times New Roman" panose="02020603050405020304" pitchFamily="18" charset="0"/>
                <a:ea typeface="Times New Roman" panose="02020603050405020304" pitchFamily="18" charset="0"/>
              </a:rPr>
              <a:t>right_rotate</a:t>
            </a:r>
            <a:r>
              <a:rPr lang="en-IN" sz="7200" i="1" kern="100" dirty="0">
                <a:solidFill>
                  <a:srgbClr val="000000"/>
                </a:solidFill>
                <a:effectLst/>
                <a:latin typeface="Times New Roman" panose="02020603050405020304" pitchFamily="18" charset="0"/>
                <a:ea typeface="Times New Roman" panose="02020603050405020304" pitchFamily="18" charset="0"/>
              </a:rPr>
              <a:t>(t, p);         </a:t>
            </a:r>
            <a:r>
              <a:rPr lang="en-IN" sz="7200" i="1" kern="100" dirty="0" err="1">
                <a:solidFill>
                  <a:srgbClr val="000000"/>
                </a:solidFill>
                <a:effectLst/>
                <a:latin typeface="Times New Roman" panose="02020603050405020304" pitchFamily="18" charset="0"/>
                <a:ea typeface="Times New Roman" panose="02020603050405020304" pitchFamily="18" charset="0"/>
              </a:rPr>
              <a:t>left_rotate</a:t>
            </a:r>
            <a:r>
              <a:rPr lang="en-IN" sz="7200" i="1" kern="100" dirty="0">
                <a:solidFill>
                  <a:srgbClr val="000000"/>
                </a:solidFill>
                <a:effectLst/>
                <a:latin typeface="Times New Roman" panose="02020603050405020304" pitchFamily="18" charset="0"/>
                <a:ea typeface="Times New Roman" panose="02020603050405020304" pitchFamily="18" charset="0"/>
              </a:rPr>
              <a:t>(t, g);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1587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3360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8D38-DF77-93FB-7617-9A861E079B62}"/>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E2733C5D-2EBC-101D-F4F0-4B3854053A66}"/>
              </a:ext>
            </a:extLst>
          </p:cNvPr>
          <p:cNvSpPr>
            <a:spLocks noGrp="1"/>
          </p:cNvSpPr>
          <p:nvPr>
            <p:ph idx="1"/>
          </p:nvPr>
        </p:nvSpPr>
        <p:spPr/>
        <p:txBody>
          <a:bodyPr>
            <a:normAutofit fontScale="25000" lnSpcReduction="20000"/>
          </a:bodyPr>
          <a:lstStyle/>
          <a:p>
            <a:pPr marL="6350" marR="3585845" indent="-6350">
              <a:lnSpc>
                <a:spcPct val="164000"/>
              </a:lnSpc>
              <a:spcAft>
                <a:spcPts val="15"/>
              </a:spcAft>
            </a:pPr>
            <a:r>
              <a:rPr lang="en-IN" sz="7200" i="1" kern="100" dirty="0">
                <a:solidFill>
                  <a:srgbClr val="000000"/>
                </a:solidFill>
                <a:effectLst/>
                <a:latin typeface="Times New Roman" panose="02020603050405020304" pitchFamily="18" charset="0"/>
                <a:ea typeface="Times New Roman" panose="02020603050405020304" pitchFamily="18" charset="0"/>
              </a:rPr>
              <a:t>void insert(</a:t>
            </a:r>
            <a:r>
              <a:rPr lang="en-IN" sz="7200" i="1" kern="100" dirty="0" err="1">
                <a:solidFill>
                  <a:srgbClr val="000000"/>
                </a:solidFill>
                <a:effectLst/>
                <a:latin typeface="Times New Roman" panose="02020603050405020304" pitchFamily="18" charset="0"/>
                <a:ea typeface="Times New Roman" panose="02020603050405020304" pitchFamily="18" charset="0"/>
              </a:rPr>
              <a:t>splay_tree</a:t>
            </a:r>
            <a:r>
              <a:rPr lang="en-IN" sz="7200" i="1" kern="100" dirty="0">
                <a:solidFill>
                  <a:srgbClr val="000000"/>
                </a:solidFill>
                <a:effectLst/>
                <a:latin typeface="Times New Roman" panose="02020603050405020304" pitchFamily="18" charset="0"/>
                <a:ea typeface="Times New Roman" panose="02020603050405020304" pitchFamily="18" charset="0"/>
              </a:rPr>
              <a:t> *t, node *n) {   node *y = NULL;   node *temp = t-&gt;root;   while(temp != NULL) {     y = temp;     if(n-&gt;</a:t>
            </a:r>
            <a:r>
              <a:rPr lang="en-IN" sz="7200" i="1" kern="100" dirty="0" err="1">
                <a:solidFill>
                  <a:srgbClr val="000000"/>
                </a:solidFill>
                <a:effectLst/>
                <a:latin typeface="Times New Roman" panose="02020603050405020304" pitchFamily="18" charset="0"/>
                <a:ea typeface="Times New Roman" panose="02020603050405020304" pitchFamily="18" charset="0"/>
              </a:rPr>
              <a:t>ipAdd</a:t>
            </a:r>
            <a:r>
              <a:rPr lang="en-IN" sz="7200" i="1" kern="100" dirty="0">
                <a:solidFill>
                  <a:srgbClr val="000000"/>
                </a:solidFill>
                <a:effectLst/>
                <a:latin typeface="Times New Roman" panose="02020603050405020304" pitchFamily="18" charset="0"/>
                <a:ea typeface="Times New Roman" panose="02020603050405020304" pitchFamily="18" charset="0"/>
              </a:rPr>
              <a:t> &lt; temp-&gt;</a:t>
            </a:r>
            <a:r>
              <a:rPr lang="en-IN" sz="7200" i="1" kern="100" dirty="0" err="1">
                <a:solidFill>
                  <a:srgbClr val="000000"/>
                </a:solidFill>
                <a:effectLst/>
                <a:latin typeface="Times New Roman" panose="02020603050405020304" pitchFamily="18" charset="0"/>
                <a:ea typeface="Times New Roman" panose="02020603050405020304" pitchFamily="18" charset="0"/>
              </a:rPr>
              <a:t>ipAdd</a:t>
            </a:r>
            <a:r>
              <a:rPr lang="en-IN" sz="7200" i="1" kern="100" dirty="0">
                <a:solidFill>
                  <a:srgbClr val="000000"/>
                </a:solidFill>
                <a:effectLst/>
                <a:latin typeface="Times New Roman" panose="02020603050405020304" pitchFamily="18" charset="0"/>
                <a:ea typeface="Times New Roman" panose="02020603050405020304" pitchFamily="18" charset="0"/>
              </a:rPr>
              <a:t>)       temp = temp-&gt;left;     else       temp = temp-&gt;right;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n-&gt;parent = y; </a:t>
            </a:r>
          </a:p>
          <a:p>
            <a:pPr marL="6350" indent="-6350">
              <a:lnSpc>
                <a:spcPct val="107000"/>
              </a:lnSpc>
              <a:spcAft>
                <a:spcPts val="77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4043045" indent="-6350">
              <a:lnSpc>
                <a:spcPct val="164000"/>
              </a:lnSpc>
              <a:spcAft>
                <a:spcPts val="10"/>
              </a:spcAft>
            </a:pPr>
            <a:r>
              <a:rPr lang="en-IN" sz="7200" i="1" kern="100" dirty="0">
                <a:solidFill>
                  <a:srgbClr val="000000"/>
                </a:solidFill>
                <a:effectLst/>
                <a:latin typeface="Times New Roman" panose="02020603050405020304" pitchFamily="18" charset="0"/>
                <a:ea typeface="Times New Roman" panose="02020603050405020304" pitchFamily="18" charset="0"/>
              </a:rPr>
              <a:t>  if(y == NULL)      t-&gt;root = n;   else if(n-&gt;</a:t>
            </a:r>
            <a:r>
              <a:rPr lang="en-IN" sz="7200" i="1" kern="100" dirty="0" err="1">
                <a:solidFill>
                  <a:srgbClr val="000000"/>
                </a:solidFill>
                <a:effectLst/>
                <a:latin typeface="Times New Roman" panose="02020603050405020304" pitchFamily="18" charset="0"/>
                <a:ea typeface="Times New Roman" panose="02020603050405020304" pitchFamily="18" charset="0"/>
              </a:rPr>
              <a:t>ipAdd</a:t>
            </a:r>
            <a:r>
              <a:rPr lang="en-IN" sz="7200" i="1" kern="100" dirty="0">
                <a:solidFill>
                  <a:srgbClr val="000000"/>
                </a:solidFill>
                <a:effectLst/>
                <a:latin typeface="Times New Roman" panose="02020603050405020304" pitchFamily="18" charset="0"/>
                <a:ea typeface="Times New Roman" panose="02020603050405020304" pitchFamily="18" charset="0"/>
              </a:rPr>
              <a:t> &lt; y-&gt;</a:t>
            </a:r>
            <a:r>
              <a:rPr lang="en-IN" sz="7200" i="1" kern="100" dirty="0" err="1">
                <a:solidFill>
                  <a:srgbClr val="000000"/>
                </a:solidFill>
                <a:effectLst/>
                <a:latin typeface="Times New Roman" panose="02020603050405020304" pitchFamily="18" charset="0"/>
                <a:ea typeface="Times New Roman" panose="02020603050405020304" pitchFamily="18" charset="0"/>
              </a:rPr>
              <a:t>ipAdd</a:t>
            </a:r>
            <a:r>
              <a:rPr lang="en-IN" sz="7200" i="1" kern="100" dirty="0">
                <a:solidFill>
                  <a:srgbClr val="000000"/>
                </a:solidFill>
                <a:effectLst/>
                <a:latin typeface="Times New Roman" panose="02020603050405020304" pitchFamily="18" charset="0"/>
                <a:ea typeface="Times New Roman" panose="02020603050405020304" pitchFamily="18" charset="0"/>
              </a:rPr>
              <a:t>)     y-&gt;left = n;   else     y-&gt;right = n; </a:t>
            </a:r>
          </a:p>
          <a:p>
            <a:pPr marL="6350" indent="-6350">
              <a:lnSpc>
                <a:spcPct val="107000"/>
              </a:lnSpc>
              <a:spcAft>
                <a:spcPts val="77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splay(t, n);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42813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8593-47B2-10D9-7B9E-575389AA9F6B}"/>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3A355804-E089-9CDA-7317-7DD4675077F8}"/>
              </a:ext>
            </a:extLst>
          </p:cNvPr>
          <p:cNvSpPr>
            <a:spLocks noGrp="1"/>
          </p:cNvSpPr>
          <p:nvPr>
            <p:ph idx="1"/>
          </p:nvPr>
        </p:nvSpPr>
        <p:spPr/>
        <p:txBody>
          <a:bodyPr>
            <a:normAutofit fontScale="40000" lnSpcReduction="20000"/>
          </a:bodyPr>
          <a:lstStyle/>
          <a:p>
            <a:pPr marL="6350" marR="2980690" indent="-6350">
              <a:lnSpc>
                <a:spcPct val="165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node* search(</a:t>
            </a:r>
            <a:r>
              <a:rPr lang="en-IN" sz="2800" i="1" kern="100" dirty="0" err="1">
                <a:solidFill>
                  <a:srgbClr val="000000"/>
                </a:solidFill>
                <a:effectLst/>
                <a:latin typeface="Times New Roman" panose="02020603050405020304" pitchFamily="18" charset="0"/>
                <a:ea typeface="Times New Roman" panose="02020603050405020304" pitchFamily="18" charset="0"/>
              </a:rPr>
              <a:t>splay_tree</a:t>
            </a:r>
            <a:r>
              <a:rPr lang="en-IN" sz="2800" i="1" kern="100" dirty="0">
                <a:solidFill>
                  <a:srgbClr val="000000"/>
                </a:solidFill>
                <a:effectLst/>
                <a:latin typeface="Times New Roman" panose="02020603050405020304" pitchFamily="18" charset="0"/>
                <a:ea typeface="Times New Roman" panose="02020603050405020304" pitchFamily="18" charset="0"/>
              </a:rPr>
              <a:t> *t, node *n, int x) {   if(x == n-&gt;</a:t>
            </a:r>
            <a:r>
              <a:rPr lang="en-IN" sz="2800" i="1" kern="100" dirty="0" err="1">
                <a:solidFill>
                  <a:srgbClr val="000000"/>
                </a:solidFill>
                <a:effectLst/>
                <a:latin typeface="Times New Roman" panose="02020603050405020304" pitchFamily="18" charset="0"/>
                <a:ea typeface="Times New Roman" panose="02020603050405020304" pitchFamily="18" charset="0"/>
              </a:rPr>
              <a:t>ipAdd</a:t>
            </a:r>
            <a:r>
              <a:rPr lang="en-IN" sz="2800" i="1" kern="100" dirty="0">
                <a:solidFill>
                  <a:srgbClr val="000000"/>
                </a:solidFill>
                <a:effectLst/>
                <a:latin typeface="Times New Roman" panose="02020603050405020304" pitchFamily="18" charset="0"/>
                <a:ea typeface="Times New Roman" panose="02020603050405020304" pitchFamily="18" charset="0"/>
              </a:rPr>
              <a:t>) { </a:t>
            </a:r>
          </a:p>
          <a:p>
            <a:pPr marL="158750" marR="3585845" indent="-6350">
              <a:lnSpc>
                <a:spcPct val="107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splay(t, n); </a:t>
            </a:r>
          </a:p>
          <a:p>
            <a:pPr marL="6350" marR="3585845" indent="-6350">
              <a:lnSpc>
                <a:spcPct val="107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return n; </a:t>
            </a:r>
          </a:p>
          <a:p>
            <a:pPr marL="6350" marR="3585845" indent="-6350">
              <a:lnSpc>
                <a:spcPct val="107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 </a:t>
            </a:r>
          </a:p>
          <a:p>
            <a:pPr marL="6350" marR="4020820" indent="-6350">
              <a:lnSpc>
                <a:spcPct val="164000"/>
              </a:lnSpc>
              <a:spcAft>
                <a:spcPts val="10"/>
              </a:spcAft>
            </a:pPr>
            <a:r>
              <a:rPr lang="en-IN" sz="2800" i="1" kern="100" dirty="0">
                <a:solidFill>
                  <a:srgbClr val="000000"/>
                </a:solidFill>
                <a:effectLst/>
                <a:latin typeface="Times New Roman" panose="02020603050405020304" pitchFamily="18" charset="0"/>
                <a:ea typeface="Times New Roman" panose="02020603050405020304" pitchFamily="18" charset="0"/>
              </a:rPr>
              <a:t>  else if(x &lt; n-&gt;</a:t>
            </a:r>
            <a:r>
              <a:rPr lang="en-IN" sz="2800" i="1" kern="100" dirty="0" err="1">
                <a:solidFill>
                  <a:srgbClr val="000000"/>
                </a:solidFill>
                <a:effectLst/>
                <a:latin typeface="Times New Roman" panose="02020603050405020304" pitchFamily="18" charset="0"/>
                <a:ea typeface="Times New Roman" panose="02020603050405020304" pitchFamily="18" charset="0"/>
              </a:rPr>
              <a:t>ipAdd</a:t>
            </a:r>
            <a:r>
              <a:rPr lang="en-IN" sz="2800" i="1" kern="100" dirty="0">
                <a:solidFill>
                  <a:srgbClr val="000000"/>
                </a:solidFill>
                <a:effectLst/>
                <a:latin typeface="Times New Roman" panose="02020603050405020304" pitchFamily="18" charset="0"/>
                <a:ea typeface="Times New Roman" panose="02020603050405020304" pitchFamily="18" charset="0"/>
              </a:rPr>
              <a:t>)     return search(t, n-&gt;left, x);   else if(x &gt; n-&gt;</a:t>
            </a:r>
            <a:r>
              <a:rPr lang="en-IN" sz="2800" i="1" kern="100" dirty="0" err="1">
                <a:solidFill>
                  <a:srgbClr val="000000"/>
                </a:solidFill>
                <a:effectLst/>
                <a:latin typeface="Times New Roman" panose="02020603050405020304" pitchFamily="18" charset="0"/>
                <a:ea typeface="Times New Roman" panose="02020603050405020304" pitchFamily="18" charset="0"/>
              </a:rPr>
              <a:t>ipAdd</a:t>
            </a:r>
            <a:r>
              <a:rPr lang="en-IN" sz="2800" i="1" kern="100" dirty="0">
                <a:solidFill>
                  <a:srgbClr val="000000"/>
                </a:solidFill>
                <a:effectLst/>
                <a:latin typeface="Times New Roman" panose="02020603050405020304" pitchFamily="18" charset="0"/>
                <a:ea typeface="Times New Roman" panose="02020603050405020304" pitchFamily="18" charset="0"/>
              </a:rPr>
              <a:t>)     return search(t, n-&gt;right, x);   else     return NULL; </a:t>
            </a:r>
          </a:p>
          <a:p>
            <a:pPr marL="6350" marR="2939415" indent="-6350">
              <a:lnSpc>
                <a:spcPct val="164000"/>
              </a:lnSpc>
              <a:spcAft>
                <a:spcPts val="20"/>
              </a:spcAft>
            </a:pPr>
            <a:r>
              <a:rPr lang="en-IN" sz="2800" i="1" kern="100" dirty="0">
                <a:solidFill>
                  <a:srgbClr val="000000"/>
                </a:solidFill>
                <a:effectLst/>
                <a:latin typeface="Times New Roman" panose="02020603050405020304" pitchFamily="18" charset="0"/>
                <a:ea typeface="Times New Roman" panose="02020603050405020304" pitchFamily="18" charset="0"/>
              </a:rPr>
              <a:t>} void </a:t>
            </a:r>
            <a:r>
              <a:rPr lang="en-IN" sz="2800" i="1" kern="100" dirty="0" err="1">
                <a:solidFill>
                  <a:srgbClr val="000000"/>
                </a:solidFill>
                <a:effectLst/>
                <a:latin typeface="Times New Roman" panose="02020603050405020304" pitchFamily="18" charset="0"/>
                <a:ea typeface="Times New Roman" panose="02020603050405020304" pitchFamily="18" charset="0"/>
              </a:rPr>
              <a:t>inorder</a:t>
            </a:r>
            <a:r>
              <a:rPr lang="en-IN" sz="2800" i="1" kern="100" dirty="0">
                <a:solidFill>
                  <a:srgbClr val="000000"/>
                </a:solidFill>
                <a:effectLst/>
                <a:latin typeface="Times New Roman" panose="02020603050405020304" pitchFamily="18" charset="0"/>
                <a:ea typeface="Times New Roman" panose="02020603050405020304" pitchFamily="18" charset="0"/>
              </a:rPr>
              <a:t>(</a:t>
            </a:r>
            <a:r>
              <a:rPr lang="en-IN" sz="2800" i="1" kern="100" dirty="0" err="1">
                <a:solidFill>
                  <a:srgbClr val="000000"/>
                </a:solidFill>
                <a:effectLst/>
                <a:latin typeface="Times New Roman" panose="02020603050405020304" pitchFamily="18" charset="0"/>
                <a:ea typeface="Times New Roman" panose="02020603050405020304" pitchFamily="18" charset="0"/>
              </a:rPr>
              <a:t>splay_tree</a:t>
            </a:r>
            <a:r>
              <a:rPr lang="en-IN" sz="2800" i="1" kern="100" dirty="0">
                <a:solidFill>
                  <a:srgbClr val="000000"/>
                </a:solidFill>
                <a:effectLst/>
                <a:latin typeface="Times New Roman" panose="02020603050405020304" pitchFamily="18" charset="0"/>
                <a:ea typeface="Times New Roman" panose="02020603050405020304" pitchFamily="18" charset="0"/>
              </a:rPr>
              <a:t> *t, node *</a:t>
            </a:r>
            <a:r>
              <a:rPr lang="en-IN" sz="2800" i="1" kern="100" dirty="0" err="1">
                <a:solidFill>
                  <a:srgbClr val="000000"/>
                </a:solidFill>
                <a:effectLst/>
                <a:latin typeface="Times New Roman" panose="02020603050405020304" pitchFamily="18" charset="0"/>
                <a:ea typeface="Times New Roman" panose="02020603050405020304" pitchFamily="18" charset="0"/>
              </a:rPr>
              <a:t>n,char</a:t>
            </a:r>
            <a:r>
              <a:rPr lang="en-IN" sz="2800" i="1" kern="100" dirty="0">
                <a:solidFill>
                  <a:srgbClr val="000000"/>
                </a:solidFill>
                <a:effectLst/>
                <a:latin typeface="Times New Roman" panose="02020603050405020304" pitchFamily="18" charset="0"/>
                <a:ea typeface="Times New Roman" panose="02020603050405020304" pitchFamily="18" charset="0"/>
              </a:rPr>
              <a:t>* </a:t>
            </a:r>
            <a:r>
              <a:rPr lang="en-IN" sz="2800" i="1" kern="100" dirty="0" err="1">
                <a:solidFill>
                  <a:srgbClr val="000000"/>
                </a:solidFill>
                <a:effectLst/>
                <a:latin typeface="Times New Roman" panose="02020603050405020304" pitchFamily="18" charset="0"/>
                <a:ea typeface="Times New Roman" panose="02020603050405020304" pitchFamily="18" charset="0"/>
              </a:rPr>
              <a:t>cmn</a:t>
            </a:r>
            <a:r>
              <a:rPr lang="en-IN" sz="2800" i="1" kern="100" dirty="0">
                <a:solidFill>
                  <a:srgbClr val="000000"/>
                </a:solidFill>
                <a:effectLst/>
                <a:latin typeface="Times New Roman" panose="02020603050405020304" pitchFamily="18" charset="0"/>
                <a:ea typeface="Times New Roman" panose="02020603050405020304" pitchFamily="18" charset="0"/>
              </a:rPr>
              <a:t>) {   if(n != NULL) {     </a:t>
            </a:r>
            <a:r>
              <a:rPr lang="en-IN" sz="2800" i="1" kern="100" dirty="0" err="1">
                <a:solidFill>
                  <a:srgbClr val="000000"/>
                </a:solidFill>
                <a:effectLst/>
                <a:latin typeface="Times New Roman" panose="02020603050405020304" pitchFamily="18" charset="0"/>
                <a:ea typeface="Times New Roman" panose="02020603050405020304" pitchFamily="18" charset="0"/>
              </a:rPr>
              <a:t>inorder</a:t>
            </a:r>
            <a:r>
              <a:rPr lang="en-IN" sz="2800" i="1" kern="100" dirty="0">
                <a:solidFill>
                  <a:srgbClr val="000000"/>
                </a:solidFill>
                <a:effectLst/>
                <a:latin typeface="Times New Roman" panose="02020603050405020304" pitchFamily="18" charset="0"/>
                <a:ea typeface="Times New Roman" panose="02020603050405020304" pitchFamily="18" charset="0"/>
              </a:rPr>
              <a:t>(t, n-&gt;</a:t>
            </a:r>
            <a:r>
              <a:rPr lang="en-IN" sz="2800" i="1" kern="100" dirty="0" err="1">
                <a:solidFill>
                  <a:srgbClr val="000000"/>
                </a:solidFill>
                <a:effectLst/>
                <a:latin typeface="Times New Roman" panose="02020603050405020304" pitchFamily="18" charset="0"/>
                <a:ea typeface="Times New Roman" panose="02020603050405020304" pitchFamily="18" charset="0"/>
              </a:rPr>
              <a:t>left,cmn</a:t>
            </a:r>
            <a:r>
              <a:rPr lang="en-IN" sz="2800" i="1" kern="100" dirty="0">
                <a:solidFill>
                  <a:srgbClr val="000000"/>
                </a:solidFill>
                <a:effectLst/>
                <a:latin typeface="Times New Roman" panose="02020603050405020304" pitchFamily="18" charset="0"/>
                <a:ea typeface="Times New Roman" panose="02020603050405020304" pitchFamily="18" charset="0"/>
              </a:rPr>
              <a:t>); </a:t>
            </a:r>
          </a:p>
          <a:p>
            <a:pPr marL="6350" marR="1721485" indent="-6350">
              <a:lnSpc>
                <a:spcPct val="163000"/>
              </a:lnSpc>
              <a:spcAft>
                <a:spcPts val="25"/>
              </a:spcAft>
            </a:pPr>
            <a:r>
              <a:rPr lang="en-IN" sz="2800" i="1" kern="100" dirty="0">
                <a:solidFill>
                  <a:srgbClr val="000000"/>
                </a:solidFill>
                <a:effectLst/>
                <a:latin typeface="Times New Roman" panose="02020603050405020304" pitchFamily="18" charset="0"/>
                <a:ea typeface="Times New Roman" panose="02020603050405020304" pitchFamily="18" charset="0"/>
              </a:rPr>
              <a:t>    </a:t>
            </a:r>
            <a:r>
              <a:rPr lang="en-IN" sz="2800" i="1" kern="100" dirty="0" err="1">
                <a:solidFill>
                  <a:srgbClr val="000000"/>
                </a:solidFill>
                <a:effectLst/>
                <a:latin typeface="Times New Roman" panose="02020603050405020304" pitchFamily="18" charset="0"/>
                <a:ea typeface="Times New Roman" panose="02020603050405020304" pitchFamily="18" charset="0"/>
              </a:rPr>
              <a:t>printf</a:t>
            </a:r>
            <a:r>
              <a:rPr lang="en-IN" sz="2800" i="1" kern="100" dirty="0">
                <a:solidFill>
                  <a:srgbClr val="000000"/>
                </a:solidFill>
                <a:effectLst/>
                <a:latin typeface="Times New Roman" panose="02020603050405020304" pitchFamily="18" charset="0"/>
                <a:ea typeface="Times New Roman" panose="02020603050405020304" pitchFamily="18" charset="0"/>
              </a:rPr>
              <a:t>("%</a:t>
            </a:r>
            <a:r>
              <a:rPr lang="en-IN" sz="2800" i="1" kern="100" dirty="0" err="1">
                <a:solidFill>
                  <a:srgbClr val="000000"/>
                </a:solidFill>
                <a:effectLst/>
                <a:latin typeface="Times New Roman" panose="02020603050405020304" pitchFamily="18" charset="0"/>
                <a:ea typeface="Times New Roman" panose="02020603050405020304" pitchFamily="18" charset="0"/>
              </a:rPr>
              <a:t>s%d</a:t>
            </a:r>
            <a:r>
              <a:rPr lang="en-IN" sz="2800" i="1" kern="100" dirty="0">
                <a:solidFill>
                  <a:srgbClr val="000000"/>
                </a:solidFill>
                <a:effectLst/>
                <a:latin typeface="Times New Roman" panose="02020603050405020304" pitchFamily="18" charset="0"/>
                <a:ea typeface="Times New Roman" panose="02020603050405020304" pitchFamily="18" charset="0"/>
              </a:rPr>
              <a:t> -&gt; %d\n",</a:t>
            </a:r>
            <a:r>
              <a:rPr lang="en-IN" sz="2800" i="1" kern="100" dirty="0" err="1">
                <a:solidFill>
                  <a:srgbClr val="000000"/>
                </a:solidFill>
                <a:effectLst/>
                <a:latin typeface="Times New Roman" panose="02020603050405020304" pitchFamily="18" charset="0"/>
                <a:ea typeface="Times New Roman" panose="02020603050405020304" pitchFamily="18" charset="0"/>
              </a:rPr>
              <a:t>cmn,n</a:t>
            </a:r>
            <a:r>
              <a:rPr lang="en-IN" sz="2800" i="1" kern="100" dirty="0">
                <a:solidFill>
                  <a:srgbClr val="000000"/>
                </a:solidFill>
                <a:effectLst/>
                <a:latin typeface="Times New Roman" panose="02020603050405020304" pitchFamily="18" charset="0"/>
                <a:ea typeface="Times New Roman" panose="02020603050405020304" pitchFamily="18" charset="0"/>
              </a:rPr>
              <a:t>-&gt;</a:t>
            </a:r>
            <a:r>
              <a:rPr lang="en-IN" sz="2800" i="1" kern="100" dirty="0" err="1">
                <a:solidFill>
                  <a:srgbClr val="000000"/>
                </a:solidFill>
                <a:effectLst/>
                <a:latin typeface="Times New Roman" panose="02020603050405020304" pitchFamily="18" charset="0"/>
                <a:ea typeface="Times New Roman" panose="02020603050405020304" pitchFamily="18" charset="0"/>
              </a:rPr>
              <a:t>ipAdd,n</a:t>
            </a:r>
            <a:r>
              <a:rPr lang="en-IN" sz="2800" i="1" kern="100" dirty="0">
                <a:solidFill>
                  <a:srgbClr val="000000"/>
                </a:solidFill>
                <a:effectLst/>
                <a:latin typeface="Times New Roman" panose="02020603050405020304" pitchFamily="18" charset="0"/>
                <a:ea typeface="Times New Roman" panose="02020603050405020304" pitchFamily="18" charset="0"/>
              </a:rPr>
              <a:t>-&gt;</a:t>
            </a:r>
            <a:r>
              <a:rPr lang="en-IN" sz="2800" i="1" kern="100" dirty="0" err="1">
                <a:solidFill>
                  <a:srgbClr val="000000"/>
                </a:solidFill>
                <a:effectLst/>
                <a:latin typeface="Times New Roman" panose="02020603050405020304" pitchFamily="18" charset="0"/>
                <a:ea typeface="Times New Roman" panose="02020603050405020304" pitchFamily="18" charset="0"/>
              </a:rPr>
              <a:t>dataPacket</a:t>
            </a:r>
            <a:r>
              <a:rPr lang="en-IN" sz="2800" i="1" kern="100" dirty="0">
                <a:solidFill>
                  <a:srgbClr val="000000"/>
                </a:solidFill>
                <a:effectLst/>
                <a:latin typeface="Times New Roman" panose="02020603050405020304" pitchFamily="18" charset="0"/>
                <a:ea typeface="Times New Roman" panose="02020603050405020304" pitchFamily="18" charset="0"/>
              </a:rPr>
              <a:t>);     </a:t>
            </a:r>
            <a:r>
              <a:rPr lang="en-IN" sz="2800" i="1" kern="100" dirty="0" err="1">
                <a:solidFill>
                  <a:srgbClr val="000000"/>
                </a:solidFill>
                <a:effectLst/>
                <a:latin typeface="Times New Roman" panose="02020603050405020304" pitchFamily="18" charset="0"/>
                <a:ea typeface="Times New Roman" panose="02020603050405020304" pitchFamily="18" charset="0"/>
              </a:rPr>
              <a:t>inorder</a:t>
            </a:r>
            <a:r>
              <a:rPr lang="en-IN" sz="2800" i="1" kern="100" dirty="0">
                <a:solidFill>
                  <a:srgbClr val="000000"/>
                </a:solidFill>
                <a:effectLst/>
                <a:latin typeface="Times New Roman" panose="02020603050405020304" pitchFamily="18" charset="0"/>
                <a:ea typeface="Times New Roman" panose="02020603050405020304" pitchFamily="18" charset="0"/>
              </a:rPr>
              <a:t>(t, n-&gt;</a:t>
            </a:r>
            <a:r>
              <a:rPr lang="en-IN" sz="2800" i="1" kern="100" dirty="0" err="1">
                <a:solidFill>
                  <a:srgbClr val="000000"/>
                </a:solidFill>
                <a:effectLst/>
                <a:latin typeface="Times New Roman" panose="02020603050405020304" pitchFamily="18" charset="0"/>
                <a:ea typeface="Times New Roman" panose="02020603050405020304" pitchFamily="18" charset="0"/>
              </a:rPr>
              <a:t>right,cmn</a:t>
            </a:r>
            <a:r>
              <a:rPr lang="en-IN" sz="2800" i="1" kern="100" dirty="0">
                <a:solidFill>
                  <a:srgbClr val="000000"/>
                </a:solidFill>
                <a:effectLst/>
                <a:latin typeface="Times New Roman" panose="02020603050405020304" pitchFamily="18" charset="0"/>
                <a:ea typeface="Times New Roman" panose="02020603050405020304" pitchFamily="18" charset="0"/>
              </a:rPr>
              <a:t>); </a:t>
            </a:r>
          </a:p>
          <a:p>
            <a:pPr marL="6350" marR="3585845" indent="-6350">
              <a:lnSpc>
                <a:spcPct val="107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 </a:t>
            </a:r>
          </a:p>
          <a:p>
            <a:pPr marL="6350" marR="3585845" indent="-6350">
              <a:lnSpc>
                <a:spcPct val="107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a:t>
            </a:r>
          </a:p>
          <a:p>
            <a:pPr marL="6350" indent="-6350">
              <a:lnSpc>
                <a:spcPct val="107000"/>
              </a:lnSpc>
              <a:spcAft>
                <a:spcPts val="795"/>
              </a:spcAft>
            </a:pPr>
            <a:r>
              <a:rPr lang="en-IN" sz="2800" i="0" kern="100" dirty="0">
                <a:solidFill>
                  <a:srgbClr val="000000"/>
                </a:solidFill>
                <a:effectLst/>
                <a:latin typeface="Times New Roman" panose="02020603050405020304" pitchFamily="18" charset="0"/>
                <a:ea typeface="Times New Roman" panose="02020603050405020304" pitchFamily="18" charset="0"/>
              </a:rPr>
              <a:t>This is the process module which includes all the functions (void, int, node* &amp; </a:t>
            </a:r>
            <a:r>
              <a:rPr lang="en-IN" sz="2800" i="0" kern="100" dirty="0" err="1">
                <a:solidFill>
                  <a:srgbClr val="000000"/>
                </a:solidFill>
                <a:effectLst/>
                <a:latin typeface="Times New Roman" panose="02020603050405020304" pitchFamily="18" charset="0"/>
                <a:ea typeface="Times New Roman" panose="02020603050405020304" pitchFamily="18" charset="0"/>
              </a:rPr>
              <a:t>splay_tree</a:t>
            </a:r>
            <a:r>
              <a:rPr lang="en-IN" sz="2800" i="0" kern="100" dirty="0">
                <a:solidFill>
                  <a:srgbClr val="000000"/>
                </a:solidFill>
                <a:effectLst/>
                <a:latin typeface="Times New Roman" panose="02020603050405020304" pitchFamily="18" charset="0"/>
                <a:ea typeface="Times New Roman" panose="02020603050405020304" pitchFamily="18" charset="0"/>
              </a:rPr>
              <a:t>*) and processing takes place in these functions.</a:t>
            </a:r>
            <a:r>
              <a:rPr lang="en-IN" sz="2800" i="1" kern="100" dirty="0">
                <a:solidFill>
                  <a:srgbClr val="000000"/>
                </a:solidFill>
                <a:effectLst/>
                <a:latin typeface="Times New Roman" panose="02020603050405020304" pitchFamily="18" charset="0"/>
                <a:ea typeface="Times New Roman" panose="02020603050405020304" pitchFamily="18" charset="0"/>
              </a:rPr>
              <a:t> </a:t>
            </a:r>
            <a:endParaRPr lang="en-IN" sz="2800" dirty="0"/>
          </a:p>
          <a:p>
            <a:endParaRPr lang="en-IN" dirty="0"/>
          </a:p>
        </p:txBody>
      </p:sp>
    </p:spTree>
    <p:extLst>
      <p:ext uri="{BB962C8B-B14F-4D97-AF65-F5344CB8AC3E}">
        <p14:creationId xmlns:p14="http://schemas.microsoft.com/office/powerpoint/2010/main" val="136734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EBC1-272B-5050-0B74-059A3A2A5599}"/>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36F822D6-46B5-EB6C-9191-26E844003A1F}"/>
              </a:ext>
            </a:extLst>
          </p:cNvPr>
          <p:cNvSpPr>
            <a:spLocks noGrp="1"/>
          </p:cNvSpPr>
          <p:nvPr>
            <p:ph idx="1"/>
          </p:nvPr>
        </p:nvSpPr>
        <p:spPr/>
        <p:txBody>
          <a:bodyPr>
            <a:normAutofit fontScale="25000" lnSpcReduction="20000"/>
          </a:bodyPr>
          <a:lstStyle/>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int main() { </a:t>
            </a:r>
          </a:p>
          <a:p>
            <a:pPr marL="6350" marR="3585845" indent="-6350">
              <a:lnSpc>
                <a:spcPct val="165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char* </a:t>
            </a:r>
            <a:r>
              <a:rPr lang="en-IN" sz="7200" i="1" kern="100" dirty="0" err="1">
                <a:solidFill>
                  <a:srgbClr val="000000"/>
                </a:solidFill>
                <a:effectLst/>
                <a:latin typeface="Times New Roman" panose="02020603050405020304" pitchFamily="18" charset="0"/>
                <a:ea typeface="Times New Roman" panose="02020603050405020304" pitchFamily="18" charset="0"/>
              </a:rPr>
              <a:t>cmn</a:t>
            </a:r>
            <a:r>
              <a:rPr lang="en-IN" sz="7200" i="1" kern="100" dirty="0">
                <a:solidFill>
                  <a:srgbClr val="000000"/>
                </a:solidFill>
                <a:effectLst/>
                <a:latin typeface="Times New Roman" panose="02020603050405020304" pitchFamily="18" charset="0"/>
                <a:ea typeface="Times New Roman" panose="02020603050405020304" pitchFamily="18" charset="0"/>
              </a:rPr>
              <a:t>="192.168.3.";     </a:t>
            </a:r>
            <a:r>
              <a:rPr lang="en-IN" sz="7200" i="1" kern="100" dirty="0" err="1">
                <a:solidFill>
                  <a:srgbClr val="000000"/>
                </a:solidFill>
                <a:effectLst/>
                <a:latin typeface="Times New Roman" panose="02020603050405020304" pitchFamily="18" charset="0"/>
                <a:ea typeface="Times New Roman" panose="02020603050405020304" pitchFamily="18" charset="0"/>
              </a:rPr>
              <a:t>splay_tree</a:t>
            </a:r>
            <a:r>
              <a:rPr lang="en-IN" sz="7200" i="1" kern="100" dirty="0">
                <a:solidFill>
                  <a:srgbClr val="000000"/>
                </a:solidFill>
                <a:effectLst/>
                <a:latin typeface="Times New Roman" panose="02020603050405020304" pitchFamily="18" charset="0"/>
                <a:ea typeface="Times New Roman" panose="02020603050405020304" pitchFamily="18" charset="0"/>
              </a:rPr>
              <a:t> *t = </a:t>
            </a:r>
            <a:r>
              <a:rPr lang="en-IN" sz="7200" i="1" kern="100" dirty="0" err="1">
                <a:solidFill>
                  <a:srgbClr val="000000"/>
                </a:solidFill>
                <a:effectLst/>
                <a:latin typeface="Times New Roman" panose="02020603050405020304" pitchFamily="18" charset="0"/>
                <a:ea typeface="Times New Roman" panose="02020603050405020304" pitchFamily="18" charset="0"/>
              </a:rPr>
              <a:t>new_splay_tree</a:t>
            </a: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2628265" indent="-6350">
              <a:lnSpc>
                <a:spcPct val="165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node *a, *b, *c, *d, *e, *f, *g, *h, *</a:t>
            </a:r>
            <a:r>
              <a:rPr lang="en-IN" sz="7200" i="1" kern="100" dirty="0" err="1">
                <a:solidFill>
                  <a:srgbClr val="000000"/>
                </a:solidFill>
                <a:effectLst/>
                <a:latin typeface="Times New Roman" panose="02020603050405020304" pitchFamily="18" charset="0"/>
                <a:ea typeface="Times New Roman" panose="02020603050405020304" pitchFamily="18" charset="0"/>
              </a:rPr>
              <a:t>i</a:t>
            </a:r>
            <a:r>
              <a:rPr lang="en-IN" sz="7200" i="1" kern="100" dirty="0">
                <a:solidFill>
                  <a:srgbClr val="000000"/>
                </a:solidFill>
                <a:effectLst/>
                <a:latin typeface="Times New Roman" panose="02020603050405020304" pitchFamily="18" charset="0"/>
                <a:ea typeface="Times New Roman" panose="02020603050405020304" pitchFamily="18" charset="0"/>
              </a:rPr>
              <a:t>, *j, *k, *l, *m;     a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(104);     b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(112);     c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(117);     d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(124);     e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(121);     f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(108); </a:t>
            </a:r>
          </a:p>
          <a:p>
            <a:pPr marL="6350" marR="4532630" indent="-6350">
              <a:lnSpc>
                <a:spcPct val="164000"/>
              </a:lnSpc>
              <a:spcAft>
                <a:spcPts val="15"/>
              </a:spcAft>
            </a:pPr>
            <a:r>
              <a:rPr lang="en-IN" sz="7200" i="1" kern="100" dirty="0">
                <a:solidFill>
                  <a:srgbClr val="000000"/>
                </a:solidFill>
                <a:effectLst/>
                <a:latin typeface="Times New Roman" panose="02020603050405020304" pitchFamily="18" charset="0"/>
                <a:ea typeface="Times New Roman" panose="02020603050405020304" pitchFamily="18" charset="0"/>
              </a:rPr>
              <a:t>    g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(109);     h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(111);     </a:t>
            </a:r>
            <a:r>
              <a:rPr lang="en-IN" sz="7200" i="1" kern="100" dirty="0" err="1">
                <a:solidFill>
                  <a:srgbClr val="000000"/>
                </a:solidFill>
                <a:effectLst/>
                <a:latin typeface="Times New Roman" panose="02020603050405020304" pitchFamily="18" charset="0"/>
                <a:ea typeface="Times New Roman" panose="02020603050405020304" pitchFamily="18" charset="0"/>
              </a:rPr>
              <a:t>i</a:t>
            </a:r>
            <a:r>
              <a:rPr lang="en-IN" sz="7200" i="1" kern="100" dirty="0">
                <a:solidFill>
                  <a:srgbClr val="000000"/>
                </a:solidFill>
                <a:effectLst/>
                <a:latin typeface="Times New Roman" panose="02020603050405020304" pitchFamily="18" charset="0"/>
                <a:ea typeface="Times New Roman" panose="02020603050405020304" pitchFamily="18" charset="0"/>
              </a:rPr>
              <a:t>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(122);     j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(125);     k =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(129);   insert(t, a);   insert(t, b);   insert(t, c);   insert(t, d);   insert(t, e);   insert(t, f);   insert(t, g);   insert(t, h);   insert(t, </a:t>
            </a:r>
            <a:r>
              <a:rPr lang="en-IN" sz="7200" i="1" kern="100" dirty="0" err="1">
                <a:solidFill>
                  <a:srgbClr val="000000"/>
                </a:solidFill>
                <a:effectLst/>
                <a:latin typeface="Times New Roman" panose="02020603050405020304" pitchFamily="18" charset="0"/>
                <a:ea typeface="Times New Roman" panose="02020603050405020304" pitchFamily="18" charset="0"/>
              </a:rPr>
              <a:t>i</a:t>
            </a:r>
            <a:r>
              <a:rPr lang="en-IN" sz="7200" i="1" kern="100" dirty="0">
                <a:solidFill>
                  <a:srgbClr val="000000"/>
                </a:solidFill>
                <a:effectLst/>
                <a:latin typeface="Times New Roman" panose="02020603050405020304" pitchFamily="18" charset="0"/>
                <a:ea typeface="Times New Roman" panose="02020603050405020304" pitchFamily="18" charset="0"/>
              </a:rPr>
              <a:t>);   insert(t, j);   insert(t, k); </a:t>
            </a:r>
          </a:p>
          <a:p>
            <a:endParaRPr lang="en-IN" dirty="0"/>
          </a:p>
        </p:txBody>
      </p:sp>
    </p:spTree>
    <p:extLst>
      <p:ext uri="{BB962C8B-B14F-4D97-AF65-F5344CB8AC3E}">
        <p14:creationId xmlns:p14="http://schemas.microsoft.com/office/powerpoint/2010/main" val="2715834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DDD3-9ECB-F847-8E5B-1CEA2425E9E1}"/>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508B46DB-8D35-F761-21A2-55044E2CA5A3}"/>
              </a:ext>
            </a:extLst>
          </p:cNvPr>
          <p:cNvSpPr>
            <a:spLocks noGrp="1"/>
          </p:cNvSpPr>
          <p:nvPr>
            <p:ph idx="1"/>
          </p:nvPr>
        </p:nvSpPr>
        <p:spPr/>
        <p:txBody>
          <a:bodyPr>
            <a:normAutofit fontScale="25000" lnSpcReduction="20000"/>
          </a:bodyPr>
          <a:lstStyle/>
          <a:p>
            <a:pPr marL="6350" marR="5469255" indent="-6350">
              <a:lnSpc>
                <a:spcPct val="165000"/>
              </a:lnSpc>
              <a:spcAft>
                <a:spcPts val="785"/>
              </a:spcAft>
            </a:pPr>
            <a:r>
              <a:rPr lang="en-IN" sz="2800" i="1" kern="100" dirty="0">
                <a:solidFill>
                  <a:srgbClr val="000000"/>
                </a:solidFill>
                <a:effectLst/>
                <a:latin typeface="Times New Roman" panose="02020603050405020304" pitchFamily="18" charset="0"/>
                <a:ea typeface="Times New Roman" panose="02020603050405020304" pitchFamily="18" charset="0"/>
              </a:rPr>
              <a:t> </a:t>
            </a:r>
            <a:r>
              <a:rPr lang="en-IN" sz="7200" i="1" kern="100" dirty="0">
                <a:solidFill>
                  <a:srgbClr val="000000"/>
                </a:solidFill>
                <a:effectLst/>
                <a:latin typeface="Times New Roman" panose="02020603050405020304" pitchFamily="18" charset="0"/>
                <a:ea typeface="Times New Roman" panose="02020603050405020304" pitchFamily="18" charset="0"/>
              </a:rPr>
              <a:t>int x; </a:t>
            </a:r>
          </a:p>
          <a:p>
            <a:pPr marL="6350" marR="1706880" indent="-6350">
              <a:lnSpc>
                <a:spcPct val="165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int find[11]={104,112,117,124,121,108,109,111,122,125,129};     int add[11]={</a:t>
            </a:r>
            <a:r>
              <a:rPr lang="en-IN" sz="7200" i="1" kern="100" dirty="0" err="1">
                <a:solidFill>
                  <a:srgbClr val="000000"/>
                </a:solidFill>
                <a:effectLst/>
                <a:latin typeface="Times New Roman" panose="02020603050405020304" pitchFamily="18" charset="0"/>
                <a:ea typeface="Times New Roman" panose="02020603050405020304" pitchFamily="18" charset="0"/>
              </a:rPr>
              <a:t>a,b,c,d,e,f,g,h,i,j,k</a:t>
            </a: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3585845" indent="-6350">
              <a:lnSpc>
                <a:spcPct val="163000"/>
              </a:lnSpc>
              <a:spcAft>
                <a:spcPts val="2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r>
              <a:rPr lang="en-IN" sz="7200" i="1" kern="100" dirty="0" err="1">
                <a:solidFill>
                  <a:srgbClr val="000000"/>
                </a:solidFill>
                <a:effectLst/>
                <a:latin typeface="Times New Roman" panose="02020603050405020304" pitchFamily="18" charset="0"/>
                <a:ea typeface="Times New Roman" panose="02020603050405020304" pitchFamily="18" charset="0"/>
              </a:rPr>
              <a:t>srand</a:t>
            </a:r>
            <a:r>
              <a:rPr lang="en-IN" sz="7200" i="1" kern="100" dirty="0">
                <a:solidFill>
                  <a:srgbClr val="000000"/>
                </a:solidFill>
                <a:effectLst/>
                <a:latin typeface="Times New Roman" panose="02020603050405020304" pitchFamily="18" charset="0"/>
                <a:ea typeface="Times New Roman" panose="02020603050405020304" pitchFamily="18" charset="0"/>
              </a:rPr>
              <a:t>(time(0));     for(x=0;x&lt;11;x++)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3308350" indent="-6350">
              <a:lnSpc>
                <a:spcPct val="164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int data=rand()%200;         node* temp=search(</a:t>
            </a:r>
            <a:r>
              <a:rPr lang="en-IN" sz="7200" i="1" kern="100" dirty="0" err="1">
                <a:solidFill>
                  <a:srgbClr val="000000"/>
                </a:solidFill>
                <a:effectLst/>
                <a:latin typeface="Times New Roman" panose="02020603050405020304" pitchFamily="18" charset="0"/>
                <a:ea typeface="Times New Roman" panose="02020603050405020304" pitchFamily="18" charset="0"/>
              </a:rPr>
              <a:t>t,add</a:t>
            </a:r>
            <a:r>
              <a:rPr lang="en-IN" sz="7200" i="1" kern="100" dirty="0">
                <a:solidFill>
                  <a:srgbClr val="000000"/>
                </a:solidFill>
                <a:effectLst/>
                <a:latin typeface="Times New Roman" panose="02020603050405020304" pitchFamily="18" charset="0"/>
                <a:ea typeface="Times New Roman" panose="02020603050405020304" pitchFamily="18" charset="0"/>
              </a:rPr>
              <a:t>[x],find[x]);         if(temp!=NULL)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temp-&gt;</a:t>
            </a:r>
            <a:r>
              <a:rPr lang="en-IN" sz="7200" i="1" kern="100" dirty="0" err="1">
                <a:solidFill>
                  <a:srgbClr val="000000"/>
                </a:solidFill>
                <a:effectLst/>
                <a:latin typeface="Times New Roman" panose="02020603050405020304" pitchFamily="18" charset="0"/>
                <a:ea typeface="Times New Roman" panose="02020603050405020304" pitchFamily="18" charset="0"/>
              </a:rPr>
              <a:t>dataPacket</a:t>
            </a:r>
            <a:r>
              <a:rPr lang="en-IN" sz="7200" i="1" kern="100" dirty="0">
                <a:solidFill>
                  <a:srgbClr val="000000"/>
                </a:solidFill>
                <a:effectLst/>
                <a:latin typeface="Times New Roman" panose="02020603050405020304" pitchFamily="18" charset="0"/>
                <a:ea typeface="Times New Roman" panose="02020603050405020304" pitchFamily="18" charset="0"/>
              </a:rPr>
              <a:t>=data;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 </a:t>
            </a:r>
          </a:p>
          <a:p>
            <a:pPr marL="6350" indent="-6350">
              <a:lnSpc>
                <a:spcPct val="107000"/>
              </a:lnSpc>
              <a:spcAft>
                <a:spcPts val="800"/>
              </a:spcAft>
            </a:pPr>
            <a:endParaRPr lang="en-IN" dirty="0"/>
          </a:p>
        </p:txBody>
      </p:sp>
    </p:spTree>
    <p:extLst>
      <p:ext uri="{BB962C8B-B14F-4D97-AF65-F5344CB8AC3E}">
        <p14:creationId xmlns:p14="http://schemas.microsoft.com/office/powerpoint/2010/main" val="57602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FE70-96CF-8E68-BECB-9D860483A5B3}"/>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12A57EE6-96DA-2F64-0B20-7B24941908DE}"/>
              </a:ext>
            </a:extLst>
          </p:cNvPr>
          <p:cNvSpPr>
            <a:spLocks noGrp="1"/>
          </p:cNvSpPr>
          <p:nvPr>
            <p:ph idx="1"/>
          </p:nvPr>
        </p:nvSpPr>
        <p:spPr/>
        <p:txBody>
          <a:bodyPr>
            <a:normAutofit fontScale="32500" lnSpcReduction="20000"/>
          </a:bodyPr>
          <a:lstStyle/>
          <a:p>
            <a:pPr marL="0" marR="3585845" indent="0">
              <a:lnSpc>
                <a:spcPct val="107000"/>
              </a:lnSpc>
              <a:spcAft>
                <a:spcPts val="785"/>
              </a:spcAft>
              <a:buNone/>
            </a:pPr>
            <a:r>
              <a:rPr lang="en-IN" sz="9600" i="1" kern="100" dirty="0">
                <a:solidFill>
                  <a:srgbClr val="000000"/>
                </a:solidFill>
                <a:effectLst/>
                <a:latin typeface="Times New Roman" panose="02020603050405020304" pitchFamily="18" charset="0"/>
                <a:ea typeface="Times New Roman" panose="02020603050405020304" pitchFamily="18" charset="0"/>
              </a:rPr>
              <a:t>    } </a:t>
            </a:r>
          </a:p>
          <a:p>
            <a:pPr marL="6350" marR="2369185" indent="-6350">
              <a:lnSpc>
                <a:spcPct val="165000"/>
              </a:lnSpc>
              <a:spcAft>
                <a:spcPts val="785"/>
              </a:spcAft>
            </a:pPr>
            <a:r>
              <a:rPr lang="en-IN" sz="9600" i="1" kern="100" dirty="0">
                <a:solidFill>
                  <a:srgbClr val="000000"/>
                </a:solidFill>
                <a:effectLst/>
                <a:latin typeface="Times New Roman" panose="02020603050405020304" pitchFamily="18" charset="0"/>
                <a:ea typeface="Times New Roman" panose="02020603050405020304" pitchFamily="18" charset="0"/>
              </a:rPr>
              <a:t>    </a:t>
            </a:r>
            <a:r>
              <a:rPr lang="en-IN" sz="9600" i="1" kern="100" dirty="0" err="1">
                <a:solidFill>
                  <a:srgbClr val="000000"/>
                </a:solidFill>
                <a:effectLst/>
                <a:latin typeface="Times New Roman" panose="02020603050405020304" pitchFamily="18" charset="0"/>
                <a:ea typeface="Times New Roman" panose="02020603050405020304" pitchFamily="18" charset="0"/>
              </a:rPr>
              <a:t>printf</a:t>
            </a:r>
            <a:r>
              <a:rPr lang="en-IN" sz="9600" i="1" kern="100" dirty="0">
                <a:solidFill>
                  <a:srgbClr val="000000"/>
                </a:solidFill>
                <a:effectLst/>
                <a:latin typeface="Times New Roman" panose="02020603050405020304" pitchFamily="18" charset="0"/>
                <a:ea typeface="Times New Roman" panose="02020603050405020304" pitchFamily="18" charset="0"/>
              </a:rPr>
              <a:t>("IP ADDRESS -&gt; DATA PACKET\n");     </a:t>
            </a:r>
            <a:r>
              <a:rPr lang="en-IN" sz="9600" i="1" kern="100" dirty="0" err="1">
                <a:solidFill>
                  <a:srgbClr val="000000"/>
                </a:solidFill>
                <a:effectLst/>
                <a:latin typeface="Times New Roman" panose="02020603050405020304" pitchFamily="18" charset="0"/>
                <a:ea typeface="Times New Roman" panose="02020603050405020304" pitchFamily="18" charset="0"/>
              </a:rPr>
              <a:t>inorder</a:t>
            </a:r>
            <a:r>
              <a:rPr lang="en-IN" sz="9600" i="1" kern="100" dirty="0">
                <a:solidFill>
                  <a:srgbClr val="000000"/>
                </a:solidFill>
                <a:effectLst/>
                <a:latin typeface="Times New Roman" panose="02020603050405020304" pitchFamily="18" charset="0"/>
                <a:ea typeface="Times New Roman" panose="02020603050405020304" pitchFamily="18" charset="0"/>
              </a:rPr>
              <a:t>(t, t-&gt;</a:t>
            </a:r>
            <a:r>
              <a:rPr lang="en-IN" sz="9600" i="1" kern="100" dirty="0" err="1">
                <a:solidFill>
                  <a:srgbClr val="000000"/>
                </a:solidFill>
                <a:effectLst/>
                <a:latin typeface="Times New Roman" panose="02020603050405020304" pitchFamily="18" charset="0"/>
                <a:ea typeface="Times New Roman" panose="02020603050405020304" pitchFamily="18" charset="0"/>
              </a:rPr>
              <a:t>root,cmn</a:t>
            </a:r>
            <a:r>
              <a:rPr lang="en-IN" sz="9600" i="1" kern="100" dirty="0">
                <a:solidFill>
                  <a:srgbClr val="000000"/>
                </a:solidFill>
                <a:effectLst/>
                <a:latin typeface="Times New Roman" panose="02020603050405020304" pitchFamily="18" charset="0"/>
                <a:ea typeface="Times New Roman" panose="02020603050405020304" pitchFamily="18" charset="0"/>
              </a:rPr>
              <a:t>); </a:t>
            </a:r>
          </a:p>
          <a:p>
            <a:pPr marL="6350" indent="-6350">
              <a:lnSpc>
                <a:spcPct val="107000"/>
              </a:lnSpc>
              <a:spcAft>
                <a:spcPts val="800"/>
              </a:spcAft>
            </a:pPr>
            <a:r>
              <a:rPr lang="en-IN" sz="9600" i="1" kern="100" dirty="0">
                <a:solidFill>
                  <a:srgbClr val="000000"/>
                </a:solidFill>
                <a:effectLst/>
                <a:latin typeface="Times New Roman" panose="02020603050405020304" pitchFamily="18" charset="0"/>
                <a:ea typeface="Times New Roman" panose="02020603050405020304" pitchFamily="18" charset="0"/>
              </a:rPr>
              <a:t>  </a:t>
            </a:r>
          </a:p>
          <a:p>
            <a:pPr marL="6350" marR="3585845" indent="-6350">
              <a:lnSpc>
                <a:spcPct val="107000"/>
              </a:lnSpc>
              <a:spcAft>
                <a:spcPts val="785"/>
              </a:spcAft>
            </a:pPr>
            <a:r>
              <a:rPr lang="en-IN" sz="9600" i="1" kern="100" dirty="0">
                <a:solidFill>
                  <a:srgbClr val="000000"/>
                </a:solidFill>
                <a:effectLst/>
                <a:latin typeface="Times New Roman" panose="02020603050405020304" pitchFamily="18" charset="0"/>
                <a:ea typeface="Times New Roman" panose="02020603050405020304" pitchFamily="18" charset="0"/>
              </a:rPr>
              <a:t>  return 0; </a:t>
            </a:r>
          </a:p>
          <a:p>
            <a:pPr marL="6350" marR="3585845" indent="-6350">
              <a:lnSpc>
                <a:spcPct val="107000"/>
              </a:lnSpc>
              <a:spcAft>
                <a:spcPts val="785"/>
              </a:spcAft>
            </a:pPr>
            <a:r>
              <a:rPr lang="en-IN" i="1" kern="100" dirty="0">
                <a:solidFill>
                  <a:srgbClr val="000000"/>
                </a:solidFill>
                <a:effectLst/>
                <a:latin typeface="Times New Roman" panose="02020603050405020304" pitchFamily="18" charset="0"/>
                <a:ea typeface="Times New Roman" panose="02020603050405020304" pitchFamily="18" charset="0"/>
              </a:rPr>
              <a:t>} </a:t>
            </a:r>
          </a:p>
          <a:p>
            <a:pPr marL="6350" indent="-6350">
              <a:lnSpc>
                <a:spcPct val="107000"/>
              </a:lnSpc>
              <a:spcAft>
                <a:spcPts val="795"/>
              </a:spcAft>
            </a:pPr>
            <a:r>
              <a:rPr lang="en-IN" i="0" kern="100" dirty="0">
                <a:solidFill>
                  <a:srgbClr val="000000"/>
                </a:solidFill>
                <a:effectLst/>
                <a:latin typeface="Times New Roman" panose="02020603050405020304" pitchFamily="18" charset="0"/>
                <a:ea typeface="Times New Roman" panose="02020603050405020304" pitchFamily="18" charset="0"/>
              </a:rPr>
              <a:t>This is the implementation module of the int main(). This includes calling or implementing of the functions. </a:t>
            </a:r>
            <a:endParaRPr lang="en-IN" dirty="0"/>
          </a:p>
        </p:txBody>
      </p:sp>
    </p:spTree>
    <p:extLst>
      <p:ext uri="{BB962C8B-B14F-4D97-AF65-F5344CB8AC3E}">
        <p14:creationId xmlns:p14="http://schemas.microsoft.com/office/powerpoint/2010/main" val="179126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FE49-380E-C323-B016-7A8B0FE561F5}"/>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FE642095-517B-81B6-F0E9-820E412C71AF}"/>
              </a:ext>
            </a:extLst>
          </p:cNvPr>
          <p:cNvSpPr>
            <a:spLocks noGrp="1"/>
          </p:cNvSpPr>
          <p:nvPr>
            <p:ph idx="1"/>
          </p:nvPr>
        </p:nvSpPr>
        <p:spPr/>
        <p:txBody>
          <a:bodyPr/>
          <a:lstStyle/>
          <a:p>
            <a:r>
              <a:rPr lang="en-IN" dirty="0"/>
              <a:t>Ideology</a:t>
            </a:r>
          </a:p>
          <a:p>
            <a:r>
              <a:rPr lang="en-IN" dirty="0"/>
              <a:t>Modules and Module Description</a:t>
            </a:r>
          </a:p>
          <a:p>
            <a:r>
              <a:rPr lang="en-IN" dirty="0"/>
              <a:t>Architecture and Block diagram</a:t>
            </a:r>
          </a:p>
          <a:p>
            <a:r>
              <a:rPr lang="en-IN" dirty="0"/>
              <a:t>Code</a:t>
            </a:r>
          </a:p>
          <a:p>
            <a:r>
              <a:rPr lang="en-IN" dirty="0"/>
              <a:t>Output</a:t>
            </a:r>
          </a:p>
          <a:p>
            <a:r>
              <a:rPr lang="en-IN" dirty="0"/>
              <a:t>Time Complexity</a:t>
            </a:r>
          </a:p>
          <a:p>
            <a:r>
              <a:rPr lang="en-IN" dirty="0"/>
              <a:t>Conclusion and References</a:t>
            </a:r>
          </a:p>
        </p:txBody>
      </p:sp>
      <p:pic>
        <p:nvPicPr>
          <p:cNvPr id="5" name="Picture 4">
            <a:extLst>
              <a:ext uri="{FF2B5EF4-FFF2-40B4-BE49-F238E27FC236}">
                <a16:creationId xmlns:a16="http://schemas.microsoft.com/office/drawing/2014/main" id="{7031C0A8-95FE-80E3-5B00-62AC4D8D4EC5}"/>
              </a:ext>
            </a:extLst>
          </p:cNvPr>
          <p:cNvPicPr>
            <a:picLocks noChangeAspect="1"/>
          </p:cNvPicPr>
          <p:nvPr/>
        </p:nvPicPr>
        <p:blipFill>
          <a:blip r:embed="rId2"/>
          <a:stretch>
            <a:fillRect/>
          </a:stretch>
        </p:blipFill>
        <p:spPr>
          <a:xfrm>
            <a:off x="6329082" y="0"/>
            <a:ext cx="5862918" cy="6858000"/>
          </a:xfrm>
          <a:prstGeom prst="rect">
            <a:avLst/>
          </a:prstGeom>
        </p:spPr>
      </p:pic>
    </p:spTree>
    <p:extLst>
      <p:ext uri="{BB962C8B-B14F-4D97-AF65-F5344CB8AC3E}">
        <p14:creationId xmlns:p14="http://schemas.microsoft.com/office/powerpoint/2010/main" val="199160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0725-CCF8-EA08-2BAD-C2279E3FE286}"/>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1C0DF7AD-9F58-7D9B-A5D4-B073BA4068A5}"/>
              </a:ext>
            </a:extLst>
          </p:cNvPr>
          <p:cNvPicPr>
            <a:picLocks noGrp="1" noChangeAspect="1"/>
          </p:cNvPicPr>
          <p:nvPr>
            <p:ph idx="1"/>
          </p:nvPr>
        </p:nvPicPr>
        <p:blipFill>
          <a:blip r:embed="rId2"/>
          <a:stretch>
            <a:fillRect/>
          </a:stretch>
        </p:blipFill>
        <p:spPr>
          <a:xfrm>
            <a:off x="1954306" y="1941967"/>
            <a:ext cx="7144871" cy="3553397"/>
          </a:xfrm>
          <a:prstGeom prst="rect">
            <a:avLst/>
          </a:prstGeom>
        </p:spPr>
      </p:pic>
    </p:spTree>
    <p:extLst>
      <p:ext uri="{BB962C8B-B14F-4D97-AF65-F5344CB8AC3E}">
        <p14:creationId xmlns:p14="http://schemas.microsoft.com/office/powerpoint/2010/main" val="59256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DEEF-CE23-62DC-DF39-9BF5502EDDDB}"/>
              </a:ext>
            </a:extLst>
          </p:cNvPr>
          <p:cNvSpPr>
            <a:spLocks noGrp="1"/>
          </p:cNvSpPr>
          <p:nvPr>
            <p:ph type="title"/>
          </p:nvPr>
        </p:nvSpPr>
        <p:spPr/>
        <p:txBody>
          <a:bodyPr/>
          <a:lstStyle/>
          <a:p>
            <a:r>
              <a:rPr lang="en-IN" dirty="0"/>
              <a:t>Time Complexity</a:t>
            </a:r>
          </a:p>
        </p:txBody>
      </p:sp>
      <p:pic>
        <p:nvPicPr>
          <p:cNvPr id="4" name="Content Placeholder 3">
            <a:extLst>
              <a:ext uri="{FF2B5EF4-FFF2-40B4-BE49-F238E27FC236}">
                <a16:creationId xmlns:a16="http://schemas.microsoft.com/office/drawing/2014/main" id="{79E37FF3-4BE7-235F-9AF5-AAD5F32354A6}"/>
              </a:ext>
            </a:extLst>
          </p:cNvPr>
          <p:cNvPicPr>
            <a:picLocks noGrp="1" noChangeAspect="1"/>
          </p:cNvPicPr>
          <p:nvPr>
            <p:ph idx="1"/>
          </p:nvPr>
        </p:nvPicPr>
        <p:blipFill>
          <a:blip r:embed="rId2"/>
          <a:stretch>
            <a:fillRect/>
          </a:stretch>
        </p:blipFill>
        <p:spPr>
          <a:xfrm>
            <a:off x="1057835" y="1577789"/>
            <a:ext cx="9977718" cy="4787152"/>
          </a:xfrm>
          <a:prstGeom prst="rect">
            <a:avLst/>
          </a:prstGeom>
        </p:spPr>
      </p:pic>
    </p:spTree>
    <p:extLst>
      <p:ext uri="{BB962C8B-B14F-4D97-AF65-F5344CB8AC3E}">
        <p14:creationId xmlns:p14="http://schemas.microsoft.com/office/powerpoint/2010/main" val="4000812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6EC3-E2F6-CA80-ABBA-1378CC9C978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4FB7A7F-5119-CC7A-D4ED-C1912484B42A}"/>
              </a:ext>
            </a:extLst>
          </p:cNvPr>
          <p:cNvSpPr>
            <a:spLocks noGrp="1"/>
          </p:cNvSpPr>
          <p:nvPr>
            <p:ph idx="1"/>
          </p:nvPr>
        </p:nvSpPr>
        <p:spPr>
          <a:xfrm>
            <a:off x="560294" y="3116543"/>
            <a:ext cx="10515600" cy="4351338"/>
          </a:xfrm>
        </p:spPr>
        <p:txBody>
          <a:bodyPr/>
          <a:lstStyle/>
          <a:p>
            <a:r>
              <a:rPr lang="en-IN" sz="1800" i="0" kern="100" dirty="0">
                <a:solidFill>
                  <a:srgbClr val="000000"/>
                </a:solidFill>
                <a:effectLst/>
                <a:latin typeface="Times New Roman" panose="02020603050405020304" pitchFamily="18" charset="0"/>
                <a:ea typeface="Times New Roman" panose="02020603050405020304" pitchFamily="18" charset="0"/>
              </a:rPr>
              <a:t>when multiple devices are connected in one router and millions of data packets are being sent in time of seconds, splay tree is the most convenient data structure to be used in such fields. </a:t>
            </a:r>
            <a:endParaRPr lang="en-IN" sz="1800" i="1"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8787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1F6D-0526-4652-BCE6-B3350F93F9B1}"/>
              </a:ext>
            </a:extLst>
          </p:cNvPr>
          <p:cNvSpPr>
            <a:spLocks noGrp="1"/>
          </p:cNvSpPr>
          <p:nvPr>
            <p:ph type="title"/>
          </p:nvPr>
        </p:nvSpPr>
        <p:spPr/>
        <p:txBody>
          <a:bodyPr/>
          <a:lstStyle/>
          <a:p>
            <a:r>
              <a:rPr lang="en-IN" dirty="0"/>
              <a:t>Ideology</a:t>
            </a:r>
          </a:p>
        </p:txBody>
      </p:sp>
      <p:sp>
        <p:nvSpPr>
          <p:cNvPr id="3" name="Content Placeholder 2">
            <a:extLst>
              <a:ext uri="{FF2B5EF4-FFF2-40B4-BE49-F238E27FC236}">
                <a16:creationId xmlns:a16="http://schemas.microsoft.com/office/drawing/2014/main" id="{5EF60C59-C62B-82AE-3B70-871F38C91062}"/>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With the help of splay tree data structure, we would create a tree whose nodes are embedded with the Ip address of the device that are connect to a specific network router. In our code we have taken 11 devices connected to one network router and so there would be some common part in the Ip address of each of the devices. Now, router gets some specific data packets from the net which is supposed to be given to a specified device and so it uses searching operation to find the correct Ip address. To increase the speed of this process we use splay tress for searching and inserting the Ip addresses. It is the fastest data structure for searching operation. Therefore, the router sends the data packet to the specified Ip address when multiple devices are connected. Here we have used the random function to input the data packets so that there is no input function required and the processes is completely automatic as it takes place in network router.</a:t>
            </a:r>
          </a:p>
          <a:p>
            <a:pPr marL="6350" indent="-6350">
              <a:lnSpc>
                <a:spcPct val="107000"/>
              </a:lnSpc>
              <a:spcAft>
                <a:spcPts val="795"/>
              </a:spcAft>
            </a:pPr>
            <a:r>
              <a:rPr lang="en-IN" sz="1800" b="1" i="0" kern="100" dirty="0">
                <a:solidFill>
                  <a:srgbClr val="000000"/>
                </a:solidFill>
                <a:effectLst/>
                <a:latin typeface="Times New Roman" panose="02020603050405020304" pitchFamily="18" charset="0"/>
                <a:ea typeface="Times New Roman" panose="02020603050405020304" pitchFamily="18" charset="0"/>
              </a:rPr>
              <a:t>Basic principle:</a:t>
            </a:r>
            <a:r>
              <a:rPr lang="en-IN" sz="1800" i="0" kern="100" dirty="0">
                <a:solidFill>
                  <a:srgbClr val="000000"/>
                </a:solidFill>
                <a:effectLst/>
                <a:latin typeface="Times New Roman" panose="02020603050405020304" pitchFamily="18" charset="0"/>
                <a:ea typeface="Times New Roman" panose="02020603050405020304" pitchFamily="18" charset="0"/>
              </a:rPr>
              <a:t> it uses the principle that the most occurring Ip address stays at the top and so the time complexity of searching decreases eventually. </a:t>
            </a:r>
            <a:endParaRPr lang="en-IN" sz="1800" i="1" kern="100" dirty="0">
              <a:solidFill>
                <a:srgbClr val="000000"/>
              </a:solidFill>
              <a:latin typeface="Times New Roman" panose="02020603050405020304" pitchFamily="18" charset="0"/>
              <a:ea typeface="Times New Roman" panose="02020603050405020304" pitchFamily="18" charset="0"/>
            </a:endParaRPr>
          </a:p>
          <a:p>
            <a:pPr marL="6350" indent="-6350">
              <a:lnSpc>
                <a:spcPct val="107000"/>
              </a:lnSpc>
              <a:spcAft>
                <a:spcPts val="795"/>
              </a:spcAft>
            </a:pPr>
            <a:r>
              <a:rPr lang="en-IN" sz="1800" b="1" dirty="0">
                <a:solidFill>
                  <a:srgbClr val="000000"/>
                </a:solidFill>
                <a:effectLst/>
                <a:latin typeface="Times New Roman" panose="02020603050405020304" pitchFamily="18" charset="0"/>
                <a:ea typeface="Times New Roman" panose="02020603050405020304" pitchFamily="18" charset="0"/>
              </a:rPr>
              <a:t>Methodology:</a:t>
            </a:r>
            <a:r>
              <a:rPr lang="en-IN" sz="1800" dirty="0">
                <a:solidFill>
                  <a:srgbClr val="000000"/>
                </a:solidFill>
                <a:effectLst/>
                <a:latin typeface="Times New Roman" panose="02020603050405020304" pitchFamily="18" charset="0"/>
                <a:ea typeface="Times New Roman" panose="02020603050405020304" pitchFamily="18" charset="0"/>
              </a:rPr>
              <a:t> to keep the most recurring element on the root node the data structure uses splaying operation</a:t>
            </a:r>
            <a:endParaRPr lang="en-IN" dirty="0"/>
          </a:p>
        </p:txBody>
      </p:sp>
    </p:spTree>
    <p:extLst>
      <p:ext uri="{BB962C8B-B14F-4D97-AF65-F5344CB8AC3E}">
        <p14:creationId xmlns:p14="http://schemas.microsoft.com/office/powerpoint/2010/main" val="189176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9968-7D33-A69D-A126-CFBE19732A7E}"/>
              </a:ext>
            </a:extLst>
          </p:cNvPr>
          <p:cNvSpPr>
            <a:spLocks noGrp="1"/>
          </p:cNvSpPr>
          <p:nvPr>
            <p:ph type="title"/>
          </p:nvPr>
        </p:nvSpPr>
        <p:spPr/>
        <p:txBody>
          <a:bodyPr/>
          <a:lstStyle/>
          <a:p>
            <a:r>
              <a:rPr lang="en-IN" dirty="0"/>
              <a:t>Modules and Module Description</a:t>
            </a:r>
          </a:p>
        </p:txBody>
      </p:sp>
      <p:sp>
        <p:nvSpPr>
          <p:cNvPr id="3" name="Content Placeholder 2">
            <a:extLst>
              <a:ext uri="{FF2B5EF4-FFF2-40B4-BE49-F238E27FC236}">
                <a16:creationId xmlns:a16="http://schemas.microsoft.com/office/drawing/2014/main" id="{01FDB762-3E0E-196E-0C7C-E111A8BDE7E9}"/>
              </a:ext>
            </a:extLst>
          </p:cNvPr>
          <p:cNvSpPr>
            <a:spLocks noGrp="1"/>
          </p:cNvSpPr>
          <p:nvPr>
            <p:ph idx="1"/>
          </p:nvPr>
        </p:nvSpPr>
        <p:spPr/>
        <p:txBody>
          <a:bodyPr/>
          <a:lstStyle/>
          <a:p>
            <a:pPr marL="0" indent="0">
              <a:buNone/>
            </a:pPr>
            <a:r>
              <a:rPr lang="en-IN" b="1" i="0" dirty="0">
                <a:effectLst/>
                <a:latin typeface="Söhne"/>
              </a:rPr>
              <a:t>Header and Structure Definitions</a:t>
            </a:r>
            <a:r>
              <a:rPr lang="en-IN" b="0" i="0" dirty="0">
                <a:solidFill>
                  <a:srgbClr val="374151"/>
                </a:solidFill>
                <a:effectLst/>
                <a:latin typeface="Söhne"/>
              </a:rPr>
              <a:t>:</a:t>
            </a:r>
          </a:p>
          <a:p>
            <a:pPr marL="0" indent="0">
              <a:buNone/>
            </a:pPr>
            <a:r>
              <a:rPr lang="en-IN" dirty="0">
                <a:solidFill>
                  <a:srgbClr val="374151"/>
                </a:solidFill>
                <a:latin typeface="Söhne"/>
              </a:rPr>
              <a:t>  1. </a:t>
            </a:r>
            <a:r>
              <a:rPr lang="en-US" b="0" i="0" dirty="0">
                <a:solidFill>
                  <a:srgbClr val="374151"/>
                </a:solidFill>
                <a:effectLst/>
                <a:latin typeface="Söhne"/>
              </a:rPr>
              <a:t>Standard C libraries are included which are “</a:t>
            </a:r>
            <a:r>
              <a:rPr lang="en-US" b="0" i="0" dirty="0" err="1">
                <a:solidFill>
                  <a:srgbClr val="374151"/>
                </a:solidFill>
                <a:effectLst/>
                <a:latin typeface="Söhne"/>
              </a:rPr>
              <a:t>stdio.h</a:t>
            </a:r>
            <a:r>
              <a:rPr lang="en-US" b="0" i="0" dirty="0">
                <a:solidFill>
                  <a:srgbClr val="374151"/>
                </a:solidFill>
                <a:effectLst/>
                <a:latin typeface="Söhne"/>
              </a:rPr>
              <a:t> and </a:t>
            </a:r>
            <a:r>
              <a:rPr lang="en-US" b="0" i="0" dirty="0" err="1">
                <a:solidFill>
                  <a:srgbClr val="374151"/>
                </a:solidFill>
                <a:effectLst/>
                <a:latin typeface="Söhne"/>
              </a:rPr>
              <a:t>stdlib.h</a:t>
            </a:r>
            <a:r>
              <a:rPr lang="en-US" b="0" i="0" dirty="0">
                <a:solidFill>
                  <a:srgbClr val="374151"/>
                </a:solidFill>
                <a:effectLst/>
                <a:latin typeface="Söhne"/>
              </a:rPr>
              <a:t>”</a:t>
            </a:r>
          </a:p>
          <a:p>
            <a:pPr marL="0" indent="0">
              <a:buNone/>
            </a:pPr>
            <a:r>
              <a:rPr lang="en-US" dirty="0">
                <a:solidFill>
                  <a:srgbClr val="374151"/>
                </a:solidFill>
                <a:latin typeface="Söhne"/>
              </a:rPr>
              <a:t>  2.</a:t>
            </a:r>
            <a:r>
              <a:rPr kumimoji="0" lang="en-US" altLang="en-US" sz="2800" b="0" i="0" u="none" strike="noStrike" cap="none" normalizeH="0" baseline="0" dirty="0">
                <a:ln>
                  <a:noFill/>
                </a:ln>
                <a:solidFill>
                  <a:srgbClr val="374151"/>
                </a:solidFill>
                <a:effectLst/>
                <a:latin typeface="Söhne"/>
              </a:rPr>
              <a:t> Two structures are defined:  node for representing tree nodes and   </a:t>
            </a:r>
          </a:p>
          <a:p>
            <a:pPr marL="0" indent="0">
              <a:buNone/>
            </a:pPr>
            <a:r>
              <a:rPr lang="en-US" altLang="en-US" dirty="0">
                <a:solidFill>
                  <a:srgbClr val="374151"/>
                </a:solidFill>
                <a:latin typeface="Söhne"/>
              </a:rPr>
              <a:t>slay_tree</a:t>
            </a:r>
            <a:r>
              <a:rPr kumimoji="0" lang="en-US" altLang="en-US" sz="2800" b="0" i="0" u="none" strike="noStrike" cap="none" normalizeH="0" baseline="0" dirty="0">
                <a:ln>
                  <a:noFill/>
                </a:ln>
                <a:solidFill>
                  <a:srgbClr val="374151"/>
                </a:solidFill>
                <a:effectLst/>
                <a:latin typeface="Söhne"/>
              </a:rPr>
              <a:t> for the tree itself.</a:t>
            </a:r>
            <a:r>
              <a:rPr kumimoji="0" lang="en-US" altLang="en-US" sz="1400" b="0" i="0" u="none" strike="noStrike" cap="none" normalizeH="0" baseline="0" dirty="0">
                <a:ln>
                  <a:noFill/>
                </a:ln>
                <a:solidFill>
                  <a:schemeClr val="tx1"/>
                </a:solidFill>
                <a:effectLst/>
              </a:rPr>
              <a:t> </a:t>
            </a:r>
            <a:endParaRPr lang="en-US" altLang="en-US" sz="4000" dirty="0">
              <a:latin typeface="Arial" panose="020B0604020202020204" pitchFamily="34" charset="0"/>
            </a:endParaRPr>
          </a:p>
          <a:p>
            <a:pPr marL="0" indent="0">
              <a:buNone/>
            </a:pPr>
            <a:r>
              <a:rPr lang="en-IN" b="1" i="0" dirty="0">
                <a:effectLst/>
                <a:latin typeface="Söhne"/>
              </a:rPr>
              <a:t>Process Module</a:t>
            </a:r>
            <a:r>
              <a:rPr lang="en-IN" b="0" i="0" dirty="0">
                <a:solidFill>
                  <a:srgbClr val="374151"/>
                </a:solidFill>
                <a:effectLst/>
                <a:latin typeface="Söhne"/>
              </a:rPr>
              <a:t>:</a:t>
            </a:r>
          </a:p>
          <a:p>
            <a:pPr marL="0" indent="0">
              <a:buNone/>
            </a:pPr>
            <a:r>
              <a:rPr lang="en-IN" dirty="0">
                <a:solidFill>
                  <a:srgbClr val="374151"/>
                </a:solidFill>
                <a:latin typeface="Söhne"/>
              </a:rPr>
              <a:t>  1.</a:t>
            </a:r>
            <a:r>
              <a:rPr lang="en-US" b="0" i="0" dirty="0">
                <a:solidFill>
                  <a:srgbClr val="374151"/>
                </a:solidFill>
                <a:effectLst/>
                <a:latin typeface="Söhne"/>
              </a:rPr>
              <a:t> Functions are defined for creating new nodes and Splay Trees, finding the maximum node, left and right rotations, splaying a node to the root, inserting a new node into the tree, searching for a node and splaying it, and performing an in-order traversal of the tree.</a:t>
            </a:r>
            <a:endParaRPr lang="en-IN" dirty="0">
              <a:solidFill>
                <a:srgbClr val="374151"/>
              </a:solidFill>
              <a:latin typeface="Söhne"/>
            </a:endParaRPr>
          </a:p>
        </p:txBody>
      </p:sp>
    </p:spTree>
    <p:extLst>
      <p:ext uri="{BB962C8B-B14F-4D97-AF65-F5344CB8AC3E}">
        <p14:creationId xmlns:p14="http://schemas.microsoft.com/office/powerpoint/2010/main" val="395167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2319-066D-E27F-1431-0F36AD975FAB}"/>
              </a:ext>
            </a:extLst>
          </p:cNvPr>
          <p:cNvSpPr>
            <a:spLocks noGrp="1"/>
          </p:cNvSpPr>
          <p:nvPr>
            <p:ph type="title"/>
          </p:nvPr>
        </p:nvSpPr>
        <p:spPr/>
        <p:txBody>
          <a:bodyPr/>
          <a:lstStyle/>
          <a:p>
            <a:r>
              <a:rPr lang="en-IN" dirty="0"/>
              <a:t>Modules continued..</a:t>
            </a:r>
          </a:p>
        </p:txBody>
      </p:sp>
      <p:sp>
        <p:nvSpPr>
          <p:cNvPr id="3" name="Content Placeholder 2">
            <a:extLst>
              <a:ext uri="{FF2B5EF4-FFF2-40B4-BE49-F238E27FC236}">
                <a16:creationId xmlns:a16="http://schemas.microsoft.com/office/drawing/2014/main" id="{CDF48DE3-5A11-1044-C5A2-560431B32E5C}"/>
              </a:ext>
            </a:extLst>
          </p:cNvPr>
          <p:cNvSpPr>
            <a:spLocks noGrp="1"/>
          </p:cNvSpPr>
          <p:nvPr>
            <p:ph idx="1"/>
          </p:nvPr>
        </p:nvSpPr>
        <p:spPr/>
        <p:txBody>
          <a:bodyPr/>
          <a:lstStyle/>
          <a:p>
            <a:pPr marL="0" indent="0">
              <a:buNone/>
            </a:pPr>
            <a:r>
              <a:rPr lang="en-IN" b="1" i="0" dirty="0">
                <a:effectLst/>
                <a:latin typeface="Söhne"/>
              </a:rPr>
              <a:t>Implementation Module (main function)</a:t>
            </a:r>
            <a:r>
              <a:rPr lang="en-IN" b="0" i="0" dirty="0">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IN" dirty="0"/>
              <a:t>  </a:t>
            </a:r>
            <a:r>
              <a:rPr kumimoji="0" lang="en-US" altLang="en-US" sz="2800" b="0" i="0" u="none" strike="noStrike" cap="none" normalizeH="0" baseline="0" dirty="0">
                <a:ln>
                  <a:noFill/>
                </a:ln>
                <a:solidFill>
                  <a:srgbClr val="374151"/>
                </a:solidFill>
                <a:effectLst/>
                <a:latin typeface="Söhne"/>
              </a:rPr>
              <a:t>In the main function, a Splay Tree is created.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74151"/>
                </a:solidFill>
                <a:effectLst/>
                <a:latin typeface="Söhne"/>
              </a:rPr>
              <a:t>Nodes with different IP addresses are created and inserted into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74151"/>
                </a:solidFill>
                <a:effectLst/>
                <a:latin typeface="Söhne"/>
              </a:rPr>
              <a:t>Random data packets are assigned to some nodes in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74151"/>
                </a:solidFill>
                <a:effectLst/>
                <a:latin typeface="Söhne"/>
              </a:rPr>
              <a:t>The code prints the IP addresses and associated data packets in ascending order of IP addresses.</a:t>
            </a:r>
          </a:p>
          <a:p>
            <a:pPr marL="0" indent="0">
              <a:buNone/>
            </a:pPr>
            <a:endParaRPr lang="en-IN" dirty="0"/>
          </a:p>
        </p:txBody>
      </p:sp>
    </p:spTree>
    <p:extLst>
      <p:ext uri="{BB962C8B-B14F-4D97-AF65-F5344CB8AC3E}">
        <p14:creationId xmlns:p14="http://schemas.microsoft.com/office/powerpoint/2010/main" val="355618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30FD-432E-C239-96A3-7FF277E26C85}"/>
              </a:ext>
            </a:extLst>
          </p:cNvPr>
          <p:cNvSpPr>
            <a:spLocks noGrp="1"/>
          </p:cNvSpPr>
          <p:nvPr>
            <p:ph type="title"/>
          </p:nvPr>
        </p:nvSpPr>
        <p:spPr/>
        <p:txBody>
          <a:bodyPr/>
          <a:lstStyle/>
          <a:p>
            <a:r>
              <a:rPr lang="en-IN" dirty="0"/>
              <a:t>Architecture and Block Diagram</a:t>
            </a:r>
          </a:p>
        </p:txBody>
      </p:sp>
      <p:pic>
        <p:nvPicPr>
          <p:cNvPr id="4" name="Content Placeholder 3">
            <a:extLst>
              <a:ext uri="{FF2B5EF4-FFF2-40B4-BE49-F238E27FC236}">
                <a16:creationId xmlns:a16="http://schemas.microsoft.com/office/drawing/2014/main" id="{B59842C0-08FB-6CDB-2F3B-19B878697437}"/>
              </a:ext>
            </a:extLst>
          </p:cNvPr>
          <p:cNvPicPr>
            <a:picLocks noGrp="1" noChangeAspect="1"/>
          </p:cNvPicPr>
          <p:nvPr>
            <p:ph idx="1"/>
          </p:nvPr>
        </p:nvPicPr>
        <p:blipFill>
          <a:blip r:embed="rId2"/>
          <a:stretch>
            <a:fillRect/>
          </a:stretch>
        </p:blipFill>
        <p:spPr>
          <a:xfrm>
            <a:off x="636297" y="2539580"/>
            <a:ext cx="4572396" cy="2475191"/>
          </a:xfrm>
          <a:prstGeom prst="rect">
            <a:avLst/>
          </a:prstGeom>
        </p:spPr>
      </p:pic>
      <p:pic>
        <p:nvPicPr>
          <p:cNvPr id="5" name="Picture 4">
            <a:extLst>
              <a:ext uri="{FF2B5EF4-FFF2-40B4-BE49-F238E27FC236}">
                <a16:creationId xmlns:a16="http://schemas.microsoft.com/office/drawing/2014/main" id="{F97FC6D0-2CE1-AFAF-E3FD-AC68D32FE43A}"/>
              </a:ext>
            </a:extLst>
          </p:cNvPr>
          <p:cNvPicPr>
            <a:picLocks noChangeAspect="1"/>
          </p:cNvPicPr>
          <p:nvPr/>
        </p:nvPicPr>
        <p:blipFill>
          <a:blip r:embed="rId3"/>
          <a:stretch>
            <a:fillRect/>
          </a:stretch>
        </p:blipFill>
        <p:spPr>
          <a:xfrm>
            <a:off x="6983309" y="2280477"/>
            <a:ext cx="4572396" cy="2993395"/>
          </a:xfrm>
          <a:prstGeom prst="rect">
            <a:avLst/>
          </a:prstGeom>
        </p:spPr>
      </p:pic>
    </p:spTree>
    <p:extLst>
      <p:ext uri="{BB962C8B-B14F-4D97-AF65-F5344CB8AC3E}">
        <p14:creationId xmlns:p14="http://schemas.microsoft.com/office/powerpoint/2010/main" val="62484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219F-E228-5837-C614-286362668BC2}"/>
              </a:ext>
            </a:extLst>
          </p:cNvPr>
          <p:cNvSpPr>
            <a:spLocks noGrp="1"/>
          </p:cNvSpPr>
          <p:nvPr>
            <p:ph type="title"/>
          </p:nvPr>
        </p:nvSpPr>
        <p:spPr/>
        <p:txBody>
          <a:bodyPr/>
          <a:lstStyle/>
          <a:p>
            <a:r>
              <a:rPr lang="en-IN" dirty="0"/>
              <a:t>Code:                 (skip to slide 20 for Output)</a:t>
            </a:r>
          </a:p>
        </p:txBody>
      </p:sp>
      <p:sp>
        <p:nvSpPr>
          <p:cNvPr id="3" name="Content Placeholder 2">
            <a:extLst>
              <a:ext uri="{FF2B5EF4-FFF2-40B4-BE49-F238E27FC236}">
                <a16:creationId xmlns:a16="http://schemas.microsoft.com/office/drawing/2014/main" id="{E46A5853-87D2-537F-E368-281B2413A27E}"/>
              </a:ext>
            </a:extLst>
          </p:cNvPr>
          <p:cNvSpPr>
            <a:spLocks noGrp="1"/>
          </p:cNvSpPr>
          <p:nvPr>
            <p:ph idx="1"/>
          </p:nvPr>
        </p:nvSpPr>
        <p:spPr/>
        <p:txBody>
          <a:bodyPr>
            <a:normAutofit fontScale="62500" lnSpcReduction="20000"/>
          </a:bodyPr>
          <a:lstStyle/>
          <a:p>
            <a:pPr marL="6350" indent="-6350">
              <a:lnSpc>
                <a:spcPct val="107000"/>
              </a:lnSpc>
              <a:spcAft>
                <a:spcPts val="785"/>
              </a:spcAft>
            </a:pPr>
            <a:r>
              <a:rPr lang="en-IN" sz="1800" b="1" i="0" kern="100" dirty="0">
                <a:solidFill>
                  <a:srgbClr val="000000"/>
                </a:solidFill>
                <a:effectLst/>
                <a:latin typeface="Times New Roman" panose="02020603050405020304" pitchFamily="18" charset="0"/>
                <a:ea typeface="Times New Roman" panose="02020603050405020304" pitchFamily="18" charset="0"/>
              </a:rPr>
              <a:t>Starting Module: </a:t>
            </a:r>
            <a:endParaRPr lang="en-IN" sz="1800" i="1" kern="100" dirty="0">
              <a:solidFill>
                <a:srgbClr val="000000"/>
              </a:solidFill>
              <a:effectLst/>
              <a:latin typeface="Times New Roman" panose="02020603050405020304" pitchFamily="18" charset="0"/>
              <a:ea typeface="Times New Roman" panose="02020603050405020304" pitchFamily="18" charset="0"/>
            </a:endParaRPr>
          </a:p>
          <a:p>
            <a:pPr marL="6350" marR="3585845" indent="-6350">
              <a:lnSpc>
                <a:spcPct val="107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#include &lt;</a:t>
            </a:r>
            <a:r>
              <a:rPr lang="en-IN" sz="1800" i="1" kern="100" dirty="0" err="1">
                <a:solidFill>
                  <a:srgbClr val="000000"/>
                </a:solidFill>
                <a:effectLst/>
                <a:latin typeface="Times New Roman" panose="02020603050405020304" pitchFamily="18" charset="0"/>
                <a:ea typeface="Times New Roman" panose="02020603050405020304" pitchFamily="18" charset="0"/>
              </a:rPr>
              <a:t>stdio.h</a:t>
            </a:r>
            <a:r>
              <a:rPr lang="en-IN" sz="1800" i="1" kern="100" dirty="0">
                <a:solidFill>
                  <a:srgbClr val="000000"/>
                </a:solidFill>
                <a:effectLst/>
                <a:latin typeface="Times New Roman" panose="02020603050405020304" pitchFamily="18" charset="0"/>
                <a:ea typeface="Times New Roman" panose="02020603050405020304" pitchFamily="18" charset="0"/>
              </a:rPr>
              <a:t>&gt; </a:t>
            </a:r>
          </a:p>
          <a:p>
            <a:pPr marL="6350" marR="3585845" indent="-6350">
              <a:lnSpc>
                <a:spcPct val="107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#include &lt;</a:t>
            </a:r>
            <a:r>
              <a:rPr lang="en-IN" sz="1800" i="1" kern="100" dirty="0" err="1">
                <a:solidFill>
                  <a:srgbClr val="000000"/>
                </a:solidFill>
                <a:effectLst/>
                <a:latin typeface="Times New Roman" panose="02020603050405020304" pitchFamily="18" charset="0"/>
                <a:ea typeface="Times New Roman" panose="02020603050405020304" pitchFamily="18" charset="0"/>
              </a:rPr>
              <a:t>stdlib.h</a:t>
            </a:r>
            <a:r>
              <a:rPr lang="en-IN" sz="1800" i="1" kern="100" dirty="0">
                <a:solidFill>
                  <a:srgbClr val="000000"/>
                </a:solidFill>
                <a:effectLst/>
                <a:latin typeface="Times New Roman" panose="02020603050405020304" pitchFamily="18" charset="0"/>
                <a:ea typeface="Times New Roman" panose="02020603050405020304" pitchFamily="18" charset="0"/>
              </a:rPr>
              <a:t>&gt; </a:t>
            </a:r>
          </a:p>
          <a:p>
            <a:pPr marL="6350" indent="-6350">
              <a:lnSpc>
                <a:spcPct val="107000"/>
              </a:lnSpc>
              <a:spcAft>
                <a:spcPts val="800"/>
              </a:spcAft>
            </a:pPr>
            <a:r>
              <a:rPr lang="en-IN" sz="1800" i="1" kern="100" dirty="0">
                <a:solidFill>
                  <a:srgbClr val="000000"/>
                </a:solidFill>
                <a:effectLst/>
                <a:latin typeface="Times New Roman" panose="02020603050405020304" pitchFamily="18" charset="0"/>
                <a:ea typeface="Times New Roman" panose="02020603050405020304" pitchFamily="18" charset="0"/>
              </a:rPr>
              <a:t>  </a:t>
            </a:r>
          </a:p>
          <a:p>
            <a:pPr marL="6350" marR="4618990" indent="-6350">
              <a:lnSpc>
                <a:spcPct val="164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typedef struct node {   int </a:t>
            </a:r>
            <a:r>
              <a:rPr lang="en-IN" sz="1800" i="1" kern="100" dirty="0" err="1">
                <a:solidFill>
                  <a:srgbClr val="000000"/>
                </a:solidFill>
                <a:effectLst/>
                <a:latin typeface="Times New Roman" panose="02020603050405020304" pitchFamily="18" charset="0"/>
                <a:ea typeface="Times New Roman" panose="02020603050405020304" pitchFamily="18" charset="0"/>
              </a:rPr>
              <a:t>ipAdd</a:t>
            </a:r>
            <a:r>
              <a:rPr lang="en-IN" sz="1800" i="1" kern="100" dirty="0">
                <a:solidFill>
                  <a:srgbClr val="000000"/>
                </a:solidFill>
                <a:effectLst/>
                <a:latin typeface="Times New Roman" panose="02020603050405020304" pitchFamily="18" charset="0"/>
                <a:ea typeface="Times New Roman" panose="02020603050405020304" pitchFamily="18" charset="0"/>
              </a:rPr>
              <a:t>;   int </a:t>
            </a:r>
            <a:r>
              <a:rPr lang="en-IN" sz="1800" i="1" kern="100" dirty="0" err="1">
                <a:solidFill>
                  <a:srgbClr val="000000"/>
                </a:solidFill>
                <a:effectLst/>
                <a:latin typeface="Times New Roman" panose="02020603050405020304" pitchFamily="18" charset="0"/>
                <a:ea typeface="Times New Roman" panose="02020603050405020304" pitchFamily="18" charset="0"/>
              </a:rPr>
              <a:t>dataPacket</a:t>
            </a:r>
            <a:r>
              <a:rPr lang="en-IN" sz="1800" i="1" kern="100" dirty="0">
                <a:solidFill>
                  <a:srgbClr val="000000"/>
                </a:solidFill>
                <a:effectLst/>
                <a:latin typeface="Times New Roman" panose="02020603050405020304" pitchFamily="18" charset="0"/>
                <a:ea typeface="Times New Roman" panose="02020603050405020304" pitchFamily="18" charset="0"/>
              </a:rPr>
              <a:t>;   struct node *left;   struct node *right;   struct node *parent; </a:t>
            </a:r>
          </a:p>
          <a:p>
            <a:pPr marL="6350" marR="3585845" indent="-6350">
              <a:lnSpc>
                <a:spcPct val="107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}node; </a:t>
            </a:r>
          </a:p>
          <a:p>
            <a:pPr marL="6350" indent="-6350">
              <a:lnSpc>
                <a:spcPct val="107000"/>
              </a:lnSpc>
              <a:spcAft>
                <a:spcPts val="775"/>
              </a:spcAft>
            </a:pPr>
            <a:r>
              <a:rPr lang="en-IN" sz="1800" i="1" kern="100" dirty="0">
                <a:solidFill>
                  <a:srgbClr val="000000"/>
                </a:solidFill>
                <a:effectLst/>
                <a:latin typeface="Times New Roman" panose="02020603050405020304" pitchFamily="18" charset="0"/>
                <a:ea typeface="Times New Roman" panose="02020603050405020304" pitchFamily="18" charset="0"/>
              </a:rPr>
              <a:t>  </a:t>
            </a:r>
          </a:p>
          <a:p>
            <a:pPr marL="6350" marR="3952875" indent="-6350">
              <a:lnSpc>
                <a:spcPct val="165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typedef struct </a:t>
            </a:r>
            <a:r>
              <a:rPr lang="en-IN" sz="1800" i="1" kern="100" dirty="0" err="1">
                <a:solidFill>
                  <a:srgbClr val="000000"/>
                </a:solidFill>
                <a:effectLst/>
                <a:latin typeface="Times New Roman" panose="02020603050405020304" pitchFamily="18" charset="0"/>
                <a:ea typeface="Times New Roman" panose="02020603050405020304" pitchFamily="18" charset="0"/>
              </a:rPr>
              <a:t>splay_tree</a:t>
            </a:r>
            <a:r>
              <a:rPr lang="en-IN" sz="1800" i="1" kern="100" dirty="0">
                <a:solidFill>
                  <a:srgbClr val="000000"/>
                </a:solidFill>
                <a:effectLst/>
                <a:latin typeface="Times New Roman" panose="02020603050405020304" pitchFamily="18" charset="0"/>
                <a:ea typeface="Times New Roman" panose="02020603050405020304" pitchFamily="18" charset="0"/>
              </a:rPr>
              <a:t> {   struct node *root; </a:t>
            </a:r>
          </a:p>
          <a:p>
            <a:pPr marL="6350" marR="3585845" indent="-6350">
              <a:lnSpc>
                <a:spcPct val="107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a:t>
            </a:r>
            <a:r>
              <a:rPr lang="en-IN" sz="1800" i="1" kern="100" dirty="0" err="1">
                <a:solidFill>
                  <a:srgbClr val="000000"/>
                </a:solidFill>
                <a:effectLst/>
                <a:latin typeface="Times New Roman" panose="02020603050405020304" pitchFamily="18" charset="0"/>
                <a:ea typeface="Times New Roman" panose="02020603050405020304" pitchFamily="18" charset="0"/>
              </a:rPr>
              <a:t>splay_tree</a:t>
            </a:r>
            <a:r>
              <a:rPr lang="en-IN" sz="1800" i="1" kern="100" dirty="0">
                <a:solidFill>
                  <a:srgbClr val="000000"/>
                </a:solidFill>
                <a:effectLst/>
                <a:latin typeface="Times New Roman" panose="02020603050405020304" pitchFamily="18" charset="0"/>
                <a:ea typeface="Times New Roman" panose="02020603050405020304" pitchFamily="18" charset="0"/>
              </a:rPr>
              <a:t>; </a:t>
            </a:r>
          </a:p>
          <a:p>
            <a:pPr marL="6350" indent="-6350">
              <a:lnSpc>
                <a:spcPct val="107000"/>
              </a:lnSpc>
              <a:spcAft>
                <a:spcPts val="795"/>
              </a:spcAft>
            </a:pPr>
            <a:r>
              <a:rPr lang="en-IN" sz="1800" i="0" kern="100" dirty="0">
                <a:solidFill>
                  <a:srgbClr val="000000"/>
                </a:solidFill>
                <a:effectLst/>
                <a:latin typeface="Times New Roman" panose="02020603050405020304" pitchFamily="18" charset="0"/>
                <a:ea typeface="Times New Roman" panose="02020603050405020304" pitchFamily="18" charset="0"/>
              </a:rPr>
              <a:t>This is the starting module which includes the library files needed and the defining of the structures. </a:t>
            </a:r>
            <a:r>
              <a:rPr lang="en-IN" sz="1800" i="1" kern="100" dirty="0">
                <a:solidFill>
                  <a:srgbClr val="000000"/>
                </a:solidFill>
                <a:effectLst/>
                <a:latin typeface="Times New Roman" panose="02020603050405020304" pitchFamily="18" charset="0"/>
                <a:ea typeface="Times New Roman" panose="02020603050405020304" pitchFamily="18" charset="0"/>
              </a:rPr>
              <a:t> </a:t>
            </a:r>
          </a:p>
          <a:p>
            <a:endParaRPr lang="en-IN" sz="1800" dirty="0"/>
          </a:p>
        </p:txBody>
      </p:sp>
    </p:spTree>
    <p:extLst>
      <p:ext uri="{BB962C8B-B14F-4D97-AF65-F5344CB8AC3E}">
        <p14:creationId xmlns:p14="http://schemas.microsoft.com/office/powerpoint/2010/main" val="149416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EE4F-264F-A5C2-6A4F-7B99ACB5182F}"/>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E57CF346-A24B-C234-3A08-4F85C95DDAE5}"/>
              </a:ext>
            </a:extLst>
          </p:cNvPr>
          <p:cNvSpPr>
            <a:spLocks noGrp="1"/>
          </p:cNvSpPr>
          <p:nvPr>
            <p:ph idx="1"/>
          </p:nvPr>
        </p:nvSpPr>
        <p:spPr/>
        <p:txBody>
          <a:bodyPr>
            <a:normAutofit fontScale="25000" lnSpcReduction="20000"/>
          </a:bodyPr>
          <a:lstStyle/>
          <a:p>
            <a:pPr marL="6350" indent="-6350">
              <a:lnSpc>
                <a:spcPct val="107000"/>
              </a:lnSpc>
              <a:spcAft>
                <a:spcPts val="785"/>
              </a:spcAft>
            </a:pPr>
            <a:r>
              <a:rPr lang="en-IN" sz="7200" b="1" i="0" kern="100" dirty="0">
                <a:solidFill>
                  <a:srgbClr val="000000"/>
                </a:solidFill>
                <a:effectLst/>
                <a:latin typeface="Times New Roman" panose="02020603050405020304" pitchFamily="18" charset="0"/>
                <a:ea typeface="Times New Roman" panose="02020603050405020304" pitchFamily="18" charset="0"/>
              </a:rPr>
              <a:t>Process Module: </a:t>
            </a:r>
            <a:endParaRPr lang="en-IN" sz="7200" i="1" kern="100" dirty="0">
              <a:solidFill>
                <a:srgbClr val="000000"/>
              </a:solidFill>
              <a:effectLst/>
              <a:latin typeface="Times New Roman" panose="02020603050405020304" pitchFamily="18" charset="0"/>
              <a:ea typeface="Times New Roman" panose="02020603050405020304" pitchFamily="18" charset="0"/>
            </a:endParaRPr>
          </a:p>
          <a:p>
            <a:pPr marL="6350" marR="3885565" indent="-6350">
              <a:lnSpc>
                <a:spcPct val="164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node* </a:t>
            </a:r>
            <a:r>
              <a:rPr lang="en-IN" sz="7200" i="1" kern="100" dirty="0" err="1">
                <a:solidFill>
                  <a:srgbClr val="000000"/>
                </a:solidFill>
                <a:effectLst/>
                <a:latin typeface="Times New Roman" panose="02020603050405020304" pitchFamily="18" charset="0"/>
                <a:ea typeface="Times New Roman" panose="02020603050405020304" pitchFamily="18" charset="0"/>
              </a:rPr>
              <a:t>new_node</a:t>
            </a:r>
            <a:r>
              <a:rPr lang="en-IN" sz="7200" i="1" kern="100" dirty="0">
                <a:solidFill>
                  <a:srgbClr val="000000"/>
                </a:solidFill>
                <a:effectLst/>
                <a:latin typeface="Times New Roman" panose="02020603050405020304" pitchFamily="18" charset="0"/>
                <a:ea typeface="Times New Roman" panose="02020603050405020304" pitchFamily="18" charset="0"/>
              </a:rPr>
              <a:t>(int </a:t>
            </a:r>
            <a:r>
              <a:rPr lang="en-IN" sz="7200" i="1" kern="100" dirty="0" err="1">
                <a:solidFill>
                  <a:srgbClr val="000000"/>
                </a:solidFill>
                <a:effectLst/>
                <a:latin typeface="Times New Roman" panose="02020603050405020304" pitchFamily="18" charset="0"/>
                <a:ea typeface="Times New Roman" panose="02020603050405020304" pitchFamily="18" charset="0"/>
              </a:rPr>
              <a:t>ipAdd</a:t>
            </a:r>
            <a:r>
              <a:rPr lang="en-IN" sz="7200" i="1" kern="100" dirty="0">
                <a:solidFill>
                  <a:srgbClr val="000000"/>
                </a:solidFill>
                <a:effectLst/>
                <a:latin typeface="Times New Roman" panose="02020603050405020304" pitchFamily="18" charset="0"/>
                <a:ea typeface="Times New Roman" panose="02020603050405020304" pitchFamily="18" charset="0"/>
              </a:rPr>
              <a:t>) {   node *n = malloc(</a:t>
            </a:r>
            <a:r>
              <a:rPr lang="en-IN" sz="7200" i="1" kern="100" dirty="0" err="1">
                <a:solidFill>
                  <a:srgbClr val="000000"/>
                </a:solidFill>
                <a:effectLst/>
                <a:latin typeface="Times New Roman" panose="02020603050405020304" pitchFamily="18" charset="0"/>
                <a:ea typeface="Times New Roman" panose="02020603050405020304" pitchFamily="18" charset="0"/>
              </a:rPr>
              <a:t>sizeof</a:t>
            </a:r>
            <a:r>
              <a:rPr lang="en-IN" sz="7200" i="1" kern="100" dirty="0">
                <a:solidFill>
                  <a:srgbClr val="000000"/>
                </a:solidFill>
                <a:effectLst/>
                <a:latin typeface="Times New Roman" panose="02020603050405020304" pitchFamily="18" charset="0"/>
                <a:ea typeface="Times New Roman" panose="02020603050405020304" pitchFamily="18" charset="0"/>
              </a:rPr>
              <a:t>(node));   n-&gt;</a:t>
            </a:r>
            <a:r>
              <a:rPr lang="en-IN" sz="7200" i="1" kern="100" dirty="0" err="1">
                <a:solidFill>
                  <a:srgbClr val="000000"/>
                </a:solidFill>
                <a:effectLst/>
                <a:latin typeface="Times New Roman" panose="02020603050405020304" pitchFamily="18" charset="0"/>
                <a:ea typeface="Times New Roman" panose="02020603050405020304" pitchFamily="18" charset="0"/>
              </a:rPr>
              <a:t>ipAdd</a:t>
            </a:r>
            <a:r>
              <a:rPr lang="en-IN" sz="7200" i="1" kern="100" dirty="0">
                <a:solidFill>
                  <a:srgbClr val="000000"/>
                </a:solidFill>
                <a:effectLst/>
                <a:latin typeface="Times New Roman" panose="02020603050405020304" pitchFamily="18" charset="0"/>
                <a:ea typeface="Times New Roman" panose="02020603050405020304" pitchFamily="18" charset="0"/>
              </a:rPr>
              <a:t> = </a:t>
            </a:r>
            <a:r>
              <a:rPr lang="en-IN" sz="7200" i="1" kern="100" dirty="0" err="1">
                <a:solidFill>
                  <a:srgbClr val="000000"/>
                </a:solidFill>
                <a:effectLst/>
                <a:latin typeface="Times New Roman" panose="02020603050405020304" pitchFamily="18" charset="0"/>
                <a:ea typeface="Times New Roman" panose="02020603050405020304" pitchFamily="18" charset="0"/>
              </a:rPr>
              <a:t>ipAdd</a:t>
            </a:r>
            <a:r>
              <a:rPr lang="en-IN" sz="7200" i="1" kern="100" dirty="0">
                <a:solidFill>
                  <a:srgbClr val="000000"/>
                </a:solidFill>
                <a:effectLst/>
                <a:latin typeface="Times New Roman" panose="02020603050405020304" pitchFamily="18" charset="0"/>
                <a:ea typeface="Times New Roman" panose="02020603050405020304" pitchFamily="18" charset="0"/>
              </a:rPr>
              <a:t>;   n-&gt;parent = NULL;   n-&gt;right = NULL;   n-&gt;left = NULL;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return n;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pPr marL="6350" marR="3242310" indent="-6350">
              <a:lnSpc>
                <a:spcPct val="164000"/>
              </a:lnSpc>
              <a:spcAft>
                <a:spcPts val="10"/>
              </a:spcAft>
            </a:pPr>
            <a:r>
              <a:rPr lang="en-IN" sz="7200" i="1" kern="100" dirty="0" err="1">
                <a:solidFill>
                  <a:srgbClr val="000000"/>
                </a:solidFill>
                <a:effectLst/>
                <a:latin typeface="Times New Roman" panose="02020603050405020304" pitchFamily="18" charset="0"/>
                <a:ea typeface="Times New Roman" panose="02020603050405020304" pitchFamily="18" charset="0"/>
              </a:rPr>
              <a:t>splay_tree</a:t>
            </a:r>
            <a:r>
              <a:rPr lang="en-IN" sz="7200" i="1" kern="100" dirty="0">
                <a:solidFill>
                  <a:srgbClr val="000000"/>
                </a:solidFill>
                <a:effectLst/>
                <a:latin typeface="Times New Roman" panose="02020603050405020304" pitchFamily="18" charset="0"/>
                <a:ea typeface="Times New Roman" panose="02020603050405020304" pitchFamily="18" charset="0"/>
              </a:rPr>
              <a:t>* </a:t>
            </a:r>
            <a:r>
              <a:rPr lang="en-IN" sz="7200" i="1" kern="100" dirty="0" err="1">
                <a:solidFill>
                  <a:srgbClr val="000000"/>
                </a:solidFill>
                <a:effectLst/>
                <a:latin typeface="Times New Roman" panose="02020603050405020304" pitchFamily="18" charset="0"/>
                <a:ea typeface="Times New Roman" panose="02020603050405020304" pitchFamily="18" charset="0"/>
              </a:rPr>
              <a:t>new_splay_tree</a:t>
            </a:r>
            <a:r>
              <a:rPr lang="en-IN" sz="7200" i="1" kern="100" dirty="0">
                <a:solidFill>
                  <a:srgbClr val="000000"/>
                </a:solidFill>
                <a:effectLst/>
                <a:latin typeface="Times New Roman" panose="02020603050405020304" pitchFamily="18" charset="0"/>
                <a:ea typeface="Times New Roman" panose="02020603050405020304" pitchFamily="18" charset="0"/>
              </a:rPr>
              <a:t>() {   </a:t>
            </a:r>
            <a:r>
              <a:rPr lang="en-IN" sz="7200" i="1" kern="100" dirty="0" err="1">
                <a:solidFill>
                  <a:srgbClr val="000000"/>
                </a:solidFill>
                <a:effectLst/>
                <a:latin typeface="Times New Roman" panose="02020603050405020304" pitchFamily="18" charset="0"/>
                <a:ea typeface="Times New Roman" panose="02020603050405020304" pitchFamily="18" charset="0"/>
              </a:rPr>
              <a:t>splay_tree</a:t>
            </a:r>
            <a:r>
              <a:rPr lang="en-IN" sz="7200" i="1" kern="100" dirty="0">
                <a:solidFill>
                  <a:srgbClr val="000000"/>
                </a:solidFill>
                <a:effectLst/>
                <a:latin typeface="Times New Roman" panose="02020603050405020304" pitchFamily="18" charset="0"/>
                <a:ea typeface="Times New Roman" panose="02020603050405020304" pitchFamily="18" charset="0"/>
              </a:rPr>
              <a:t> *t = malloc(</a:t>
            </a:r>
            <a:r>
              <a:rPr lang="en-IN" sz="7200" i="1" kern="100" dirty="0" err="1">
                <a:solidFill>
                  <a:srgbClr val="000000"/>
                </a:solidFill>
                <a:effectLst/>
                <a:latin typeface="Times New Roman" panose="02020603050405020304" pitchFamily="18" charset="0"/>
                <a:ea typeface="Times New Roman" panose="02020603050405020304" pitchFamily="18" charset="0"/>
              </a:rPr>
              <a:t>sizeof</a:t>
            </a:r>
            <a:r>
              <a:rPr lang="en-IN" sz="7200" i="1" kern="100" dirty="0">
                <a:solidFill>
                  <a:srgbClr val="000000"/>
                </a:solidFill>
                <a:effectLst/>
                <a:latin typeface="Times New Roman" panose="02020603050405020304" pitchFamily="18" charset="0"/>
                <a:ea typeface="Times New Roman" panose="02020603050405020304" pitchFamily="18" charset="0"/>
              </a:rPr>
              <a:t>(</a:t>
            </a:r>
            <a:r>
              <a:rPr lang="en-IN" sz="7200" i="1" kern="100" dirty="0" err="1">
                <a:solidFill>
                  <a:srgbClr val="000000"/>
                </a:solidFill>
                <a:effectLst/>
                <a:latin typeface="Times New Roman" panose="02020603050405020304" pitchFamily="18" charset="0"/>
                <a:ea typeface="Times New Roman" panose="02020603050405020304" pitchFamily="18" charset="0"/>
              </a:rPr>
              <a:t>splay_tree</a:t>
            </a:r>
            <a:r>
              <a:rPr lang="en-IN" sz="7200" i="1" kern="100" dirty="0">
                <a:solidFill>
                  <a:srgbClr val="000000"/>
                </a:solidFill>
                <a:effectLst/>
                <a:latin typeface="Times New Roman" panose="02020603050405020304" pitchFamily="18" charset="0"/>
                <a:ea typeface="Times New Roman" panose="02020603050405020304" pitchFamily="18" charset="0"/>
              </a:rPr>
              <a:t>));   t-&gt;root = NULL;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return t; </a:t>
            </a:r>
          </a:p>
          <a:p>
            <a:pPr marL="6350" marR="3585845" indent="-6350">
              <a:lnSpc>
                <a:spcPct val="107000"/>
              </a:lnSpc>
              <a:spcAft>
                <a:spcPts val="785"/>
              </a:spcAft>
            </a:pPr>
            <a:r>
              <a:rPr lang="en-IN" sz="7200" i="1" kern="100" dirty="0">
                <a:solidFill>
                  <a:srgbClr val="000000"/>
                </a:solidFill>
                <a:effectLst/>
                <a:latin typeface="Times New Roman" panose="02020603050405020304" pitchFamily="18" charset="0"/>
                <a:ea typeface="Times New Roman" panose="02020603050405020304" pitchFamily="18" charset="0"/>
              </a:rPr>
              <a:t>}  </a:t>
            </a:r>
          </a:p>
          <a:p>
            <a:endParaRPr lang="en-IN" sz="1800" dirty="0"/>
          </a:p>
        </p:txBody>
      </p:sp>
    </p:spTree>
    <p:extLst>
      <p:ext uri="{BB962C8B-B14F-4D97-AF65-F5344CB8AC3E}">
        <p14:creationId xmlns:p14="http://schemas.microsoft.com/office/powerpoint/2010/main" val="93187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843C-2DC0-090F-B71B-BC8B9BCDC670}"/>
              </a:ext>
            </a:extLst>
          </p:cNvPr>
          <p:cNvSpPr>
            <a:spLocks noGrp="1"/>
          </p:cNvSpPr>
          <p:nvPr>
            <p:ph type="title"/>
          </p:nvPr>
        </p:nvSpPr>
        <p:spPr/>
        <p:txBody>
          <a:bodyPr/>
          <a:lstStyle/>
          <a:p>
            <a:r>
              <a:rPr lang="en-IN" dirty="0"/>
              <a:t>Code continues…</a:t>
            </a:r>
          </a:p>
        </p:txBody>
      </p:sp>
      <p:sp>
        <p:nvSpPr>
          <p:cNvPr id="3" name="Content Placeholder 2">
            <a:extLst>
              <a:ext uri="{FF2B5EF4-FFF2-40B4-BE49-F238E27FC236}">
                <a16:creationId xmlns:a16="http://schemas.microsoft.com/office/drawing/2014/main" id="{4DC38318-78FF-94A5-88CB-9E6238BDC90F}"/>
              </a:ext>
            </a:extLst>
          </p:cNvPr>
          <p:cNvSpPr>
            <a:spLocks noGrp="1"/>
          </p:cNvSpPr>
          <p:nvPr>
            <p:ph idx="1"/>
          </p:nvPr>
        </p:nvSpPr>
        <p:spPr/>
        <p:txBody>
          <a:bodyPr>
            <a:normAutofit/>
          </a:bodyPr>
          <a:lstStyle/>
          <a:p>
            <a:pPr marL="6350" marR="3390265" indent="-6350">
              <a:lnSpc>
                <a:spcPct val="165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node* maximum(</a:t>
            </a:r>
            <a:r>
              <a:rPr lang="en-IN" sz="1800" i="1" kern="100" dirty="0" err="1">
                <a:solidFill>
                  <a:srgbClr val="000000"/>
                </a:solidFill>
                <a:effectLst/>
                <a:latin typeface="Times New Roman" panose="02020603050405020304" pitchFamily="18" charset="0"/>
                <a:ea typeface="Times New Roman" panose="02020603050405020304" pitchFamily="18" charset="0"/>
              </a:rPr>
              <a:t>splay_tree</a:t>
            </a:r>
            <a:r>
              <a:rPr lang="en-IN" sz="1800" i="1" kern="100" dirty="0">
                <a:solidFill>
                  <a:srgbClr val="000000"/>
                </a:solidFill>
                <a:effectLst/>
                <a:latin typeface="Times New Roman" panose="02020603050405020304" pitchFamily="18" charset="0"/>
                <a:ea typeface="Times New Roman" panose="02020603050405020304" pitchFamily="18" charset="0"/>
              </a:rPr>
              <a:t> *t, node *x) {   while(x-&gt;right != NULL)     x = x-&gt;right;   return x; </a:t>
            </a:r>
          </a:p>
          <a:p>
            <a:pPr marL="6350" marR="3585845" indent="-6350">
              <a:lnSpc>
                <a:spcPct val="107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   </a:t>
            </a:r>
          </a:p>
          <a:p>
            <a:pPr marL="6350" marR="3456305" indent="-6350">
              <a:lnSpc>
                <a:spcPct val="165000"/>
              </a:lnSpc>
              <a:spcAft>
                <a:spcPts val="785"/>
              </a:spcAft>
            </a:pPr>
            <a:r>
              <a:rPr lang="en-IN" sz="1800" i="1" kern="100" dirty="0">
                <a:solidFill>
                  <a:srgbClr val="000000"/>
                </a:solidFill>
                <a:effectLst/>
                <a:latin typeface="Times New Roman" panose="02020603050405020304" pitchFamily="18" charset="0"/>
                <a:ea typeface="Times New Roman" panose="02020603050405020304" pitchFamily="18" charset="0"/>
              </a:rPr>
              <a:t>void </a:t>
            </a:r>
            <a:r>
              <a:rPr lang="en-IN" sz="1800" i="1" kern="100" dirty="0" err="1">
                <a:solidFill>
                  <a:srgbClr val="000000"/>
                </a:solidFill>
                <a:effectLst/>
                <a:latin typeface="Times New Roman" panose="02020603050405020304" pitchFamily="18" charset="0"/>
                <a:ea typeface="Times New Roman" panose="02020603050405020304" pitchFamily="18" charset="0"/>
              </a:rPr>
              <a:t>left_rotate</a:t>
            </a:r>
            <a:r>
              <a:rPr lang="en-IN" sz="1800" i="1" kern="100" dirty="0">
                <a:solidFill>
                  <a:srgbClr val="000000"/>
                </a:solidFill>
                <a:effectLst/>
                <a:latin typeface="Times New Roman" panose="02020603050405020304" pitchFamily="18" charset="0"/>
                <a:ea typeface="Times New Roman" panose="02020603050405020304" pitchFamily="18" charset="0"/>
              </a:rPr>
              <a:t>(</a:t>
            </a:r>
            <a:r>
              <a:rPr lang="en-IN" sz="1800" i="1" kern="100" dirty="0" err="1">
                <a:solidFill>
                  <a:srgbClr val="000000"/>
                </a:solidFill>
                <a:effectLst/>
                <a:latin typeface="Times New Roman" panose="02020603050405020304" pitchFamily="18" charset="0"/>
                <a:ea typeface="Times New Roman" panose="02020603050405020304" pitchFamily="18" charset="0"/>
              </a:rPr>
              <a:t>splay_tree</a:t>
            </a:r>
            <a:r>
              <a:rPr lang="en-IN" sz="1800" i="1" kern="100" dirty="0">
                <a:solidFill>
                  <a:srgbClr val="000000"/>
                </a:solidFill>
                <a:effectLst/>
                <a:latin typeface="Times New Roman" panose="02020603050405020304" pitchFamily="18" charset="0"/>
                <a:ea typeface="Times New Roman" panose="02020603050405020304" pitchFamily="18" charset="0"/>
              </a:rPr>
              <a:t> *t, node *x) {   node *y = x-&gt;right;   x-&gt;right = y-&gt;left;   if(y-&gt;left != NULL) {     y-&gt;left-&gt;parent = x; </a:t>
            </a:r>
          </a:p>
          <a:p>
            <a:pPr marL="0" marR="3390265" indent="0">
              <a:lnSpc>
                <a:spcPct val="165000"/>
              </a:lnSpc>
              <a:spcAft>
                <a:spcPts val="785"/>
              </a:spcAft>
              <a:buNone/>
            </a:pPr>
            <a:r>
              <a:rPr lang="en-IN" sz="1800" dirty="0"/>
              <a:t>}</a:t>
            </a:r>
          </a:p>
          <a:p>
            <a:pPr marL="0" marR="3390265" indent="0">
              <a:lnSpc>
                <a:spcPct val="165000"/>
              </a:lnSpc>
              <a:spcAft>
                <a:spcPts val="785"/>
              </a:spcAft>
              <a:buNone/>
            </a:pPr>
            <a:endParaRPr lang="en-IN" sz="1800" dirty="0"/>
          </a:p>
        </p:txBody>
      </p:sp>
    </p:spTree>
    <p:extLst>
      <p:ext uri="{BB962C8B-B14F-4D97-AF65-F5344CB8AC3E}">
        <p14:creationId xmlns:p14="http://schemas.microsoft.com/office/powerpoint/2010/main" val="4028590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1910</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Söhne</vt:lpstr>
      <vt:lpstr>Times New Roman</vt:lpstr>
      <vt:lpstr>Office Theme</vt:lpstr>
      <vt:lpstr>PowerPoint Presentation</vt:lpstr>
      <vt:lpstr>Content:</vt:lpstr>
      <vt:lpstr>Ideology</vt:lpstr>
      <vt:lpstr>Modules and Module Description</vt:lpstr>
      <vt:lpstr>Modules continued..</vt:lpstr>
      <vt:lpstr>Architecture and Block Diagram</vt:lpstr>
      <vt:lpstr>Code:                 (skip to slide 20 for Output)</vt:lpstr>
      <vt:lpstr>Code continues…</vt:lpstr>
      <vt:lpstr>Code continues…</vt:lpstr>
      <vt:lpstr>Code continues…</vt:lpstr>
      <vt:lpstr>Code continues…</vt:lpstr>
      <vt:lpstr>Code continues…</vt:lpstr>
      <vt:lpstr>Code continues…</vt:lpstr>
      <vt:lpstr>Code continues…</vt:lpstr>
      <vt:lpstr>Code continues…</vt:lpstr>
      <vt:lpstr>Code continues…</vt:lpstr>
      <vt:lpstr>Code continues…</vt:lpstr>
      <vt:lpstr>Code continues…</vt:lpstr>
      <vt:lpstr>Code continues…</vt:lpstr>
      <vt:lpstr>Output</vt:lpstr>
      <vt:lpstr>Time Complexity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Jenil Sadhwani</dc:creator>
  <cp:lastModifiedBy>Jenil Sadhwani</cp:lastModifiedBy>
  <cp:revision>2</cp:revision>
  <dcterms:created xsi:type="dcterms:W3CDTF">2023-11-03T14:40:41Z</dcterms:created>
  <dcterms:modified xsi:type="dcterms:W3CDTF">2023-11-03T15:21:16Z</dcterms:modified>
</cp:coreProperties>
</file>