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8" r:id="rId3"/>
    <p:sldId id="259" r:id="rId4"/>
    <p:sldId id="265" r:id="rId5"/>
    <p:sldId id="261" r:id="rId6"/>
    <p:sldId id="260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5" r:id="rId15"/>
    <p:sldId id="271" r:id="rId16"/>
    <p:sldId id="273" r:id="rId17"/>
    <p:sldId id="274" r:id="rId18"/>
    <p:sldId id="276" r:id="rId19"/>
    <p:sldId id="277" r:id="rId20"/>
    <p:sldId id="278" r:id="rId21"/>
    <p:sldId id="279" r:id="rId22"/>
  </p:sldIdLst>
  <p:sldSz cx="9144000" cy="5143500" type="screen16x9"/>
  <p:notesSz cx="6858000" cy="9144000"/>
  <p:embeddedFontLst>
    <p:embeddedFont>
      <p:font typeface="Arial Rounded MT Bold" panose="020F0704030504030204" pitchFamily="34" charset="0"/>
      <p:regular r:id="rId24"/>
    </p:embeddedFont>
    <p:embeddedFont>
      <p:font typeface="Montserrat" panose="00000500000000000000" pitchFamily="2" charset="0"/>
      <p:regular r:id="rId25"/>
      <p:bold r:id="rId26"/>
      <p:italic r:id="rId27"/>
      <p:boldItalic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3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83633" y="-520506"/>
            <a:ext cx="8512500" cy="371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Capstone Project</a:t>
            </a:r>
            <a:endParaRPr sz="4200" b="1" dirty="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IN" sz="3600" b="1" u="sng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Play store data analysis</a:t>
            </a:r>
            <a:endParaRPr sz="3600" b="1" u="sng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63B520-F87E-6609-2489-7250F2D07340}"/>
              </a:ext>
            </a:extLst>
          </p:cNvPr>
          <p:cNvSpPr txBox="1"/>
          <p:nvPr/>
        </p:nvSpPr>
        <p:spPr>
          <a:xfrm>
            <a:off x="5913614" y="3042678"/>
            <a:ext cx="3082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</a:t>
            </a:r>
            <a:r>
              <a:rPr lang="en-IN" b="1" dirty="0"/>
              <a:t>: Aditya Gajanan </a:t>
            </a:r>
            <a:r>
              <a:rPr lang="en-IN" b="1" dirty="0" err="1"/>
              <a:t>Dambale</a:t>
            </a:r>
            <a:endParaRPr lang="en-IN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CD2B6-8D50-0541-9314-15639F4A9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100" y="288275"/>
            <a:ext cx="8520600" cy="5727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b="1" u="sng" dirty="0"/>
              <a:t>Outliers analysis with boxplots</a:t>
            </a:r>
            <a:br>
              <a:rPr lang="en-IN" sz="2800" b="1" i="1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EA5BD-193A-D4C1-9FE8-F8FF402BD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4841" y="2258420"/>
            <a:ext cx="6831280" cy="231745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3E4F092-3231-A713-BD46-4090ACCF0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58" y="1204956"/>
            <a:ext cx="7101987" cy="365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508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F9D2-68F2-E6E2-BD00-2BAC4A50F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206" y="0"/>
            <a:ext cx="8628319" cy="655536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b="1" u="sng" dirty="0"/>
              <a:t>Univariate analysis</a:t>
            </a:r>
            <a:br>
              <a:rPr lang="en-IN" sz="2800" b="1" i="1" dirty="0"/>
            </a:b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9B40322-0A90-F5CA-CB0D-F68720010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2" y="786575"/>
            <a:ext cx="5815086" cy="371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03BD5E-0F82-E4A0-A99C-81A5C4F6BD0F}"/>
              </a:ext>
            </a:extLst>
          </p:cNvPr>
          <p:cNvSpPr txBox="1"/>
          <p:nvPr/>
        </p:nvSpPr>
        <p:spPr>
          <a:xfrm rot="10800000" flipH="1" flipV="1">
            <a:off x="3460382" y="4452811"/>
            <a:ext cx="3622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Game,Family</a:t>
            </a:r>
            <a:r>
              <a:rPr lang="en-IN" dirty="0"/>
              <a:t> and sports category having high amount of apps as compare to others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773A7-4118-03ED-C61C-65BB67EBBBA5}"/>
              </a:ext>
            </a:extLst>
          </p:cNvPr>
          <p:cNvSpPr txBox="1"/>
          <p:nvPr/>
        </p:nvSpPr>
        <p:spPr>
          <a:xfrm>
            <a:off x="225082" y="900331"/>
            <a:ext cx="21242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chemeClr val="bg1"/>
                </a:solidFill>
              </a:rPr>
              <a:t>Number of apps according to their category</a:t>
            </a:r>
          </a:p>
        </p:txBody>
      </p:sp>
    </p:spTree>
    <p:extLst>
      <p:ext uri="{BB962C8B-B14F-4D97-AF65-F5344CB8AC3E}">
        <p14:creationId xmlns:p14="http://schemas.microsoft.com/office/powerpoint/2010/main" val="611131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5335182-F820-2160-C214-ADA2E0458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5004"/>
            <a:ext cx="8757138" cy="541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F55226-FA1F-10F8-A18E-8D33B2D4EE84}"/>
              </a:ext>
            </a:extLst>
          </p:cNvPr>
          <p:cNvSpPr txBox="1"/>
          <p:nvPr/>
        </p:nvSpPr>
        <p:spPr>
          <a:xfrm>
            <a:off x="5669280" y="704240"/>
            <a:ext cx="3545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chemeClr val="bg1"/>
                </a:solidFill>
              </a:rPr>
              <a:t>Number of apps according to Genres</a:t>
            </a:r>
          </a:p>
        </p:txBody>
      </p:sp>
    </p:spTree>
    <p:extLst>
      <p:ext uri="{BB962C8B-B14F-4D97-AF65-F5344CB8AC3E}">
        <p14:creationId xmlns:p14="http://schemas.microsoft.com/office/powerpoint/2010/main" val="2022577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24926-560C-9DA3-D948-C97836549F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A68EFE9-A360-BB94-C4E9-0CC5C99D7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44" y="432112"/>
            <a:ext cx="8595360" cy="444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02C66A-4BC0-77D0-75FA-1E635B087B09}"/>
              </a:ext>
            </a:extLst>
          </p:cNvPr>
          <p:cNvSpPr txBox="1"/>
          <p:nvPr/>
        </p:nvSpPr>
        <p:spPr>
          <a:xfrm>
            <a:off x="879230" y="787401"/>
            <a:ext cx="28205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b="1" dirty="0">
                <a:solidFill>
                  <a:schemeClr val="bg1"/>
                </a:solidFill>
              </a:rPr>
              <a:t>High ratings given by consumers</a:t>
            </a:r>
          </a:p>
          <a:p>
            <a:endParaRPr lang="en-IN" sz="1800" b="1" dirty="0">
              <a:solidFill>
                <a:schemeClr val="bg1"/>
              </a:solidFill>
            </a:endParaRPr>
          </a:p>
          <a:p>
            <a:endParaRPr lang="en-IN" sz="1800" b="1" dirty="0">
              <a:solidFill>
                <a:schemeClr val="bg1"/>
              </a:solidFill>
            </a:endParaRPr>
          </a:p>
          <a:p>
            <a:endParaRPr lang="en-IN" sz="1800" b="1" dirty="0">
              <a:solidFill>
                <a:schemeClr val="bg1"/>
              </a:solidFill>
            </a:endParaRPr>
          </a:p>
          <a:p>
            <a:endParaRPr lang="en-IN" sz="1800" b="1" dirty="0">
              <a:solidFill>
                <a:schemeClr val="bg1"/>
              </a:solidFill>
            </a:endParaRPr>
          </a:p>
          <a:p>
            <a:endParaRPr lang="en-IN" sz="1800" b="1" dirty="0">
              <a:solidFill>
                <a:schemeClr val="bg1"/>
              </a:solidFill>
            </a:endParaRPr>
          </a:p>
          <a:p>
            <a:endParaRPr lang="en-IN" sz="1800" b="1" dirty="0">
              <a:solidFill>
                <a:schemeClr val="bg1"/>
              </a:solidFill>
            </a:endParaRPr>
          </a:p>
          <a:p>
            <a:endParaRPr lang="en-IN" sz="1800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1" dirty="0">
                <a:solidFill>
                  <a:srgbClr val="C00000"/>
                </a:solidFill>
              </a:rPr>
              <a:t>The average ratings are generally given between 4.2 to 4.6</a:t>
            </a:r>
          </a:p>
        </p:txBody>
      </p:sp>
    </p:spTree>
    <p:extLst>
      <p:ext uri="{BB962C8B-B14F-4D97-AF65-F5344CB8AC3E}">
        <p14:creationId xmlns:p14="http://schemas.microsoft.com/office/powerpoint/2010/main" val="2881363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90EE2AE9-48D3-F445-8227-B3DD9C384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93" y="1244672"/>
            <a:ext cx="6444249" cy="343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445D8D-8FE2-EF4D-4BC1-028080E915FD}"/>
              </a:ext>
            </a:extLst>
          </p:cNvPr>
          <p:cNvSpPr txBox="1"/>
          <p:nvPr/>
        </p:nvSpPr>
        <p:spPr>
          <a:xfrm>
            <a:off x="2855741" y="211014"/>
            <a:ext cx="36927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7030A0"/>
                </a:solidFill>
              </a:rPr>
              <a:t>Type of review provided by consumer</a:t>
            </a:r>
          </a:p>
        </p:txBody>
      </p:sp>
    </p:spTree>
    <p:extLst>
      <p:ext uri="{BB962C8B-B14F-4D97-AF65-F5344CB8AC3E}">
        <p14:creationId xmlns:p14="http://schemas.microsoft.com/office/powerpoint/2010/main" val="3927553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493942B-A25C-776F-EDCB-241064F0C5F5}"/>
              </a:ext>
            </a:extLst>
          </p:cNvPr>
          <p:cNvSpPr txBox="1"/>
          <p:nvPr/>
        </p:nvSpPr>
        <p:spPr>
          <a:xfrm>
            <a:off x="5190979" y="562709"/>
            <a:ext cx="32355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</a:rPr>
              <a:t>Apps according to their type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3FDE2207-6900-2737-064F-7FE20242E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02" y="931251"/>
            <a:ext cx="3960129" cy="410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090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D0E3E-10FB-B933-7F6C-551FE35E4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52" y="79265"/>
            <a:ext cx="8520600" cy="5727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b="1" u="sng" dirty="0"/>
              <a:t>Bivariate Analysis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975B705-2864-73B4-0198-1FF065FB3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32" y="789723"/>
            <a:ext cx="8370279" cy="441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555065-00EF-3D52-9266-F1A278E128FE}"/>
              </a:ext>
            </a:extLst>
          </p:cNvPr>
          <p:cNvSpPr txBox="1"/>
          <p:nvPr/>
        </p:nvSpPr>
        <p:spPr>
          <a:xfrm>
            <a:off x="6077245" y="975130"/>
            <a:ext cx="2602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accent1"/>
                </a:solidFill>
              </a:rPr>
              <a:t>Number of apps installed per category</a:t>
            </a:r>
          </a:p>
        </p:txBody>
      </p:sp>
    </p:spTree>
    <p:extLst>
      <p:ext uri="{BB962C8B-B14F-4D97-AF65-F5344CB8AC3E}">
        <p14:creationId xmlns:p14="http://schemas.microsoft.com/office/powerpoint/2010/main" val="1675199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D0841-369D-E2A1-5CC1-08A960AD9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47413"/>
            <a:ext cx="8520600" cy="5727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b="1" dirty="0">
                <a:solidFill>
                  <a:schemeClr val="tx1"/>
                </a:solidFill>
              </a:rPr>
              <a:t>Multivariate Analysis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0877F07-39CD-602A-CBC3-3B3936135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871" y="827269"/>
            <a:ext cx="6206429" cy="348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1B4A63-B0DE-D94B-E91E-DC7AE36C0E38}"/>
              </a:ext>
            </a:extLst>
          </p:cNvPr>
          <p:cNvSpPr txBox="1"/>
          <p:nvPr/>
        </p:nvSpPr>
        <p:spPr>
          <a:xfrm rot="10800000" flipH="1" flipV="1">
            <a:off x="583809" y="890602"/>
            <a:ext cx="21171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2"/>
                </a:solidFill>
              </a:rPr>
              <a:t>Relation between the </a:t>
            </a:r>
            <a:r>
              <a:rPr lang="en-IN" sz="2400" b="1" dirty="0" err="1">
                <a:solidFill>
                  <a:schemeClr val="accent2"/>
                </a:solidFill>
              </a:rPr>
              <a:t>varibales</a:t>
            </a:r>
            <a:r>
              <a:rPr lang="en-IN" sz="2400" b="1" dirty="0">
                <a:solidFill>
                  <a:schemeClr val="accent2"/>
                </a:solidFill>
              </a:rPr>
              <a:t> by using heatmap</a:t>
            </a:r>
          </a:p>
        </p:txBody>
      </p:sp>
    </p:spTree>
    <p:extLst>
      <p:ext uri="{BB962C8B-B14F-4D97-AF65-F5344CB8AC3E}">
        <p14:creationId xmlns:p14="http://schemas.microsoft.com/office/powerpoint/2010/main" val="3080753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FD016-2DD9-43C8-4E77-BD7A815F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IN" b="1" u="sng" dirty="0"/>
              <a:t>Which are the top 10 installed apps 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04936-5F37-9AE8-55CD-5E4D3978C0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1)Facebook </a:t>
            </a:r>
          </a:p>
          <a:p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2)Google+</a:t>
            </a:r>
          </a:p>
          <a:p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3)Google</a:t>
            </a:r>
          </a:p>
          <a:p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4)Google Play Movies &amp; TV </a:t>
            </a:r>
          </a:p>
          <a:p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5)Google Play Books </a:t>
            </a:r>
          </a:p>
          <a:p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6)Google Photos</a:t>
            </a:r>
          </a:p>
          <a:p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7)Google Street View </a:t>
            </a:r>
          </a:p>
          <a:p>
            <a:r>
              <a:rPr lang="en-IN" dirty="0">
                <a:solidFill>
                  <a:srgbClr val="212121"/>
                </a:solidFill>
                <a:latin typeface="Courier New" panose="02070309020205020404" pitchFamily="49" charset="0"/>
              </a:rPr>
              <a:t>8)</a:t>
            </a:r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Gmail </a:t>
            </a:r>
          </a:p>
          <a:p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9)Google Drive </a:t>
            </a:r>
          </a:p>
          <a:p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10)Hangouts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9848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2C5A1-191A-A733-7797-CBBD9F5F1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479" y="184772"/>
            <a:ext cx="8520600" cy="572700"/>
          </a:xfrm>
        </p:spPr>
        <p:txBody>
          <a:bodyPr/>
          <a:lstStyle/>
          <a:p>
            <a:r>
              <a:rPr lang="en-IN" b="1" u="sng" dirty="0"/>
              <a:t>B) Top 10 high rated apps 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1E701-ABAF-3C04-D216-26051A5F7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549" y="785607"/>
            <a:ext cx="4886313" cy="3575377"/>
          </a:xfrm>
        </p:spPr>
        <p:txBody>
          <a:bodyPr/>
          <a:lstStyle/>
          <a:p>
            <a:r>
              <a:rPr lang="en-US" sz="1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1)CDL Practice Test</a:t>
            </a:r>
          </a:p>
          <a:p>
            <a:r>
              <a:rPr lang="en-US" sz="1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2)Edition </a:t>
            </a:r>
          </a:p>
          <a:p>
            <a:r>
              <a:rPr lang="en-US" sz="1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3)FREE LIVE TALK </a:t>
            </a:r>
          </a:p>
          <a:p>
            <a:r>
              <a:rPr lang="en-US" sz="1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4)DMV Permit Practice Test</a:t>
            </a:r>
          </a:p>
          <a:p>
            <a:r>
              <a:rPr lang="en-US" sz="1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5)Edition </a:t>
            </a:r>
          </a:p>
          <a:p>
            <a:r>
              <a:rPr lang="en-US" sz="1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6)Down Dog: Great Yoga Anywhere </a:t>
            </a:r>
          </a:p>
          <a:p>
            <a:r>
              <a:rPr lang="en-US" sz="1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7)Free Books - Spirit Fanfiction and 8)Even - organize your money, get paid</a:t>
            </a:r>
          </a:p>
          <a:p>
            <a:r>
              <a:rPr lang="en-US" sz="1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9)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FreePrints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– Free Photos Delivered</a:t>
            </a:r>
          </a:p>
          <a:p>
            <a:r>
              <a:rPr lang="en-US" sz="1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10)30 Day Fitness Challenge - Workout at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GoodRx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Drug Prices and Coupons1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670940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5225D-0036-8B61-60D2-C8A72B77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17" y="473160"/>
            <a:ext cx="8520600" cy="5727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b="1" u="sng" dirty="0">
                <a:highlight>
                  <a:srgbClr val="C0C0C0"/>
                </a:highlight>
              </a:rPr>
              <a:t>Let’s Dive into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F66D31-20C5-EC79-7BED-A6EB7052AFEF}"/>
              </a:ext>
            </a:extLst>
          </p:cNvPr>
          <p:cNvSpPr txBox="1"/>
          <p:nvPr/>
        </p:nvSpPr>
        <p:spPr>
          <a:xfrm rot="10800000" flipH="1" flipV="1">
            <a:off x="188578" y="1202144"/>
            <a:ext cx="620867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600" b="1" i="1" dirty="0"/>
              <a:t>Case study overview and defining problem statement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b="1" i="1" dirty="0"/>
              <a:t>Data sourcing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b="1" i="1" dirty="0"/>
              <a:t>Data handling and cleaning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b="1" i="1" dirty="0"/>
              <a:t>Sanity checks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b="1" i="1" dirty="0"/>
              <a:t>Outliers analysis with boxplots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b="1" i="1" dirty="0"/>
              <a:t>Univariate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b="1" i="1" dirty="0"/>
              <a:t>Bivariate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b="1" i="1" dirty="0"/>
              <a:t>Multivariate analysis</a:t>
            </a:r>
          </a:p>
          <a:p>
            <a:pPr marL="342900" indent="-342900">
              <a:buFont typeface="+mj-lt"/>
              <a:buAutoNum type="arabicPeriod"/>
            </a:pPr>
            <a:endParaRPr lang="en-IN" sz="1600" b="1" i="1" dirty="0"/>
          </a:p>
          <a:p>
            <a:pPr marL="342900" indent="-342900">
              <a:buFont typeface="+mj-lt"/>
              <a:buAutoNum type="arabicPeriod"/>
            </a:pPr>
            <a:endParaRPr lang="en-IN" b="1" dirty="0"/>
          </a:p>
          <a:p>
            <a:pPr marL="342900" indent="-342900">
              <a:buFont typeface="+mj-lt"/>
              <a:buAutoNum type="arabicPeriod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24888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59460-6603-1B07-BF04-542E4DF70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40" y="445025"/>
            <a:ext cx="8520600" cy="572700"/>
          </a:xfrm>
        </p:spPr>
        <p:txBody>
          <a:bodyPr/>
          <a:lstStyle/>
          <a:p>
            <a:r>
              <a:rPr lang="en-IN" b="1" dirty="0"/>
              <a:t>C)</a:t>
            </a:r>
            <a:r>
              <a:rPr lang="en-IN" b="1" u="sng" dirty="0"/>
              <a:t>Top 10 expensive apps 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BF00B-0796-A971-96B1-3B21D227C1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1)A Manual of Acupuncture </a:t>
            </a:r>
          </a:p>
          <a:p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2)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Golfshot</a:t>
            </a:r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Plus: Golf GPS </a:t>
            </a:r>
          </a:p>
          <a:p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3)EMT Review Plus </a:t>
            </a:r>
          </a:p>
          <a:p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4)Essential Anatomy 3 </a:t>
            </a:r>
          </a:p>
          <a:p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5)BIG Launcher </a:t>
            </a:r>
          </a:p>
          <a:p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6)Diabetes &amp; Diet Tracker </a:t>
            </a:r>
          </a:p>
          <a:p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7)Acupuncture Assistant </a:t>
            </a:r>
          </a:p>
          <a:p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8)Calculator </a:t>
            </a:r>
          </a:p>
          <a:p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9)Call of 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Duty:Black</a:t>
            </a:r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Ops Zombies </a:t>
            </a:r>
          </a:p>
          <a:p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10)Farming Simulator 18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8522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81E44-C3CA-E36B-89A0-A948BDB19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74687"/>
            <a:ext cx="8520600" cy="572700"/>
          </a:xfrm>
        </p:spPr>
        <p:txBody>
          <a:bodyPr/>
          <a:lstStyle/>
          <a:p>
            <a:r>
              <a:rPr lang="en-IN" b="1" u="sng" dirty="0"/>
              <a:t>D) Which are the top 10 installed games?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1FA61-0AE8-B9C7-B50B-15E2E7E9A2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1)Candy Crush Saga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2)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Garena</a:t>
            </a:r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Free Fire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3)Angry Birds Rio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4)Angry Birds 2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5)Dream League Soccer 2018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6)Flow Free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7)Cut the Rope FULL FREE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8)Hill Climb Racing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9)Farm Heroes Saga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10)Asphalt 8: Airborne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0858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E492C-2738-F54E-3EBC-E44833432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095" y="762234"/>
            <a:ext cx="7967145" cy="1885070"/>
          </a:xfrm>
        </p:spPr>
        <p:txBody>
          <a:bodyPr/>
          <a:lstStyle/>
          <a:p>
            <a:r>
              <a:rPr lang="en-IN" sz="2400" b="1" u="sng" dirty="0">
                <a:latin typeface="Arial Rounded MT Bold" panose="020F0704030504030204" pitchFamily="34" charset="0"/>
              </a:rPr>
              <a:t>Overview and Defining problem statement</a:t>
            </a:r>
            <a:br>
              <a:rPr lang="en-IN" sz="2400" b="1" u="sng" dirty="0">
                <a:latin typeface="Arial Rounded MT Bold" panose="020F0704030504030204" pitchFamily="34" charset="0"/>
              </a:rPr>
            </a:br>
            <a:br>
              <a:rPr lang="en-IN" sz="5400" b="1" i="1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3CD7D-E4BD-7DBB-5E15-7FAE3FA52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095" y="1498209"/>
            <a:ext cx="5475847" cy="4761915"/>
          </a:xfrm>
        </p:spPr>
        <p:txBody>
          <a:bodyPr/>
          <a:lstStyle/>
          <a:p>
            <a:r>
              <a:rPr lang="en-US" sz="1600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The Play Store apps data has enormous potential and insights to drive app-making businesses to success. Actionable insights can be drawn for developers to work on and capture the Android market. Each app (row) has values for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catergory,rating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, size, and more. Another dataset contains customer reviews of the android apps. Explore and analyze the data to discover key factors responsible for app engagement success.</a:t>
            </a:r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153C55-1499-A1ED-0459-C69841248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666" y="1704769"/>
            <a:ext cx="1825857" cy="120657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C52437-0523-E71B-77FF-5B5F88593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951" y="3006393"/>
            <a:ext cx="2059289" cy="129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523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3ADF9-D8B5-8327-B995-B30A6DB05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b="1" u="sng" dirty="0"/>
              <a:t>Description of the columns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EC768-AAF4-1D17-4749-D5BB0BB2E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75161" y="1017725"/>
            <a:ext cx="8520600" cy="3416400"/>
          </a:xfrm>
        </p:spPr>
        <p:txBody>
          <a:bodyPr/>
          <a:lstStyle/>
          <a:p>
            <a:pPr algn="l"/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App : The name of the app</a:t>
            </a:r>
          </a:p>
          <a:p>
            <a:pPr algn="l"/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Category : The category of the app</a:t>
            </a:r>
          </a:p>
          <a:p>
            <a:pPr algn="l"/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Rating : The rating of the app in the Play Store</a:t>
            </a:r>
          </a:p>
          <a:p>
            <a:pPr algn="l"/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Reviews : The number of reviews of the app</a:t>
            </a:r>
          </a:p>
          <a:p>
            <a:pPr algn="l"/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Size : The size of the app</a:t>
            </a:r>
          </a:p>
          <a:p>
            <a:pPr algn="l"/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Install : The number of installs of the app</a:t>
            </a:r>
          </a:p>
          <a:p>
            <a:pPr algn="l"/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Type : The type of the app (Free/Paid)</a:t>
            </a:r>
          </a:p>
          <a:p>
            <a:pPr algn="l"/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 price of the app (0 if it is Free)</a:t>
            </a:r>
          </a:p>
          <a:p>
            <a:pPr algn="l"/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Content Rating :The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appropiate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target audience of the app</a:t>
            </a:r>
          </a:p>
          <a:p>
            <a:pPr algn="l"/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Genres: The genre of the app</a:t>
            </a:r>
          </a:p>
          <a:p>
            <a:pPr algn="l"/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Last Updated : The date when the app was last updated</a:t>
            </a:r>
          </a:p>
          <a:p>
            <a:pPr algn="l"/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Current Ver : The current version of the app</a:t>
            </a:r>
          </a:p>
          <a:p>
            <a:pPr algn="l"/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Android Ver : The minimum Android version required to run the app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67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21D31-0BA7-6766-6757-0F95FF8E8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4925" y="288275"/>
            <a:ext cx="8520600" cy="572700"/>
          </a:xfrm>
        </p:spPr>
        <p:txBody>
          <a:bodyPr/>
          <a:lstStyle/>
          <a:p>
            <a:r>
              <a:rPr lang="en-IN" sz="2800" b="1" u="sng" dirty="0"/>
              <a:t>Data sourcing</a:t>
            </a:r>
            <a:br>
              <a:rPr lang="en-IN" sz="2800" b="1" i="1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C386A-13E6-FCA3-4DC7-37D7DC812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100" y="1022875"/>
            <a:ext cx="8520600" cy="3416400"/>
          </a:xfrm>
        </p:spPr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Data Sourcing is the</a:t>
            </a:r>
            <a:r>
              <a:rPr lang="en-US" b="1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 process of data collection from the different sources for a specific target and to achieve a specific goal</a:t>
            </a:r>
            <a:r>
              <a:rPr lang="en-US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. This process is performed to know the target’s behavior and to deliver a better service to them. Data sourcing is a crucial part of successfully achieving business objectives.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DAD485-79D4-64A8-720D-6F0617AFF90A}"/>
              </a:ext>
            </a:extLst>
          </p:cNvPr>
          <p:cNvSpPr txBox="1"/>
          <p:nvPr/>
        </p:nvSpPr>
        <p:spPr>
          <a:xfrm>
            <a:off x="2541600" y="2571750"/>
            <a:ext cx="419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mounting drive to access the data set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google.colab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drive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drive.mount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'/content/drive'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49418-6203-C838-BECF-F00AFAAFE1E2}"/>
              </a:ext>
            </a:extLst>
          </p:cNvPr>
          <p:cNvSpPr txBox="1"/>
          <p:nvPr/>
        </p:nvSpPr>
        <p:spPr>
          <a:xfrm>
            <a:off x="2170800" y="4147881"/>
            <a:ext cx="480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From above code Data is mounted from google drive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B59ACA4B-0C2F-164E-A9C6-98610C7F78D8}"/>
              </a:ext>
            </a:extLst>
          </p:cNvPr>
          <p:cNvSpPr/>
          <p:nvPr/>
        </p:nvSpPr>
        <p:spPr>
          <a:xfrm rot="10800000">
            <a:off x="4176000" y="3421749"/>
            <a:ext cx="460800" cy="6451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173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55E47-4ABF-19F2-FED3-53501C6CE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0249" y="79297"/>
            <a:ext cx="8520600" cy="572700"/>
          </a:xfrm>
        </p:spPr>
        <p:txBody>
          <a:bodyPr/>
          <a:lstStyle/>
          <a:p>
            <a:r>
              <a:rPr lang="en-IN" sz="2800" b="1" u="sng" dirty="0"/>
              <a:t>Data handling and cleaning</a:t>
            </a:r>
            <a:br>
              <a:rPr lang="en-IN" sz="2800" b="1" i="1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0E120-6850-72CB-83D3-96445B83E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680133"/>
            <a:ext cx="8520600" cy="3416400"/>
          </a:xfrm>
        </p:spPr>
        <p:txBody>
          <a:bodyPr/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Roboto" panose="020B0604020202020204" pitchFamily="2" charset="0"/>
              </a:rPr>
              <a:t>Remove duplicate or irrelevant observations. Remove unwanted observations from your dataset, including duplicate observations or irrelevant observations.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79088E-80BB-F7B6-2585-4692E4A19D3F}"/>
              </a:ext>
            </a:extLst>
          </p:cNvPr>
          <p:cNvSpPr txBox="1"/>
          <p:nvPr/>
        </p:nvSpPr>
        <p:spPr>
          <a:xfrm>
            <a:off x="551253" y="1812473"/>
            <a:ext cx="52050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>
                <a:solidFill>
                  <a:schemeClr val="tx1"/>
                </a:solidFill>
                <a:highlight>
                  <a:srgbClr val="C0C0C0"/>
                </a:highlight>
              </a:rPr>
              <a:t>df.isnull</a:t>
            </a:r>
            <a:r>
              <a:rPr lang="en-IN" dirty="0">
                <a:solidFill>
                  <a:schemeClr val="tx1"/>
                </a:solidFill>
                <a:highlight>
                  <a:srgbClr val="C0C0C0"/>
                </a:highlight>
              </a:rPr>
              <a:t>().sum()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516685-D356-9CE7-03C8-7CD999DC8C2D}"/>
              </a:ext>
            </a:extLst>
          </p:cNvPr>
          <p:cNvSpPr txBox="1"/>
          <p:nvPr/>
        </p:nvSpPr>
        <p:spPr>
          <a:xfrm>
            <a:off x="2969036" y="1638256"/>
            <a:ext cx="25159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App 0 Category 0 Rating 40 Reviews 0 Size 0 Installs 0 Type 0 Price 0 Content Rating 0 Genres 0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BC41A7-3BE1-AA04-00D0-4ECFFF08A624}"/>
              </a:ext>
            </a:extLst>
          </p:cNvPr>
          <p:cNvSpPr txBox="1"/>
          <p:nvPr/>
        </p:nvSpPr>
        <p:spPr>
          <a:xfrm>
            <a:off x="2969036" y="2947599"/>
            <a:ext cx="2622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Last Updated 0 Current Ver 0 Android Ver 0 Translated_Review:50057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Sentiment: 50047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Sentiment_Polarity</a:t>
            </a:r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50047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Sentiment_Subjectivity</a:t>
            </a:r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50047</a:t>
            </a:r>
            <a:endParaRPr lang="en-IN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22EDA99-AFCE-3286-C8A4-FB43A3B2ADC4}"/>
              </a:ext>
            </a:extLst>
          </p:cNvPr>
          <p:cNvSpPr/>
          <p:nvPr/>
        </p:nvSpPr>
        <p:spPr>
          <a:xfrm>
            <a:off x="2008868" y="1732099"/>
            <a:ext cx="764477" cy="538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689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28A2A-D057-606E-8429-78A4C674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780" y="247462"/>
            <a:ext cx="8520600" cy="572700"/>
          </a:xfrm>
        </p:spPr>
        <p:txBody>
          <a:bodyPr/>
          <a:lstStyle/>
          <a:p>
            <a:r>
              <a:rPr lang="en-IN" b="1" u="sng" dirty="0"/>
              <a:t>Heatmap for checking null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3811B-A78E-4368-50A1-8B011D855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56603"/>
            <a:ext cx="7481802" cy="361227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21DED17-5557-3B37-1B3A-030007BFA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584" y="1062818"/>
            <a:ext cx="5500468" cy="398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953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4B830-445E-1330-84C8-71DFF3133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82" y="259099"/>
            <a:ext cx="8520600" cy="572700"/>
          </a:xfrm>
        </p:spPr>
        <p:txBody>
          <a:bodyPr/>
          <a:lstStyle/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en-IN" sz="3200" b="1" u="sng" dirty="0"/>
              <a:t>Sanity checks</a:t>
            </a:r>
            <a:br>
              <a:rPr lang="en-IN" sz="2800" b="1" i="1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BFA82-4CA5-9338-6A84-87E604589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72475"/>
            <a:ext cx="8520600" cy="1341660"/>
          </a:xfrm>
        </p:spPr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A sanity check or sanity test is</a:t>
            </a:r>
            <a:r>
              <a:rPr lang="en-US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 a basic test to quickly evaluate whether a claim or the result of a calculation can possibly be true.</a:t>
            </a:r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 It is a simple check to see if the produced material is rational 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B818A7-E32C-3172-F950-A034F53A1BC6}"/>
              </a:ext>
            </a:extLst>
          </p:cNvPr>
          <p:cNvSpPr txBox="1"/>
          <p:nvPr/>
        </p:nvSpPr>
        <p:spPr>
          <a:xfrm>
            <a:off x="2293034" y="2314135"/>
            <a:ext cx="4867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1)Sanity checks are found in the “Ratings” column</a:t>
            </a:r>
          </a:p>
          <a:p>
            <a:r>
              <a:rPr lang="en-IN" dirty="0"/>
              <a:t>It check and </a:t>
            </a:r>
            <a:r>
              <a:rPr lang="en-IN" dirty="0" err="1"/>
              <a:t>dropo</a:t>
            </a:r>
            <a:r>
              <a:rPr lang="en-IN" dirty="0"/>
              <a:t> the ratings above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A637E5-D8AF-D785-B13B-EA4CBF0CBAFF}"/>
              </a:ext>
            </a:extLst>
          </p:cNvPr>
          <p:cNvSpPr txBox="1"/>
          <p:nvPr/>
        </p:nvSpPr>
        <p:spPr>
          <a:xfrm>
            <a:off x="2117188" y="3178741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Remove 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wich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app 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reating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is more than 5 un used entry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x=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'Rating'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]&gt;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].index 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df.drop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2203615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A3A0F-1543-FDDA-2F29-A95B2761C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915" y="264180"/>
            <a:ext cx="8520600" cy="5727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b="1" u="sng" dirty="0"/>
              <a:t>Sanity checks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D68C67-3B53-FA7D-1B79-55CDC014E48D}"/>
              </a:ext>
            </a:extLst>
          </p:cNvPr>
          <p:cNvSpPr txBox="1"/>
          <p:nvPr/>
        </p:nvSpPr>
        <p:spPr>
          <a:xfrm>
            <a:off x="1659987" y="1104315"/>
            <a:ext cx="540902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2)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Removing '+' from the values of number of installs converting it to numeric</a:t>
            </a:r>
          </a:p>
          <a:p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'Installs'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=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'Installs'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map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lambda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x: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x.rstrip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'+'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D58B52-9170-44A8-91AD-12A6EC1C5915}"/>
              </a:ext>
            </a:extLst>
          </p:cNvPr>
          <p:cNvSpPr txBox="1"/>
          <p:nvPr/>
        </p:nvSpPr>
        <p:spPr>
          <a:xfrm>
            <a:off x="1568547" y="2515479"/>
            <a:ext cx="509953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3) Converting install </a:t>
            </a:r>
            <a:r>
              <a:rPr lang="en-US" b="0" dirty="0" err="1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coloumn</a:t>
            </a:r>
            <a:r>
              <a:rPr lang="en-US" b="0" dirty="0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 it to numeric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'Installs'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pd.to_numeric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'Installs'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b="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str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.replace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','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8202EA-4504-ED53-9675-1B5DC837C974}"/>
              </a:ext>
            </a:extLst>
          </p:cNvPr>
          <p:cNvSpPr txBox="1"/>
          <p:nvPr/>
        </p:nvSpPr>
        <p:spPr>
          <a:xfrm>
            <a:off x="1568547" y="3638863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4)Removing '$' from the values of Price  and converting it to numeric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'Price'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pd.to_numeric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'Price'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b="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str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.replace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'$'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36068292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935</Words>
  <Application>Microsoft Office PowerPoint</Application>
  <PresentationFormat>On-screen Show (16:9)</PresentationFormat>
  <Paragraphs>121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Courier New</vt:lpstr>
      <vt:lpstr>Montserrat</vt:lpstr>
      <vt:lpstr>Wingdings</vt:lpstr>
      <vt:lpstr>Roboto</vt:lpstr>
      <vt:lpstr>Arial Rounded MT Bold</vt:lpstr>
      <vt:lpstr>Arial</vt:lpstr>
      <vt:lpstr>Simple Light</vt:lpstr>
      <vt:lpstr>           Capstone Project Play store data analysis  </vt:lpstr>
      <vt:lpstr>Let’s Dive into Analysis</vt:lpstr>
      <vt:lpstr>Overview and Defining problem statement  </vt:lpstr>
      <vt:lpstr>Description of the columns</vt:lpstr>
      <vt:lpstr>Data sourcing </vt:lpstr>
      <vt:lpstr>Data handling and cleaning </vt:lpstr>
      <vt:lpstr>Heatmap for checking null values</vt:lpstr>
      <vt:lpstr>Sanity checks </vt:lpstr>
      <vt:lpstr>Sanity checks</vt:lpstr>
      <vt:lpstr>Outliers analysis with boxplots </vt:lpstr>
      <vt:lpstr>Univariate analysis </vt:lpstr>
      <vt:lpstr>PowerPoint Presentation</vt:lpstr>
      <vt:lpstr>PowerPoint Presentation</vt:lpstr>
      <vt:lpstr>PowerPoint Presentation</vt:lpstr>
      <vt:lpstr>PowerPoint Presentation</vt:lpstr>
      <vt:lpstr>Bivariate Analysis</vt:lpstr>
      <vt:lpstr>Multivariate Analysis</vt:lpstr>
      <vt:lpstr>Which are the top 10 installed apps ?</vt:lpstr>
      <vt:lpstr>B) Top 10 high rated apps ?</vt:lpstr>
      <vt:lpstr>C)Top 10 expensive apps ?</vt:lpstr>
      <vt:lpstr>D) Which are the top 10 installed games?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Global terrorism dataset</dc:title>
  <dc:creator>Aditya Dambale</dc:creator>
  <cp:lastModifiedBy>aditya dambal</cp:lastModifiedBy>
  <cp:revision>9</cp:revision>
  <dcterms:modified xsi:type="dcterms:W3CDTF">2022-12-04T11:51:44Z</dcterms:modified>
</cp:coreProperties>
</file>