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1179" y="1302431"/>
            <a:ext cx="5876041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8283" y="1203466"/>
            <a:ext cx="2121833" cy="479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645" y="2012670"/>
            <a:ext cx="8647109" cy="365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1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7.jpg"/><Relationship Id="rId4" Type="http://schemas.openxmlformats.org/officeDocument/2006/relationships/image" Target="../media/image18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20"/>
              </a:spcBef>
            </a:pPr>
            <a:r>
              <a:rPr dirty="0" spc="310"/>
              <a:t>Capstone</a:t>
            </a:r>
            <a:r>
              <a:rPr dirty="0" spc="-145"/>
              <a:t> </a:t>
            </a:r>
            <a:r>
              <a:rPr dirty="0" spc="32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143" y="3100869"/>
            <a:ext cx="7363459" cy="9810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2225040" marR="5080" indent="-2212975">
              <a:lnSpc>
                <a:spcPts val="3560"/>
              </a:lnSpc>
              <a:spcBef>
                <a:spcPts val="550"/>
              </a:spcBef>
            </a:pPr>
            <a:r>
              <a:rPr dirty="0" sz="3300" spc="250">
                <a:solidFill>
                  <a:srgbClr val="2F5495"/>
                </a:solidFill>
                <a:latin typeface="Verdana"/>
                <a:cs typeface="Verdana"/>
              </a:rPr>
              <a:t>SEOUL</a:t>
            </a:r>
            <a:r>
              <a:rPr dirty="0" sz="3300" spc="-8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235">
                <a:solidFill>
                  <a:srgbClr val="2F5495"/>
                </a:solidFill>
                <a:latin typeface="Verdana"/>
                <a:cs typeface="Verdana"/>
              </a:rPr>
              <a:t>BIKE</a:t>
            </a:r>
            <a:r>
              <a:rPr dirty="0" sz="3300" spc="-6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190">
                <a:solidFill>
                  <a:srgbClr val="2F5495"/>
                </a:solidFill>
                <a:latin typeface="Verdana"/>
                <a:cs typeface="Verdana"/>
              </a:rPr>
              <a:t>SHARING</a:t>
            </a:r>
            <a:r>
              <a:rPr dirty="0" sz="3300" spc="-6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204">
                <a:solidFill>
                  <a:srgbClr val="2F5495"/>
                </a:solidFill>
                <a:latin typeface="Verdana"/>
                <a:cs typeface="Verdana"/>
              </a:rPr>
              <a:t>DEMAND </a:t>
            </a:r>
            <a:r>
              <a:rPr dirty="0" sz="3300" spc="-114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180">
                <a:solidFill>
                  <a:srgbClr val="2F5495"/>
                </a:solidFill>
                <a:latin typeface="Verdana"/>
                <a:cs typeface="Verdana"/>
              </a:rPr>
              <a:t>PREDICTION</a:t>
            </a:r>
            <a:endParaRPr sz="33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608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969" y="1148568"/>
            <a:ext cx="5107940" cy="34036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80" b="0">
                <a:latin typeface="Verdana"/>
                <a:cs typeface="Verdana"/>
              </a:rPr>
              <a:t>Continued..</a:t>
            </a:r>
            <a:r>
              <a:rPr dirty="0" sz="2050" spc="-90" b="0">
                <a:latin typeface="Verdana"/>
                <a:cs typeface="Verdana"/>
              </a:rPr>
              <a:t> </a:t>
            </a:r>
            <a:r>
              <a:rPr dirty="0" sz="2050" spc="155" b="0">
                <a:latin typeface="Verdana"/>
                <a:cs typeface="Verdana"/>
              </a:rPr>
              <a:t>LINEAR</a:t>
            </a:r>
            <a:r>
              <a:rPr dirty="0" sz="2050" spc="-55" b="0">
                <a:latin typeface="Verdana"/>
                <a:cs typeface="Verdana"/>
              </a:rPr>
              <a:t> </a:t>
            </a:r>
            <a:r>
              <a:rPr dirty="0" sz="2050" spc="160" b="0">
                <a:latin typeface="Verdana"/>
                <a:cs typeface="Verdana"/>
              </a:rPr>
              <a:t>COLLINEARITY</a:t>
            </a:r>
            <a:endParaRPr sz="2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6311" y="4851897"/>
            <a:ext cx="8953500" cy="150749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84835">
              <a:lnSpc>
                <a:spcPts val="1970"/>
              </a:lnSpc>
              <a:spcBef>
                <a:spcPts val="335"/>
              </a:spcBef>
              <a:buSzPct val="94444"/>
              <a:buAutoNum type="arabicPeriod" startAt="5"/>
              <a:tabLst>
                <a:tab pos="189230" algn="l"/>
              </a:tabLst>
            </a:pP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encoding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season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dummies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segment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like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summer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autumn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spring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winter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88595" indent="-176530">
              <a:lnSpc>
                <a:spcPct val="100000"/>
              </a:lnSpc>
              <a:spcBef>
                <a:spcPts val="590"/>
              </a:spcBef>
              <a:buSzPct val="94444"/>
              <a:buAutoNum type="arabicPeriod" startAt="5"/>
              <a:tabLst>
                <a:tab pos="189230" algn="l"/>
              </a:tabLst>
            </a:pPr>
            <a:r>
              <a:rPr dirty="0" sz="1800">
                <a:latin typeface="Calibri"/>
                <a:cs typeface="Calibri"/>
              </a:rPr>
              <a:t>Adding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 called </a:t>
            </a:r>
            <a:r>
              <a:rPr dirty="0" sz="1800" b="1">
                <a:latin typeface="Calibri"/>
                <a:cs typeface="Calibri"/>
              </a:rPr>
              <a:t>independent</a:t>
            </a:r>
            <a:r>
              <a:rPr dirty="0" sz="1800">
                <a:latin typeface="Calibri"/>
                <a:cs typeface="Calibri"/>
              </a:rPr>
              <a:t>_variable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except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bike_</a:t>
            </a:r>
            <a:r>
              <a:rPr dirty="0" sz="1800" b="1">
                <a:latin typeface="Calibri"/>
                <a:cs typeface="Calibri"/>
              </a:rPr>
              <a:t>count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1960"/>
              </a:lnSpc>
              <a:spcBef>
                <a:spcPts val="855"/>
              </a:spcBef>
            </a:pPr>
            <a:r>
              <a:rPr dirty="0" sz="1800">
                <a:latin typeface="Calibri"/>
                <a:cs typeface="Calibri"/>
              </a:rPr>
              <a:t>Adding</a:t>
            </a:r>
            <a:r>
              <a:rPr dirty="0" sz="1800" spc="5">
                <a:latin typeface="Calibri"/>
                <a:cs typeface="Calibri"/>
              </a:rPr>
              <a:t> some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counts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categorical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 </a:t>
            </a:r>
            <a:r>
              <a:rPr dirty="0" sz="1800">
                <a:latin typeface="Calibri"/>
                <a:cs typeface="Calibri"/>
              </a:rPr>
              <a:t>: </a:t>
            </a:r>
            <a:r>
              <a:rPr dirty="0" sz="1800" spc="5" b="1">
                <a:latin typeface="Calibri"/>
                <a:cs typeface="Calibri"/>
              </a:rPr>
              <a:t>Autumn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max </a:t>
            </a:r>
            <a:r>
              <a:rPr dirty="0" sz="1800">
                <a:latin typeface="Calibri"/>
                <a:cs typeface="Calibri"/>
              </a:rPr>
              <a:t>count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season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no</a:t>
            </a:r>
            <a:r>
              <a:rPr dirty="0" sz="1800" b="1">
                <a:latin typeface="Calibri"/>
                <a:cs typeface="Calibri"/>
              </a:rPr>
              <a:t> holiday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yes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functioning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day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segment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timeshift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323" y="2077211"/>
            <a:ext cx="2901696" cy="21656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39" y="1370075"/>
            <a:ext cx="6516623" cy="32842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2905" y="1223209"/>
            <a:ext cx="7048500" cy="3898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155" b="0">
                <a:latin typeface="Verdana"/>
                <a:cs typeface="Verdana"/>
              </a:rPr>
              <a:t>Linear</a:t>
            </a:r>
            <a:r>
              <a:rPr dirty="0" sz="2350" spc="5" b="0">
                <a:latin typeface="Verdana"/>
                <a:cs typeface="Verdana"/>
              </a:rPr>
              <a:t> </a:t>
            </a:r>
            <a:r>
              <a:rPr dirty="0" sz="2350" spc="150" b="0">
                <a:latin typeface="Verdana"/>
                <a:cs typeface="Verdana"/>
              </a:rPr>
              <a:t>collinearity</a:t>
            </a:r>
            <a:r>
              <a:rPr dirty="0" sz="2350" spc="15" b="0">
                <a:latin typeface="Verdana"/>
                <a:cs typeface="Verdana"/>
              </a:rPr>
              <a:t> </a:t>
            </a:r>
            <a:r>
              <a:rPr dirty="0" sz="2350" spc="175" b="0">
                <a:latin typeface="Verdana"/>
                <a:cs typeface="Verdana"/>
              </a:rPr>
              <a:t>with</a:t>
            </a:r>
            <a:r>
              <a:rPr dirty="0" sz="2350" b="0">
                <a:latin typeface="Verdana"/>
                <a:cs typeface="Verdana"/>
              </a:rPr>
              <a:t> </a:t>
            </a:r>
            <a:r>
              <a:rPr dirty="0" sz="2350" spc="140" b="0">
                <a:latin typeface="Verdana"/>
                <a:cs typeface="Verdana"/>
              </a:rPr>
              <a:t>dependent</a:t>
            </a:r>
            <a:r>
              <a:rPr dirty="0" sz="2350" spc="5" b="0">
                <a:latin typeface="Verdana"/>
                <a:cs typeface="Verdana"/>
              </a:rPr>
              <a:t> </a:t>
            </a:r>
            <a:r>
              <a:rPr dirty="0" sz="2350" spc="160" b="0">
                <a:latin typeface="Verdana"/>
                <a:cs typeface="Verdana"/>
              </a:rPr>
              <a:t>column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4860" y="4792456"/>
            <a:ext cx="8769350" cy="16173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37185" marR="100965" indent="-337185">
              <a:lnSpc>
                <a:spcPts val="1739"/>
              </a:lnSpc>
              <a:spcBef>
                <a:spcPts val="520"/>
              </a:spcBef>
              <a:buAutoNum type="arabicPeriod" startAt="7"/>
              <a:tabLst>
                <a:tab pos="337185" algn="l"/>
              </a:tabLst>
            </a:pP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previous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slide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graphs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hour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positively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correlated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bike_count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sudden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increase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dataset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after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5.</a:t>
            </a:r>
            <a:endParaRPr sz="1800">
              <a:latin typeface="Calibri"/>
              <a:cs typeface="Calibri"/>
            </a:endParaRPr>
          </a:p>
          <a:p>
            <a:pPr marL="30480" marR="22860">
              <a:lnSpc>
                <a:spcPts val="1739"/>
              </a:lnSpc>
              <a:spcBef>
                <a:spcPts val="825"/>
              </a:spcBef>
              <a:buAutoNum type="arabicPeriod" startAt="7"/>
              <a:tabLst>
                <a:tab pos="207645" algn="l"/>
              </a:tabLst>
            </a:pPr>
            <a:r>
              <a:rPr dirty="0" sz="1800">
                <a:latin typeface="Calibri"/>
                <a:cs typeface="Calibri"/>
              </a:rPr>
              <a:t>temp,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sunlight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dew_temp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positively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co-related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bike_count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increasing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count </a:t>
            </a:r>
            <a:r>
              <a:rPr dirty="0" sz="1800" spc="-5">
                <a:latin typeface="Calibri"/>
                <a:cs typeface="Calibri"/>
              </a:rPr>
              <a:t>as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raise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x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–axis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observation.</a:t>
            </a:r>
            <a:endParaRPr sz="1800">
              <a:latin typeface="Calibri"/>
              <a:cs typeface="Calibri"/>
            </a:endParaRPr>
          </a:p>
          <a:p>
            <a:pPr marL="188595" indent="-189230">
              <a:lnSpc>
                <a:spcPts val="1950"/>
              </a:lnSpc>
              <a:spcBef>
                <a:spcPts val="420"/>
              </a:spcBef>
              <a:buAutoNum type="arabicPeriod" startAt="7"/>
              <a:tabLst>
                <a:tab pos="189230" algn="l"/>
              </a:tabLst>
            </a:pPr>
            <a:r>
              <a:rPr dirty="0" sz="1800">
                <a:latin typeface="Calibri"/>
                <a:cs typeface="Calibri"/>
              </a:rPr>
              <a:t>Humidity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rain, snow,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winter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column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 negative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correaltion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bike_count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ts val="1950"/>
              </a:lnSpc>
            </a:pP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it</a:t>
            </a:r>
            <a:r>
              <a:rPr dirty="0" sz="1800">
                <a:latin typeface="Calibri"/>
                <a:cs typeface="Calibri"/>
              </a:rPr>
              <a:t> having</a:t>
            </a:r>
            <a:r>
              <a:rPr dirty="0" sz="1800" spc="5">
                <a:latin typeface="Calibri"/>
                <a:cs typeface="Calibri"/>
              </a:rPr>
              <a:t> moderate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match </a:t>
            </a:r>
            <a:r>
              <a:rPr dirty="0" sz="1800" spc="5">
                <a:latin typeface="Calibri"/>
                <a:cs typeface="Calibri"/>
              </a:rPr>
              <a:t>up</a:t>
            </a:r>
            <a:r>
              <a:rPr dirty="0" sz="1800">
                <a:latin typeface="Calibri"/>
                <a:cs typeface="Calibri"/>
              </a:rPr>
              <a:t> b/w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count.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51" y="1136904"/>
            <a:ext cx="9223248" cy="34381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2037" y="1232486"/>
            <a:ext cx="6697345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190" b="0">
                <a:latin typeface="Verdana"/>
                <a:cs typeface="Verdana"/>
              </a:rPr>
              <a:t>DEPENDENT</a:t>
            </a:r>
            <a:r>
              <a:rPr dirty="0" sz="2650" spc="-95" b="0">
                <a:latin typeface="Verdana"/>
                <a:cs typeface="Verdana"/>
              </a:rPr>
              <a:t> </a:t>
            </a:r>
            <a:r>
              <a:rPr dirty="0" sz="2650" spc="200" b="0">
                <a:latin typeface="Verdana"/>
                <a:cs typeface="Verdana"/>
              </a:rPr>
              <a:t>VARIABLE</a:t>
            </a:r>
            <a:r>
              <a:rPr dirty="0" sz="2650" spc="-95" b="0">
                <a:latin typeface="Verdana"/>
                <a:cs typeface="Verdana"/>
              </a:rPr>
              <a:t> </a:t>
            </a:r>
            <a:r>
              <a:rPr dirty="0" sz="2650" spc="60" b="0">
                <a:latin typeface="Verdana"/>
                <a:cs typeface="Verdana"/>
              </a:rPr>
              <a:t>(bike_count)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0544" y="4784783"/>
            <a:ext cx="7840345" cy="151765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 marR="467359">
              <a:lnSpc>
                <a:spcPts val="2140"/>
              </a:lnSpc>
              <a:spcBef>
                <a:spcPts val="365"/>
              </a:spcBef>
            </a:pPr>
            <a:r>
              <a:rPr dirty="0" sz="1950" spc="15">
                <a:latin typeface="Calibri"/>
                <a:cs typeface="Calibri"/>
              </a:rPr>
              <a:t>From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original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records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bike_count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having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high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skew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value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0.98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which </a:t>
            </a:r>
            <a:r>
              <a:rPr dirty="0" sz="1950" spc="5">
                <a:latin typeface="Calibri"/>
                <a:cs typeface="Calibri"/>
              </a:rPr>
              <a:t>is </a:t>
            </a:r>
            <a:r>
              <a:rPr dirty="0" sz="1950" spc="10">
                <a:latin typeface="Calibri"/>
                <a:cs typeface="Calibri"/>
              </a:rPr>
              <a:t>approaching </a:t>
            </a:r>
            <a:r>
              <a:rPr dirty="0" sz="1950" spc="15">
                <a:latin typeface="Calibri"/>
                <a:cs typeface="Calibri"/>
              </a:rPr>
              <a:t>towards </a:t>
            </a:r>
            <a:r>
              <a:rPr dirty="0" sz="1950" spc="10">
                <a:latin typeface="Calibri"/>
                <a:cs typeface="Calibri"/>
              </a:rPr>
              <a:t>the right </a:t>
            </a:r>
            <a:r>
              <a:rPr dirty="0" sz="1950" spc="5">
                <a:latin typeface="Calibri"/>
                <a:cs typeface="Calibri"/>
              </a:rPr>
              <a:t>, to </a:t>
            </a:r>
            <a:r>
              <a:rPr dirty="0" sz="1950" spc="10">
                <a:latin typeface="Calibri"/>
                <a:cs typeface="Calibri"/>
              </a:rPr>
              <a:t>apply model ,we need </a:t>
            </a:r>
            <a:r>
              <a:rPr dirty="0" sz="1950" spc="15">
                <a:latin typeface="Calibri"/>
                <a:cs typeface="Calibri"/>
              </a:rPr>
              <a:t>to 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transform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our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dependent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feature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to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look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like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normal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distribution.</a:t>
            </a:r>
            <a:endParaRPr sz="1950">
              <a:latin typeface="Calibri"/>
              <a:cs typeface="Calibri"/>
            </a:endParaRPr>
          </a:p>
          <a:p>
            <a:pPr marL="12700" marR="5080">
              <a:lnSpc>
                <a:spcPts val="2140"/>
              </a:lnSpc>
              <a:spcBef>
                <a:spcPts val="820"/>
              </a:spcBef>
            </a:pPr>
            <a:r>
              <a:rPr dirty="0" sz="1950" spc="5">
                <a:latin typeface="Calibri"/>
                <a:cs typeface="Calibri"/>
              </a:rPr>
              <a:t>After </a:t>
            </a:r>
            <a:r>
              <a:rPr dirty="0" sz="1950" spc="10">
                <a:latin typeface="Calibri"/>
                <a:cs typeface="Calibri"/>
              </a:rPr>
              <a:t>applying square root transformation </a:t>
            </a:r>
            <a:r>
              <a:rPr dirty="0" sz="1950" spc="15">
                <a:latin typeface="Calibri"/>
                <a:cs typeface="Calibri"/>
              </a:rPr>
              <a:t>skewness </a:t>
            </a:r>
            <a:r>
              <a:rPr dirty="0" sz="1950" spc="10">
                <a:latin typeface="Calibri"/>
                <a:cs typeface="Calibri"/>
              </a:rPr>
              <a:t>value = 0.15, </a:t>
            </a:r>
            <a:r>
              <a:rPr dirty="0" sz="1950" spc="5">
                <a:latin typeface="Calibri"/>
                <a:cs typeface="Calibri"/>
              </a:rPr>
              <a:t>there is </a:t>
            </a:r>
            <a:r>
              <a:rPr dirty="0" sz="1950" spc="15">
                <a:latin typeface="Calibri"/>
                <a:cs typeface="Calibri"/>
              </a:rPr>
              <a:t>no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outlier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present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records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,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distribution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looks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like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normal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one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43227" y="1661160"/>
            <a:ext cx="6230620" cy="3104515"/>
            <a:chOff x="1443227" y="1661160"/>
            <a:chExt cx="6230620" cy="31045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3227" y="1661160"/>
              <a:ext cx="6230111" cy="22646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3119" y="3959352"/>
              <a:ext cx="5421282" cy="8061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8894" y="1284211"/>
            <a:ext cx="3423285" cy="46678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10"/>
              </a:spcBef>
            </a:pPr>
            <a:r>
              <a:rPr dirty="0" sz="1800" spc="140">
                <a:solidFill>
                  <a:srgbClr val="2F5495"/>
                </a:solidFill>
                <a:latin typeface="Verdana"/>
                <a:cs typeface="Verdana"/>
              </a:rPr>
              <a:t>MULTICOLLINEARITY</a:t>
            </a:r>
            <a:endParaRPr sz="1800">
              <a:latin typeface="Verdana"/>
              <a:cs typeface="Verdana"/>
            </a:endParaRPr>
          </a:p>
          <a:p>
            <a:pPr marL="248285" marR="17145" indent="-236220">
              <a:lnSpc>
                <a:spcPct val="70500"/>
              </a:lnSpc>
              <a:spcBef>
                <a:spcPts val="2115"/>
              </a:spcBef>
              <a:buFont typeface="Segoe UI Symbol"/>
              <a:buChar char="❖"/>
              <a:tabLst>
                <a:tab pos="248920" algn="l"/>
              </a:tabLst>
            </a:pPr>
            <a:r>
              <a:rPr dirty="0" sz="1800">
                <a:latin typeface="Calibri"/>
                <a:cs typeface="Calibri"/>
              </a:rPr>
              <a:t>Multicollinearity </a:t>
            </a:r>
            <a:r>
              <a:rPr dirty="0" sz="1800" spc="5">
                <a:latin typeface="Calibri"/>
                <a:cs typeface="Calibri"/>
              </a:rPr>
              <a:t>allows </a:t>
            </a:r>
            <a:r>
              <a:rPr dirty="0" sz="1800">
                <a:latin typeface="Calibri"/>
                <a:cs typeface="Calibri"/>
              </a:rPr>
              <a:t>us </a:t>
            </a:r>
            <a:r>
              <a:rPr dirty="0" sz="1800" spc="5">
                <a:latin typeface="Calibri"/>
                <a:cs typeface="Calibri"/>
              </a:rPr>
              <a:t>to look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correlations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(that is,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changes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 respect </a:t>
            </a:r>
            <a:r>
              <a:rPr dirty="0" sz="1800" spc="5">
                <a:latin typeface="Calibri"/>
                <a:cs typeface="Calibri"/>
              </a:rPr>
              <a:t>to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another).</a:t>
            </a:r>
            <a:endParaRPr sz="1800">
              <a:latin typeface="Calibri"/>
              <a:cs typeface="Calibri"/>
            </a:endParaRPr>
          </a:p>
          <a:p>
            <a:pPr marL="248285" marR="5080" indent="-236220">
              <a:lnSpc>
                <a:spcPct val="70600"/>
              </a:lnSpc>
              <a:spcBef>
                <a:spcPts val="825"/>
              </a:spcBef>
              <a:buFont typeface="Segoe UI Symbol"/>
              <a:buChar char="❖"/>
              <a:tabLst>
                <a:tab pos="248920" algn="l"/>
              </a:tabLst>
            </a:pPr>
            <a:r>
              <a:rPr dirty="0" sz="1800">
                <a:latin typeface="Calibri"/>
                <a:cs typeface="Calibri"/>
              </a:rPr>
              <a:t>In words, the statistical technique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examines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relationship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explains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whether,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how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strongly, pairs </a:t>
            </a:r>
            <a:r>
              <a:rPr dirty="0" sz="1800" spc="5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variables </a:t>
            </a:r>
            <a:r>
              <a:rPr dirty="0" sz="1800" spc="5">
                <a:latin typeface="Calibri"/>
                <a:cs typeface="Calibri"/>
              </a:rPr>
              <a:t>are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related </a:t>
            </a:r>
            <a:r>
              <a:rPr dirty="0" sz="1800" spc="5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one another </a:t>
            </a:r>
            <a:r>
              <a:rPr dirty="0" sz="1800" spc="10">
                <a:latin typeface="Calibri"/>
                <a:cs typeface="Calibri"/>
              </a:rPr>
              <a:t>is </a:t>
            </a:r>
            <a:r>
              <a:rPr dirty="0" sz="1800" spc="5">
                <a:latin typeface="Calibri"/>
                <a:cs typeface="Calibri"/>
              </a:rPr>
              <a:t>known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as</a:t>
            </a:r>
            <a:r>
              <a:rPr dirty="0" sz="1800">
                <a:latin typeface="Calibri"/>
                <a:cs typeface="Calibri"/>
              </a:rPr>
              <a:t> correlation.</a:t>
            </a:r>
            <a:endParaRPr sz="1800">
              <a:latin typeface="Calibri"/>
              <a:cs typeface="Calibri"/>
            </a:endParaRPr>
          </a:p>
          <a:p>
            <a:pPr marL="248285" marR="208279" indent="-236220">
              <a:lnSpc>
                <a:spcPct val="70600"/>
              </a:lnSpc>
              <a:spcBef>
                <a:spcPts val="830"/>
              </a:spcBef>
              <a:buFont typeface="Segoe UI Symbol"/>
              <a:buChar char="❖"/>
              <a:tabLst>
                <a:tab pos="248920" algn="l"/>
              </a:tabLst>
            </a:pPr>
            <a:r>
              <a:rPr dirty="0" sz="1800">
                <a:latin typeface="Calibri"/>
                <a:cs typeface="Calibri"/>
              </a:rPr>
              <a:t>Dew_temp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temp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are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highly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correlated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248285" marR="313690" indent="-236220">
              <a:lnSpc>
                <a:spcPct val="70600"/>
              </a:lnSpc>
              <a:spcBef>
                <a:spcPts val="825"/>
              </a:spcBef>
              <a:buFont typeface="Segoe UI Symbol"/>
              <a:buChar char="❖"/>
              <a:tabLst>
                <a:tab pos="248920" algn="l"/>
              </a:tabLst>
            </a:pPr>
            <a:r>
              <a:rPr dirty="0" sz="1800">
                <a:latin typeface="Calibri"/>
                <a:cs typeface="Calibri"/>
              </a:rPr>
              <a:t>humidity and visibility </a:t>
            </a:r>
            <a:r>
              <a:rPr dirty="0" sz="1800" spc="-5">
                <a:latin typeface="Calibri"/>
                <a:cs typeface="Calibri"/>
              </a:rPr>
              <a:t>are also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much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relation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between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  <a:p>
            <a:pPr algn="just" marL="248285" marR="46990" indent="-236220">
              <a:lnSpc>
                <a:spcPct val="70600"/>
              </a:lnSpc>
              <a:spcBef>
                <a:spcPts val="825"/>
              </a:spcBef>
              <a:buFont typeface="Segoe UI Symbol"/>
              <a:buChar char="❖"/>
              <a:tabLst>
                <a:tab pos="248920" algn="l"/>
              </a:tabLst>
            </a:pPr>
            <a:r>
              <a:rPr dirty="0" sz="1800" spc="5">
                <a:latin typeface="Calibri"/>
                <a:cs typeface="Calibri"/>
              </a:rPr>
              <a:t>We </a:t>
            </a:r>
            <a:r>
              <a:rPr dirty="0" sz="1800">
                <a:latin typeface="Calibri"/>
                <a:cs typeface="Calibri"/>
              </a:rPr>
              <a:t>can see </a:t>
            </a:r>
            <a:r>
              <a:rPr dirty="0" sz="1800" spc="5">
                <a:latin typeface="Calibri"/>
                <a:cs typeface="Calibri"/>
              </a:rPr>
              <a:t>one </a:t>
            </a:r>
            <a:r>
              <a:rPr dirty="0" sz="1800">
                <a:latin typeface="Calibri"/>
                <a:cs typeface="Calibri"/>
              </a:rPr>
              <a:t>highly correlated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feature. Lets treat it </a:t>
            </a:r>
            <a:r>
              <a:rPr dirty="0" sz="1800" spc="5">
                <a:latin typeface="Calibri"/>
                <a:cs typeface="Calibri"/>
              </a:rPr>
              <a:t>by </a:t>
            </a:r>
            <a:r>
              <a:rPr dirty="0" sz="1800">
                <a:latin typeface="Calibri"/>
                <a:cs typeface="Calibri"/>
              </a:rPr>
              <a:t>excluding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5">
                <a:latin typeface="Calibri"/>
                <a:cs typeface="Calibri"/>
              </a:rPr>
              <a:t> from </a:t>
            </a:r>
            <a:r>
              <a:rPr dirty="0" sz="1800">
                <a:latin typeface="Calibri"/>
                <a:cs typeface="Calibri"/>
              </a:rPr>
              <a:t>dataset and checking 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variance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inflation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factors.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9664" y="1786128"/>
            <a:ext cx="5219765" cy="46876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130" y="1166926"/>
            <a:ext cx="516572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REMOVING</a:t>
            </a:r>
            <a:r>
              <a:rPr dirty="0" spc="-60"/>
              <a:t> </a:t>
            </a:r>
            <a:r>
              <a:rPr dirty="0" spc="10"/>
              <a:t>MULTICOLLINEARITY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434" y="5170404"/>
            <a:ext cx="9265920" cy="124206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48920" marR="5080" indent="-236854">
              <a:lnSpc>
                <a:spcPct val="81200"/>
              </a:lnSpc>
              <a:spcBef>
                <a:spcPts val="409"/>
              </a:spcBef>
              <a:buFont typeface="Segoe UI Symbol"/>
              <a:buChar char="❖"/>
              <a:tabLst>
                <a:tab pos="249554" algn="l"/>
              </a:tabLst>
            </a:pP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VIF determines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strength 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of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the correlation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between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the independent variables. 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It 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is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predicted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by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taking a variable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and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regressing </a:t>
            </a:r>
            <a:r>
              <a:rPr dirty="0" sz="1300" spc="-28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it against every other variable. VIF score of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an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independent variable represents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how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well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variable 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is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explained 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by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other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independent</a:t>
            </a:r>
            <a:r>
              <a:rPr dirty="0" sz="1300" spc="-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variables.</a:t>
            </a:r>
            <a:endParaRPr sz="1300">
              <a:latin typeface="Calibri"/>
              <a:cs typeface="Calibri"/>
            </a:endParaRPr>
          </a:p>
          <a:p>
            <a:pPr marL="248920" marR="196215" indent="-236854">
              <a:lnSpc>
                <a:spcPts val="1260"/>
              </a:lnSpc>
              <a:spcBef>
                <a:spcPts val="835"/>
              </a:spcBef>
              <a:buFont typeface="Segoe UI Symbol"/>
              <a:buChar char="❖"/>
              <a:tabLst>
                <a:tab pos="249554" algn="l"/>
              </a:tabLst>
            </a:pP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Since Summer and Winter can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also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be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classified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on the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basis of temperature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and we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already have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that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feature present.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Even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if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we </a:t>
            </a:r>
            <a:r>
              <a:rPr dirty="0" sz="1300" spc="-28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drop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these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features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useful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information</a:t>
            </a:r>
            <a:r>
              <a:rPr dirty="0" sz="1300" spc="-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will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not</a:t>
            </a:r>
            <a:r>
              <a:rPr dirty="0" sz="130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be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lost.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 So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lets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drop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them.</a:t>
            </a:r>
            <a:endParaRPr sz="1300">
              <a:latin typeface="Calibri"/>
              <a:cs typeface="Calibri"/>
            </a:endParaRPr>
          </a:p>
          <a:p>
            <a:pPr marL="248920" indent="-236854">
              <a:lnSpc>
                <a:spcPct val="100000"/>
              </a:lnSpc>
              <a:spcBef>
                <a:spcPts val="545"/>
              </a:spcBef>
              <a:buFont typeface="Segoe UI Symbol"/>
              <a:buChar char="❖"/>
              <a:tabLst>
                <a:tab pos="249554" algn="l"/>
              </a:tabLst>
            </a:pP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Taking</a:t>
            </a:r>
            <a:r>
              <a:rPr dirty="0" sz="1300" spc="-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less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than</a:t>
            </a:r>
            <a:r>
              <a:rPr dirty="0" sz="13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VIF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of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nine</a:t>
            </a:r>
            <a:r>
              <a:rPr dirty="0" sz="13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for</a:t>
            </a:r>
            <a:r>
              <a:rPr dirty="0" sz="130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30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best input</a:t>
            </a:r>
            <a:r>
              <a:rPr dirty="0" sz="1300" spc="-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we can</a:t>
            </a:r>
            <a:r>
              <a:rPr dirty="0" sz="13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give</a:t>
            </a:r>
            <a:r>
              <a:rPr dirty="0" sz="130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10">
                <a:solidFill>
                  <a:srgbClr val="3A3838"/>
                </a:solidFill>
                <a:latin typeface="Calibri"/>
                <a:cs typeface="Calibri"/>
              </a:rPr>
              <a:t>to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300" spc="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300" spc="5">
                <a:solidFill>
                  <a:srgbClr val="3A3838"/>
                </a:solidFill>
                <a:latin typeface="Calibri"/>
                <a:cs typeface="Calibri"/>
              </a:rPr>
              <a:t>model.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" y="1877567"/>
            <a:ext cx="2195388" cy="2916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6039" y="1877567"/>
            <a:ext cx="2095499" cy="291693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7947" y="1894332"/>
            <a:ext cx="2093975" cy="28879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3759" y="1851660"/>
            <a:ext cx="2203703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88124" y="1032759"/>
            <a:ext cx="4012565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19455" indent="-707390">
              <a:lnSpc>
                <a:spcPct val="100000"/>
              </a:lnSpc>
              <a:spcBef>
                <a:spcPts val="90"/>
              </a:spcBef>
              <a:buFont typeface="Segoe UI Symbol"/>
              <a:buChar char="❑"/>
              <a:tabLst>
                <a:tab pos="719455" algn="l"/>
                <a:tab pos="720090" algn="l"/>
              </a:tabLst>
            </a:pPr>
            <a:r>
              <a:rPr dirty="0" sz="2650" spc="180">
                <a:solidFill>
                  <a:srgbClr val="2F5495"/>
                </a:solidFill>
                <a:latin typeface="Verdana"/>
                <a:cs typeface="Verdana"/>
              </a:rPr>
              <a:t>MODEL</a:t>
            </a:r>
            <a:r>
              <a:rPr dirty="0" sz="2650" spc="-14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2F5495"/>
                </a:solidFill>
                <a:latin typeface="Verdana"/>
                <a:cs typeface="Verdana"/>
              </a:rPr>
              <a:t>BUILDING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1553" y="1416768"/>
            <a:ext cx="8722360" cy="2429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949325">
              <a:lnSpc>
                <a:spcPct val="100000"/>
              </a:lnSpc>
              <a:spcBef>
                <a:spcPts val="105"/>
              </a:spcBef>
            </a:pPr>
            <a:r>
              <a:rPr dirty="0" sz="1650" spc="100">
                <a:solidFill>
                  <a:srgbClr val="8CA8DB"/>
                </a:solidFill>
                <a:latin typeface="Verdana"/>
                <a:cs typeface="Verdana"/>
              </a:rPr>
              <a:t>Prerequisites</a:t>
            </a:r>
            <a:endParaRPr sz="16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50">
              <a:latin typeface="Verdana"/>
              <a:cs typeface="Verdana"/>
            </a:endParaRPr>
          </a:p>
          <a:p>
            <a:pPr marL="295910" marR="184150" indent="-283845">
              <a:lnSpc>
                <a:spcPct val="70400"/>
              </a:lnSpc>
              <a:buClr>
                <a:srgbClr val="111111"/>
              </a:buClr>
              <a:buFont typeface="Segoe UI Symbol"/>
              <a:buChar char="❖"/>
              <a:tabLst>
                <a:tab pos="322580" algn="l"/>
              </a:tabLst>
            </a:pPr>
            <a:r>
              <a:rPr dirty="0"/>
              <a:t>	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Feature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Scaling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or</a:t>
            </a:r>
            <a:r>
              <a:rPr dirty="0" sz="205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Standardization:</a:t>
            </a:r>
            <a:r>
              <a:rPr dirty="0" sz="2050" spc="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It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11111"/>
                </a:solidFill>
                <a:latin typeface="Calibri"/>
                <a:cs typeface="Calibri"/>
              </a:rPr>
              <a:t>is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a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step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of</a:t>
            </a:r>
            <a:r>
              <a:rPr dirty="0" sz="2050" spc="-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Data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Pre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 Processing</a:t>
            </a:r>
            <a:r>
              <a:rPr dirty="0" sz="2050" spc="-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which</a:t>
            </a:r>
            <a:r>
              <a:rPr dirty="0" sz="20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-10">
                <a:solidFill>
                  <a:srgbClr val="111111"/>
                </a:solidFill>
                <a:latin typeface="Calibri"/>
                <a:cs typeface="Calibri"/>
              </a:rPr>
              <a:t>is </a:t>
            </a:r>
            <a:r>
              <a:rPr dirty="0" sz="2050" spc="-4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applied</a:t>
            </a:r>
            <a:r>
              <a:rPr dirty="0" sz="20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to</a:t>
            </a:r>
            <a:r>
              <a:rPr dirty="0" sz="2050" spc="-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independent</a:t>
            </a:r>
            <a:r>
              <a:rPr dirty="0" sz="20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variables</a:t>
            </a:r>
            <a:r>
              <a:rPr dirty="0" sz="2050" spc="3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or</a:t>
            </a:r>
            <a:r>
              <a:rPr dirty="0" sz="2050" spc="-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features of 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data.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It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basically</a:t>
            </a:r>
            <a:r>
              <a:rPr dirty="0" sz="2050" spc="4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b="1">
                <a:solidFill>
                  <a:srgbClr val="111111"/>
                </a:solidFill>
                <a:latin typeface="Calibri"/>
                <a:cs typeface="Calibri"/>
              </a:rPr>
              <a:t>helps</a:t>
            </a:r>
            <a:r>
              <a:rPr dirty="0" sz="2050" spc="-5" b="1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 b="1">
                <a:solidFill>
                  <a:srgbClr val="111111"/>
                </a:solidFill>
                <a:latin typeface="Calibri"/>
                <a:cs typeface="Calibri"/>
              </a:rPr>
              <a:t>to </a:t>
            </a:r>
            <a:r>
              <a:rPr dirty="0" sz="2050" spc="10" b="1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b="1">
                <a:solidFill>
                  <a:srgbClr val="111111"/>
                </a:solidFill>
                <a:latin typeface="Calibri"/>
                <a:cs typeface="Calibri"/>
              </a:rPr>
              <a:t>normalise </a:t>
            </a:r>
            <a:r>
              <a:rPr dirty="0" sz="2050" spc="5" b="1">
                <a:solidFill>
                  <a:srgbClr val="111111"/>
                </a:solidFill>
                <a:latin typeface="Calibri"/>
                <a:cs typeface="Calibri"/>
              </a:rPr>
              <a:t>the data </a:t>
            </a:r>
            <a:r>
              <a:rPr dirty="0" sz="2050" b="1">
                <a:solidFill>
                  <a:srgbClr val="111111"/>
                </a:solidFill>
                <a:latin typeface="Calibri"/>
                <a:cs typeface="Calibri"/>
              </a:rPr>
              <a:t>within </a:t>
            </a:r>
            <a:r>
              <a:rPr dirty="0" sz="2050" spc="5" b="1">
                <a:solidFill>
                  <a:srgbClr val="111111"/>
                </a:solidFill>
                <a:latin typeface="Calibri"/>
                <a:cs typeface="Calibri"/>
              </a:rPr>
              <a:t>a </a:t>
            </a:r>
            <a:r>
              <a:rPr dirty="0" sz="2050" b="1">
                <a:solidFill>
                  <a:srgbClr val="111111"/>
                </a:solidFill>
                <a:latin typeface="Calibri"/>
                <a:cs typeface="Calibri"/>
              </a:rPr>
              <a:t>particular </a:t>
            </a:r>
            <a:r>
              <a:rPr dirty="0" sz="2050" spc="5" b="1">
                <a:solidFill>
                  <a:srgbClr val="111111"/>
                </a:solidFill>
                <a:latin typeface="Calibri"/>
                <a:cs typeface="Calibri"/>
              </a:rPr>
              <a:t>range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. Sometimes,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it 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also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helps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in 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speeding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up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 the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calculations</a:t>
            </a:r>
            <a:r>
              <a:rPr dirty="0" sz="2050" spc="2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-5">
                <a:solidFill>
                  <a:srgbClr val="111111"/>
                </a:solidFill>
                <a:latin typeface="Calibri"/>
                <a:cs typeface="Calibri"/>
              </a:rPr>
              <a:t>in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an</a:t>
            </a:r>
            <a:r>
              <a:rPr dirty="0" sz="20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algorithm.</a:t>
            </a:r>
            <a:endParaRPr sz="2050">
              <a:latin typeface="Calibri"/>
              <a:cs typeface="Calibri"/>
            </a:endParaRPr>
          </a:p>
          <a:p>
            <a:pPr marL="295910" marR="446405" indent="-283845">
              <a:lnSpc>
                <a:spcPct val="70200"/>
              </a:lnSpc>
              <a:spcBef>
                <a:spcPts val="840"/>
              </a:spcBef>
              <a:buSzPct val="85365"/>
              <a:buFont typeface="Segoe UI Symbol"/>
              <a:buChar char="❖"/>
              <a:tabLst>
                <a:tab pos="302260" algn="l"/>
              </a:tabLst>
            </a:pP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Here</a:t>
            </a:r>
            <a:r>
              <a:rPr dirty="0" sz="2050" spc="1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we</a:t>
            </a:r>
            <a:r>
              <a:rPr dirty="0" sz="2050" spc="2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used MinMax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>
                <a:solidFill>
                  <a:srgbClr val="111111"/>
                </a:solidFill>
                <a:latin typeface="Calibri"/>
                <a:cs typeface="Calibri"/>
              </a:rPr>
              <a:t>scaler</a:t>
            </a:r>
            <a:r>
              <a:rPr dirty="0" sz="2050" spc="10">
                <a:solidFill>
                  <a:srgbClr val="111111"/>
                </a:solidFill>
                <a:latin typeface="Calibri"/>
                <a:cs typeface="Calibri"/>
              </a:rPr>
              <a:t> </a:t>
            </a:r>
            <a:r>
              <a:rPr dirty="0" sz="2050" spc="5">
                <a:solidFill>
                  <a:srgbClr val="111111"/>
                </a:solidFill>
                <a:latin typeface="Calibri"/>
                <a:cs typeface="Calibri"/>
              </a:rPr>
              <a:t>:</a:t>
            </a:r>
            <a:r>
              <a:rPr dirty="0" sz="2050" spc="5" b="1" i="1">
                <a:latin typeface="Calibri"/>
                <a:cs typeface="Calibri"/>
              </a:rPr>
              <a:t>Normalisation</a:t>
            </a:r>
            <a:r>
              <a:rPr dirty="0" sz="2050" spc="-30" b="1" i="1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scales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our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features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 spc="-5">
                <a:latin typeface="Calibri"/>
                <a:cs typeface="Calibri"/>
              </a:rPr>
              <a:t>to</a:t>
            </a:r>
            <a:r>
              <a:rPr dirty="0" sz="205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a 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predefined</a:t>
            </a:r>
            <a:r>
              <a:rPr dirty="0" sz="2050" spc="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range</a:t>
            </a:r>
            <a:r>
              <a:rPr dirty="0" sz="2050" spc="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(normally</a:t>
            </a:r>
            <a:r>
              <a:rPr dirty="0" sz="2050" spc="3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the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0–1 range),</a:t>
            </a:r>
            <a:r>
              <a:rPr dirty="0" sz="2050" spc="4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independently</a:t>
            </a:r>
            <a:r>
              <a:rPr dirty="0" sz="2050" spc="3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of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the</a:t>
            </a:r>
            <a:r>
              <a:rPr dirty="0" sz="2050" spc="2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statistical </a:t>
            </a:r>
            <a:r>
              <a:rPr dirty="0" sz="2050" spc="-44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distribution</a:t>
            </a:r>
            <a:r>
              <a:rPr dirty="0" sz="2050" spc="15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they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follow.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It </a:t>
            </a:r>
            <a:r>
              <a:rPr dirty="0" sz="2050" spc="5">
                <a:latin typeface="Calibri"/>
                <a:cs typeface="Calibri"/>
              </a:rPr>
              <a:t>does</a:t>
            </a:r>
            <a:r>
              <a:rPr dirty="0" sz="2050" spc="-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this</a:t>
            </a:r>
            <a:r>
              <a:rPr dirty="0" sz="2050" spc="-10">
                <a:latin typeface="Calibri"/>
                <a:cs typeface="Calibri"/>
              </a:rPr>
              <a:t> </a:t>
            </a:r>
            <a:r>
              <a:rPr dirty="0" sz="2050" spc="5" b="1">
                <a:latin typeface="Calibri"/>
                <a:cs typeface="Calibri"/>
              </a:rPr>
              <a:t>using</a:t>
            </a:r>
            <a:r>
              <a:rPr dirty="0" sz="2050" spc="-20" b="1">
                <a:latin typeface="Calibri"/>
                <a:cs typeface="Calibri"/>
              </a:rPr>
              <a:t> </a:t>
            </a:r>
            <a:r>
              <a:rPr dirty="0" sz="2050" spc="5" b="1">
                <a:latin typeface="Calibri"/>
                <a:cs typeface="Calibri"/>
              </a:rPr>
              <a:t>the</a:t>
            </a:r>
            <a:r>
              <a:rPr dirty="0" sz="2050" spc="-25" b="1">
                <a:latin typeface="Calibri"/>
                <a:cs typeface="Calibri"/>
              </a:rPr>
              <a:t> </a:t>
            </a:r>
            <a:r>
              <a:rPr dirty="0" sz="2050" spc="5" b="1">
                <a:latin typeface="Calibri"/>
                <a:cs typeface="Calibri"/>
              </a:rPr>
              <a:t>minimum</a:t>
            </a:r>
            <a:r>
              <a:rPr dirty="0" sz="2050" b="1">
                <a:latin typeface="Calibri"/>
                <a:cs typeface="Calibri"/>
              </a:rPr>
              <a:t> </a:t>
            </a:r>
            <a:r>
              <a:rPr dirty="0" sz="2050" spc="5" b="1">
                <a:latin typeface="Calibri"/>
                <a:cs typeface="Calibri"/>
              </a:rPr>
              <a:t>and</a:t>
            </a:r>
            <a:r>
              <a:rPr dirty="0" sz="2050" spc="-5" b="1">
                <a:latin typeface="Calibri"/>
                <a:cs typeface="Calibri"/>
              </a:rPr>
              <a:t> </a:t>
            </a:r>
            <a:r>
              <a:rPr dirty="0" sz="2050" spc="5" b="1">
                <a:latin typeface="Calibri"/>
                <a:cs typeface="Calibri"/>
              </a:rPr>
              <a:t>maximum</a:t>
            </a:r>
            <a:endParaRPr sz="2050">
              <a:latin typeface="Calibri"/>
              <a:cs typeface="Calibri"/>
            </a:endParaRPr>
          </a:p>
          <a:p>
            <a:pPr marL="295910">
              <a:lnSpc>
                <a:spcPts val="1739"/>
              </a:lnSpc>
            </a:pPr>
            <a:r>
              <a:rPr dirty="0" sz="2050" b="1">
                <a:latin typeface="Calibri"/>
                <a:cs typeface="Calibri"/>
              </a:rPr>
              <a:t>values</a:t>
            </a:r>
            <a:r>
              <a:rPr dirty="0" sz="2050" spc="10" b="1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of</a:t>
            </a:r>
            <a:r>
              <a:rPr dirty="0" sz="2050" spc="-20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each</a:t>
            </a:r>
            <a:r>
              <a:rPr dirty="0" sz="2050" spc="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feature </a:t>
            </a:r>
            <a:r>
              <a:rPr dirty="0" sz="2050" spc="5">
                <a:latin typeface="Calibri"/>
                <a:cs typeface="Calibri"/>
              </a:rPr>
              <a:t>in</a:t>
            </a:r>
            <a:r>
              <a:rPr dirty="0" sz="2050" spc="2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our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data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 spc="5">
                <a:latin typeface="Calibri"/>
                <a:cs typeface="Calibri"/>
              </a:rPr>
              <a:t>set,</a:t>
            </a:r>
            <a:r>
              <a:rPr dirty="0" sz="2050" spc="-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which</a:t>
            </a:r>
            <a:r>
              <a:rPr dirty="0" sz="2050" spc="5">
                <a:latin typeface="Calibri"/>
                <a:cs typeface="Calibri"/>
              </a:rPr>
              <a:t> makes</a:t>
            </a:r>
            <a:r>
              <a:rPr dirty="0" sz="2050" spc="1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it</a:t>
            </a:r>
            <a:r>
              <a:rPr dirty="0" sz="2050" spc="5">
                <a:latin typeface="Calibri"/>
                <a:cs typeface="Calibri"/>
              </a:rPr>
              <a:t> a</a:t>
            </a:r>
            <a:r>
              <a:rPr dirty="0" sz="2050" spc="1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bit</a:t>
            </a:r>
            <a:r>
              <a:rPr dirty="0" sz="2050" spc="5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sensitive </a:t>
            </a:r>
            <a:r>
              <a:rPr dirty="0" sz="2050" spc="10">
                <a:latin typeface="Calibri"/>
                <a:cs typeface="Calibri"/>
              </a:rPr>
              <a:t>to</a:t>
            </a:r>
            <a:r>
              <a:rPr dirty="0" sz="2050" spc="-20">
                <a:latin typeface="Calibri"/>
                <a:cs typeface="Calibri"/>
              </a:rPr>
              <a:t> </a:t>
            </a:r>
            <a:r>
              <a:rPr dirty="0" sz="2050">
                <a:latin typeface="Calibri"/>
                <a:cs typeface="Calibri"/>
              </a:rPr>
              <a:t>outliers</a:t>
            </a:r>
            <a:r>
              <a:rPr dirty="0" sz="1700">
                <a:latin typeface="Calibri"/>
                <a:cs typeface="Calibri"/>
              </a:rPr>
              <a:t>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152" y="4598890"/>
            <a:ext cx="3523515" cy="5986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8611" y="1185238"/>
            <a:ext cx="4030979" cy="427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37870" indent="-725805">
              <a:lnSpc>
                <a:spcPct val="100000"/>
              </a:lnSpc>
              <a:spcBef>
                <a:spcPts val="90"/>
              </a:spcBef>
              <a:buSzPct val="111320"/>
              <a:buFont typeface="Segoe UI Symbol"/>
              <a:buChar char="❑"/>
              <a:tabLst>
                <a:tab pos="737870" algn="l"/>
                <a:tab pos="738505" algn="l"/>
              </a:tabLst>
            </a:pPr>
            <a:r>
              <a:rPr dirty="0" sz="2650" spc="180">
                <a:solidFill>
                  <a:srgbClr val="2F5495"/>
                </a:solidFill>
                <a:latin typeface="Verdana"/>
                <a:cs typeface="Verdana"/>
              </a:rPr>
              <a:t>MODEL</a:t>
            </a:r>
            <a:r>
              <a:rPr dirty="0" sz="2650" spc="-14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2650" spc="120">
                <a:solidFill>
                  <a:srgbClr val="2F5495"/>
                </a:solidFill>
                <a:latin typeface="Verdana"/>
                <a:cs typeface="Verdana"/>
              </a:rPr>
              <a:t>BUILDING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9520" y="1575329"/>
            <a:ext cx="8903335" cy="49041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R="79375">
              <a:lnSpc>
                <a:spcPct val="100000"/>
              </a:lnSpc>
              <a:spcBef>
                <a:spcPts val="135"/>
              </a:spcBef>
            </a:pPr>
            <a:r>
              <a:rPr dirty="0" sz="1450" spc="105">
                <a:solidFill>
                  <a:srgbClr val="8CA8DB"/>
                </a:solidFill>
                <a:latin typeface="Verdana"/>
                <a:cs typeface="Verdana"/>
              </a:rPr>
              <a:t>Prerequisites</a:t>
            </a:r>
            <a:endParaRPr sz="1450">
              <a:latin typeface="Verdana"/>
              <a:cs typeface="Verdana"/>
            </a:endParaRPr>
          </a:p>
          <a:p>
            <a:pPr marL="315595" indent="-303530">
              <a:lnSpc>
                <a:spcPts val="2245"/>
              </a:lnSpc>
              <a:spcBef>
                <a:spcPts val="1540"/>
              </a:spcBef>
              <a:buFont typeface="Segoe UI Symbol"/>
              <a:buChar char="❖"/>
              <a:tabLst>
                <a:tab pos="316230" algn="l"/>
              </a:tabLst>
            </a:pPr>
            <a:r>
              <a:rPr dirty="0" sz="1950" spc="10">
                <a:latin typeface="Calibri"/>
                <a:cs typeface="Calibri"/>
              </a:rPr>
              <a:t>Defining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 new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function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called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analyse_model</a:t>
            </a:r>
            <a:r>
              <a:rPr dirty="0" sz="1950" spc="-5" b="1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which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takes</a:t>
            </a:r>
            <a:endParaRPr sz="1950">
              <a:latin typeface="Calibri"/>
              <a:cs typeface="Calibri"/>
            </a:endParaRPr>
          </a:p>
          <a:p>
            <a:pPr marL="295910" marR="212090">
              <a:lnSpc>
                <a:spcPts val="2140"/>
              </a:lnSpc>
              <a:spcBef>
                <a:spcPts val="145"/>
              </a:spcBef>
            </a:pPr>
            <a:r>
              <a:rPr dirty="0" sz="1950" spc="10" b="1">
                <a:latin typeface="Calibri"/>
                <a:cs typeface="Calibri"/>
              </a:rPr>
              <a:t>model,</a:t>
            </a:r>
            <a:r>
              <a:rPr dirty="0" sz="1950" spc="-5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X_train,</a:t>
            </a:r>
            <a:r>
              <a:rPr dirty="0" sz="1950" spc="25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X_test,</a:t>
            </a:r>
            <a:r>
              <a:rPr dirty="0" sz="1950" spc="40" b="1">
                <a:latin typeface="Calibri"/>
                <a:cs typeface="Calibri"/>
              </a:rPr>
              <a:t> </a:t>
            </a:r>
            <a:r>
              <a:rPr dirty="0" sz="1950" spc="5" b="1">
                <a:latin typeface="Calibri"/>
                <a:cs typeface="Calibri"/>
              </a:rPr>
              <a:t>y_train,</a:t>
            </a:r>
            <a:r>
              <a:rPr dirty="0" sz="1950" b="1">
                <a:latin typeface="Calibri"/>
                <a:cs typeface="Calibri"/>
              </a:rPr>
              <a:t> </a:t>
            </a:r>
            <a:r>
              <a:rPr dirty="0" sz="1950" spc="10" b="1">
                <a:latin typeface="Calibri"/>
                <a:cs typeface="Calibri"/>
              </a:rPr>
              <a:t>y_test</a:t>
            </a:r>
            <a:r>
              <a:rPr dirty="0" sz="1950" spc="40" b="1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tends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0">
                <a:latin typeface="Calibri"/>
                <a:cs typeface="Calibri"/>
              </a:rPr>
              <a:t>give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value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of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evaluation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matrix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like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MSE,RMSE,MAE,TARIN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R2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,TEST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R2</a:t>
            </a:r>
            <a:r>
              <a:rPr dirty="0" sz="1950" spc="5">
                <a:latin typeface="Calibri"/>
                <a:cs typeface="Calibri"/>
              </a:rPr>
              <a:t> ,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ADJUSTED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R2.Continuing</a:t>
            </a:r>
            <a:r>
              <a:rPr dirty="0" sz="1950" spc="-4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to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it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also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liable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to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print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feature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importance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of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algorithm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used.</a:t>
            </a:r>
            <a:endParaRPr sz="1950">
              <a:latin typeface="Calibri"/>
              <a:cs typeface="Calibri"/>
            </a:endParaRPr>
          </a:p>
          <a:p>
            <a:pPr marL="295910" marR="5080" indent="-283845">
              <a:lnSpc>
                <a:spcPts val="2140"/>
              </a:lnSpc>
              <a:spcBef>
                <a:spcPts val="815"/>
              </a:spcBef>
              <a:buFont typeface="Segoe UI Symbol"/>
              <a:buChar char="❖"/>
              <a:tabLst>
                <a:tab pos="316230" algn="l"/>
              </a:tabLst>
            </a:pPr>
            <a:r>
              <a:rPr dirty="0" sz="1950" spc="5">
                <a:latin typeface="Calibri"/>
                <a:cs typeface="Calibri"/>
              </a:rPr>
              <a:t>In linear </a:t>
            </a:r>
            <a:r>
              <a:rPr dirty="0" sz="1950" spc="10">
                <a:latin typeface="Calibri"/>
                <a:cs typeface="Calibri"/>
              </a:rPr>
              <a:t>regression we </a:t>
            </a:r>
            <a:r>
              <a:rPr dirty="0" sz="1950" spc="15">
                <a:latin typeface="Calibri"/>
                <a:cs typeface="Calibri"/>
              </a:rPr>
              <a:t>used to </a:t>
            </a:r>
            <a:r>
              <a:rPr dirty="0" sz="1950" spc="5">
                <a:latin typeface="Calibri"/>
                <a:cs typeface="Calibri"/>
              </a:rPr>
              <a:t>print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feature </a:t>
            </a:r>
            <a:r>
              <a:rPr dirty="0" sz="1950" spc="10">
                <a:latin typeface="Calibri"/>
                <a:cs typeface="Calibri"/>
              </a:rPr>
              <a:t>importance </a:t>
            </a:r>
            <a:r>
              <a:rPr dirty="0" sz="1950" spc="5">
                <a:latin typeface="Calibri"/>
                <a:cs typeface="Calibri"/>
              </a:rPr>
              <a:t>with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help </a:t>
            </a:r>
            <a:r>
              <a:rPr dirty="0" sz="1950" spc="15">
                <a:latin typeface="Calibri"/>
                <a:cs typeface="Calibri"/>
              </a:rPr>
              <a:t>of </a:t>
            </a:r>
            <a:r>
              <a:rPr dirty="0" sz="1950" spc="10">
                <a:latin typeface="Calibri"/>
                <a:cs typeface="Calibri"/>
              </a:rPr>
              <a:t>beta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coefficient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which </a:t>
            </a:r>
            <a:r>
              <a:rPr dirty="0" sz="1950" spc="15">
                <a:latin typeface="Calibri"/>
                <a:cs typeface="Calibri"/>
              </a:rPr>
              <a:t>be</a:t>
            </a:r>
            <a:r>
              <a:rPr dirty="0" sz="1950" spc="10">
                <a:latin typeface="Calibri"/>
                <a:cs typeface="Calibri"/>
              </a:rPr>
              <a:t> prone</a:t>
            </a:r>
            <a:r>
              <a:rPr dirty="0" sz="1950" spc="5">
                <a:latin typeface="Calibri"/>
                <a:cs typeface="Calibri"/>
              </a:rPr>
              <a:t> ot</a:t>
            </a:r>
            <a:r>
              <a:rPr dirty="0" sz="1950" spc="10">
                <a:latin typeface="Calibri"/>
                <a:cs typeface="Calibri"/>
              </a:rPr>
              <a:t> give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the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exact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feature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importance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used </a:t>
            </a:r>
            <a:r>
              <a:rPr dirty="0" sz="1950" spc="5">
                <a:latin typeface="Calibri"/>
                <a:cs typeface="Calibri"/>
              </a:rPr>
              <a:t>case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like</a:t>
            </a:r>
            <a:r>
              <a:rPr dirty="0" sz="1950" spc="1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other </a:t>
            </a:r>
            <a:r>
              <a:rPr dirty="0" sz="1950" spc="-4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algorithm.</a:t>
            </a:r>
            <a:endParaRPr sz="1950">
              <a:latin typeface="Calibri"/>
              <a:cs typeface="Calibri"/>
            </a:endParaRPr>
          </a:p>
          <a:p>
            <a:pPr marL="295910" marR="2230755" indent="-283845">
              <a:lnSpc>
                <a:spcPts val="2140"/>
              </a:lnSpc>
              <a:spcBef>
                <a:spcPts val="815"/>
              </a:spcBef>
              <a:buFont typeface="Segoe UI Symbol"/>
              <a:buChar char="❖"/>
              <a:tabLst>
                <a:tab pos="316230" algn="l"/>
              </a:tabLst>
            </a:pP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range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of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values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for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hyperparameters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such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as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Number of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trees: </a:t>
            </a:r>
            <a:r>
              <a:rPr dirty="0" sz="1950" spc="-43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n_estimators=[100,120]</a:t>
            </a:r>
            <a:endParaRPr sz="1950">
              <a:latin typeface="Calibri"/>
              <a:cs typeface="Calibri"/>
            </a:endParaRPr>
          </a:p>
          <a:p>
            <a:pPr marL="315595" indent="-303530">
              <a:lnSpc>
                <a:spcPct val="100000"/>
              </a:lnSpc>
              <a:spcBef>
                <a:spcPts val="580"/>
              </a:spcBef>
              <a:buFont typeface="Segoe UI Symbol"/>
              <a:buChar char="❖"/>
              <a:tabLst>
                <a:tab pos="316230" algn="l"/>
              </a:tabLst>
            </a:pP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Maximum</a:t>
            </a:r>
            <a:r>
              <a:rPr dirty="0" sz="1950" spc="-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depth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dirty="0" sz="1950" spc="-1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trees:</a:t>
            </a:r>
            <a:r>
              <a:rPr dirty="0" sz="1950" spc="-1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[1-20]</a:t>
            </a:r>
            <a:endParaRPr sz="1950">
              <a:latin typeface="Calibri"/>
              <a:cs typeface="Calibri"/>
            </a:endParaRPr>
          </a:p>
          <a:p>
            <a:pPr marL="295910" marR="43180" indent="-283845">
              <a:lnSpc>
                <a:spcPts val="2150"/>
              </a:lnSpc>
              <a:spcBef>
                <a:spcPts val="855"/>
              </a:spcBef>
              <a:buFont typeface="Segoe UI Symbol"/>
              <a:buChar char="❖"/>
              <a:tabLst>
                <a:tab pos="316230" algn="l"/>
              </a:tabLst>
            </a:pP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Minimum number of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samples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required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to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split a node:min_samples_split=[50,100,1 </a:t>
            </a:r>
            <a:r>
              <a:rPr dirty="0" sz="1950" spc="-43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50]</a:t>
            </a:r>
            <a:endParaRPr sz="1950">
              <a:latin typeface="Calibri"/>
              <a:cs typeface="Calibri"/>
            </a:endParaRPr>
          </a:p>
          <a:p>
            <a:pPr marL="335280" indent="-323215">
              <a:lnSpc>
                <a:spcPct val="100000"/>
              </a:lnSpc>
              <a:spcBef>
                <a:spcPts val="585"/>
              </a:spcBef>
              <a:buFont typeface="Segoe UI Symbol"/>
              <a:buChar char="❖"/>
              <a:tabLst>
                <a:tab pos="335915" algn="l"/>
              </a:tabLst>
            </a:pP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Minimum</a:t>
            </a:r>
            <a:r>
              <a:rPr dirty="0" sz="1950" spc="-2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number</a:t>
            </a:r>
            <a:r>
              <a:rPr dirty="0" sz="1950" spc="-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dirty="0" sz="19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samples</a:t>
            </a:r>
            <a:r>
              <a:rPr dirty="0" sz="1950" spc="-1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161616"/>
                </a:solidFill>
                <a:latin typeface="Calibri"/>
                <a:cs typeface="Calibri"/>
              </a:rPr>
              <a:t>required</a:t>
            </a:r>
            <a:r>
              <a:rPr dirty="0" sz="1950" spc="-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at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each</a:t>
            </a:r>
            <a:r>
              <a:rPr dirty="0" sz="19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leaf</a:t>
            </a:r>
            <a:r>
              <a:rPr dirty="0" sz="195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node:min_sample_leaf=[40,50]</a:t>
            </a:r>
            <a:endParaRPr sz="1950">
              <a:latin typeface="Calibri"/>
              <a:cs typeface="Calibri"/>
            </a:endParaRPr>
          </a:p>
          <a:p>
            <a:pPr marL="335280" indent="-323215">
              <a:lnSpc>
                <a:spcPct val="100000"/>
              </a:lnSpc>
              <a:spcBef>
                <a:spcPts val="610"/>
              </a:spcBef>
              <a:buFont typeface="Segoe UI Symbol"/>
              <a:buChar char="❖"/>
              <a:tabLst>
                <a:tab pos="335915" algn="l"/>
              </a:tabLst>
            </a:pP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dirty="0" sz="1950" spc="-2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rate</a:t>
            </a:r>
            <a:r>
              <a:rPr dirty="0" sz="1950" spc="-1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161616"/>
                </a:solidFill>
                <a:latin typeface="Calibri"/>
                <a:cs typeface="Calibri"/>
              </a:rPr>
              <a:t>:</a:t>
            </a:r>
            <a:r>
              <a:rPr dirty="0" sz="1950" spc="-3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161616"/>
                </a:solidFill>
                <a:latin typeface="Calibri"/>
                <a:cs typeface="Calibri"/>
              </a:rPr>
              <a:t>Eta=[0.3,0.2,0.1]</a:t>
            </a:r>
            <a:endParaRPr sz="1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3800" y="1281108"/>
            <a:ext cx="3992879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180" b="0">
                <a:latin typeface="Verdana"/>
                <a:cs typeface="Verdana"/>
              </a:rPr>
              <a:t>LINEAR</a:t>
            </a:r>
            <a:r>
              <a:rPr dirty="0" sz="2650" spc="-100" b="0">
                <a:latin typeface="Verdana"/>
                <a:cs typeface="Verdana"/>
              </a:rPr>
              <a:t> </a:t>
            </a:r>
            <a:r>
              <a:rPr dirty="0" sz="2650" spc="140" b="0">
                <a:latin typeface="Verdana"/>
                <a:cs typeface="Verdana"/>
              </a:rPr>
              <a:t>REGRESSION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8827" y="4670554"/>
            <a:ext cx="5833745" cy="169545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algn="just" marL="295910" marR="5080" indent="-283845">
              <a:lnSpc>
                <a:spcPts val="1580"/>
              </a:lnSpc>
              <a:spcBef>
                <a:spcPts val="490"/>
              </a:spcBef>
              <a:buChar char="▪"/>
              <a:tabLst>
                <a:tab pos="297180" algn="l"/>
              </a:tabLst>
            </a:pP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Linear</a:t>
            </a:r>
            <a:r>
              <a:rPr dirty="0" sz="1650" spc="-2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Regression</a:t>
            </a:r>
            <a:r>
              <a:rPr dirty="0" sz="1650" spc="-3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Supervised</a:t>
            </a:r>
            <a:r>
              <a:rPr dirty="0" sz="1650" spc="-3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machine learning</a:t>
            </a:r>
            <a:r>
              <a:rPr dirty="0" sz="1650" spc="-4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models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are those </a:t>
            </a:r>
            <a:r>
              <a:rPr dirty="0" sz="1650" spc="-36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where 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we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use the training data 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to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build the model and then 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test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 the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accuracy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 of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the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model</a:t>
            </a:r>
            <a:r>
              <a:rPr dirty="0" sz="1650" spc="-4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using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the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loss</a:t>
            </a:r>
            <a:r>
              <a:rPr dirty="0" sz="1650" spc="-1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function.</a:t>
            </a:r>
            <a:endParaRPr sz="1650">
              <a:latin typeface="Calibri"/>
              <a:cs typeface="Calibri"/>
            </a:endParaRPr>
          </a:p>
          <a:p>
            <a:pPr algn="just" marL="295910" marR="106045" indent="-283845">
              <a:lnSpc>
                <a:spcPts val="1580"/>
              </a:lnSpc>
              <a:spcBef>
                <a:spcPts val="840"/>
              </a:spcBef>
              <a:buChar char="▪"/>
              <a:tabLst>
                <a:tab pos="297180" algn="l"/>
              </a:tabLst>
            </a:pP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Here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we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can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accommodate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linear</a:t>
            </a:r>
            <a:r>
              <a:rPr dirty="0" sz="1650" spc="-1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regression</a:t>
            </a:r>
            <a:r>
              <a:rPr dirty="0" sz="1650" spc="-3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model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is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unable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313F4F"/>
                </a:solidFill>
                <a:latin typeface="Calibri"/>
                <a:cs typeface="Calibri"/>
              </a:rPr>
              <a:t>to </a:t>
            </a:r>
            <a:r>
              <a:rPr dirty="0" sz="1650" spc="-36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capture</a:t>
            </a:r>
            <a:r>
              <a:rPr dirty="0" sz="1650" spc="-3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the</a:t>
            </a:r>
            <a:r>
              <a:rPr dirty="0" sz="1650" spc="-2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evaluation</a:t>
            </a:r>
            <a:r>
              <a:rPr dirty="0" sz="1650" spc="-3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matrix.</a:t>
            </a:r>
            <a:endParaRPr sz="1650">
              <a:latin typeface="Calibri"/>
              <a:cs typeface="Calibri"/>
            </a:endParaRPr>
          </a:p>
          <a:p>
            <a:pPr marL="295910" marR="330835" indent="-283845">
              <a:lnSpc>
                <a:spcPts val="1580"/>
              </a:lnSpc>
              <a:spcBef>
                <a:spcPts val="835"/>
              </a:spcBef>
              <a:buChar char="▪"/>
              <a:tabLst>
                <a:tab pos="296545" algn="l"/>
                <a:tab pos="297180" algn="l"/>
              </a:tabLst>
            </a:pP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rainfall</a:t>
            </a:r>
            <a:r>
              <a:rPr dirty="0" sz="1650" spc="-1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is</a:t>
            </a:r>
            <a:r>
              <a:rPr dirty="0" sz="1650" spc="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best</a:t>
            </a:r>
            <a:r>
              <a:rPr dirty="0" sz="1650" spc="34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coefficient</a:t>
            </a:r>
            <a:r>
              <a:rPr dirty="0" sz="1650" spc="-2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which</a:t>
            </a:r>
            <a:r>
              <a:rPr dirty="0" sz="1650" spc="-2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is mostly</a:t>
            </a:r>
            <a:r>
              <a:rPr dirty="0" sz="1650" spc="-1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responsible</a:t>
            </a:r>
            <a:r>
              <a:rPr dirty="0" sz="1650" spc="-4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for</a:t>
            </a:r>
            <a:r>
              <a:rPr dirty="0" sz="1650" spc="-10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the </a:t>
            </a:r>
            <a:r>
              <a:rPr dirty="0" sz="1650" spc="-35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model</a:t>
            </a:r>
            <a:r>
              <a:rPr dirty="0" sz="1650" spc="-15">
                <a:solidFill>
                  <a:srgbClr val="313F4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13F4F"/>
                </a:solidFill>
                <a:latin typeface="Calibri"/>
                <a:cs typeface="Calibri"/>
              </a:rPr>
              <a:t>performance.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0671" y="4786884"/>
            <a:ext cx="2887980" cy="1562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906" y="1872995"/>
            <a:ext cx="9342318" cy="25273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0223" y="1153085"/>
            <a:ext cx="331851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14" b="0">
                <a:latin typeface="Verdana"/>
                <a:cs typeface="Verdana"/>
              </a:rPr>
              <a:t>DECISION</a:t>
            </a:r>
            <a:r>
              <a:rPr dirty="0" spc="-120" b="0">
                <a:latin typeface="Verdana"/>
                <a:cs typeface="Verdana"/>
              </a:rPr>
              <a:t> </a:t>
            </a:r>
            <a:r>
              <a:rPr dirty="0" spc="285" b="0">
                <a:latin typeface="Verdana"/>
                <a:cs typeface="Verdana"/>
              </a:rPr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790" y="4214908"/>
            <a:ext cx="5883275" cy="199263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8920" marR="60325" indent="-236220">
              <a:lnSpc>
                <a:spcPts val="1610"/>
              </a:lnSpc>
              <a:spcBef>
                <a:spcPts val="300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Decision trees classify instances by sorting 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them down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tree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from the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root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to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some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leaf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node,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which</a:t>
            </a:r>
            <a:r>
              <a:rPr dirty="0" sz="1450" spc="3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provides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classification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of</a:t>
            </a:r>
            <a:r>
              <a:rPr dirty="0" sz="1450" spc="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instance.</a:t>
            </a:r>
            <a:endParaRPr sz="1450">
              <a:latin typeface="Calibri"/>
              <a:cs typeface="Calibri"/>
            </a:endParaRPr>
          </a:p>
          <a:p>
            <a:pPr marL="248920" marR="5080" indent="-236220">
              <a:lnSpc>
                <a:spcPts val="1610"/>
              </a:lnSpc>
              <a:spcBef>
                <a:spcPts val="810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Decision tree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performs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well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better than the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linear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reg with a test r2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score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more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 than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75%.</a:t>
            </a:r>
            <a:endParaRPr sz="1450">
              <a:latin typeface="Calibri"/>
              <a:cs typeface="Calibri"/>
            </a:endParaRPr>
          </a:p>
          <a:p>
            <a:pPr marL="248920" marR="645160" indent="-236220">
              <a:lnSpc>
                <a:spcPts val="1610"/>
              </a:lnSpc>
              <a:spcBef>
                <a:spcPts val="815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Temp attended to 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be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 best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feature_importance for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 model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performance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.</a:t>
            </a:r>
            <a:endParaRPr sz="1450">
              <a:latin typeface="Calibri"/>
              <a:cs typeface="Calibri"/>
            </a:endParaRPr>
          </a:p>
          <a:p>
            <a:pPr marL="248920" marR="937894" indent="-236220">
              <a:lnSpc>
                <a:spcPts val="1610"/>
              </a:lnSpc>
              <a:spcBef>
                <a:spcPts val="810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DecisionTreeRegressor(max_depth=14,</a:t>
            </a:r>
            <a:r>
              <a:rPr dirty="0" sz="1450" spc="10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min_samples_leaf=8,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random_state=0)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133" y="1802892"/>
            <a:ext cx="9110066" cy="22940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26707" y="4416552"/>
            <a:ext cx="3287267" cy="171602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494" y="1080011"/>
            <a:ext cx="5171440" cy="38989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350" spc="190" b="0">
                <a:latin typeface="Verdana"/>
                <a:cs typeface="Verdana"/>
              </a:rPr>
              <a:t>RANDOM</a:t>
            </a:r>
            <a:r>
              <a:rPr dirty="0" sz="2350" spc="-45" b="0">
                <a:latin typeface="Verdana"/>
                <a:cs typeface="Verdana"/>
              </a:rPr>
              <a:t> </a:t>
            </a:r>
            <a:r>
              <a:rPr dirty="0" sz="2350" spc="200" b="0">
                <a:latin typeface="Verdana"/>
                <a:cs typeface="Verdana"/>
              </a:rPr>
              <a:t>FOREST</a:t>
            </a:r>
            <a:r>
              <a:rPr dirty="0" sz="2350" spc="-15" b="0">
                <a:latin typeface="Verdana"/>
                <a:cs typeface="Verdana"/>
              </a:rPr>
              <a:t> </a:t>
            </a:r>
            <a:r>
              <a:rPr dirty="0" sz="2350" spc="185" b="0">
                <a:latin typeface="Verdana"/>
                <a:cs typeface="Verdana"/>
              </a:rPr>
              <a:t>REGRESSOR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340" y="4271287"/>
            <a:ext cx="6285865" cy="178879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48920" marR="90170" indent="-236220">
              <a:lnSpc>
                <a:spcPts val="1610"/>
              </a:lnSpc>
              <a:spcBef>
                <a:spcPts val="300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Random Forest</a:t>
            </a:r>
            <a:r>
              <a:rPr dirty="0" sz="145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is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a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bagging</a:t>
            </a:r>
            <a:r>
              <a:rPr dirty="0" sz="1450" spc="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type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of</a:t>
            </a:r>
            <a:r>
              <a:rPr dirty="0" sz="1450" spc="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Decision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Tree</a:t>
            </a:r>
            <a:r>
              <a:rPr dirty="0" sz="1450" spc="3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Algorithm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that creates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 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number of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 decision</a:t>
            </a:r>
            <a:r>
              <a:rPr dirty="0" sz="1450" spc="4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trees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from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randomly</a:t>
            </a:r>
            <a:r>
              <a:rPr dirty="0" sz="1450" spc="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selected</a:t>
            </a:r>
            <a:r>
              <a:rPr dirty="0" sz="145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subset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of</a:t>
            </a:r>
            <a:r>
              <a:rPr dirty="0" sz="1450" spc="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training</a:t>
            </a:r>
            <a:r>
              <a:rPr dirty="0" sz="1450" spc="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set.</a:t>
            </a:r>
            <a:endParaRPr sz="1450">
              <a:latin typeface="Calibri"/>
              <a:cs typeface="Calibri"/>
            </a:endParaRPr>
          </a:p>
          <a:p>
            <a:pPr marL="248920" marR="5080" indent="-236220">
              <a:lnSpc>
                <a:spcPts val="1610"/>
              </a:lnSpc>
              <a:spcBef>
                <a:spcPts val="810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Random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forest also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performs well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in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both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test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and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train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data with a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r2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score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of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train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98%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and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in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test</a:t>
            </a:r>
            <a:r>
              <a:rPr dirty="0" sz="145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r2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score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with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89%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.</a:t>
            </a:r>
            <a:endParaRPr sz="1450">
              <a:latin typeface="Calibri"/>
              <a:cs typeface="Calibri"/>
            </a:endParaRPr>
          </a:p>
          <a:p>
            <a:pPr marL="248920" marR="100330" indent="-236220">
              <a:lnSpc>
                <a:spcPts val="1610"/>
              </a:lnSpc>
              <a:spcBef>
                <a:spcPts val="815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Talking</a:t>
            </a:r>
            <a:r>
              <a:rPr dirty="0" sz="1450" spc="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in</a:t>
            </a:r>
            <a:r>
              <a:rPr dirty="0" sz="1450" spc="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terms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of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feature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importance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5">
                <a:solidFill>
                  <a:srgbClr val="3A3838"/>
                </a:solidFill>
                <a:latin typeface="Calibri"/>
                <a:cs typeface="Calibri"/>
              </a:rPr>
              <a:t>,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temp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emerges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as the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contributor </a:t>
            </a:r>
            <a:r>
              <a:rPr dirty="0" sz="1450" spc="-3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and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is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also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became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4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highly</a:t>
            </a:r>
            <a:r>
              <a:rPr dirty="0" sz="1450" spc="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important</a:t>
            </a:r>
            <a:r>
              <a:rPr dirty="0" sz="1450" spc="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for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the</a:t>
            </a:r>
            <a:r>
              <a:rPr dirty="0" sz="1450" spc="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model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performance.</a:t>
            </a:r>
            <a:endParaRPr sz="145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645"/>
              </a:spcBef>
              <a:buChar char="▪"/>
              <a:tabLst>
                <a:tab pos="248285" algn="l"/>
                <a:tab pos="248920" algn="l"/>
              </a:tabLst>
            </a:pP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RandomForestRegressor(max_depth=19,</a:t>
            </a:r>
            <a:r>
              <a:rPr dirty="0" sz="1450" spc="-4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5">
                <a:solidFill>
                  <a:srgbClr val="3A3838"/>
                </a:solidFill>
                <a:latin typeface="Calibri"/>
                <a:cs typeface="Calibri"/>
              </a:rPr>
              <a:t>n_estimators</a:t>
            </a:r>
            <a:r>
              <a:rPr dirty="0" sz="1450" spc="-2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450" spc="10">
                <a:solidFill>
                  <a:srgbClr val="3A3838"/>
                </a:solidFill>
                <a:latin typeface="Calibri"/>
                <a:cs typeface="Calibri"/>
              </a:rPr>
              <a:t>=100)</a:t>
            </a:r>
            <a:endParaRPr sz="1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57" y="1819373"/>
            <a:ext cx="9238226" cy="2327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8835" y="4428744"/>
            <a:ext cx="2974848" cy="1795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80" y="4042525"/>
            <a:ext cx="8094345" cy="2252345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450" spc="235">
                <a:solidFill>
                  <a:srgbClr val="2F5495"/>
                </a:solidFill>
                <a:latin typeface="Verdana"/>
                <a:cs typeface="Verdana"/>
              </a:rPr>
              <a:t>PROBLEM</a:t>
            </a:r>
            <a:r>
              <a:rPr dirty="0" sz="2450" spc="-2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2450" spc="105">
                <a:solidFill>
                  <a:srgbClr val="2F5495"/>
                </a:solidFill>
                <a:latin typeface="Verdana"/>
                <a:cs typeface="Verdana"/>
              </a:rPr>
              <a:t>DESCRIPTION: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90900"/>
              </a:lnSpc>
              <a:spcBef>
                <a:spcPts val="940"/>
              </a:spcBef>
            </a:pP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Currently Rental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bikes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are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introduced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in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many urban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cities for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19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enhancement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mobility comfort.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It is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important to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make the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rental bike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 available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and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accessible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to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public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at the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right time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as it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lessens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the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 waiting time. Eventually,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providing the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city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with a stable supply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of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rental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 bikes</a:t>
            </a:r>
            <a:r>
              <a:rPr dirty="0" sz="195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becomes</a:t>
            </a:r>
            <a:r>
              <a:rPr dirty="0" sz="19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a</a:t>
            </a:r>
            <a:r>
              <a:rPr dirty="0" sz="1950" spc="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major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concern.</a:t>
            </a:r>
            <a:r>
              <a:rPr dirty="0" sz="1950" spc="-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crucial</a:t>
            </a:r>
            <a:r>
              <a:rPr dirty="0" sz="1950" spc="-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part</a:t>
            </a:r>
            <a:r>
              <a:rPr dirty="0" sz="19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19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the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prediction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19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bike </a:t>
            </a:r>
            <a:r>
              <a:rPr dirty="0" sz="1950" spc="-53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count</a:t>
            </a:r>
            <a:r>
              <a:rPr dirty="0" sz="1950" spc="-2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required</a:t>
            </a:r>
            <a:r>
              <a:rPr dirty="0" sz="1950" spc="2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at</a:t>
            </a:r>
            <a:r>
              <a:rPr dirty="0" sz="1950" spc="-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each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hour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for the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stable</a:t>
            </a:r>
            <a:r>
              <a:rPr dirty="0" sz="19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Arial MT"/>
                <a:cs typeface="Arial MT"/>
              </a:rPr>
              <a:t>supply</a:t>
            </a:r>
            <a:r>
              <a:rPr dirty="0" sz="1950" spc="-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of</a:t>
            </a:r>
            <a:r>
              <a:rPr dirty="0" sz="195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rental</a:t>
            </a:r>
            <a:r>
              <a:rPr dirty="0" sz="1950" spc="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Arial MT"/>
                <a:cs typeface="Arial MT"/>
              </a:rPr>
              <a:t>bikes.</a:t>
            </a:r>
            <a:endParaRPr sz="19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" y="1232916"/>
            <a:ext cx="8499348" cy="2738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709" y="1154723"/>
            <a:ext cx="3114675" cy="427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50" spc="-15"/>
              <a:t>XGBOOST</a:t>
            </a:r>
            <a:r>
              <a:rPr dirty="0" sz="2650" spc="-5"/>
              <a:t> </a:t>
            </a:r>
            <a:r>
              <a:rPr dirty="0" sz="2650" spc="-15"/>
              <a:t>REGRESSOR</a:t>
            </a:r>
            <a:endParaRPr sz="2650"/>
          </a:p>
        </p:txBody>
      </p:sp>
      <p:sp>
        <p:nvSpPr>
          <p:cNvPr id="3" name="object 3"/>
          <p:cNvSpPr txBox="1"/>
          <p:nvPr/>
        </p:nvSpPr>
        <p:spPr>
          <a:xfrm>
            <a:off x="226603" y="4199602"/>
            <a:ext cx="6499860" cy="222631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95910" marR="362585" indent="-283845">
              <a:lnSpc>
                <a:spcPct val="71100"/>
              </a:lnSpc>
              <a:spcBef>
                <a:spcPts val="805"/>
              </a:spcBef>
              <a:buChar char="▪"/>
              <a:tabLst>
                <a:tab pos="314325" algn="l"/>
                <a:tab pos="314960" algn="l"/>
              </a:tabLst>
            </a:pP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The objective function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contains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loss function </a:t>
            </a:r>
            <a:r>
              <a:rPr dirty="0" sz="1950" spc="15">
                <a:solidFill>
                  <a:srgbClr val="3A3838"/>
                </a:solidFill>
                <a:latin typeface="Calibri"/>
                <a:cs typeface="Calibri"/>
              </a:rPr>
              <a:t>and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a </a:t>
            </a:r>
            <a:r>
              <a:rPr dirty="0" sz="1950" spc="1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regularization term.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It tells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about the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difference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between </a:t>
            </a:r>
            <a:r>
              <a:rPr dirty="0" sz="1950" spc="-4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actual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values and predicted values,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i.e </a:t>
            </a:r>
            <a:r>
              <a:rPr dirty="0" sz="1950" spc="20">
                <a:solidFill>
                  <a:srgbClr val="3A3838"/>
                </a:solidFill>
                <a:latin typeface="Calibri"/>
                <a:cs typeface="Calibri"/>
              </a:rPr>
              <a:t>how 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far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the model </a:t>
            </a:r>
            <a:r>
              <a:rPr dirty="0" sz="1950" spc="-4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results</a:t>
            </a:r>
            <a:r>
              <a:rPr dirty="0" sz="1950" spc="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are</a:t>
            </a:r>
            <a:r>
              <a:rPr dirty="0" sz="195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from</a:t>
            </a:r>
            <a:r>
              <a:rPr dirty="0" sz="195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the</a:t>
            </a:r>
            <a:r>
              <a:rPr dirty="0" sz="1950" spc="-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real</a:t>
            </a:r>
            <a:r>
              <a:rPr dirty="0" sz="1950" spc="-1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values.</a:t>
            </a:r>
            <a:endParaRPr sz="1950">
              <a:latin typeface="Calibri"/>
              <a:cs typeface="Calibri"/>
            </a:endParaRPr>
          </a:p>
          <a:p>
            <a:pPr marL="295910" marR="5080" indent="-283845">
              <a:lnSpc>
                <a:spcPct val="70900"/>
              </a:lnSpc>
              <a:spcBef>
                <a:spcPts val="825"/>
              </a:spcBef>
              <a:buChar char="▪"/>
              <a:tabLst>
                <a:tab pos="314325" algn="l"/>
                <a:tab pos="314960" algn="l"/>
              </a:tabLst>
            </a:pPr>
            <a:r>
              <a:rPr dirty="0" sz="1950" spc="15">
                <a:latin typeface="Calibri"/>
                <a:cs typeface="Calibri"/>
              </a:rPr>
              <a:t>XGBoost </a:t>
            </a:r>
            <a:r>
              <a:rPr dirty="0" sz="1950" spc="10">
                <a:latin typeface="Calibri"/>
                <a:cs typeface="Calibri"/>
              </a:rPr>
              <a:t>regressor emerges as the </a:t>
            </a:r>
            <a:r>
              <a:rPr dirty="0" sz="1950" spc="5">
                <a:latin typeface="Calibri"/>
                <a:cs typeface="Calibri"/>
              </a:rPr>
              <a:t>best </a:t>
            </a:r>
            <a:r>
              <a:rPr dirty="0" sz="1950" spc="10">
                <a:latin typeface="Calibri"/>
                <a:cs typeface="Calibri"/>
              </a:rPr>
              <a:t>model according </a:t>
            </a:r>
            <a:r>
              <a:rPr dirty="0" sz="1950" spc="5">
                <a:latin typeface="Calibri"/>
                <a:cs typeface="Calibri"/>
              </a:rPr>
              <a:t>to </a:t>
            </a:r>
            <a:r>
              <a:rPr dirty="0" sz="1950" spc="10">
                <a:latin typeface="Calibri"/>
                <a:cs typeface="Calibri"/>
              </a:rPr>
              <a:t> 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evaluation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matrix</a:t>
            </a:r>
            <a:r>
              <a:rPr dirty="0" sz="1950" spc="-3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score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both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in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train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test </a:t>
            </a:r>
            <a:r>
              <a:rPr dirty="0" sz="1950" spc="10">
                <a:latin typeface="Calibri"/>
                <a:cs typeface="Calibri"/>
              </a:rPr>
              <a:t>,winter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becomes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as</a:t>
            </a:r>
            <a:r>
              <a:rPr dirty="0" sz="1950" spc="4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best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feature</a:t>
            </a:r>
            <a:r>
              <a:rPr dirty="0" sz="1950" spc="5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and</a:t>
            </a:r>
            <a:r>
              <a:rPr dirty="0" sz="1950" spc="3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is</a:t>
            </a:r>
            <a:r>
              <a:rPr dirty="0" sz="1950" spc="2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responsible </a:t>
            </a:r>
            <a:r>
              <a:rPr dirty="0" sz="1950" spc="5">
                <a:latin typeface="Calibri"/>
                <a:cs typeface="Calibri"/>
              </a:rPr>
              <a:t>for</a:t>
            </a:r>
            <a:r>
              <a:rPr dirty="0" sz="1950" spc="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model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performance.</a:t>
            </a:r>
            <a:endParaRPr sz="1950">
              <a:latin typeface="Calibri"/>
              <a:cs typeface="Calibri"/>
            </a:endParaRPr>
          </a:p>
          <a:p>
            <a:pPr marL="314325" indent="-302260">
              <a:lnSpc>
                <a:spcPct val="100000"/>
              </a:lnSpc>
              <a:spcBef>
                <a:spcPts val="155"/>
              </a:spcBef>
              <a:buChar char="▪"/>
              <a:tabLst>
                <a:tab pos="314325" algn="l"/>
                <a:tab pos="314960" algn="l"/>
              </a:tabLst>
            </a:pP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XGBRegressor(eta=0.3,</a:t>
            </a:r>
            <a:r>
              <a:rPr dirty="0" sz="1950" spc="-25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max_depth=9,</a:t>
            </a:r>
            <a:r>
              <a:rPr dirty="0" sz="195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n_estimators=120)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413" y="1786127"/>
            <a:ext cx="9475270" cy="2360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9440" y="4715256"/>
            <a:ext cx="2714243" cy="1431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3414" y="1108978"/>
            <a:ext cx="5374640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GRADIENT</a:t>
            </a:r>
            <a:r>
              <a:rPr dirty="0" spc="-15"/>
              <a:t> </a:t>
            </a:r>
            <a:r>
              <a:rPr dirty="0" spc="10"/>
              <a:t>BOOSTING</a:t>
            </a:r>
            <a:r>
              <a:rPr dirty="0" spc="-50"/>
              <a:t> </a:t>
            </a:r>
            <a:r>
              <a:rPr dirty="0" spc="10"/>
              <a:t>REGRESSOR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014" y="4297091"/>
            <a:ext cx="5728970" cy="201612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95910" marR="5080" indent="-283845">
              <a:lnSpc>
                <a:spcPct val="71100"/>
              </a:lnSpc>
              <a:spcBef>
                <a:spcPts val="805"/>
              </a:spcBef>
              <a:buChar char="▪"/>
              <a:tabLst>
                <a:tab pos="304165" algn="l"/>
                <a:tab pos="304800" algn="l"/>
              </a:tabLst>
            </a:pPr>
            <a:r>
              <a:rPr dirty="0" sz="1950" spc="10">
                <a:latin typeface="Calibri"/>
                <a:cs typeface="Calibri"/>
              </a:rPr>
              <a:t>Gradient boosting re-defines boosting as a numerical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optimisation problem </a:t>
            </a:r>
            <a:r>
              <a:rPr dirty="0" sz="1950" spc="15">
                <a:latin typeface="Calibri"/>
                <a:cs typeface="Calibri"/>
              </a:rPr>
              <a:t>where </a:t>
            </a:r>
            <a:r>
              <a:rPr dirty="0" sz="1950" spc="10">
                <a:latin typeface="Calibri"/>
                <a:cs typeface="Calibri"/>
              </a:rPr>
              <a:t>the objective </a:t>
            </a:r>
            <a:r>
              <a:rPr dirty="0" sz="1950" spc="5">
                <a:latin typeface="Calibri"/>
                <a:cs typeface="Calibri"/>
              </a:rPr>
              <a:t>is to </a:t>
            </a:r>
            <a:r>
              <a:rPr dirty="0" sz="1950" spc="10">
                <a:latin typeface="Calibri"/>
                <a:cs typeface="Calibri"/>
              </a:rPr>
              <a:t> minimise the loss function </a:t>
            </a:r>
            <a:r>
              <a:rPr dirty="0" sz="1950" spc="5">
                <a:latin typeface="Calibri"/>
                <a:cs typeface="Calibri"/>
              </a:rPr>
              <a:t>of </a:t>
            </a:r>
            <a:r>
              <a:rPr dirty="0" sz="1950" spc="10">
                <a:latin typeface="Calibri"/>
                <a:cs typeface="Calibri"/>
              </a:rPr>
              <a:t>the model </a:t>
            </a:r>
            <a:r>
              <a:rPr dirty="0" sz="1950" spc="5">
                <a:latin typeface="Calibri"/>
                <a:cs typeface="Calibri"/>
              </a:rPr>
              <a:t>by </a:t>
            </a:r>
            <a:r>
              <a:rPr dirty="0" sz="1950" spc="10">
                <a:latin typeface="Calibri"/>
                <a:cs typeface="Calibri"/>
              </a:rPr>
              <a:t>adding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weak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learners </a:t>
            </a:r>
            <a:r>
              <a:rPr dirty="0" sz="1950" spc="5">
                <a:latin typeface="Calibri"/>
                <a:cs typeface="Calibri"/>
              </a:rPr>
              <a:t>using</a:t>
            </a:r>
            <a:r>
              <a:rPr dirty="0" sz="1950" spc="-1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gradient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descent.</a:t>
            </a:r>
            <a:endParaRPr sz="1950">
              <a:latin typeface="Calibri"/>
              <a:cs typeface="Calibri"/>
            </a:endParaRPr>
          </a:p>
          <a:p>
            <a:pPr marL="295910" marR="264795" indent="-283845">
              <a:lnSpc>
                <a:spcPct val="71300"/>
              </a:lnSpc>
              <a:spcBef>
                <a:spcPts val="815"/>
              </a:spcBef>
              <a:buChar char="▪"/>
              <a:tabLst>
                <a:tab pos="304165" algn="l"/>
                <a:tab pos="304800" algn="l"/>
              </a:tabLst>
            </a:pPr>
            <a:r>
              <a:rPr dirty="0" sz="1950" spc="15">
                <a:latin typeface="Calibri"/>
                <a:cs typeface="Calibri"/>
              </a:rPr>
              <a:t>Here </a:t>
            </a:r>
            <a:r>
              <a:rPr dirty="0" sz="1950" spc="10">
                <a:latin typeface="Calibri"/>
                <a:cs typeface="Calibri"/>
              </a:rPr>
              <a:t>temperature</a:t>
            </a:r>
            <a:r>
              <a:rPr dirty="0" sz="1950" spc="15">
                <a:latin typeface="Calibri"/>
                <a:cs typeface="Calibri"/>
              </a:rPr>
              <a:t> became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 spc="5">
                <a:latin typeface="Calibri"/>
                <a:cs typeface="Calibri"/>
              </a:rPr>
              <a:t>best feature </a:t>
            </a:r>
            <a:r>
              <a:rPr dirty="0" sz="1950" spc="15">
                <a:latin typeface="Calibri"/>
                <a:cs typeface="Calibri"/>
              </a:rPr>
              <a:t>which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responsible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for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model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performance.</a:t>
            </a:r>
            <a:endParaRPr sz="1950">
              <a:latin typeface="Calibri"/>
              <a:cs typeface="Calibri"/>
            </a:endParaRPr>
          </a:p>
          <a:p>
            <a:pPr marL="295910" marR="1058545" indent="-283845">
              <a:lnSpc>
                <a:spcPct val="71300"/>
              </a:lnSpc>
              <a:spcBef>
                <a:spcPts val="815"/>
              </a:spcBef>
              <a:buChar char="▪"/>
              <a:tabLst>
                <a:tab pos="304165" algn="l"/>
                <a:tab pos="304800" algn="l"/>
              </a:tabLst>
            </a:pP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GradientBoostingRegressor(max_depth=9, </a:t>
            </a:r>
            <a:r>
              <a:rPr dirty="0" sz="1950" spc="-430">
                <a:solidFill>
                  <a:srgbClr val="3A3838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A3838"/>
                </a:solidFill>
                <a:latin typeface="Calibri"/>
                <a:cs typeface="Calibri"/>
              </a:rPr>
              <a:t>n_estimators=120)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663" y="1786127"/>
            <a:ext cx="9263711" cy="245668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6415" y="4866132"/>
            <a:ext cx="3000755" cy="14299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dirty="0" spc="10"/>
              <a:t>C</a:t>
            </a:r>
            <a:r>
              <a:rPr dirty="0" spc="25"/>
              <a:t>O</a:t>
            </a:r>
            <a:r>
              <a:rPr dirty="0" spc="-15"/>
              <a:t>N</a:t>
            </a:r>
            <a:r>
              <a:rPr dirty="0" spc="10"/>
              <a:t>C</a:t>
            </a:r>
            <a:r>
              <a:rPr dirty="0"/>
              <a:t>L</a:t>
            </a:r>
            <a:r>
              <a:rPr dirty="0" spc="35"/>
              <a:t>U</a:t>
            </a:r>
            <a:r>
              <a:rPr dirty="0"/>
              <a:t>S</a:t>
            </a:r>
            <a:r>
              <a:rPr dirty="0" spc="15"/>
              <a:t>I</a:t>
            </a:r>
            <a:r>
              <a:rPr dirty="0" spc="-5"/>
              <a:t>O</a:t>
            </a:r>
            <a:r>
              <a:rPr dirty="0" spc="15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0300" y="1992908"/>
            <a:ext cx="8741410" cy="4294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indent="-24384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-5">
                <a:latin typeface="Arial MT"/>
                <a:cs typeface="Arial MT"/>
              </a:rPr>
              <a:t>Rainfall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5">
                <a:latin typeface="Arial MT"/>
                <a:cs typeface="Arial MT"/>
              </a:rPr>
              <a:t>most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influencing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feature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and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winter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at</a:t>
            </a:r>
            <a:r>
              <a:rPr dirty="0" sz="1150" spc="-5">
                <a:latin typeface="Arial MT"/>
                <a:cs typeface="Arial MT"/>
              </a:rPr>
              <a:t> the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second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place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Linear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Regressor.</a:t>
            </a:r>
            <a:endParaRPr sz="1150">
              <a:latin typeface="Arial MT"/>
              <a:cs typeface="Arial MT"/>
            </a:endParaRPr>
          </a:p>
          <a:p>
            <a:pPr marL="12700" marR="160020">
              <a:lnSpc>
                <a:spcPct val="110500"/>
              </a:lnSpc>
              <a:spcBef>
                <a:spcPts val="985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-5">
                <a:latin typeface="Arial MT"/>
                <a:cs typeface="Arial MT"/>
              </a:rPr>
              <a:t>Temperature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 most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important </a:t>
            </a:r>
            <a:r>
              <a:rPr dirty="0" sz="1150">
                <a:latin typeface="Arial MT"/>
                <a:cs typeface="Arial MT"/>
              </a:rPr>
              <a:t>feature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Hour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at </a:t>
            </a:r>
            <a:r>
              <a:rPr dirty="0" sz="1150" spc="-5">
                <a:latin typeface="Arial MT"/>
                <a:cs typeface="Arial MT"/>
              </a:rPr>
              <a:t>second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place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Decision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Tree, Random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Forest</a:t>
            </a:r>
            <a:r>
              <a:rPr dirty="0" sz="1150" spc="-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Gradient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Boosting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Regressor.</a:t>
            </a:r>
            <a:endParaRPr sz="1150">
              <a:latin typeface="Arial MT"/>
              <a:cs typeface="Arial MT"/>
            </a:endParaRPr>
          </a:p>
          <a:p>
            <a:pPr marL="255904" indent="-243840">
              <a:lnSpc>
                <a:spcPct val="100000"/>
              </a:lnSpc>
              <a:spcBef>
                <a:spcPts val="1140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5">
                <a:latin typeface="Arial MT"/>
                <a:cs typeface="Arial MT"/>
              </a:rPr>
              <a:t>Winter</a:t>
            </a:r>
            <a:r>
              <a:rPr dirty="0" sz="1150" spc="-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most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important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feature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and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Functioning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day</a:t>
            </a:r>
            <a:r>
              <a:rPr dirty="0" sz="1150" spc="-10">
                <a:solidFill>
                  <a:srgbClr val="A31515"/>
                </a:solidFill>
                <a:latin typeface="Arial MT"/>
                <a:cs typeface="Arial MT"/>
              </a:rPr>
              <a:t>[yes]</a:t>
            </a:r>
            <a:r>
              <a:rPr dirty="0" sz="1150" spc="40">
                <a:solidFill>
                  <a:srgbClr val="A31515"/>
                </a:solidFill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second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most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Regressor.</a:t>
            </a:r>
            <a:endParaRPr sz="1150">
              <a:latin typeface="Arial MT"/>
              <a:cs typeface="Arial MT"/>
            </a:endParaRPr>
          </a:p>
          <a:p>
            <a:pPr marL="255904" indent="-243840">
              <a:lnSpc>
                <a:spcPct val="100000"/>
              </a:lnSpc>
              <a:spcBef>
                <a:spcPts val="1125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-5">
                <a:latin typeface="Arial MT"/>
                <a:cs typeface="Arial MT"/>
              </a:rPr>
              <a:t>RMSE Comparisons:</a:t>
            </a:r>
            <a:endParaRPr sz="1150">
              <a:latin typeface="Arial MT"/>
              <a:cs typeface="Arial MT"/>
            </a:endParaRPr>
          </a:p>
          <a:p>
            <a:pPr lvl="1" marL="394335" indent="-179070">
              <a:lnSpc>
                <a:spcPct val="100000"/>
              </a:lnSpc>
              <a:spcBef>
                <a:spcPts val="1140"/>
              </a:spcBef>
              <a:buAutoNum type="alphaUcPeriod"/>
              <a:tabLst>
                <a:tab pos="394970" algn="l"/>
                <a:tab pos="2680970" algn="l"/>
              </a:tabLst>
            </a:pPr>
            <a:r>
              <a:rPr dirty="0" sz="1150" spc="-5">
                <a:latin typeface="Arial MT"/>
                <a:cs typeface="Arial MT"/>
              </a:rPr>
              <a:t>Linear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	RMSE: 478.89</a:t>
            </a:r>
            <a:endParaRPr sz="1150">
              <a:latin typeface="Arial MT"/>
              <a:cs typeface="Arial MT"/>
            </a:endParaRPr>
          </a:p>
          <a:p>
            <a:pPr lvl="1" marL="394335" indent="-179070">
              <a:lnSpc>
                <a:spcPct val="100000"/>
              </a:lnSpc>
              <a:spcBef>
                <a:spcPts val="1140"/>
              </a:spcBef>
              <a:buAutoNum type="alphaUcPeriod"/>
              <a:tabLst>
                <a:tab pos="394970" algn="l"/>
                <a:tab pos="2378075" algn="l"/>
              </a:tabLst>
            </a:pPr>
            <a:r>
              <a:rPr dirty="0" sz="1150" spc="-5">
                <a:latin typeface="Arial MT"/>
                <a:cs typeface="Arial MT"/>
              </a:rPr>
              <a:t>Decision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Tree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	RMSE: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249.11</a:t>
            </a:r>
            <a:endParaRPr sz="1150">
              <a:latin typeface="Arial MT"/>
              <a:cs typeface="Arial MT"/>
            </a:endParaRPr>
          </a:p>
          <a:p>
            <a:pPr lvl="1" marL="403225" indent="-18796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403860" algn="l"/>
                <a:tab pos="2367915" algn="l"/>
              </a:tabLst>
            </a:pPr>
            <a:r>
              <a:rPr dirty="0" sz="1150" spc="-10">
                <a:latin typeface="Arial MT"/>
                <a:cs typeface="Arial MT"/>
              </a:rPr>
              <a:t>Random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Forest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	RMSE: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207.06</a:t>
            </a:r>
            <a:endParaRPr sz="1150">
              <a:latin typeface="Arial MT"/>
              <a:cs typeface="Arial MT"/>
            </a:endParaRPr>
          </a:p>
          <a:p>
            <a:pPr lvl="1" marL="403225" indent="-187960">
              <a:lnSpc>
                <a:spcPct val="100000"/>
              </a:lnSpc>
              <a:spcBef>
                <a:spcPts val="1140"/>
              </a:spcBef>
              <a:buAutoNum type="alphaUcPeriod"/>
              <a:tabLst>
                <a:tab pos="403860" algn="l"/>
                <a:tab pos="2721610" algn="l"/>
              </a:tabLst>
            </a:pP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	RMSE:</a:t>
            </a:r>
            <a:r>
              <a:rPr dirty="0" sz="1150" spc="-5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184.27</a:t>
            </a:r>
            <a:endParaRPr sz="1150">
              <a:latin typeface="Arial MT"/>
              <a:cs typeface="Arial MT"/>
            </a:endParaRPr>
          </a:p>
          <a:p>
            <a:pPr lvl="1" marL="394335" indent="-179070">
              <a:lnSpc>
                <a:spcPct val="100000"/>
              </a:lnSpc>
              <a:spcBef>
                <a:spcPts val="1125"/>
              </a:spcBef>
              <a:buAutoNum type="alphaUcPeriod"/>
              <a:tabLst>
                <a:tab pos="394970" algn="l"/>
              </a:tabLst>
            </a:pPr>
            <a:r>
              <a:rPr dirty="0" sz="1150" spc="-5">
                <a:latin typeface="Arial MT"/>
                <a:cs typeface="Arial MT"/>
              </a:rPr>
              <a:t>Gradient Boosting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RMSE: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186.55</a:t>
            </a:r>
            <a:endParaRPr sz="1150">
              <a:latin typeface="Arial MT"/>
              <a:cs typeface="Arial MT"/>
            </a:endParaRPr>
          </a:p>
          <a:p>
            <a:pPr marL="255904" indent="-243840">
              <a:lnSpc>
                <a:spcPct val="100000"/>
              </a:lnSpc>
              <a:spcBef>
                <a:spcPts val="1140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feature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temperature</a:t>
            </a:r>
            <a:r>
              <a:rPr dirty="0" sz="1150" spc="-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on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top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list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all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regressors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except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and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Linear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Regessor.</a:t>
            </a:r>
            <a:endParaRPr sz="1150">
              <a:latin typeface="Arial MT"/>
              <a:cs typeface="Arial MT"/>
            </a:endParaRPr>
          </a:p>
          <a:p>
            <a:pPr marL="12700" marR="168910">
              <a:lnSpc>
                <a:spcPct val="110500"/>
              </a:lnSpc>
              <a:spcBef>
                <a:spcPts val="985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and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Linear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acting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different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from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all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 </a:t>
            </a:r>
            <a:r>
              <a:rPr dirty="0" sz="1150" spc="-5">
                <a:latin typeface="Arial MT"/>
                <a:cs typeface="Arial MT"/>
              </a:rPr>
              <a:t>regressors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is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considering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whether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is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winter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not.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And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it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working</a:t>
            </a:r>
            <a:r>
              <a:rPr dirty="0" sz="1150" spc="5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day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or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not. Though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winter</a:t>
            </a:r>
            <a:r>
              <a:rPr dirty="0" sz="1150" spc="3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also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a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function</a:t>
            </a:r>
            <a:r>
              <a:rPr dirty="0" sz="115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of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temperature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only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but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seems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this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trick of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giving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better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results.</a:t>
            </a:r>
            <a:endParaRPr sz="1150">
              <a:latin typeface="Arial MT"/>
              <a:cs typeface="Arial MT"/>
            </a:endParaRPr>
          </a:p>
          <a:p>
            <a:pPr marL="12700" marR="5080">
              <a:lnSpc>
                <a:spcPct val="110400"/>
              </a:lnSpc>
              <a:spcBef>
                <a:spcPts val="994"/>
              </a:spcBef>
              <a:buClr>
                <a:srgbClr val="0000FF"/>
              </a:buClr>
              <a:buAutoNum type="arabicPeriod"/>
              <a:tabLst>
                <a:tab pos="256540" algn="l"/>
              </a:tabLst>
            </a:pPr>
            <a:r>
              <a:rPr dirty="0" sz="1150" spc="-5">
                <a:latin typeface="Arial MT"/>
                <a:cs typeface="Arial MT"/>
              </a:rPr>
              <a:t>XGBoost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Regressor</a:t>
            </a:r>
            <a:r>
              <a:rPr dirty="0" sz="1150" spc="4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has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 </a:t>
            </a:r>
            <a:r>
              <a:rPr dirty="0" sz="1150" spc="-5">
                <a:latin typeface="Arial MT"/>
                <a:cs typeface="Arial MT"/>
              </a:rPr>
              <a:t>Least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Root</a:t>
            </a:r>
            <a:r>
              <a:rPr dirty="0" sz="1150" spc="3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Mean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Squared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Error.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but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also,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GradientBoostingRegressor</a:t>
            </a:r>
            <a:r>
              <a:rPr dirty="0" sz="1150" spc="6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is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very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close</a:t>
            </a:r>
            <a:r>
              <a:rPr dirty="0" sz="1150" spc="2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to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XGBoost,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since </a:t>
            </a:r>
            <a:r>
              <a:rPr dirty="0" sz="1150" spc="-30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both are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 boosting</a:t>
            </a:r>
            <a:r>
              <a:rPr dirty="0" sz="1150" spc="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algorithm.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So,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any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10">
                <a:latin typeface="Arial MT"/>
                <a:cs typeface="Arial MT"/>
              </a:rPr>
              <a:t>one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of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them can</a:t>
            </a:r>
            <a:r>
              <a:rPr dirty="0" sz="1150" spc="1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be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considered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as</a:t>
            </a:r>
            <a:r>
              <a:rPr dirty="0" sz="1150" spc="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the</a:t>
            </a:r>
            <a:r>
              <a:rPr dirty="0" sz="1150" spc="-20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best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model</a:t>
            </a:r>
            <a:r>
              <a:rPr dirty="0" sz="1150" spc="-10">
                <a:latin typeface="Arial MT"/>
                <a:cs typeface="Arial MT"/>
              </a:rPr>
              <a:t> </a:t>
            </a:r>
            <a:r>
              <a:rPr dirty="0" sz="1150">
                <a:latin typeface="Arial MT"/>
                <a:cs typeface="Arial MT"/>
              </a:rPr>
              <a:t>for</a:t>
            </a:r>
            <a:r>
              <a:rPr dirty="0" sz="1150" spc="-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given</a:t>
            </a:r>
            <a:r>
              <a:rPr dirty="0" sz="1150" spc="15">
                <a:latin typeface="Arial MT"/>
                <a:cs typeface="Arial MT"/>
              </a:rPr>
              <a:t> </a:t>
            </a:r>
            <a:r>
              <a:rPr dirty="0" sz="1150" spc="-5">
                <a:latin typeface="Arial MT"/>
                <a:cs typeface="Arial MT"/>
              </a:rPr>
              <a:t>problem.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0727" y="1285683"/>
            <a:ext cx="5614670" cy="4209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24125" indent="-708025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2524760" algn="l"/>
              </a:tabLst>
            </a:pPr>
            <a:r>
              <a:rPr dirty="0" sz="4450" spc="375">
                <a:solidFill>
                  <a:srgbClr val="2F5495"/>
                </a:solidFill>
                <a:latin typeface="Verdana"/>
                <a:cs typeface="Verdana"/>
              </a:rPr>
              <a:t>CONTENT</a:t>
            </a:r>
            <a:endParaRPr sz="4450">
              <a:latin typeface="Verdana"/>
              <a:cs typeface="Verdana"/>
            </a:endParaRPr>
          </a:p>
          <a:p>
            <a:pPr marL="386080" indent="-374015">
              <a:lnSpc>
                <a:spcPct val="100000"/>
              </a:lnSpc>
              <a:spcBef>
                <a:spcPts val="2365"/>
              </a:spcBef>
              <a:buFont typeface="Segoe UI Symbol"/>
              <a:buChar char="❑"/>
              <a:tabLst>
                <a:tab pos="386715" algn="l"/>
              </a:tabLst>
            </a:pP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BUSINESS</a:t>
            </a:r>
            <a:r>
              <a:rPr dirty="0" sz="26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UNDERSTANDING</a:t>
            </a:r>
            <a:endParaRPr sz="265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490"/>
              </a:spcBef>
              <a:buFont typeface="Segoe UI Symbol"/>
              <a:buChar char="❑"/>
              <a:tabLst>
                <a:tab pos="386715" algn="l"/>
              </a:tabLst>
            </a:pP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dirty="0" sz="2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SUMMARY</a:t>
            </a:r>
            <a:endParaRPr sz="265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495"/>
              </a:spcBef>
              <a:buFont typeface="Segoe UI Symbol"/>
              <a:buChar char="❑"/>
              <a:tabLst>
                <a:tab pos="386715" algn="l"/>
              </a:tabLst>
            </a:pP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FEATURE </a:t>
            </a: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ANALYSIS</a:t>
            </a:r>
            <a:endParaRPr sz="2650">
              <a:latin typeface="Calibri"/>
              <a:cs typeface="Calibri"/>
            </a:endParaRPr>
          </a:p>
          <a:p>
            <a:pPr marL="462280" indent="-450215">
              <a:lnSpc>
                <a:spcPct val="100000"/>
              </a:lnSpc>
              <a:spcBef>
                <a:spcPts val="505"/>
              </a:spcBef>
              <a:buFont typeface="Segoe UI Symbol"/>
              <a:buChar char="❑"/>
              <a:tabLst>
                <a:tab pos="462280" algn="l"/>
                <a:tab pos="462915" algn="l"/>
              </a:tabLst>
            </a:pP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EXPLORATORY</a:t>
            </a:r>
            <a:r>
              <a:rPr dirty="0" sz="2650" spc="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dirty="0" sz="26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ANALYSIS</a:t>
            </a:r>
            <a:endParaRPr sz="265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490"/>
              </a:spcBef>
              <a:buFont typeface="Segoe UI Symbol"/>
              <a:buChar char="❑"/>
              <a:tabLst>
                <a:tab pos="386715" algn="l"/>
              </a:tabLst>
            </a:pP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dirty="0" sz="2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PREPROCESSING</a:t>
            </a:r>
            <a:endParaRPr sz="2650">
              <a:latin typeface="Calibri"/>
              <a:cs typeface="Calibri"/>
            </a:endParaRPr>
          </a:p>
          <a:p>
            <a:pPr marL="386080" indent="-374015">
              <a:lnSpc>
                <a:spcPct val="100000"/>
              </a:lnSpc>
              <a:spcBef>
                <a:spcPts val="490"/>
              </a:spcBef>
              <a:buFont typeface="Segoe UI Symbol"/>
              <a:buChar char="❑"/>
              <a:tabLst>
                <a:tab pos="386715" algn="l"/>
              </a:tabLst>
            </a:pP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IMPLEMENTING</a:t>
            </a:r>
            <a:r>
              <a:rPr dirty="0" sz="26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2650" spc="-15">
                <a:solidFill>
                  <a:srgbClr val="3F3F3F"/>
                </a:solidFill>
                <a:latin typeface="Calibri"/>
                <a:cs typeface="Calibri"/>
              </a:rPr>
              <a:t>ALGORITHMS</a:t>
            </a:r>
            <a:endParaRPr sz="2650">
              <a:latin typeface="Calibri"/>
              <a:cs typeface="Calibri"/>
            </a:endParaRPr>
          </a:p>
          <a:p>
            <a:pPr marL="309880" indent="-297815">
              <a:lnSpc>
                <a:spcPct val="100000"/>
              </a:lnSpc>
              <a:spcBef>
                <a:spcPts val="505"/>
              </a:spcBef>
              <a:buFont typeface="Segoe UI Symbol"/>
              <a:buChar char="❑"/>
              <a:tabLst>
                <a:tab pos="310515" algn="l"/>
              </a:tabLst>
            </a:pPr>
            <a:r>
              <a:rPr dirty="0" sz="2650" spc="-10">
                <a:solidFill>
                  <a:srgbClr val="3F3F3F"/>
                </a:solidFill>
                <a:latin typeface="Calibri"/>
                <a:cs typeface="Calibri"/>
              </a:rPr>
              <a:t>CONCLUSION</a:t>
            </a:r>
            <a:endParaRPr sz="26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9897" y="1228793"/>
            <a:ext cx="8531225" cy="52247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1175385" indent="-471805">
              <a:lnSpc>
                <a:spcPct val="100000"/>
              </a:lnSpc>
              <a:spcBef>
                <a:spcPts val="1315"/>
              </a:spcBef>
              <a:buFont typeface="Segoe UI Symbol"/>
              <a:buChar char="❑"/>
              <a:tabLst>
                <a:tab pos="1176020" algn="l"/>
              </a:tabLst>
            </a:pPr>
            <a:r>
              <a:rPr dirty="0" sz="3300" spc="180">
                <a:solidFill>
                  <a:srgbClr val="2F5495"/>
                </a:solidFill>
                <a:latin typeface="Verdana"/>
                <a:cs typeface="Verdana"/>
              </a:rPr>
              <a:t>BUSINESS</a:t>
            </a:r>
            <a:r>
              <a:rPr dirty="0" sz="3300" spc="-6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200">
                <a:solidFill>
                  <a:srgbClr val="2F5495"/>
                </a:solidFill>
                <a:latin typeface="Verdana"/>
                <a:cs typeface="Verdana"/>
              </a:rPr>
              <a:t>UNDERSTANDING</a:t>
            </a:r>
            <a:endParaRPr sz="3300">
              <a:latin typeface="Verdana"/>
              <a:cs typeface="Verdana"/>
            </a:endParaRPr>
          </a:p>
          <a:p>
            <a:pPr marL="390525" marR="5080" indent="-378460">
              <a:lnSpc>
                <a:spcPts val="2680"/>
              </a:lnSpc>
              <a:spcBef>
                <a:spcPts val="1240"/>
              </a:spcBef>
              <a:buFont typeface="Calibri"/>
              <a:buChar char="▪"/>
              <a:tabLst>
                <a:tab pos="461009" algn="l"/>
                <a:tab pos="461645" algn="l"/>
              </a:tabLst>
            </a:pPr>
            <a:r>
              <a:rPr dirty="0"/>
              <a:t>	</a:t>
            </a:r>
            <a:r>
              <a:rPr dirty="0" sz="2450" spc="5">
                <a:latin typeface="Calibri"/>
                <a:cs typeface="Calibri"/>
              </a:rPr>
              <a:t>Bike rentals </a:t>
            </a:r>
            <a:r>
              <a:rPr dirty="0" sz="2450" spc="10">
                <a:latin typeface="Calibri"/>
                <a:cs typeface="Calibri"/>
              </a:rPr>
              <a:t>have became a </a:t>
            </a:r>
            <a:r>
              <a:rPr dirty="0" sz="2450" spc="5">
                <a:latin typeface="Calibri"/>
                <a:cs typeface="Calibri"/>
              </a:rPr>
              <a:t>popular service in </a:t>
            </a:r>
            <a:r>
              <a:rPr dirty="0" sz="2450" spc="10">
                <a:latin typeface="Calibri"/>
                <a:cs typeface="Calibri"/>
              </a:rPr>
              <a:t>recent years </a:t>
            </a:r>
            <a:r>
              <a:rPr dirty="0" sz="2450" spc="5">
                <a:latin typeface="Calibri"/>
                <a:cs typeface="Calibri"/>
              </a:rPr>
              <a:t>and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it </a:t>
            </a:r>
            <a:r>
              <a:rPr dirty="0" sz="2450" spc="10">
                <a:latin typeface="Calibri"/>
                <a:cs typeface="Calibri"/>
              </a:rPr>
              <a:t>seems people </a:t>
            </a:r>
            <a:r>
              <a:rPr dirty="0" sz="2450" spc="5">
                <a:latin typeface="Calibri"/>
                <a:cs typeface="Calibri"/>
              </a:rPr>
              <a:t>are using it </a:t>
            </a:r>
            <a:r>
              <a:rPr dirty="0" sz="2450" spc="10">
                <a:latin typeface="Calibri"/>
                <a:cs typeface="Calibri"/>
              </a:rPr>
              <a:t>more often. </a:t>
            </a:r>
            <a:r>
              <a:rPr dirty="0" sz="2450" spc="5">
                <a:latin typeface="Calibri"/>
                <a:cs typeface="Calibri"/>
              </a:rPr>
              <a:t>With relatively cheaper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rates </a:t>
            </a:r>
            <a:r>
              <a:rPr dirty="0" sz="2450" spc="5">
                <a:latin typeface="Calibri"/>
                <a:cs typeface="Calibri"/>
              </a:rPr>
              <a:t>and </a:t>
            </a:r>
            <a:r>
              <a:rPr dirty="0" sz="2450" spc="15">
                <a:latin typeface="Calibri"/>
                <a:cs typeface="Calibri"/>
              </a:rPr>
              <a:t>ease </a:t>
            </a:r>
            <a:r>
              <a:rPr dirty="0" sz="2450" spc="10">
                <a:latin typeface="Calibri"/>
                <a:cs typeface="Calibri"/>
              </a:rPr>
              <a:t>of </a:t>
            </a:r>
            <a:r>
              <a:rPr dirty="0" sz="2450" spc="5">
                <a:latin typeface="Calibri"/>
                <a:cs typeface="Calibri"/>
              </a:rPr>
              <a:t>pick </a:t>
            </a:r>
            <a:r>
              <a:rPr dirty="0" sz="2450">
                <a:latin typeface="Calibri"/>
                <a:cs typeface="Calibri"/>
              </a:rPr>
              <a:t>up </a:t>
            </a:r>
            <a:r>
              <a:rPr dirty="0" sz="2450" spc="5">
                <a:latin typeface="Calibri"/>
                <a:cs typeface="Calibri"/>
              </a:rPr>
              <a:t>and </a:t>
            </a:r>
            <a:r>
              <a:rPr dirty="0" sz="2450" spc="10">
                <a:latin typeface="Calibri"/>
                <a:cs typeface="Calibri"/>
              </a:rPr>
              <a:t>drop </a:t>
            </a:r>
            <a:r>
              <a:rPr dirty="0" sz="2450" spc="5">
                <a:latin typeface="Calibri"/>
                <a:cs typeface="Calibri"/>
              </a:rPr>
              <a:t>at own convenience is </a:t>
            </a:r>
            <a:r>
              <a:rPr dirty="0" sz="2450">
                <a:latin typeface="Calibri"/>
                <a:cs typeface="Calibri"/>
              </a:rPr>
              <a:t>what </a:t>
            </a:r>
            <a:r>
              <a:rPr dirty="0" sz="2450" spc="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making</a:t>
            </a:r>
            <a:r>
              <a:rPr dirty="0" sz="2450" spc="5">
                <a:latin typeface="Calibri"/>
                <a:cs typeface="Calibri"/>
              </a:rPr>
              <a:t> this</a:t>
            </a:r>
            <a:r>
              <a:rPr dirty="0" sz="2450" spc="-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business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thrive.</a:t>
            </a:r>
            <a:endParaRPr sz="2450">
              <a:latin typeface="Calibri"/>
              <a:cs typeface="Calibri"/>
            </a:endParaRPr>
          </a:p>
          <a:p>
            <a:pPr algn="just" marL="390525" marR="119380" indent="-378460">
              <a:lnSpc>
                <a:spcPts val="2680"/>
              </a:lnSpc>
              <a:spcBef>
                <a:spcPts val="800"/>
              </a:spcBef>
              <a:buFont typeface="Calibri"/>
              <a:buChar char="▪"/>
              <a:tabLst>
                <a:tab pos="461645" algn="l"/>
              </a:tabLst>
            </a:pPr>
            <a:r>
              <a:rPr dirty="0"/>
              <a:t>	</a:t>
            </a:r>
            <a:r>
              <a:rPr dirty="0" sz="2450" spc="5">
                <a:latin typeface="Calibri"/>
                <a:cs typeface="Calibri"/>
              </a:rPr>
              <a:t>Mostly </a:t>
            </a:r>
            <a:r>
              <a:rPr dirty="0" sz="2450" spc="10">
                <a:latin typeface="Calibri"/>
                <a:cs typeface="Calibri"/>
              </a:rPr>
              <a:t>used </a:t>
            </a:r>
            <a:r>
              <a:rPr dirty="0" sz="2450">
                <a:latin typeface="Calibri"/>
                <a:cs typeface="Calibri"/>
              </a:rPr>
              <a:t>by </a:t>
            </a:r>
            <a:r>
              <a:rPr dirty="0" sz="2450" spc="10">
                <a:latin typeface="Calibri"/>
                <a:cs typeface="Calibri"/>
              </a:rPr>
              <a:t>people </a:t>
            </a:r>
            <a:r>
              <a:rPr dirty="0" sz="2450" spc="5">
                <a:latin typeface="Calibri"/>
                <a:cs typeface="Calibri"/>
              </a:rPr>
              <a:t>having </a:t>
            </a:r>
            <a:r>
              <a:rPr dirty="0" sz="2450">
                <a:latin typeface="Calibri"/>
                <a:cs typeface="Calibri"/>
              </a:rPr>
              <a:t>no </a:t>
            </a:r>
            <a:r>
              <a:rPr dirty="0" sz="2450" spc="5">
                <a:latin typeface="Calibri"/>
                <a:cs typeface="Calibri"/>
              </a:rPr>
              <a:t>personal vehicles and </a:t>
            </a:r>
            <a:r>
              <a:rPr dirty="0" sz="2450" spc="10">
                <a:latin typeface="Calibri"/>
                <a:cs typeface="Calibri"/>
              </a:rPr>
              <a:t>also </a:t>
            </a:r>
            <a:r>
              <a:rPr dirty="0" sz="2450">
                <a:latin typeface="Calibri"/>
                <a:cs typeface="Calibri"/>
              </a:rPr>
              <a:t>to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avoid </a:t>
            </a:r>
            <a:r>
              <a:rPr dirty="0" sz="2450" spc="10">
                <a:latin typeface="Calibri"/>
                <a:cs typeface="Calibri"/>
              </a:rPr>
              <a:t>congested </a:t>
            </a:r>
            <a:r>
              <a:rPr dirty="0" sz="2450" spc="5">
                <a:latin typeface="Calibri"/>
                <a:cs typeface="Calibri"/>
              </a:rPr>
              <a:t>public transport which that’s </a:t>
            </a:r>
            <a:r>
              <a:rPr dirty="0" sz="2450" spc="10">
                <a:latin typeface="Calibri"/>
                <a:cs typeface="Calibri"/>
              </a:rPr>
              <a:t>why they prefer 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rental</a:t>
            </a:r>
            <a:r>
              <a:rPr dirty="0" sz="2450" spc="-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bikes.</a:t>
            </a:r>
            <a:endParaRPr sz="2450">
              <a:latin typeface="Calibri"/>
              <a:cs typeface="Calibri"/>
            </a:endParaRPr>
          </a:p>
          <a:p>
            <a:pPr algn="just" marL="390525" marR="276225" indent="-378460">
              <a:lnSpc>
                <a:spcPts val="2680"/>
              </a:lnSpc>
              <a:spcBef>
                <a:spcPts val="805"/>
              </a:spcBef>
              <a:buFont typeface="Calibri"/>
              <a:buChar char="▪"/>
              <a:tabLst>
                <a:tab pos="461645" algn="l"/>
              </a:tabLst>
            </a:pPr>
            <a:r>
              <a:rPr dirty="0"/>
              <a:t>	</a:t>
            </a:r>
            <a:r>
              <a:rPr dirty="0" sz="2450" spc="5">
                <a:latin typeface="Calibri"/>
                <a:cs typeface="Calibri"/>
              </a:rPr>
              <a:t>Therefore, the business </a:t>
            </a:r>
            <a:r>
              <a:rPr dirty="0" sz="2450">
                <a:latin typeface="Calibri"/>
                <a:cs typeface="Calibri"/>
              </a:rPr>
              <a:t>to strive </a:t>
            </a:r>
            <a:r>
              <a:rPr dirty="0" sz="2450" spc="5">
                <a:latin typeface="Calibri"/>
                <a:cs typeface="Calibri"/>
              </a:rPr>
              <a:t>and profit </a:t>
            </a:r>
            <a:r>
              <a:rPr dirty="0" sz="2450" spc="10">
                <a:latin typeface="Calibri"/>
                <a:cs typeface="Calibri"/>
              </a:rPr>
              <a:t>more, </a:t>
            </a:r>
            <a:r>
              <a:rPr dirty="0" sz="2450" spc="5">
                <a:latin typeface="Calibri"/>
                <a:cs typeface="Calibri"/>
              </a:rPr>
              <a:t>it </a:t>
            </a:r>
            <a:r>
              <a:rPr dirty="0" sz="2450" spc="10">
                <a:latin typeface="Calibri"/>
                <a:cs typeface="Calibri"/>
              </a:rPr>
              <a:t>has </a:t>
            </a:r>
            <a:r>
              <a:rPr dirty="0" sz="2450">
                <a:latin typeface="Calibri"/>
                <a:cs typeface="Calibri"/>
              </a:rPr>
              <a:t>to </a:t>
            </a:r>
            <a:r>
              <a:rPr dirty="0" sz="2450" spc="15">
                <a:latin typeface="Calibri"/>
                <a:cs typeface="Calibri"/>
              </a:rPr>
              <a:t>be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always ready and supply no. </a:t>
            </a:r>
            <a:r>
              <a:rPr dirty="0" sz="2450" spc="10">
                <a:latin typeface="Calibri"/>
                <a:cs typeface="Calibri"/>
              </a:rPr>
              <a:t>of </a:t>
            </a:r>
            <a:r>
              <a:rPr dirty="0" sz="2450" spc="5">
                <a:latin typeface="Calibri"/>
                <a:cs typeface="Calibri"/>
              </a:rPr>
              <a:t>bikes at different locations, </a:t>
            </a:r>
            <a:r>
              <a:rPr dirty="0" sz="2450" spc="10">
                <a:latin typeface="Calibri"/>
                <a:cs typeface="Calibri"/>
              </a:rPr>
              <a:t>to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>
                <a:latin typeface="Calibri"/>
                <a:cs typeface="Calibri"/>
              </a:rPr>
              <a:t>fulfil</a:t>
            </a:r>
            <a:r>
              <a:rPr dirty="0" sz="2450" spc="1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the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demand.</a:t>
            </a:r>
            <a:endParaRPr sz="2450">
              <a:latin typeface="Calibri"/>
              <a:cs typeface="Calibri"/>
            </a:endParaRPr>
          </a:p>
          <a:p>
            <a:pPr algn="just" marL="390525" marR="220979" indent="-378460">
              <a:lnSpc>
                <a:spcPts val="2680"/>
              </a:lnSpc>
              <a:spcBef>
                <a:spcPts val="805"/>
              </a:spcBef>
              <a:buFont typeface="Calibri"/>
              <a:buChar char="▪"/>
              <a:tabLst>
                <a:tab pos="461645" algn="l"/>
              </a:tabLst>
            </a:pPr>
            <a:r>
              <a:rPr dirty="0"/>
              <a:t>	</a:t>
            </a:r>
            <a:r>
              <a:rPr dirty="0" sz="2450">
                <a:latin typeface="Calibri"/>
                <a:cs typeface="Calibri"/>
              </a:rPr>
              <a:t>Our </a:t>
            </a:r>
            <a:r>
              <a:rPr dirty="0" sz="2450" spc="10">
                <a:latin typeface="Calibri"/>
                <a:cs typeface="Calibri"/>
              </a:rPr>
              <a:t>project </a:t>
            </a:r>
            <a:r>
              <a:rPr dirty="0" sz="2450" spc="5">
                <a:latin typeface="Calibri"/>
                <a:cs typeface="Calibri"/>
              </a:rPr>
              <a:t>goal is </a:t>
            </a:r>
            <a:r>
              <a:rPr dirty="0" sz="2450" spc="10">
                <a:latin typeface="Calibri"/>
                <a:cs typeface="Calibri"/>
              </a:rPr>
              <a:t>a </a:t>
            </a:r>
            <a:r>
              <a:rPr dirty="0" sz="2450" spc="5">
                <a:latin typeface="Calibri"/>
                <a:cs typeface="Calibri"/>
              </a:rPr>
              <a:t>pre planned </a:t>
            </a:r>
            <a:r>
              <a:rPr dirty="0" sz="2450" spc="15">
                <a:latin typeface="Calibri"/>
                <a:cs typeface="Calibri"/>
              </a:rPr>
              <a:t>set </a:t>
            </a:r>
            <a:r>
              <a:rPr dirty="0" sz="2450" spc="10">
                <a:latin typeface="Calibri"/>
                <a:cs typeface="Calibri"/>
              </a:rPr>
              <a:t>of </a:t>
            </a:r>
            <a:r>
              <a:rPr dirty="0" sz="2450" spc="5">
                <a:latin typeface="Calibri"/>
                <a:cs typeface="Calibri"/>
              </a:rPr>
              <a:t>bike count </a:t>
            </a:r>
            <a:r>
              <a:rPr dirty="0" sz="2450" spc="10">
                <a:latin typeface="Calibri"/>
                <a:cs typeface="Calibri"/>
              </a:rPr>
              <a:t>values </a:t>
            </a:r>
            <a:r>
              <a:rPr dirty="0" sz="2450" spc="5">
                <a:latin typeface="Calibri"/>
                <a:cs typeface="Calibri"/>
              </a:rPr>
              <a:t>that </a:t>
            </a:r>
            <a:r>
              <a:rPr dirty="0" sz="2450" spc="-540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can</a:t>
            </a:r>
            <a:r>
              <a:rPr dirty="0" sz="2450">
                <a:latin typeface="Calibri"/>
                <a:cs typeface="Calibri"/>
              </a:rPr>
              <a:t> be</a:t>
            </a:r>
            <a:r>
              <a:rPr dirty="0" sz="2450" spc="2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a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handy solution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to</a:t>
            </a:r>
            <a:r>
              <a:rPr dirty="0" sz="2450" spc="-5">
                <a:latin typeface="Calibri"/>
                <a:cs typeface="Calibri"/>
              </a:rPr>
              <a:t> </a:t>
            </a:r>
            <a:r>
              <a:rPr dirty="0" sz="2450" spc="10">
                <a:latin typeface="Calibri"/>
                <a:cs typeface="Calibri"/>
              </a:rPr>
              <a:t>meet</a:t>
            </a:r>
            <a:r>
              <a:rPr dirty="0" sz="2450">
                <a:latin typeface="Calibri"/>
                <a:cs typeface="Calibri"/>
              </a:rPr>
              <a:t> </a:t>
            </a:r>
            <a:r>
              <a:rPr dirty="0" sz="2450" spc="-5">
                <a:latin typeface="Calibri"/>
                <a:cs typeface="Calibri"/>
              </a:rPr>
              <a:t>all</a:t>
            </a:r>
            <a:r>
              <a:rPr dirty="0" sz="2450" spc="15">
                <a:latin typeface="Calibri"/>
                <a:cs typeface="Calibri"/>
              </a:rPr>
              <a:t> </a:t>
            </a:r>
            <a:r>
              <a:rPr dirty="0" sz="2450" spc="5">
                <a:latin typeface="Calibri"/>
                <a:cs typeface="Calibri"/>
              </a:rPr>
              <a:t>demands.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82720" y="1264562"/>
            <a:ext cx="6496685" cy="781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19455" indent="-707390">
              <a:lnSpc>
                <a:spcPct val="100000"/>
              </a:lnSpc>
              <a:spcBef>
                <a:spcPts val="105"/>
              </a:spcBef>
              <a:buFont typeface="Segoe UI Symbol"/>
              <a:buChar char="❑"/>
              <a:tabLst>
                <a:tab pos="720090" algn="l"/>
              </a:tabLst>
            </a:pPr>
            <a:r>
              <a:rPr dirty="0" sz="4950" spc="375">
                <a:solidFill>
                  <a:srgbClr val="2F5495"/>
                </a:solidFill>
                <a:latin typeface="Verdana"/>
                <a:cs typeface="Verdana"/>
              </a:rPr>
              <a:t>DATA</a:t>
            </a:r>
            <a:r>
              <a:rPr dirty="0" sz="4950" spc="-22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4950" spc="484">
                <a:solidFill>
                  <a:srgbClr val="2F5495"/>
                </a:solidFill>
                <a:latin typeface="Verdana"/>
                <a:cs typeface="Verdana"/>
              </a:rPr>
              <a:t>SUMMARY</a:t>
            </a:r>
            <a:endParaRPr sz="4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90" y="4530329"/>
            <a:ext cx="8310880" cy="207391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51790" indent="-339725">
              <a:lnSpc>
                <a:spcPct val="100000"/>
              </a:lnSpc>
              <a:spcBef>
                <a:spcPts val="715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5">
                <a:latin typeface="Calibri"/>
                <a:cs typeface="Calibri"/>
              </a:rPr>
              <a:t>This</a:t>
            </a:r>
            <a:r>
              <a:rPr dirty="0" sz="1950" spc="10">
                <a:latin typeface="Calibri"/>
                <a:cs typeface="Calibri"/>
              </a:rPr>
              <a:t> Dataset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contains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8760</a:t>
            </a:r>
            <a:r>
              <a:rPr dirty="0" sz="1950" spc="-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record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and</a:t>
            </a:r>
            <a:r>
              <a:rPr dirty="0" sz="1950" spc="5">
                <a:latin typeface="Calibri"/>
                <a:cs typeface="Calibri"/>
              </a:rPr>
              <a:t> 14 </a:t>
            </a:r>
            <a:r>
              <a:rPr dirty="0" sz="1950" spc="10">
                <a:latin typeface="Calibri"/>
                <a:cs typeface="Calibri"/>
              </a:rPr>
              <a:t>columns.</a:t>
            </a:r>
            <a:endParaRPr sz="195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625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10">
                <a:latin typeface="Calibri"/>
                <a:cs typeface="Calibri"/>
              </a:rPr>
              <a:t>Three categorical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features ‘Seasons’,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‘Holiday’,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20">
                <a:latin typeface="Calibri"/>
                <a:cs typeface="Calibri"/>
              </a:rPr>
              <a:t>&amp;</a:t>
            </a:r>
            <a:r>
              <a:rPr dirty="0" sz="1950" spc="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‘Functioning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Day’.</a:t>
            </a:r>
            <a:endParaRPr sz="195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625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15">
                <a:latin typeface="Calibri"/>
                <a:cs typeface="Calibri"/>
              </a:rPr>
              <a:t>One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Datetime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features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‘Date’.</a:t>
            </a:r>
            <a:endParaRPr sz="1950">
              <a:latin typeface="Calibri"/>
              <a:cs typeface="Calibri"/>
            </a:endParaRPr>
          </a:p>
          <a:p>
            <a:pPr marL="295910" marR="5080" indent="-283845">
              <a:lnSpc>
                <a:spcPct val="91500"/>
              </a:lnSpc>
              <a:spcBef>
                <a:spcPts val="810"/>
              </a:spcBef>
              <a:buFont typeface="Calibri"/>
              <a:buChar char="▪"/>
              <a:tabLst>
                <a:tab pos="351790" algn="l"/>
                <a:tab pos="352425" algn="l"/>
              </a:tabLst>
            </a:pPr>
            <a:r>
              <a:rPr dirty="0"/>
              <a:t>	</a:t>
            </a:r>
            <a:r>
              <a:rPr dirty="0" sz="1950" spc="20">
                <a:latin typeface="Calibri"/>
                <a:cs typeface="Calibri"/>
              </a:rPr>
              <a:t>We </a:t>
            </a:r>
            <a:r>
              <a:rPr dirty="0" sz="1950" spc="10">
                <a:latin typeface="Calibri"/>
                <a:cs typeface="Calibri"/>
              </a:rPr>
              <a:t>have </a:t>
            </a:r>
            <a:r>
              <a:rPr dirty="0" sz="1950" spc="15">
                <a:latin typeface="Calibri"/>
                <a:cs typeface="Calibri"/>
              </a:rPr>
              <a:t>some </a:t>
            </a:r>
            <a:r>
              <a:rPr dirty="0" sz="1950" spc="10">
                <a:latin typeface="Calibri"/>
                <a:cs typeface="Calibri"/>
              </a:rPr>
              <a:t>numerical </a:t>
            </a:r>
            <a:r>
              <a:rPr dirty="0" sz="1950" spc="5">
                <a:latin typeface="Calibri"/>
                <a:cs typeface="Calibri"/>
              </a:rPr>
              <a:t>type </a:t>
            </a:r>
            <a:r>
              <a:rPr dirty="0" sz="1950" spc="10">
                <a:latin typeface="Calibri"/>
                <a:cs typeface="Calibri"/>
              </a:rPr>
              <a:t>variables </a:t>
            </a:r>
            <a:r>
              <a:rPr dirty="0" sz="1950" spc="15">
                <a:latin typeface="Calibri"/>
                <a:cs typeface="Calibri"/>
              </a:rPr>
              <a:t>such </a:t>
            </a:r>
            <a:r>
              <a:rPr dirty="0" sz="1950" spc="10">
                <a:latin typeface="Calibri"/>
                <a:cs typeface="Calibri"/>
              </a:rPr>
              <a:t>as temperature, humidity, wind, </a:t>
            </a:r>
            <a:r>
              <a:rPr dirty="0" sz="1950" spc="-43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visibility, dew point temp, solar radiation, rainfall, snowfall </a:t>
            </a:r>
            <a:r>
              <a:rPr dirty="0" sz="1950" spc="15">
                <a:latin typeface="Calibri"/>
                <a:cs typeface="Calibri"/>
              </a:rPr>
              <a:t>which </a:t>
            </a:r>
            <a:r>
              <a:rPr dirty="0" sz="1950" spc="5">
                <a:latin typeface="Calibri"/>
                <a:cs typeface="Calibri"/>
              </a:rPr>
              <a:t>tells </a:t>
            </a:r>
            <a:r>
              <a:rPr dirty="0" sz="1950" spc="10">
                <a:latin typeface="Calibri"/>
                <a:cs typeface="Calibri"/>
              </a:rPr>
              <a:t>the </a:t>
            </a:r>
            <a:r>
              <a:rPr dirty="0" sz="1950" spc="1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environment</a:t>
            </a:r>
            <a:r>
              <a:rPr dirty="0" sz="1950" spc="-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conditions</a:t>
            </a:r>
            <a:r>
              <a:rPr dirty="0" sz="1950" spc="-30">
                <a:latin typeface="Calibri"/>
                <a:cs typeface="Calibri"/>
              </a:rPr>
              <a:t> </a:t>
            </a:r>
            <a:r>
              <a:rPr dirty="0" sz="1950">
                <a:latin typeface="Calibri"/>
                <a:cs typeface="Calibri"/>
              </a:rPr>
              <a:t>at </a:t>
            </a:r>
            <a:r>
              <a:rPr dirty="0" sz="1950" spc="10">
                <a:latin typeface="Calibri"/>
                <a:cs typeface="Calibri"/>
              </a:rPr>
              <a:t>that</a:t>
            </a:r>
            <a:r>
              <a:rPr dirty="0" sz="195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particular</a:t>
            </a:r>
            <a:r>
              <a:rPr dirty="0" sz="1950" spc="-25">
                <a:latin typeface="Calibri"/>
                <a:cs typeface="Calibri"/>
              </a:rPr>
              <a:t> </a:t>
            </a:r>
            <a:r>
              <a:rPr dirty="0" sz="1950" spc="15">
                <a:latin typeface="Calibri"/>
                <a:cs typeface="Calibri"/>
              </a:rPr>
              <a:t>hour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5">
                <a:latin typeface="Calibri"/>
                <a:cs typeface="Calibri"/>
              </a:rPr>
              <a:t>of</a:t>
            </a:r>
            <a:r>
              <a:rPr dirty="0" sz="1950" spc="20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the</a:t>
            </a:r>
            <a:r>
              <a:rPr dirty="0" sz="1950" spc="-5">
                <a:latin typeface="Calibri"/>
                <a:cs typeface="Calibri"/>
              </a:rPr>
              <a:t> </a:t>
            </a:r>
            <a:r>
              <a:rPr dirty="0" sz="1950" spc="10">
                <a:latin typeface="Calibri"/>
                <a:cs typeface="Calibri"/>
              </a:rPr>
              <a:t>day.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668" y="2172638"/>
            <a:ext cx="9193464" cy="22600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720" y="1099300"/>
            <a:ext cx="8048625" cy="55086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624965" indent="-707390">
              <a:lnSpc>
                <a:spcPct val="100000"/>
              </a:lnSpc>
              <a:spcBef>
                <a:spcPts val="835"/>
              </a:spcBef>
              <a:buFont typeface="Segoe UI Symbol"/>
              <a:buChar char="❑"/>
              <a:tabLst>
                <a:tab pos="1624965" algn="l"/>
              </a:tabLst>
            </a:pPr>
            <a:r>
              <a:rPr dirty="0" sz="4450" spc="415">
                <a:solidFill>
                  <a:srgbClr val="2F5495"/>
                </a:solidFill>
                <a:latin typeface="Verdana"/>
                <a:cs typeface="Verdana"/>
              </a:rPr>
              <a:t>FEATURE</a:t>
            </a:r>
            <a:r>
              <a:rPr dirty="0" sz="4450" spc="-130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4450" spc="430">
                <a:solidFill>
                  <a:srgbClr val="2F5495"/>
                </a:solidFill>
                <a:latin typeface="Verdana"/>
                <a:cs typeface="Verdana"/>
              </a:rPr>
              <a:t>SUMMARY</a:t>
            </a:r>
            <a:endParaRPr sz="4450">
              <a:latin typeface="Verdana"/>
              <a:cs typeface="Verdana"/>
            </a:endParaRPr>
          </a:p>
          <a:p>
            <a:pPr marL="362585" indent="-350520">
              <a:lnSpc>
                <a:spcPct val="100000"/>
              </a:lnSpc>
              <a:spcBef>
                <a:spcPts val="1050"/>
              </a:spcBef>
              <a:buSzPct val="139393"/>
              <a:buChar char="▪"/>
              <a:tabLst>
                <a:tab pos="362585" algn="l"/>
                <a:tab pos="36322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Date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Year-Month-Day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80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Rented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Bike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Count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3F3F3F"/>
                </a:solidFill>
                <a:latin typeface="Calibri"/>
                <a:cs typeface="Calibri"/>
              </a:rPr>
              <a:t>Count</a:t>
            </a:r>
            <a:r>
              <a:rPr dirty="0" sz="1650" spc="-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bikes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rented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at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each </a:t>
            </a:r>
            <a:r>
              <a:rPr dirty="0" sz="1650" spc="5">
                <a:solidFill>
                  <a:srgbClr val="3F3F3F"/>
                </a:solidFill>
                <a:latin typeface="Calibri"/>
                <a:cs typeface="Calibri"/>
              </a:rPr>
              <a:t>hour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Hour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Hour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dirty="0" sz="16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day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0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Temperature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Temperature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 spc="5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Celsius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40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Humidity</a:t>
            </a:r>
            <a:r>
              <a:rPr dirty="0" sz="1650" spc="-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%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0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Wind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Speed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 m/s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Visibility</a:t>
            </a:r>
            <a:r>
              <a:rPr dirty="0" sz="16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10m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 spc="5">
                <a:solidFill>
                  <a:srgbClr val="3F3F3F"/>
                </a:solidFill>
                <a:latin typeface="Calibri"/>
                <a:cs typeface="Calibri"/>
              </a:rPr>
              <a:t>Dew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point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temperature</a:t>
            </a:r>
            <a:r>
              <a:rPr dirty="0" sz="16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-Celsius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3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Solar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radiation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-MJ/m2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Rainfall</a:t>
            </a:r>
            <a:r>
              <a:rPr dirty="0" sz="16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 spc="-5">
                <a:solidFill>
                  <a:srgbClr val="3F3F3F"/>
                </a:solidFill>
                <a:latin typeface="Calibri"/>
                <a:cs typeface="Calibri"/>
              </a:rPr>
              <a:t>-mm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Snowfall</a:t>
            </a:r>
            <a:r>
              <a:rPr dirty="0" sz="16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–cm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Seasons</a:t>
            </a:r>
            <a:r>
              <a:rPr dirty="0" sz="16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-Winter,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Spring,</a:t>
            </a:r>
            <a:r>
              <a:rPr dirty="0" sz="16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Summer,</a:t>
            </a:r>
            <a:r>
              <a:rPr dirty="0" sz="1650" spc="-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Autumn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35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Holiday</a:t>
            </a:r>
            <a:r>
              <a:rPr dirty="0" sz="16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-Holiday/No</a:t>
            </a:r>
            <a:r>
              <a:rPr dirty="0" sz="16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Holiday</a:t>
            </a:r>
            <a:endParaRPr sz="1650">
              <a:latin typeface="Calibri"/>
              <a:cs typeface="Calibri"/>
            </a:endParaRPr>
          </a:p>
          <a:p>
            <a:pPr marL="342265" indent="-330200">
              <a:lnSpc>
                <a:spcPct val="100000"/>
              </a:lnSpc>
              <a:spcBef>
                <a:spcPts val="620"/>
              </a:spcBef>
              <a:buChar char="▪"/>
              <a:tabLst>
                <a:tab pos="342265" algn="l"/>
                <a:tab pos="342900" algn="l"/>
              </a:tabLst>
            </a:pP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Functional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Day</a:t>
            </a:r>
            <a:r>
              <a:rPr dirty="0" sz="16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- NoFunc(Non</a:t>
            </a:r>
            <a:r>
              <a:rPr dirty="0" sz="1650" spc="-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Functional</a:t>
            </a:r>
            <a:r>
              <a:rPr dirty="0" sz="16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Hrs),Fun(Functional</a:t>
            </a:r>
            <a:r>
              <a:rPr dirty="0" sz="16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3F3F3F"/>
                </a:solidFill>
                <a:latin typeface="Calibri"/>
                <a:cs typeface="Calibri"/>
              </a:rPr>
              <a:t>Hrs)</a:t>
            </a:r>
            <a:endParaRPr sz="16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358" y="1276520"/>
            <a:ext cx="8227695" cy="3387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7720" indent="-471805">
              <a:lnSpc>
                <a:spcPts val="3760"/>
              </a:lnSpc>
              <a:spcBef>
                <a:spcPts val="100"/>
              </a:spcBef>
              <a:buFont typeface="Segoe UI Symbol"/>
              <a:buChar char="❑"/>
              <a:tabLst>
                <a:tab pos="2078355" algn="l"/>
              </a:tabLst>
            </a:pPr>
            <a:r>
              <a:rPr dirty="0" sz="3300" spc="135">
                <a:solidFill>
                  <a:srgbClr val="2F5495"/>
                </a:solidFill>
                <a:latin typeface="Verdana"/>
                <a:cs typeface="Verdana"/>
              </a:rPr>
              <a:t>INSIGHTS</a:t>
            </a:r>
            <a:r>
              <a:rPr dirty="0" sz="3300" spc="-3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254">
                <a:solidFill>
                  <a:srgbClr val="2F5495"/>
                </a:solidFill>
                <a:latin typeface="Verdana"/>
                <a:cs typeface="Verdana"/>
              </a:rPr>
              <a:t>FORM</a:t>
            </a:r>
            <a:r>
              <a:rPr dirty="0" sz="3300" spc="-7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310">
                <a:solidFill>
                  <a:srgbClr val="2F5495"/>
                </a:solidFill>
                <a:latin typeface="Verdana"/>
                <a:cs typeface="Verdana"/>
              </a:rPr>
              <a:t>THE</a:t>
            </a:r>
            <a:endParaRPr sz="3300">
              <a:latin typeface="Verdana"/>
              <a:cs typeface="Verdana"/>
            </a:endParaRPr>
          </a:p>
          <a:p>
            <a:pPr marL="3265804">
              <a:lnSpc>
                <a:spcPts val="3760"/>
              </a:lnSpc>
            </a:pPr>
            <a:r>
              <a:rPr dirty="0" sz="3300" spc="235">
                <a:solidFill>
                  <a:srgbClr val="2F5495"/>
                </a:solidFill>
                <a:latin typeface="Verdana"/>
                <a:cs typeface="Verdana"/>
              </a:rPr>
              <a:t>DATASETS</a:t>
            </a:r>
            <a:endParaRPr sz="3300">
              <a:latin typeface="Verdana"/>
              <a:cs typeface="Verdana"/>
            </a:endParaRPr>
          </a:p>
          <a:p>
            <a:pPr marL="351790" indent="-339725">
              <a:lnSpc>
                <a:spcPct val="100000"/>
              </a:lnSpc>
              <a:spcBef>
                <a:spcPts val="475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There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No</a:t>
            </a:r>
            <a:r>
              <a:rPr dirty="0" sz="1950" spc="-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Calibri"/>
                <a:cs typeface="Calibri"/>
              </a:rPr>
              <a:t>Missing</a:t>
            </a:r>
            <a:r>
              <a:rPr dirty="0" sz="1950" spc="-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dirty="0" sz="19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present</a:t>
            </a:r>
            <a:endParaRPr sz="195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620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There are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No</a:t>
            </a:r>
            <a:r>
              <a:rPr dirty="0" sz="19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Duplicate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values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present</a:t>
            </a:r>
            <a:endParaRPr sz="1950">
              <a:latin typeface="Calibri"/>
              <a:cs typeface="Calibri"/>
            </a:endParaRPr>
          </a:p>
          <a:p>
            <a:pPr marL="351790" indent="-339725">
              <a:lnSpc>
                <a:spcPct val="100000"/>
              </a:lnSpc>
              <a:spcBef>
                <a:spcPts val="625"/>
              </a:spcBef>
              <a:buChar char="▪"/>
              <a:tabLst>
                <a:tab pos="351790" algn="l"/>
                <a:tab pos="352425" algn="l"/>
              </a:tabLst>
            </a:pP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There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No</a:t>
            </a:r>
            <a:r>
              <a:rPr dirty="0" sz="19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null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values.</a:t>
            </a:r>
            <a:endParaRPr sz="1950">
              <a:latin typeface="Calibri"/>
              <a:cs typeface="Calibri"/>
            </a:endParaRPr>
          </a:p>
          <a:p>
            <a:pPr marL="295910" marR="5080" indent="-283845">
              <a:lnSpc>
                <a:spcPts val="2150"/>
              </a:lnSpc>
              <a:spcBef>
                <a:spcPts val="840"/>
              </a:spcBef>
              <a:buClr>
                <a:srgbClr val="3F3F3F"/>
              </a:buClr>
              <a:buFont typeface="Calibri"/>
              <a:buChar char="▪"/>
              <a:tabLst>
                <a:tab pos="351790" algn="l"/>
                <a:tab pos="352425" algn="l"/>
              </a:tabLst>
            </a:pPr>
            <a:r>
              <a:rPr dirty="0"/>
              <a:t>	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dirty="0" sz="19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finally</a:t>
            </a:r>
            <a:r>
              <a:rPr dirty="0" sz="19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dependent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feature</a:t>
            </a:r>
            <a:r>
              <a:rPr dirty="0" sz="1950" spc="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'rented</a:t>
            </a:r>
            <a:r>
              <a:rPr dirty="0" sz="1950" spc="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bike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count'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variable</a:t>
            </a:r>
            <a:r>
              <a:rPr dirty="0" sz="19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Calibri"/>
                <a:cs typeface="Calibri"/>
              </a:rPr>
              <a:t>which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 we </a:t>
            </a:r>
            <a:r>
              <a:rPr dirty="0" sz="1950" spc="-4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need</a:t>
            </a:r>
            <a:r>
              <a:rPr dirty="0" sz="1950" spc="1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dirty="0" sz="19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predict</a:t>
            </a:r>
            <a:r>
              <a:rPr dirty="0" sz="19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dirty="0" sz="19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5">
                <a:solidFill>
                  <a:srgbClr val="3F3F3F"/>
                </a:solidFill>
                <a:latin typeface="Calibri"/>
                <a:cs typeface="Calibri"/>
              </a:rPr>
              <a:t>new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observations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950">
              <a:latin typeface="Calibri"/>
              <a:cs typeface="Calibri"/>
            </a:endParaRPr>
          </a:p>
          <a:p>
            <a:pPr marL="295910" marR="251460" indent="-283845">
              <a:lnSpc>
                <a:spcPts val="2140"/>
              </a:lnSpc>
              <a:spcBef>
                <a:spcPts val="825"/>
              </a:spcBef>
              <a:buClr>
                <a:srgbClr val="3F3F3F"/>
              </a:buClr>
              <a:buFont typeface="Calibri"/>
              <a:buChar char="▪"/>
              <a:tabLst>
                <a:tab pos="351790" algn="l"/>
                <a:tab pos="352425" algn="l"/>
              </a:tabLst>
            </a:pPr>
            <a:r>
              <a:rPr dirty="0"/>
              <a:t>	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The dataset shows hourly rental data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for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one year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(1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December 2017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to </a:t>
            </a:r>
            <a:r>
              <a:rPr dirty="0" sz="1950" spc="15">
                <a:solidFill>
                  <a:srgbClr val="3F3F3F"/>
                </a:solidFill>
                <a:latin typeface="Calibri"/>
                <a:cs typeface="Calibri"/>
              </a:rPr>
              <a:t>31 </a:t>
            </a:r>
            <a:r>
              <a:rPr dirty="0" sz="1950" spc="-43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November(2018)(365</a:t>
            </a:r>
            <a:r>
              <a:rPr dirty="0" sz="1950" spc="-4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days).we</a:t>
            </a:r>
            <a:r>
              <a:rPr dirty="0" sz="1950" spc="-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consider</a:t>
            </a:r>
            <a:r>
              <a:rPr dirty="0" sz="19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5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dirty="0" sz="1950" spc="-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dirty="0" sz="1950" spc="-1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dirty="0" sz="195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single</a:t>
            </a:r>
            <a:r>
              <a:rPr dirty="0" sz="1950" spc="-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year</a:t>
            </a:r>
            <a:r>
              <a:rPr dirty="0" sz="1950" spc="2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1950" spc="1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endParaRPr sz="19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6083" y="1226383"/>
            <a:ext cx="692785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9455" indent="-707390">
              <a:lnSpc>
                <a:spcPct val="100000"/>
              </a:lnSpc>
              <a:spcBef>
                <a:spcPts val="100"/>
              </a:spcBef>
              <a:buFont typeface="Segoe UI Symbol"/>
              <a:buChar char="❑"/>
              <a:tabLst>
                <a:tab pos="719455" algn="l"/>
                <a:tab pos="720090" algn="l"/>
              </a:tabLst>
            </a:pPr>
            <a:r>
              <a:rPr dirty="0" sz="3300" spc="260">
                <a:solidFill>
                  <a:srgbClr val="2F5495"/>
                </a:solidFill>
                <a:latin typeface="Verdana"/>
                <a:cs typeface="Verdana"/>
              </a:rPr>
              <a:t>COLUMNS</a:t>
            </a:r>
            <a:r>
              <a:rPr dirty="0" sz="3300" spc="-6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85">
                <a:solidFill>
                  <a:srgbClr val="2F5495"/>
                </a:solidFill>
                <a:latin typeface="Verdana"/>
                <a:cs typeface="Verdana"/>
              </a:rPr>
              <a:t>WISE</a:t>
            </a:r>
            <a:r>
              <a:rPr dirty="0" sz="3300" spc="-65">
                <a:solidFill>
                  <a:srgbClr val="2F5495"/>
                </a:solidFill>
                <a:latin typeface="Verdana"/>
                <a:cs typeface="Verdana"/>
              </a:rPr>
              <a:t> </a:t>
            </a:r>
            <a:r>
              <a:rPr dirty="0" sz="3300" spc="235">
                <a:solidFill>
                  <a:srgbClr val="2F5495"/>
                </a:solidFill>
                <a:latin typeface="Verdana"/>
                <a:cs typeface="Verdana"/>
              </a:rPr>
              <a:t>ANALYSIS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226" y="4487611"/>
            <a:ext cx="8468995" cy="183959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95910" marR="1424305" indent="-283845">
              <a:lnSpc>
                <a:spcPts val="1739"/>
              </a:lnSpc>
              <a:spcBef>
                <a:spcPts val="520"/>
              </a:spcBef>
              <a:buChar char="▪"/>
              <a:tabLst>
                <a:tab pos="295275" algn="l"/>
                <a:tab pos="295910" algn="l"/>
              </a:tabLst>
            </a:pPr>
            <a:r>
              <a:rPr dirty="0" sz="1800" spc="5">
                <a:latin typeface="Calibri"/>
                <a:cs typeface="Calibri"/>
              </a:rPr>
              <a:t>1.From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above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graphs</a:t>
            </a:r>
            <a:r>
              <a:rPr dirty="0" sz="1800" spc="5">
                <a:latin typeface="Calibri"/>
                <a:cs typeface="Calibri"/>
              </a:rPr>
              <a:t> we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,Outliers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are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present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bike_count,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wind,sunlight,rain,snow.</a:t>
            </a:r>
            <a:endParaRPr sz="1800">
              <a:latin typeface="Calibri"/>
              <a:cs typeface="Calibri"/>
            </a:endParaRPr>
          </a:p>
          <a:p>
            <a:pPr marL="295910" marR="5080" indent="-283845">
              <a:lnSpc>
                <a:spcPts val="1739"/>
              </a:lnSpc>
              <a:spcBef>
                <a:spcPts val="825"/>
              </a:spcBef>
              <a:buChar char="▪"/>
              <a:tabLst>
                <a:tab pos="295275" algn="l"/>
                <a:tab pos="295910" algn="l"/>
              </a:tabLst>
            </a:pPr>
            <a:r>
              <a:rPr dirty="0" sz="1800">
                <a:latin typeface="Calibri"/>
                <a:cs typeface="Calibri"/>
              </a:rPr>
              <a:t>2.Dependent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variable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 bike_count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moderate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right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skewed,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to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linear 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regression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dependent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feature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to follow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normal</a:t>
            </a:r>
            <a:r>
              <a:rPr dirty="0" sz="1800">
                <a:latin typeface="Calibri"/>
                <a:cs typeface="Calibri"/>
              </a:rPr>
              <a:t> distribution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.Therefore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IQR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 log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transformation.</a:t>
            </a:r>
            <a:endParaRPr sz="1800">
              <a:latin typeface="Calibri"/>
              <a:cs typeface="Calibri"/>
            </a:endParaRPr>
          </a:p>
          <a:p>
            <a:pPr marL="295910" marR="262890" indent="-283845">
              <a:lnSpc>
                <a:spcPts val="1750"/>
              </a:lnSpc>
              <a:spcBef>
                <a:spcPts val="819"/>
              </a:spcBef>
              <a:buChar char="▪"/>
              <a:tabLst>
                <a:tab pos="295275" algn="l"/>
                <a:tab pos="295910" algn="l"/>
              </a:tabLst>
            </a:pPr>
            <a:r>
              <a:rPr dirty="0" sz="1800">
                <a:latin typeface="Calibri"/>
                <a:cs typeface="Calibri"/>
              </a:rPr>
              <a:t>3.Features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like </a:t>
            </a:r>
            <a:r>
              <a:rPr dirty="0" sz="1800">
                <a:latin typeface="Calibri"/>
                <a:cs typeface="Calibri"/>
              </a:rPr>
              <a:t>wind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sunlight,rain,snow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are to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treated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by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IQR </a:t>
            </a:r>
            <a:r>
              <a:rPr dirty="0" sz="1800">
                <a:latin typeface="Calibri"/>
                <a:cs typeface="Calibri"/>
              </a:rPr>
              <a:t>method,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where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capped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record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99</a:t>
            </a:r>
            <a:r>
              <a:rPr dirty="0" sz="1800">
                <a:latin typeface="Calibri"/>
                <a:cs typeface="Calibri"/>
              </a:rPr>
              <a:t> percentile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median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that</a:t>
            </a:r>
            <a:r>
              <a:rPr dirty="0" sz="1800" spc="5">
                <a:latin typeface="Calibri"/>
                <a:cs typeface="Calibri"/>
              </a:rPr>
              <a:t> column</a:t>
            </a:r>
            <a:r>
              <a:rPr dirty="0" sz="1800">
                <a:latin typeface="Calibri"/>
                <a:cs typeface="Calibri"/>
              </a:rPr>
              <a:t> 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895" y="1901418"/>
            <a:ext cx="8912481" cy="25611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7" y="1206419"/>
            <a:ext cx="6674484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235" b="0">
                <a:latin typeface="Verdana"/>
                <a:cs typeface="Verdana"/>
              </a:rPr>
              <a:t>MANIPULATING</a:t>
            </a:r>
            <a:r>
              <a:rPr dirty="0" spc="-125" b="0">
                <a:latin typeface="Verdana"/>
                <a:cs typeface="Verdana"/>
              </a:rPr>
              <a:t> </a:t>
            </a:r>
            <a:r>
              <a:rPr dirty="0" spc="285" b="0">
                <a:latin typeface="Verdana"/>
                <a:cs typeface="Verdana"/>
              </a:rPr>
              <a:t>THE</a:t>
            </a:r>
            <a:r>
              <a:rPr dirty="0" spc="-65" b="0">
                <a:latin typeface="Verdana"/>
                <a:cs typeface="Verdana"/>
              </a:rPr>
              <a:t> </a:t>
            </a:r>
            <a:r>
              <a:rPr dirty="0" spc="225" b="0">
                <a:latin typeface="Verdana"/>
                <a:cs typeface="Verdana"/>
              </a:rPr>
              <a:t>DATASETS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573405" indent="-368935">
              <a:lnSpc>
                <a:spcPts val="1839"/>
              </a:lnSpc>
              <a:spcBef>
                <a:spcPts val="11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dirty="0"/>
              <a:t>Added</a:t>
            </a:r>
            <a:r>
              <a:rPr dirty="0" spc="20"/>
              <a:t> </a:t>
            </a:r>
            <a:r>
              <a:rPr dirty="0"/>
              <a:t>new</a:t>
            </a:r>
            <a:r>
              <a:rPr dirty="0" spc="20"/>
              <a:t> </a:t>
            </a:r>
            <a:r>
              <a:rPr dirty="0"/>
              <a:t>feature</a:t>
            </a:r>
            <a:r>
              <a:rPr dirty="0" spc="40"/>
              <a:t> </a:t>
            </a:r>
            <a:r>
              <a:rPr dirty="0"/>
              <a:t>called</a:t>
            </a:r>
            <a:r>
              <a:rPr dirty="0" spc="-20"/>
              <a:t> </a:t>
            </a:r>
            <a:r>
              <a:rPr dirty="0" b="1">
                <a:latin typeface="Calibri"/>
                <a:cs typeface="Calibri"/>
              </a:rPr>
              <a:t>weekend</a:t>
            </a:r>
            <a:r>
              <a:rPr dirty="0" spc="20" b="1">
                <a:latin typeface="Calibri"/>
                <a:cs typeface="Calibri"/>
              </a:rPr>
              <a:t> </a:t>
            </a:r>
            <a:r>
              <a:rPr dirty="0"/>
              <a:t>which</a:t>
            </a:r>
            <a:r>
              <a:rPr dirty="0" spc="10"/>
              <a:t> </a:t>
            </a:r>
            <a:r>
              <a:rPr dirty="0"/>
              <a:t>takes</a:t>
            </a:r>
            <a:r>
              <a:rPr dirty="0" spc="10"/>
              <a:t> </a:t>
            </a:r>
            <a:r>
              <a:rPr dirty="0"/>
              <a:t>Saturday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Sunday</a:t>
            </a:r>
            <a:r>
              <a:rPr dirty="0" spc="25"/>
              <a:t> </a:t>
            </a:r>
            <a:r>
              <a:rPr dirty="0" spc="-5"/>
              <a:t>as</a:t>
            </a:r>
            <a:r>
              <a:rPr dirty="0" spc="35"/>
              <a:t> </a:t>
            </a:r>
            <a:r>
              <a:rPr dirty="0"/>
              <a:t>one</a:t>
            </a:r>
            <a:r>
              <a:rPr dirty="0" spc="15"/>
              <a:t> </a:t>
            </a:r>
            <a:r>
              <a:rPr dirty="0"/>
              <a:t>else</a:t>
            </a:r>
            <a:r>
              <a:rPr dirty="0" spc="15"/>
              <a:t> </a:t>
            </a:r>
            <a:r>
              <a:rPr dirty="0"/>
              <a:t>zero</a:t>
            </a:r>
          </a:p>
          <a:p>
            <a:pPr marL="574040">
              <a:lnSpc>
                <a:spcPts val="1839"/>
              </a:lnSpc>
            </a:pPr>
            <a:r>
              <a:rPr dirty="0"/>
              <a:t>.</a:t>
            </a:r>
          </a:p>
          <a:p>
            <a:pPr marL="574040" marR="102870" indent="-368935">
              <a:lnSpc>
                <a:spcPct val="70500"/>
              </a:lnSpc>
              <a:spcBef>
                <a:spcPts val="830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dirty="0"/>
              <a:t>Added</a:t>
            </a:r>
            <a:r>
              <a:rPr dirty="0" spc="20"/>
              <a:t> </a:t>
            </a:r>
            <a:r>
              <a:rPr dirty="0" spc="5"/>
              <a:t>one</a:t>
            </a:r>
            <a:r>
              <a:rPr dirty="0" spc="20"/>
              <a:t> </a:t>
            </a:r>
            <a:r>
              <a:rPr dirty="0" spc="5"/>
              <a:t>more</a:t>
            </a:r>
            <a:r>
              <a:rPr dirty="0" spc="20"/>
              <a:t> </a:t>
            </a:r>
            <a:r>
              <a:rPr dirty="0"/>
              <a:t>new</a:t>
            </a:r>
            <a:r>
              <a:rPr dirty="0" spc="20"/>
              <a:t> </a:t>
            </a:r>
            <a:r>
              <a:rPr dirty="0"/>
              <a:t>feature</a:t>
            </a:r>
            <a:r>
              <a:rPr dirty="0" spc="20"/>
              <a:t> </a:t>
            </a:r>
            <a:r>
              <a:rPr dirty="0"/>
              <a:t>called</a:t>
            </a:r>
            <a:r>
              <a:rPr dirty="0" spc="-5"/>
              <a:t> </a:t>
            </a:r>
            <a:r>
              <a:rPr dirty="0">
                <a:solidFill>
                  <a:srgbClr val="A31515"/>
                </a:solidFill>
              </a:rPr>
              <a:t>day_or_night</a:t>
            </a:r>
            <a:r>
              <a:rPr dirty="0" spc="114">
                <a:solidFill>
                  <a:srgbClr val="A31515"/>
                </a:solidFill>
              </a:rPr>
              <a:t> </a:t>
            </a:r>
            <a:r>
              <a:rPr dirty="0"/>
              <a:t>which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15"/>
              <a:t> </a:t>
            </a:r>
            <a:r>
              <a:rPr dirty="0"/>
              <a:t>followed</a:t>
            </a:r>
            <a:r>
              <a:rPr dirty="0" spc="5"/>
              <a:t> by</a:t>
            </a:r>
            <a:r>
              <a:rPr dirty="0" spc="15"/>
              <a:t> </a:t>
            </a:r>
            <a:r>
              <a:rPr dirty="0"/>
              <a:t>two</a:t>
            </a:r>
            <a:r>
              <a:rPr dirty="0" spc="20"/>
              <a:t> </a:t>
            </a:r>
            <a:r>
              <a:rPr dirty="0"/>
              <a:t>segment </a:t>
            </a:r>
            <a:r>
              <a:rPr dirty="0" spc="-395"/>
              <a:t> </a:t>
            </a:r>
            <a:r>
              <a:rPr dirty="0"/>
              <a:t>named</a:t>
            </a:r>
            <a:r>
              <a:rPr dirty="0" spc="-5"/>
              <a:t> </a:t>
            </a:r>
            <a:r>
              <a:rPr dirty="0" spc="5"/>
              <a:t>as Day,</a:t>
            </a:r>
            <a:r>
              <a:rPr dirty="0" spc="10"/>
              <a:t> </a:t>
            </a:r>
            <a:r>
              <a:rPr dirty="0"/>
              <a:t>Night.</a:t>
            </a:r>
          </a:p>
          <a:p>
            <a:pPr marL="573405" indent="-368935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dirty="0"/>
              <a:t>Dropping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date</a:t>
            </a:r>
            <a:r>
              <a:rPr dirty="0" spc="5"/>
              <a:t> column </a:t>
            </a:r>
            <a:r>
              <a:rPr dirty="0"/>
              <a:t>after</a:t>
            </a:r>
            <a:r>
              <a:rPr dirty="0" spc="20"/>
              <a:t> </a:t>
            </a:r>
            <a:r>
              <a:rPr dirty="0"/>
              <a:t>taking</a:t>
            </a:r>
            <a:r>
              <a:rPr dirty="0" spc="10"/>
              <a:t> </a:t>
            </a:r>
            <a:r>
              <a:rPr dirty="0"/>
              <a:t>out</a:t>
            </a:r>
            <a:r>
              <a:rPr dirty="0" spc="10"/>
              <a:t> </a:t>
            </a:r>
            <a:r>
              <a:rPr dirty="0"/>
              <a:t>month_name,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day_name.</a:t>
            </a:r>
          </a:p>
          <a:p>
            <a:pPr marL="574040" marR="499745" indent="-368935">
              <a:lnSpc>
                <a:spcPct val="70600"/>
              </a:lnSpc>
              <a:spcBef>
                <a:spcPts val="830"/>
              </a:spcBef>
              <a:buAutoNum type="arabicPeriod" startAt="2"/>
              <a:tabLst>
                <a:tab pos="573405" algn="l"/>
                <a:tab pos="574040" algn="l"/>
              </a:tabLst>
            </a:pPr>
            <a:r>
              <a:rPr dirty="0"/>
              <a:t>Defining</a:t>
            </a:r>
            <a:r>
              <a:rPr dirty="0" spc="10"/>
              <a:t> </a:t>
            </a:r>
            <a:r>
              <a:rPr dirty="0" spc="5"/>
              <a:t>a</a:t>
            </a:r>
            <a:r>
              <a:rPr dirty="0" spc="-5"/>
              <a:t> </a:t>
            </a:r>
            <a:r>
              <a:rPr dirty="0"/>
              <a:t>label</a:t>
            </a:r>
            <a:r>
              <a:rPr dirty="0" spc="15"/>
              <a:t> </a:t>
            </a:r>
            <a:r>
              <a:rPr dirty="0"/>
              <a:t>encoder</a:t>
            </a:r>
            <a:r>
              <a:rPr dirty="0" spc="35"/>
              <a:t> </a:t>
            </a:r>
            <a:r>
              <a:rPr dirty="0" spc="5"/>
              <a:t>of</a:t>
            </a:r>
            <a:r>
              <a:rPr dirty="0" spc="-10"/>
              <a:t> </a:t>
            </a:r>
            <a:r>
              <a:rPr dirty="0"/>
              <a:t>three</a:t>
            </a:r>
            <a:r>
              <a:rPr dirty="0" spc="15"/>
              <a:t> </a:t>
            </a:r>
            <a:r>
              <a:rPr dirty="0"/>
              <a:t>different</a:t>
            </a:r>
            <a:r>
              <a:rPr dirty="0" spc="20"/>
              <a:t> </a:t>
            </a:r>
            <a:r>
              <a:rPr dirty="0" spc="5"/>
              <a:t>columns</a:t>
            </a:r>
            <a:r>
              <a:rPr dirty="0" spc="-10"/>
              <a:t> </a:t>
            </a:r>
            <a:r>
              <a:rPr dirty="0"/>
              <a:t>Holiday</a:t>
            </a:r>
            <a:r>
              <a:rPr dirty="0" spc="15"/>
              <a:t> </a:t>
            </a:r>
            <a:r>
              <a:rPr dirty="0"/>
              <a:t>,</a:t>
            </a:r>
            <a:r>
              <a:rPr dirty="0" spc="15"/>
              <a:t> </a:t>
            </a:r>
            <a:r>
              <a:rPr dirty="0"/>
              <a:t>functioning</a:t>
            </a:r>
            <a:r>
              <a:rPr dirty="0" spc="-5"/>
              <a:t> </a:t>
            </a:r>
            <a:r>
              <a:rPr dirty="0"/>
              <a:t>day</a:t>
            </a:r>
            <a:r>
              <a:rPr dirty="0" spc="25"/>
              <a:t> </a:t>
            </a:r>
            <a:r>
              <a:rPr dirty="0"/>
              <a:t>and </a:t>
            </a:r>
            <a:r>
              <a:rPr dirty="0" spc="-390"/>
              <a:t> </a:t>
            </a:r>
            <a:r>
              <a:rPr dirty="0"/>
              <a:t>day_or_night</a:t>
            </a:r>
            <a:r>
              <a:rPr dirty="0" spc="30"/>
              <a:t> </a:t>
            </a:r>
            <a:r>
              <a:rPr dirty="0"/>
              <a:t>.</a:t>
            </a:r>
          </a:p>
          <a:p>
            <a:pPr marL="563245">
              <a:lnSpc>
                <a:spcPct val="100000"/>
              </a:lnSpc>
              <a:spcBef>
                <a:spcPts val="190"/>
              </a:spcBef>
            </a:pPr>
            <a:r>
              <a:rPr dirty="0"/>
              <a:t>a.In holiday</a:t>
            </a:r>
            <a:r>
              <a:rPr dirty="0" spc="-10"/>
              <a:t> </a:t>
            </a:r>
            <a:r>
              <a:rPr dirty="0" spc="5"/>
              <a:t>column </a:t>
            </a:r>
            <a:r>
              <a:rPr dirty="0"/>
              <a:t>it takes</a:t>
            </a:r>
            <a:r>
              <a:rPr dirty="0" spc="25"/>
              <a:t> </a:t>
            </a:r>
            <a:r>
              <a:rPr dirty="0" b="1">
                <a:latin typeface="Calibri"/>
                <a:cs typeface="Calibri"/>
              </a:rPr>
              <a:t>holiday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 spc="5"/>
              <a:t>as</a:t>
            </a:r>
            <a:r>
              <a:rPr dirty="0" spc="-10"/>
              <a:t> </a:t>
            </a:r>
            <a:r>
              <a:rPr dirty="0" b="1">
                <a:latin typeface="Calibri"/>
                <a:cs typeface="Calibri"/>
              </a:rPr>
              <a:t>one</a:t>
            </a:r>
            <a:r>
              <a:rPr dirty="0" spc="30" b="1"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no</a:t>
            </a:r>
            <a:r>
              <a:rPr dirty="0" spc="10"/>
              <a:t> </a:t>
            </a:r>
            <a:r>
              <a:rPr dirty="0"/>
              <a:t>holiday</a:t>
            </a:r>
            <a:r>
              <a:rPr dirty="0" spc="10"/>
              <a:t> </a:t>
            </a:r>
            <a:r>
              <a:rPr dirty="0" spc="-5"/>
              <a:t>as</a:t>
            </a:r>
            <a:r>
              <a:rPr dirty="0" spc="20"/>
              <a:t> </a:t>
            </a:r>
            <a:r>
              <a:rPr dirty="0" b="1">
                <a:latin typeface="Calibri"/>
                <a:cs typeface="Calibri"/>
              </a:rPr>
              <a:t>zero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/>
              <a:t>.</a:t>
            </a:r>
          </a:p>
          <a:p>
            <a:pPr marL="196215" marR="1041400" indent="313690">
              <a:lnSpc>
                <a:spcPct val="70500"/>
              </a:lnSpc>
              <a:spcBef>
                <a:spcPts val="820"/>
              </a:spcBef>
            </a:pPr>
            <a:r>
              <a:rPr dirty="0"/>
              <a:t>b.From</a:t>
            </a:r>
            <a:r>
              <a:rPr dirty="0" spc="30"/>
              <a:t> </a:t>
            </a:r>
            <a:r>
              <a:rPr dirty="0"/>
              <a:t>functioning</a:t>
            </a:r>
            <a:r>
              <a:rPr dirty="0" spc="-5"/>
              <a:t> </a:t>
            </a:r>
            <a:r>
              <a:rPr dirty="0"/>
              <a:t>day</a:t>
            </a:r>
            <a:r>
              <a:rPr dirty="0" spc="5"/>
              <a:t> column </a:t>
            </a:r>
            <a:r>
              <a:rPr dirty="0"/>
              <a:t>takes </a:t>
            </a:r>
            <a:r>
              <a:rPr dirty="0" b="1">
                <a:latin typeface="Calibri"/>
                <a:cs typeface="Calibri"/>
              </a:rPr>
              <a:t>one</a:t>
            </a:r>
            <a:r>
              <a:rPr dirty="0" spc="20" b="1">
                <a:latin typeface="Calibri"/>
                <a:cs typeface="Calibri"/>
              </a:rPr>
              <a:t> </a:t>
            </a:r>
            <a:r>
              <a:rPr dirty="0" spc="5"/>
              <a:t>as</a:t>
            </a:r>
            <a:r>
              <a:rPr dirty="0" spc="10"/>
              <a:t> </a:t>
            </a:r>
            <a:r>
              <a:rPr dirty="0" b="1">
                <a:latin typeface="Calibri"/>
                <a:cs typeface="Calibri"/>
              </a:rPr>
              <a:t>functioning</a:t>
            </a:r>
            <a:r>
              <a:rPr dirty="0" spc="5" b="1">
                <a:latin typeface="Calibri"/>
                <a:cs typeface="Calibri"/>
              </a:rPr>
              <a:t> </a:t>
            </a:r>
            <a:r>
              <a:rPr dirty="0"/>
              <a:t>day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b="1">
                <a:latin typeface="Calibri"/>
                <a:cs typeface="Calibri"/>
              </a:rPr>
              <a:t>zero</a:t>
            </a:r>
            <a:r>
              <a:rPr dirty="0" spc="10" b="1">
                <a:latin typeface="Calibri"/>
                <a:cs typeface="Calibri"/>
              </a:rPr>
              <a:t> </a:t>
            </a:r>
            <a:r>
              <a:rPr dirty="0" spc="5"/>
              <a:t>as</a:t>
            </a:r>
            <a:r>
              <a:rPr dirty="0" spc="10"/>
              <a:t> </a:t>
            </a:r>
            <a:r>
              <a:rPr dirty="0"/>
              <a:t>no </a:t>
            </a:r>
            <a:r>
              <a:rPr dirty="0" spc="-395"/>
              <a:t> </a:t>
            </a:r>
            <a:r>
              <a:rPr dirty="0"/>
              <a:t>functioning</a:t>
            </a:r>
            <a:r>
              <a:rPr dirty="0" spc="-15"/>
              <a:t> </a:t>
            </a:r>
            <a:r>
              <a:rPr dirty="0"/>
              <a:t>happen.</a:t>
            </a:r>
          </a:p>
          <a:p>
            <a:pPr marL="509905">
              <a:lnSpc>
                <a:spcPct val="100000"/>
              </a:lnSpc>
              <a:spcBef>
                <a:spcPts val="190"/>
              </a:spcBef>
            </a:pPr>
            <a:r>
              <a:rPr dirty="0"/>
              <a:t>c.Lastly</a:t>
            </a:r>
            <a:r>
              <a:rPr dirty="0" spc="5"/>
              <a:t> from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day_or_night</a:t>
            </a:r>
            <a:r>
              <a:rPr dirty="0" spc="20"/>
              <a:t> </a:t>
            </a:r>
            <a:r>
              <a:rPr dirty="0" spc="5"/>
              <a:t>column</a:t>
            </a:r>
            <a:r>
              <a:rPr dirty="0" spc="-20"/>
              <a:t> </a:t>
            </a:r>
            <a:r>
              <a:rPr dirty="0" spc="5"/>
              <a:t>which </a:t>
            </a:r>
            <a:r>
              <a:rPr dirty="0"/>
              <a:t>takes</a:t>
            </a:r>
            <a:r>
              <a:rPr dirty="0" spc="25"/>
              <a:t> </a:t>
            </a:r>
            <a:r>
              <a:rPr dirty="0"/>
              <a:t>night</a:t>
            </a:r>
            <a:r>
              <a:rPr dirty="0" spc="5"/>
              <a:t> </a:t>
            </a:r>
            <a:r>
              <a:rPr dirty="0"/>
              <a:t>equal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15"/>
              <a:t> </a:t>
            </a:r>
            <a:r>
              <a:rPr dirty="0" spc="5" b="1">
                <a:latin typeface="Calibri"/>
                <a:cs typeface="Calibri"/>
              </a:rPr>
              <a:t>0</a:t>
            </a:r>
            <a:r>
              <a:rPr dirty="0" spc="5"/>
              <a:t>,</a:t>
            </a:r>
            <a:r>
              <a:rPr dirty="0" spc="10"/>
              <a:t> </a:t>
            </a:r>
            <a:r>
              <a:rPr dirty="0"/>
              <a:t>day</a:t>
            </a:r>
            <a:r>
              <a:rPr dirty="0" spc="10"/>
              <a:t> </a:t>
            </a:r>
            <a:r>
              <a:rPr dirty="0"/>
              <a:t>equal</a:t>
            </a:r>
            <a:r>
              <a:rPr dirty="0" spc="10"/>
              <a:t> </a:t>
            </a:r>
            <a:r>
              <a:rPr dirty="0" spc="5"/>
              <a:t>to</a:t>
            </a:r>
            <a:r>
              <a:rPr dirty="0" spc="10"/>
              <a:t> </a:t>
            </a:r>
            <a:r>
              <a:rPr dirty="0" spc="5" b="1">
                <a:latin typeface="Calibri"/>
                <a:cs typeface="Calibri"/>
              </a:rPr>
              <a:t>1 </a:t>
            </a:r>
            <a:r>
              <a:rPr dirty="0"/>
              <a:t>.</a:t>
            </a:r>
          </a:p>
          <a:p>
            <a:pPr marL="527050" indent="-331470">
              <a:lnSpc>
                <a:spcPct val="100000"/>
              </a:lnSpc>
              <a:spcBef>
                <a:spcPts val="190"/>
              </a:spcBef>
              <a:buAutoNum type="arabicPeriod" startAt="5"/>
              <a:tabLst>
                <a:tab pos="527050" algn="l"/>
                <a:tab pos="527685" algn="l"/>
              </a:tabLst>
            </a:pPr>
            <a:r>
              <a:rPr dirty="0"/>
              <a:t>Doing</a:t>
            </a:r>
            <a:r>
              <a:rPr dirty="0" spc="-10"/>
              <a:t> </a:t>
            </a:r>
            <a:r>
              <a:rPr dirty="0" spc="5"/>
              <a:t>one</a:t>
            </a:r>
            <a:r>
              <a:rPr dirty="0"/>
              <a:t> </a:t>
            </a:r>
            <a:r>
              <a:rPr dirty="0" spc="5"/>
              <a:t>hot</a:t>
            </a:r>
            <a:r>
              <a:rPr dirty="0"/>
              <a:t> encoding</a:t>
            </a:r>
            <a:r>
              <a:rPr dirty="0" spc="10"/>
              <a:t> </a:t>
            </a:r>
            <a:r>
              <a:rPr dirty="0" spc="5"/>
              <a:t>of</a:t>
            </a:r>
            <a:r>
              <a:rPr dirty="0"/>
              <a:t> feature</a:t>
            </a:r>
            <a:r>
              <a:rPr dirty="0" spc="35"/>
              <a:t> </a:t>
            </a:r>
            <a:r>
              <a:rPr dirty="0"/>
              <a:t>seasons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month_name</a:t>
            </a:r>
          </a:p>
          <a:p>
            <a:pPr marL="196215" marR="330200">
              <a:lnSpc>
                <a:spcPct val="70600"/>
              </a:lnSpc>
              <a:spcBef>
                <a:spcPts val="830"/>
              </a:spcBef>
              <a:buAutoNum type="arabicPeriod" startAt="5"/>
              <a:tabLst>
                <a:tab pos="424180" algn="l"/>
              </a:tabLst>
            </a:pPr>
            <a:r>
              <a:rPr dirty="0" spc="-5"/>
              <a:t>We</a:t>
            </a:r>
            <a:r>
              <a:rPr dirty="0" spc="35"/>
              <a:t> </a:t>
            </a:r>
            <a:r>
              <a:rPr dirty="0"/>
              <a:t>come</a:t>
            </a:r>
            <a:r>
              <a:rPr dirty="0" spc="15"/>
              <a:t> </a:t>
            </a:r>
            <a:r>
              <a:rPr dirty="0"/>
              <a:t>up</a:t>
            </a:r>
            <a:r>
              <a:rPr dirty="0" spc="5"/>
              <a:t> with 28</a:t>
            </a:r>
            <a:r>
              <a:rPr dirty="0"/>
              <a:t> features.</a:t>
            </a:r>
            <a:r>
              <a:rPr dirty="0" spc="25"/>
              <a:t> </a:t>
            </a:r>
            <a:r>
              <a:rPr dirty="0"/>
              <a:t>By</a:t>
            </a:r>
            <a:r>
              <a:rPr dirty="0" spc="25"/>
              <a:t> </a:t>
            </a:r>
            <a:r>
              <a:rPr dirty="0"/>
              <a:t>applying</a:t>
            </a:r>
            <a:r>
              <a:rPr dirty="0" spc="15"/>
              <a:t> </a:t>
            </a:r>
            <a:r>
              <a:rPr dirty="0"/>
              <a:t>RFE</a:t>
            </a:r>
            <a:r>
              <a:rPr dirty="0" spc="15"/>
              <a:t> </a:t>
            </a:r>
            <a:r>
              <a:rPr dirty="0" spc="5"/>
              <a:t>we</a:t>
            </a:r>
            <a:r>
              <a:rPr dirty="0" spc="15"/>
              <a:t> </a:t>
            </a:r>
            <a:r>
              <a:rPr dirty="0"/>
              <a:t>select</a:t>
            </a:r>
            <a:r>
              <a:rPr dirty="0" spc="20"/>
              <a:t> </a:t>
            </a:r>
            <a:r>
              <a:rPr dirty="0"/>
              <a:t>top</a:t>
            </a:r>
            <a:r>
              <a:rPr dirty="0" spc="5"/>
              <a:t> 13</a:t>
            </a:r>
            <a:r>
              <a:rPr dirty="0"/>
              <a:t> feature</a:t>
            </a:r>
            <a:r>
              <a:rPr dirty="0" spc="35"/>
              <a:t> </a:t>
            </a:r>
            <a:r>
              <a:rPr dirty="0"/>
              <a:t>contributing </a:t>
            </a:r>
            <a:r>
              <a:rPr dirty="0" spc="-390"/>
              <a:t> </a:t>
            </a:r>
            <a:r>
              <a:rPr dirty="0"/>
              <a:t>towards prediction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4876" y="1136904"/>
            <a:ext cx="573023" cy="531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title>Microsoft PowerPoint - seoul bike sharing demand prediction.pptx</dc:title>
  <dcterms:created xsi:type="dcterms:W3CDTF">2023-05-05T15:52:00Z</dcterms:created>
  <dcterms:modified xsi:type="dcterms:W3CDTF">2023-05-05T15:52:00Z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2022-04-19T00:00:00Z</vt:filetime>
  </property>
  <property fmtid="{D5CDD505-2E9C-101B-9397-08002B2CF9AE}" pid="3" name="LastSaved">
    <vt:filetime>2023-05-05T00:00:00Z</vt:filetime>
  </property>
</Properties>
</file>