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1142" y="2115388"/>
            <a:ext cx="710971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0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76651" y="3682110"/>
            <a:ext cx="6838696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E549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E549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E549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E549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6363" y="202133"/>
            <a:ext cx="585927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E549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40" y="1180591"/>
            <a:ext cx="11399519" cy="263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CAPSTONE</a:t>
            </a:r>
            <a:r>
              <a:rPr spc="-65" dirty="0"/>
              <a:t> </a:t>
            </a:r>
            <a:r>
              <a:rPr spc="-15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56714" marR="5080" indent="-1642110">
              <a:lnSpc>
                <a:spcPts val="4320"/>
              </a:lnSpc>
              <a:spcBef>
                <a:spcPts val="640"/>
              </a:spcBef>
            </a:pPr>
            <a:r>
              <a:rPr spc="-35" dirty="0"/>
              <a:t>CARDIOVASCULAR</a:t>
            </a:r>
            <a:r>
              <a:rPr dirty="0"/>
              <a:t> </a:t>
            </a:r>
            <a:r>
              <a:rPr spc="-5" dirty="0"/>
              <a:t>RISK </a:t>
            </a:r>
            <a:r>
              <a:rPr spc="-1320" dirty="0"/>
              <a:t> </a:t>
            </a:r>
            <a:r>
              <a:rPr spc="-5" dirty="0"/>
              <a:t>PREDICTION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4607C-6E80-BF82-A416-31E1730AA144}"/>
              </a:ext>
            </a:extLst>
          </p:cNvPr>
          <p:cNvSpPr txBox="1"/>
          <p:nvPr/>
        </p:nvSpPr>
        <p:spPr>
          <a:xfrm>
            <a:off x="8839200" y="5674916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b="1" dirty="0"/>
              <a:t>Aditya Dambale</a:t>
            </a:r>
          </a:p>
          <a:p>
            <a:r>
              <a:rPr lang="en-IN" dirty="0"/>
              <a:t>(cohort enlighten)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657" y="202133"/>
            <a:ext cx="5491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60" dirty="0"/>
              <a:t> </a:t>
            </a:r>
            <a:r>
              <a:rPr dirty="0"/>
              <a:t>OUTLIERS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81812"/>
            <a:ext cx="10363200" cy="19339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75" y="2835640"/>
            <a:ext cx="10239375" cy="1795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1075" y="4735557"/>
            <a:ext cx="10239375" cy="17871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880" y="323469"/>
            <a:ext cx="9795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CLEANING</a:t>
            </a:r>
            <a:r>
              <a:rPr sz="3200" spc="-35" dirty="0"/>
              <a:t> </a:t>
            </a:r>
            <a:r>
              <a:rPr sz="3200" dirty="0"/>
              <a:t>&amp;</a:t>
            </a:r>
            <a:r>
              <a:rPr sz="3200" spc="-5" dirty="0"/>
              <a:t> </a:t>
            </a:r>
            <a:r>
              <a:rPr sz="3200" spc="-20" dirty="0"/>
              <a:t>MANIPULATING</a:t>
            </a:r>
            <a:r>
              <a:rPr sz="3200" spc="-50" dirty="0"/>
              <a:t> </a:t>
            </a:r>
            <a:r>
              <a:rPr sz="3200" spc="-5" dirty="0"/>
              <a:t>THE</a:t>
            </a:r>
            <a:r>
              <a:rPr sz="3200" spc="-15" dirty="0"/>
              <a:t> </a:t>
            </a:r>
            <a:r>
              <a:rPr sz="3200" spc="-80" dirty="0"/>
              <a:t>DATASET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77672" y="1275334"/>
            <a:ext cx="10367010" cy="2235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Checking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duplicates values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duplicate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dataframe.</a:t>
            </a:r>
            <a:endParaRPr sz="2400">
              <a:latin typeface="Calibri"/>
              <a:cs typeface="Calibri"/>
            </a:endParaRPr>
          </a:p>
          <a:p>
            <a:pPr marL="355600" marR="711200" indent="-343535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Checking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counts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15" dirty="0">
                <a:latin typeface="Calibri"/>
                <a:cs typeface="Calibri"/>
              </a:rPr>
              <a:t>categorical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define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encoder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replace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</a:t>
            </a:r>
            <a:r>
              <a:rPr sz="2400" spc="-10" dirty="0">
                <a:latin typeface="Calibri"/>
                <a:cs typeface="Calibri"/>
              </a:rPr>
              <a:t> values.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Replaced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“M”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“F”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Replaced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“YES”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“NO”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is_smoking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UNIVARIATE</a:t>
            </a:r>
            <a:r>
              <a:rPr spc="-15" dirty="0"/>
              <a:t> </a:t>
            </a:r>
            <a:r>
              <a:rPr spc="-6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03" y="3499449"/>
            <a:ext cx="10621096" cy="22603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1809" y="1098930"/>
            <a:ext cx="106108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Univariate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understand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15" dirty="0">
                <a:latin typeface="Calibri"/>
                <a:cs typeface="Calibri"/>
              </a:rPr>
              <a:t> feature.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central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tendency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median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dataset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located, </a:t>
            </a:r>
            <a:r>
              <a:rPr sz="2400" spc="-5" dirty="0">
                <a:latin typeface="Calibri"/>
                <a:cs typeface="Calibri"/>
              </a:rPr>
              <a:t>measure of </a:t>
            </a:r>
            <a:r>
              <a:rPr sz="2400" spc="-10" dirty="0">
                <a:latin typeface="Calibri"/>
                <a:cs typeface="Calibri"/>
              </a:rPr>
              <a:t>dispersion represent how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spread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std </a:t>
            </a:r>
            <a:r>
              <a:rPr sz="2400" spc="-10" dirty="0">
                <a:latin typeface="Calibri"/>
                <a:cs typeface="Calibri"/>
              </a:rPr>
              <a:t>deviation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variance.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Red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blue </a:t>
            </a:r>
            <a:r>
              <a:rPr sz="2400" dirty="0">
                <a:latin typeface="Calibri"/>
                <a:cs typeface="Calibri"/>
              </a:rPr>
              <a:t>lines in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plot</a:t>
            </a:r>
            <a:r>
              <a:rPr sz="2400" spc="-10" dirty="0">
                <a:latin typeface="Calibri"/>
                <a:cs typeface="Calibri"/>
              </a:rPr>
              <a:t> represent</a:t>
            </a:r>
            <a:r>
              <a:rPr sz="2400" dirty="0">
                <a:latin typeface="Calibri"/>
                <a:cs typeface="Calibri"/>
              </a:rPr>
              <a:t> the mean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median </a:t>
            </a:r>
            <a:r>
              <a:rPr sz="2400" spc="-20" dirty="0">
                <a:latin typeface="Calibri"/>
                <a:cs typeface="Calibri"/>
              </a:rPr>
              <a:t>respectively.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UNIVARIATE</a:t>
            </a:r>
            <a:r>
              <a:rPr spc="-15" dirty="0"/>
              <a:t> </a:t>
            </a:r>
            <a:r>
              <a:rPr spc="-6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968" y="835152"/>
            <a:ext cx="11176254" cy="56929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UNIVARIATE</a:t>
            </a:r>
            <a:r>
              <a:rPr spc="-15" dirty="0"/>
              <a:t> </a:t>
            </a:r>
            <a:r>
              <a:rPr spc="-6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1809" y="1098930"/>
            <a:ext cx="1049655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Observations: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our</a:t>
            </a:r>
            <a:r>
              <a:rPr sz="2400" spc="-10" dirty="0">
                <a:latin typeface="Calibri"/>
                <a:cs typeface="Calibri"/>
              </a:rPr>
              <a:t> dataset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around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40-50</a:t>
            </a:r>
            <a:r>
              <a:rPr sz="2400" spc="-10" dirty="0">
                <a:latin typeface="Calibri"/>
                <a:cs typeface="Calibri"/>
              </a:rPr>
              <a:t> years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Female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population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more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males.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equal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smokers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non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smokers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dataset.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smoke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10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cigarettes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day.</a:t>
            </a:r>
            <a:endParaRPr sz="2400">
              <a:latin typeface="Calibri"/>
              <a:cs typeface="Calibri"/>
            </a:endParaRPr>
          </a:p>
          <a:p>
            <a:pPr marL="355600" marR="8001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30" dirty="0">
                <a:latin typeface="Calibri"/>
                <a:cs typeface="Calibri"/>
              </a:rPr>
              <a:t>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blood pressure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medication,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diabetes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had </a:t>
            </a:r>
            <a:r>
              <a:rPr sz="2400" spc="-10" dirty="0">
                <a:latin typeface="Calibri"/>
                <a:cs typeface="Calibri"/>
              </a:rPr>
              <a:t>previously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stroke.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Rest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dirty="0">
                <a:latin typeface="Calibri"/>
                <a:cs typeface="Calibri"/>
              </a:rPr>
              <a:t> appear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normally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distributed.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Also 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provided,</a:t>
            </a:r>
            <a:r>
              <a:rPr sz="2400" spc="-5" dirty="0">
                <a:latin typeface="Calibri"/>
                <a:cs typeface="Calibri"/>
              </a:rPr>
              <a:t> very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risk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Coronary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heart Disease. So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deal </a:t>
            </a:r>
            <a:r>
              <a:rPr sz="2400" dirty="0">
                <a:latin typeface="Calibri"/>
                <a:cs typeface="Calibri"/>
              </a:rPr>
              <a:t>with the class imbalance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discuss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later </a:t>
            </a:r>
            <a:r>
              <a:rPr sz="2400" spc="-5" dirty="0">
                <a:latin typeface="Calibri"/>
                <a:cs typeface="Calibri"/>
              </a:rPr>
              <a:t>slides.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3373" y="202133"/>
            <a:ext cx="5445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2E5496"/>
                </a:solidFill>
                <a:latin typeface="Arial Black"/>
                <a:cs typeface="Arial Black"/>
              </a:rPr>
              <a:t>BIVARIATE </a:t>
            </a:r>
            <a:r>
              <a:rPr sz="3600" spc="-65" dirty="0">
                <a:solidFill>
                  <a:srgbClr val="2E5496"/>
                </a:solidFill>
                <a:latin typeface="Arial Black"/>
                <a:cs typeface="Arial Black"/>
              </a:rPr>
              <a:t>ANALYSIS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809" y="1098930"/>
            <a:ext cx="10367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Bivariate</a:t>
            </a:r>
            <a:r>
              <a:rPr sz="2400" spc="-5" dirty="0">
                <a:latin typeface="Calibri"/>
                <a:cs typeface="Calibri"/>
              </a:rPr>
              <a:t> analysis</a:t>
            </a:r>
            <a:r>
              <a:rPr sz="2400" spc="-15" dirty="0">
                <a:latin typeface="Calibri"/>
                <a:cs typeface="Calibri"/>
              </a:rPr>
              <a:t> 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visualizing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-5" dirty="0">
                <a:latin typeface="Calibri"/>
                <a:cs typeface="Calibri"/>
              </a:rPr>
              <a:t> 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dependent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362" y="2122379"/>
            <a:ext cx="10833758" cy="39957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373" y="202133"/>
            <a:ext cx="5445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BIVARIATE </a:t>
            </a:r>
            <a:r>
              <a:rPr spc="-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151" y="5061661"/>
            <a:ext cx="10410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plots </a:t>
            </a:r>
            <a:r>
              <a:rPr sz="2400" spc="-20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see </a:t>
            </a:r>
            <a:r>
              <a:rPr sz="2400" spc="-10" dirty="0">
                <a:latin typeface="Calibri"/>
                <a:cs typeface="Calibri"/>
              </a:rPr>
              <a:t>that age, </a:t>
            </a:r>
            <a:r>
              <a:rPr sz="2400" spc="-5" dirty="0">
                <a:latin typeface="Calibri"/>
                <a:cs typeface="Calibri"/>
              </a:rPr>
              <a:t>bmi, </a:t>
            </a:r>
            <a:r>
              <a:rPr sz="2400" spc="-10" dirty="0">
                <a:latin typeface="Calibri"/>
                <a:cs typeface="Calibri"/>
              </a:rPr>
              <a:t>totchol, </a:t>
            </a:r>
            <a:r>
              <a:rPr sz="2400" spc="-15" dirty="0">
                <a:latin typeface="Calibri"/>
                <a:cs typeface="Calibri"/>
              </a:rPr>
              <a:t>sysbp, </a:t>
            </a:r>
            <a:r>
              <a:rPr sz="2400" spc="-5" dirty="0">
                <a:latin typeface="Calibri"/>
                <a:cs typeface="Calibri"/>
              </a:rPr>
              <a:t>diabp </a:t>
            </a:r>
            <a:r>
              <a:rPr sz="2400" spc="-10" dirty="0">
                <a:latin typeface="Calibri"/>
                <a:cs typeface="Calibri"/>
              </a:rPr>
              <a:t>etc.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dirty="0">
                <a:latin typeface="Calibri"/>
                <a:cs typeface="Calibri"/>
              </a:rPr>
              <a:t>a clear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cut </a:t>
            </a:r>
            <a:r>
              <a:rPr sz="2400" spc="-10" dirty="0">
                <a:latin typeface="Calibri"/>
                <a:cs typeface="Calibri"/>
              </a:rPr>
              <a:t>positive relation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dependent </a:t>
            </a:r>
            <a:r>
              <a:rPr sz="2400" spc="-10" dirty="0">
                <a:latin typeface="Calibri"/>
                <a:cs typeface="Calibri"/>
              </a:rPr>
              <a:t>variable, </a:t>
            </a:r>
            <a:r>
              <a:rPr sz="2400" spc="-5" dirty="0">
                <a:latin typeface="Calibri"/>
                <a:cs typeface="Calibri"/>
              </a:rPr>
              <a:t>whereas </a:t>
            </a:r>
            <a:r>
              <a:rPr sz="2400" spc="-20" dirty="0">
                <a:latin typeface="Calibri"/>
                <a:cs typeface="Calibri"/>
              </a:rPr>
              <a:t>rest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features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nominal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association.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362" y="1203303"/>
            <a:ext cx="10833758" cy="3651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069" y="202133"/>
            <a:ext cx="6513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MULTIVARIATE</a:t>
            </a:r>
            <a:r>
              <a:rPr spc="-30" dirty="0"/>
              <a:t> </a:t>
            </a:r>
            <a:r>
              <a:rPr spc="-6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56" y="971888"/>
            <a:ext cx="11288308" cy="5843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597" y="202133"/>
            <a:ext cx="8732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MULTICOLLINEARITY</a:t>
            </a:r>
            <a:r>
              <a:rPr spc="-60" dirty="0"/>
              <a:t> </a:t>
            </a:r>
            <a:r>
              <a:rPr spc="-35" dirty="0"/>
              <a:t>TREATMENT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7521" y="997457"/>
            <a:ext cx="497395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44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Checking the </a:t>
            </a:r>
            <a:r>
              <a:rPr sz="2000" spc="-5" dirty="0">
                <a:latin typeface="Calibri"/>
                <a:cs typeface="Calibri"/>
              </a:rPr>
              <a:t>multicollinearity between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features,</a:t>
            </a:r>
            <a:r>
              <a:rPr sz="2000" spc="-5" dirty="0">
                <a:latin typeface="Calibri"/>
                <a:cs typeface="Calibri"/>
              </a:rPr>
              <a:t> 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some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highly </a:t>
            </a:r>
            <a:r>
              <a:rPr sz="2000" spc="-10" dirty="0">
                <a:latin typeface="Calibri"/>
                <a:cs typeface="Calibri"/>
              </a:rPr>
              <a:t>correlated </a:t>
            </a:r>
            <a:r>
              <a:rPr sz="2000" spc="-5" dirty="0">
                <a:latin typeface="Calibri"/>
                <a:cs typeface="Calibri"/>
              </a:rPr>
              <a:t>with each </a:t>
            </a:r>
            <a:r>
              <a:rPr sz="2000" dirty="0">
                <a:latin typeface="Calibri"/>
                <a:cs typeface="Calibri"/>
              </a:rPr>
              <a:t>other </a:t>
            </a:r>
            <a:r>
              <a:rPr sz="2000" spc="-20" dirty="0">
                <a:latin typeface="Calibri"/>
                <a:cs typeface="Calibri"/>
              </a:rPr>
              <a:t>like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is_smoking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cigsperday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9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</a:t>
            </a:r>
            <a:r>
              <a:rPr sz="2000" dirty="0">
                <a:latin typeface="Calibri"/>
                <a:cs typeface="Calibri"/>
              </a:rPr>
              <a:t>dle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near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used  VIF </a:t>
            </a:r>
            <a:r>
              <a:rPr sz="2000" spc="-10" dirty="0">
                <a:latin typeface="Calibri"/>
                <a:cs typeface="Calibri"/>
              </a:rPr>
              <a:t>score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all independent </a:t>
            </a:r>
            <a:r>
              <a:rPr sz="2000" spc="-5" dirty="0">
                <a:latin typeface="Calibri"/>
                <a:cs typeface="Calibri"/>
              </a:rPr>
              <a:t>variable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explained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variables.</a:t>
            </a:r>
            <a:endParaRPr sz="2000">
              <a:latin typeface="Calibri"/>
              <a:cs typeface="Calibri"/>
            </a:endParaRPr>
          </a:p>
          <a:p>
            <a:pPr marL="355600" marR="228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excluded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 </a:t>
            </a:r>
            <a:r>
              <a:rPr sz="2000" dirty="0">
                <a:latin typeface="Calibri"/>
                <a:cs typeface="Calibri"/>
              </a:rPr>
              <a:t>is higher than 10. </a:t>
            </a:r>
            <a:r>
              <a:rPr sz="2000" spc="-5" dirty="0">
                <a:latin typeface="Calibri"/>
                <a:cs typeface="Calibri"/>
              </a:rPr>
              <a:t>Pictures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left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right </a:t>
            </a:r>
            <a:r>
              <a:rPr sz="2000" spc="-10" dirty="0">
                <a:latin typeface="Calibri"/>
                <a:cs typeface="Calibri"/>
              </a:rPr>
              <a:t>shows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VIF </a:t>
            </a:r>
            <a:r>
              <a:rPr sz="2000" spc="-10" dirty="0">
                <a:latin typeface="Calibri"/>
                <a:cs typeface="Calibri"/>
              </a:rPr>
              <a:t>scores </a:t>
            </a:r>
            <a:r>
              <a:rPr sz="2000" spc="-5" dirty="0">
                <a:latin typeface="Calibri"/>
                <a:cs typeface="Calibri"/>
              </a:rPr>
              <a:t>of variables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multicollinearity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treatment.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63" y="981455"/>
            <a:ext cx="3095244" cy="5571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9680" y="981455"/>
            <a:ext cx="2848355" cy="36484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764" y="294259"/>
            <a:ext cx="5046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UPDATED</a:t>
            </a:r>
            <a:r>
              <a:rPr spc="-90" dirty="0"/>
              <a:t> </a:t>
            </a:r>
            <a:r>
              <a:rPr spc="-40" dirty="0"/>
              <a:t>HEATMAP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77" y="1119365"/>
            <a:ext cx="11629508" cy="5676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117" y="595706"/>
            <a:ext cx="5751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C00000"/>
                </a:solidFill>
              </a:rPr>
              <a:t>PROBLEM</a:t>
            </a:r>
            <a:r>
              <a:rPr spc="-50" dirty="0">
                <a:solidFill>
                  <a:srgbClr val="C00000"/>
                </a:solidFill>
              </a:rPr>
              <a:t> </a:t>
            </a:r>
            <a:r>
              <a:rPr spc="-55" dirty="0">
                <a:solidFill>
                  <a:srgbClr val="C00000"/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889" y="1726514"/>
            <a:ext cx="9980295" cy="26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ts val="2735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ongoing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cardiovascular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study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residents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town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Framingham,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Massachusetts.</a:t>
            </a:r>
            <a:endParaRPr sz="2400">
              <a:latin typeface="Calibri"/>
              <a:cs typeface="Calibri"/>
            </a:endParaRPr>
          </a:p>
          <a:p>
            <a:pPr marL="469900" marR="184150" indent="-457834">
              <a:lnSpc>
                <a:spcPts val="2590"/>
              </a:lnSpc>
              <a:spcBef>
                <a:spcPts val="1050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The classification </a:t>
            </a:r>
            <a:r>
              <a:rPr sz="2400" spc="-10" dirty="0">
                <a:latin typeface="Calibri"/>
                <a:cs typeface="Calibri"/>
              </a:rPr>
              <a:t>goal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predict whether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patient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10-year risk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future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coronary </a:t>
            </a:r>
            <a:r>
              <a:rPr sz="2400" spc="-5" dirty="0">
                <a:latin typeface="Calibri"/>
                <a:cs typeface="Calibri"/>
              </a:rPr>
              <a:t>heart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disease(CHD).</a:t>
            </a:r>
            <a:endParaRPr sz="2400">
              <a:latin typeface="Calibri"/>
              <a:cs typeface="Calibri"/>
            </a:endParaRPr>
          </a:p>
          <a:p>
            <a:pPr marL="469900" marR="38735" indent="-457834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dataset provides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patients’ information. </a:t>
            </a:r>
            <a:r>
              <a:rPr sz="2400" dirty="0">
                <a:latin typeface="Calibri"/>
                <a:cs typeface="Calibri"/>
              </a:rPr>
              <a:t>It includes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spc="-10" dirty="0">
                <a:latin typeface="Calibri"/>
                <a:cs typeface="Calibri"/>
              </a:rPr>
              <a:t>approx.4,000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15</a:t>
            </a:r>
            <a:r>
              <a:rPr sz="2400" spc="-10" dirty="0">
                <a:latin typeface="Calibri"/>
                <a:cs typeface="Calibri"/>
              </a:rPr>
              <a:t> attributes. Each attribute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potential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factor.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-10" dirty="0">
                <a:latin typeface="Calibri"/>
                <a:cs typeface="Calibri"/>
              </a:rPr>
              <a:t> demographic,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behavioral,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medical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factors.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202133"/>
            <a:ext cx="8779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15" dirty="0"/>
              <a:t> </a:t>
            </a:r>
            <a:r>
              <a:rPr spc="-20" dirty="0"/>
              <a:t>BUILDING</a:t>
            </a:r>
            <a:r>
              <a:rPr spc="-10" dirty="0"/>
              <a:t> </a:t>
            </a:r>
            <a:r>
              <a:rPr spc="-5" dirty="0"/>
              <a:t>PREREQUISITES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9176" y="906246"/>
            <a:ext cx="10956290" cy="24536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Minmax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scaler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features.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ct val="90100"/>
              </a:lnSpc>
              <a:spcBef>
                <a:spcPts val="9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Making a</a:t>
            </a:r>
            <a:r>
              <a:rPr sz="2000" spc="-5" dirty="0">
                <a:latin typeface="Calibri"/>
                <a:cs typeface="Calibri"/>
              </a:rPr>
              <a:t> 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 </a:t>
            </a:r>
            <a:r>
              <a:rPr sz="2000" dirty="0">
                <a:latin typeface="Calibri"/>
                <a:cs typeface="Calibri"/>
              </a:rPr>
              <a:t>F1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target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hyperparameter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default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Gridsearch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maximize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Macro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Average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F1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However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15" dirty="0">
                <a:latin typeface="Calibri"/>
                <a:cs typeface="Calibri"/>
              </a:rPr>
              <a:t>want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maximize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Defining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X and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variables,</a:t>
            </a:r>
            <a:r>
              <a:rPr sz="20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splitting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80-20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ratio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train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test</a:t>
            </a:r>
            <a:r>
              <a:rPr sz="20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sets.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Handling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class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imbalance</a:t>
            </a:r>
            <a:r>
              <a:rPr sz="20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by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oversampling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using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SMOTE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followed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removing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Calibri"/>
                <a:cs typeface="Calibri"/>
              </a:rPr>
              <a:t>Tomek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links.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Finally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280"/>
              </a:lnSpc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Checking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value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counts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both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classes</a:t>
            </a:r>
            <a:r>
              <a:rPr sz="20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Before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After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handling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Class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Imbalance.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76" y="5837935"/>
            <a:ext cx="1080389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Defining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function which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takes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classifier</a:t>
            </a:r>
            <a:r>
              <a:rPr sz="20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model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train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test</a:t>
            </a:r>
            <a:r>
              <a:rPr sz="20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splits</a:t>
            </a:r>
            <a:r>
              <a:rPr sz="20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input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outputs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280"/>
              </a:lnSpc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classification</a:t>
            </a:r>
            <a:r>
              <a:rPr sz="20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report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model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performance on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train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test</a:t>
            </a:r>
            <a:r>
              <a:rPr sz="20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data.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Also plots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the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feature</a:t>
            </a:r>
            <a:r>
              <a:rPr sz="20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importance.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" y="3509771"/>
            <a:ext cx="3258312" cy="21625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913" y="202133"/>
            <a:ext cx="5967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5552" y="870203"/>
            <a:ext cx="11729085" cy="5809615"/>
            <a:chOff x="225552" y="870203"/>
            <a:chExt cx="11729085" cy="58096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552" y="870203"/>
              <a:ext cx="11728704" cy="3872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2" y="4710683"/>
              <a:ext cx="11385804" cy="1969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913" y="202133"/>
            <a:ext cx="5967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9331" y="1157477"/>
            <a:ext cx="106343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Starting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dirty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proceeding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towards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Logistic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regression</a:t>
            </a:r>
            <a:r>
              <a:rPr sz="2000" dirty="0">
                <a:latin typeface="Calibri"/>
                <a:cs typeface="Calibri"/>
              </a:rPr>
              <a:t> outputs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0.25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Recall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0.66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F1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0.36</a:t>
            </a:r>
            <a:endParaRPr sz="2000">
              <a:latin typeface="Calibri"/>
              <a:cs typeface="Calibri"/>
            </a:endParaRPr>
          </a:p>
          <a:p>
            <a:pPr marL="299085" marR="300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plotted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coefficients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(i.e.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applying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sigmoid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function).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Age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influencing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CigsPerDay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diabetes.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157" y="202133"/>
            <a:ext cx="6631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NAÏVE</a:t>
            </a:r>
            <a:r>
              <a:rPr spc="-15" dirty="0"/>
              <a:t> </a:t>
            </a:r>
            <a:r>
              <a:rPr spc="-80" dirty="0"/>
              <a:t>BAYES</a:t>
            </a:r>
            <a:r>
              <a:rPr spc="-15" dirty="0"/>
              <a:t> </a:t>
            </a:r>
            <a:r>
              <a:rPr spc="-5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75" y="926591"/>
            <a:ext cx="11015472" cy="39364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3968" y="5082032"/>
            <a:ext cx="1027684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Naïve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Bayes </a:t>
            </a:r>
            <a:r>
              <a:rPr sz="2000" spc="-5" dirty="0">
                <a:latin typeface="Calibri"/>
                <a:cs typeface="Calibri"/>
              </a:rPr>
              <a:t>Classifier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implement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baseline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models.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outputs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0.4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Recall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0.26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F1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0.32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317" y="202133"/>
            <a:ext cx="78809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SUPPORT</a:t>
            </a:r>
            <a:r>
              <a:rPr spc="-40" dirty="0"/>
              <a:t> </a:t>
            </a:r>
            <a:r>
              <a:rPr spc="-25" dirty="0"/>
              <a:t>VECTOR</a:t>
            </a:r>
            <a:r>
              <a:rPr spc="-40" dirty="0"/>
              <a:t> </a:t>
            </a:r>
            <a:r>
              <a:rPr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902208"/>
            <a:ext cx="11277600" cy="39364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6653" y="4853432"/>
            <a:ext cx="895731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Support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Vector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C=0.1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 </a:t>
            </a:r>
            <a:r>
              <a:rPr sz="2000" spc="-10" dirty="0">
                <a:latin typeface="Calibri"/>
                <a:cs typeface="Calibri"/>
              </a:rPr>
              <a:t>following result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0.2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Recall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0.71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F1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0.31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202133"/>
            <a:ext cx="7646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30" dirty="0"/>
              <a:t> </a:t>
            </a:r>
            <a:r>
              <a:rPr dirty="0"/>
              <a:t>FOREST</a:t>
            </a:r>
            <a:r>
              <a:rPr spc="-20" dirty="0"/>
              <a:t> </a:t>
            </a:r>
            <a:r>
              <a:rPr spc="-5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894588"/>
            <a:ext cx="11754612" cy="39364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134" y="4906809"/>
            <a:ext cx="11635970" cy="18459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202133"/>
            <a:ext cx="7646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30" dirty="0"/>
              <a:t> </a:t>
            </a:r>
            <a:r>
              <a:rPr dirty="0"/>
              <a:t>FOREST</a:t>
            </a:r>
            <a:r>
              <a:rPr spc="-20" dirty="0"/>
              <a:t> </a:t>
            </a:r>
            <a:r>
              <a:rPr spc="-5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751" y="1133982"/>
            <a:ext cx="11422380" cy="22942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RandomForestClassifier(max_depth=8,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min_samples_leaf=46,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min_samples_split=50)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result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0.24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Calibri"/>
                <a:cs typeface="Calibri"/>
              </a:rPr>
              <a:t>Recall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0.55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F1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0.34</a:t>
            </a:r>
            <a:endParaRPr sz="2000">
              <a:latin typeface="Calibri"/>
              <a:cs typeface="Calibri"/>
            </a:endParaRPr>
          </a:p>
          <a:p>
            <a:pPr marL="355600" marR="408940" indent="-3429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Age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followed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sysBP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appear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feature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high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global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importance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most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trees</a:t>
            </a:r>
            <a:r>
              <a:rPr sz="20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43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RandomForest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Ensemble.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976" y="202133"/>
            <a:ext cx="5706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XGBOOST</a:t>
            </a:r>
            <a:r>
              <a:rPr spc="-40" dirty="0"/>
              <a:t> </a:t>
            </a:r>
            <a:r>
              <a:rPr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58" y="904464"/>
            <a:ext cx="11747763" cy="18270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458" y="2893233"/>
            <a:ext cx="11747763" cy="18255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310" y="4894617"/>
            <a:ext cx="11463988" cy="18459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976" y="202133"/>
            <a:ext cx="5706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XGBOOST</a:t>
            </a:r>
            <a:r>
              <a:rPr spc="-40" dirty="0"/>
              <a:t> </a:t>
            </a:r>
            <a:r>
              <a:rPr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1238" y="1091311"/>
            <a:ext cx="11017885" cy="22942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marR="1518920" indent="-3429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XGBRFClassifier(eta=0.05,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max_depth=10, min_samples_leaf=30,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min_samples_split=50,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n_estimators=150)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  <a:p>
            <a:pPr marL="812165" lvl="1" indent="-3435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0.28</a:t>
            </a:r>
            <a:endParaRPr sz="2000">
              <a:latin typeface="Calibri"/>
              <a:cs typeface="Calibri"/>
            </a:endParaRPr>
          </a:p>
          <a:p>
            <a:pPr marL="812165" lvl="1" indent="-3435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Calibri"/>
                <a:cs typeface="Calibri"/>
              </a:rPr>
              <a:t>Recall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  <a:p>
            <a:pPr marL="812165" lvl="1" indent="-3435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F1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0.36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Age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prevalentHyp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appear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be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feature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high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global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importance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most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trees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XGBoost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tree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Ensemble.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538" y="202133"/>
            <a:ext cx="4345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KNN</a:t>
            </a:r>
            <a:r>
              <a:rPr spc="-85" dirty="0"/>
              <a:t> </a:t>
            </a:r>
            <a:r>
              <a:rPr dirty="0"/>
              <a:t>CLASSIFIER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03631"/>
            <a:ext cx="11954510" cy="4569460"/>
            <a:chOff x="0" y="103631"/>
            <a:chExt cx="11954510" cy="4569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8455" y="103631"/>
              <a:ext cx="685800" cy="6309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34568"/>
              <a:ext cx="11878055" cy="393801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2800" y="4893890"/>
            <a:ext cx="11040110" cy="13785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KNeighborsClassifier(metric='manhattan’,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'n_neighbors=5) gives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test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0.17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Calibri"/>
                <a:cs typeface="Calibri"/>
              </a:rPr>
              <a:t>Recall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0.38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F1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0.23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878" y="238505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DATA</a:t>
            </a:r>
            <a:r>
              <a:rPr spc="-85" dirty="0"/>
              <a:t> </a:t>
            </a:r>
            <a:r>
              <a:rPr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145" y="874823"/>
            <a:ext cx="10387965" cy="46031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Demographic: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0" dirty="0">
                <a:latin typeface="Calibri"/>
                <a:cs typeface="Calibri"/>
              </a:rPr>
              <a:t>Sex: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male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female("M"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"F")</a:t>
            </a:r>
            <a:endParaRPr sz="2000">
              <a:latin typeface="Calibri"/>
              <a:cs typeface="Calibri"/>
            </a:endParaRPr>
          </a:p>
          <a:p>
            <a:pPr marL="812800" marR="346710" lvl="1" indent="-342900">
              <a:lnSpc>
                <a:spcPts val="216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Age: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Age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patient;(Continuous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 Although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truncated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continuous)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Behavioral: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8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is_smoking: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patient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smoker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("YES"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"NO")</a:t>
            </a:r>
            <a:endParaRPr sz="2000">
              <a:latin typeface="Calibri"/>
              <a:cs typeface="Calibri"/>
            </a:endParaRPr>
          </a:p>
          <a:p>
            <a:pPr marL="812800" marR="5080" lvl="1" indent="-342900">
              <a:lnSpc>
                <a:spcPts val="2160"/>
              </a:lnSpc>
              <a:spcBef>
                <a:spcPts val="53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Cigs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Day: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cigarettes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smoked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average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day.(can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cigarettes,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half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cigarette.)</a:t>
            </a:r>
            <a:endParaRPr sz="2000">
              <a:latin typeface="Calibri"/>
              <a:cs typeface="Calibri"/>
            </a:endParaRPr>
          </a:p>
          <a:p>
            <a:pPr marL="424180" indent="-412115">
              <a:lnSpc>
                <a:spcPct val="100000"/>
              </a:lnSpc>
              <a:spcBef>
                <a:spcPts val="660"/>
              </a:spcBef>
              <a:buFont typeface="Wingdings"/>
              <a:buChar char=""/>
              <a:tabLst>
                <a:tab pos="424180" algn="l"/>
                <a:tab pos="424815" algn="l"/>
              </a:tabLst>
            </a:pPr>
            <a:r>
              <a:rPr sz="2400" b="1" spc="-5" dirty="0">
                <a:latin typeface="Calibri"/>
                <a:cs typeface="Calibri"/>
              </a:rPr>
              <a:t>Medical(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history):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dirty="0">
                <a:latin typeface="Calibri"/>
                <a:cs typeface="Calibri"/>
              </a:rPr>
              <a:t>BP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Meds: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patient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blood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pressure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(Nominal)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5" dirty="0">
                <a:latin typeface="Calibri"/>
                <a:cs typeface="Calibri"/>
              </a:rPr>
              <a:t>Prevalent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Stroke: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not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 </a:t>
            </a:r>
            <a:r>
              <a:rPr sz="2000" spc="-10" dirty="0">
                <a:latin typeface="Calibri"/>
                <a:cs typeface="Calibri"/>
              </a:rPr>
              <a:t>previously</a:t>
            </a:r>
            <a:r>
              <a:rPr sz="2000" dirty="0">
                <a:latin typeface="Calibri"/>
                <a:cs typeface="Calibri"/>
              </a:rPr>
              <a:t> had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stroke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(Nominal)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5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5" dirty="0">
                <a:latin typeface="Calibri"/>
                <a:cs typeface="Calibri"/>
              </a:rPr>
              <a:t>Prevalent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Hyp: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not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hypertensive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(Nominal)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Diabetes: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patient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diabetes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(Nominal)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4641" y="202133"/>
            <a:ext cx="3442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</a:t>
            </a:r>
            <a:r>
              <a:rPr spc="-15" dirty="0"/>
              <a:t>C</a:t>
            </a:r>
            <a:r>
              <a:rPr spc="-100" dirty="0"/>
              <a:t>L</a:t>
            </a:r>
            <a:r>
              <a:rPr dirty="0"/>
              <a:t>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3119" y="900176"/>
            <a:ext cx="10733405" cy="52241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we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want to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completely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avoid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any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situations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where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patient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has heart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disease,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400" spc="-5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high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recall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desired.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Whereas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if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we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want to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avoid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treating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patient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heart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diseases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high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precision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desired.</a:t>
            </a:r>
            <a:endParaRPr sz="2400">
              <a:latin typeface="Calibri"/>
              <a:cs typeface="Calibri"/>
            </a:endParaRPr>
          </a:p>
          <a:p>
            <a:pPr marL="355600" marR="274320" indent="-3429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Assuming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that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our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case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patients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who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were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incorrectly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classified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as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suffering </a:t>
            </a:r>
            <a:r>
              <a:rPr sz="24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from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heart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disease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equally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important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since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they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could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be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indicative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some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other ailment, so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we want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balance between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precision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recall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and 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high f1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score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desired.</a:t>
            </a:r>
            <a:endParaRPr sz="2400">
              <a:latin typeface="Calibri"/>
              <a:cs typeface="Calibri"/>
            </a:endParaRPr>
          </a:p>
          <a:p>
            <a:pPr marL="355600" marR="500380" indent="-3429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Since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added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synthetic datapoints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handle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huge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class imbalance in </a:t>
            </a:r>
            <a:r>
              <a:rPr sz="24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training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set,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distribution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train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test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different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high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performance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models in the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train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set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due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train-test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distribution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mismatch</a:t>
            </a:r>
            <a:r>
              <a:rPr sz="24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not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due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overfitting.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Best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performance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Models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test data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based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evaluation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metrics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class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1: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756920" algn="l"/>
              </a:tabLst>
            </a:pP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Recall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SVC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756920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Precision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Naive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Bayes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Classifier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56920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F1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Score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Logistic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Regression,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XGBoost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56920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Accuracy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Naive Bayes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Classifier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878" y="238505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DATA</a:t>
            </a:r>
            <a:r>
              <a:rPr spc="-85" dirty="0"/>
              <a:t> </a:t>
            </a:r>
            <a:r>
              <a:rPr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145" y="874823"/>
            <a:ext cx="10336530" cy="35344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b="1" spc="-5" dirty="0">
                <a:latin typeface="Calibri"/>
                <a:cs typeface="Calibri"/>
              </a:rPr>
              <a:t>Medical(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Current):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65" dirty="0">
                <a:latin typeface="Calibri"/>
                <a:cs typeface="Calibri"/>
              </a:rPr>
              <a:t>Tot</a:t>
            </a:r>
            <a:r>
              <a:rPr sz="2000" spc="-5" dirty="0">
                <a:latin typeface="Calibri"/>
                <a:cs typeface="Calibri"/>
              </a:rPr>
              <a:t> Chol: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cholesterol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(Continuous)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5" dirty="0">
                <a:latin typeface="Calibri"/>
                <a:cs typeface="Calibri"/>
              </a:rPr>
              <a:t>Sys</a:t>
            </a:r>
            <a:r>
              <a:rPr sz="2000" dirty="0">
                <a:latin typeface="Calibri"/>
                <a:cs typeface="Calibri"/>
              </a:rPr>
              <a:t> BP: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systolic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blood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pressure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(Continuous)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Dia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BP: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diastolic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blood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pressure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(Continuous)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dirty="0">
                <a:latin typeface="Calibri"/>
                <a:cs typeface="Calibri"/>
              </a:rPr>
              <a:t>BMI: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Body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(Continuous)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ts val="2280"/>
              </a:lnSpc>
              <a:spcBef>
                <a:spcPts val="25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Heart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Rate: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(Continuous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research,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though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" dirty="0">
                <a:latin typeface="Calibri"/>
                <a:cs typeface="Calibri"/>
              </a:rPr>
              <a:t> of possible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values.)</a:t>
            </a:r>
            <a:endParaRPr sz="2000">
              <a:latin typeface="Calibri"/>
              <a:cs typeface="Calibri"/>
            </a:endParaRPr>
          </a:p>
          <a:p>
            <a:pPr marL="342265" marR="5861685" lvl="1" indent="-342265" algn="r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342265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Glucose: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glucose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(Continuous)</a:t>
            </a:r>
            <a:endParaRPr sz="2000">
              <a:latin typeface="Calibri"/>
              <a:cs typeface="Calibri"/>
            </a:endParaRPr>
          </a:p>
          <a:p>
            <a:pPr marL="355600" marR="5892165" indent="-356235" algn="r">
              <a:lnSpc>
                <a:spcPct val="100000"/>
              </a:lnSpc>
              <a:spcBef>
                <a:spcPts val="69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Predict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variable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(desired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target):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8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b="1" spc="-5" dirty="0">
                <a:latin typeface="Calibri"/>
                <a:cs typeface="Calibri"/>
              </a:rPr>
              <a:t>10-year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risk</a:t>
            </a:r>
            <a:r>
              <a:rPr sz="2000" b="1" dirty="0">
                <a:latin typeface="Calibri"/>
                <a:cs typeface="Calibri"/>
              </a:rPr>
              <a:t> of </a:t>
            </a:r>
            <a:r>
              <a:rPr sz="2000" b="1" spc="-5" dirty="0">
                <a:latin typeface="Calibri"/>
                <a:cs typeface="Calibri"/>
              </a:rPr>
              <a:t>coronary</a:t>
            </a:r>
            <a:r>
              <a:rPr sz="2000" b="1" dirty="0">
                <a:latin typeface="Calibri"/>
                <a:cs typeface="Calibri"/>
              </a:rPr>
              <a:t> heart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disease </a:t>
            </a:r>
            <a:r>
              <a:rPr sz="2000" b="1" spc="-5" dirty="0">
                <a:latin typeface="Calibri"/>
                <a:cs typeface="Calibri"/>
              </a:rPr>
              <a:t>CHD(binary: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“1”,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means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“Yes”,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“0”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means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“No”)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DV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48" y="427989"/>
            <a:ext cx="8892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IMPORTING</a:t>
            </a:r>
            <a:r>
              <a:rPr sz="3200" spc="-45" dirty="0"/>
              <a:t> </a:t>
            </a:r>
            <a:r>
              <a:rPr sz="3200" dirty="0"/>
              <a:t>AND</a:t>
            </a:r>
            <a:r>
              <a:rPr sz="3200" spc="-30" dirty="0"/>
              <a:t> </a:t>
            </a:r>
            <a:r>
              <a:rPr sz="3200" spc="-5" dirty="0"/>
              <a:t>INSPECTING</a:t>
            </a:r>
            <a:r>
              <a:rPr sz="3200" spc="-40" dirty="0"/>
              <a:t> </a:t>
            </a:r>
            <a:r>
              <a:rPr sz="3200" spc="-80" dirty="0"/>
              <a:t>DATASET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5934" y="1097661"/>
            <a:ext cx="10450830" cy="485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libraries: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NumPy,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pandas,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seaborn,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matplotlib,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sklearn,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XGboost, </a:t>
            </a:r>
            <a:r>
              <a:rPr sz="2000" spc="-5" dirty="0">
                <a:latin typeface="Calibri"/>
                <a:cs typeface="Calibri"/>
              </a:rPr>
              <a:t>imblearn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statsmodule.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shape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dataframe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(3390,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17)</a:t>
            </a:r>
            <a:r>
              <a:rPr sz="2000" spc="-5" dirty="0">
                <a:latin typeface="Calibri"/>
                <a:cs typeface="Calibri"/>
              </a:rPr>
              <a:t> i.e.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3390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2160"/>
              </a:lnSpc>
              <a:spcBef>
                <a:spcPts val="10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Dropping </a:t>
            </a:r>
            <a:r>
              <a:rPr sz="2000" dirty="0">
                <a:latin typeface="Calibri"/>
                <a:cs typeface="Calibri"/>
              </a:rPr>
              <a:t>the id </a:t>
            </a:r>
            <a:r>
              <a:rPr sz="2000" spc="-5" dirty="0">
                <a:latin typeface="Calibri"/>
                <a:cs typeface="Calibri"/>
              </a:rPr>
              <a:t>column because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just </a:t>
            </a:r>
            <a:r>
              <a:rPr sz="2000" spc="-5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unique id number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10" dirty="0">
                <a:latin typeface="Calibri"/>
                <a:cs typeface="Calibri"/>
              </a:rPr>
              <a:t>patient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will not 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5" dirty="0">
                <a:latin typeface="Calibri"/>
                <a:cs typeface="Calibri"/>
              </a:rPr>
              <a:t> for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Missing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column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dirty="0">
                <a:latin typeface="Calibri"/>
                <a:cs typeface="Calibri"/>
              </a:rPr>
              <a:t> as </a:t>
            </a:r>
            <a:r>
              <a:rPr sz="2000" spc="-10" dirty="0"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b="1" spc="-5" dirty="0">
                <a:latin typeface="Calibri"/>
                <a:cs typeface="Calibri"/>
              </a:rPr>
              <a:t>glucose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304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(8.97%)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b="1" spc="-5" dirty="0">
                <a:latin typeface="Calibri"/>
                <a:cs typeface="Calibri"/>
              </a:rPr>
              <a:t>education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87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(2.57%)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b="1" dirty="0">
                <a:latin typeface="Calibri"/>
                <a:cs typeface="Calibri"/>
              </a:rPr>
              <a:t>BPMeds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44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(1.30%)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b="1" spc="-5" dirty="0">
                <a:latin typeface="Calibri"/>
                <a:cs typeface="Calibri"/>
              </a:rPr>
              <a:t>totChol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38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(1.12%)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b="1" spc="-15" dirty="0">
                <a:latin typeface="Calibri"/>
                <a:cs typeface="Calibri"/>
              </a:rPr>
              <a:t>cigsPerDay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22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(0.65%)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b="1" dirty="0">
                <a:latin typeface="Calibri"/>
                <a:cs typeface="Calibri"/>
              </a:rPr>
              <a:t>BMI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14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(0.41%)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b="1" spc="-10" dirty="0">
                <a:latin typeface="Calibri"/>
                <a:cs typeface="Calibri"/>
              </a:rPr>
              <a:t>heartRate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(0.03%)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Replacing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NaN</a:t>
            </a:r>
            <a:r>
              <a:rPr sz="2000" spc="-10" dirty="0">
                <a:latin typeface="Calibri"/>
                <a:cs typeface="Calibri"/>
              </a:rPr>
              <a:t> values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720674"/>
            <a:ext cx="876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VISUALIZING</a:t>
            </a:r>
            <a:r>
              <a:rPr spc="-55" dirty="0"/>
              <a:t> </a:t>
            </a:r>
            <a:r>
              <a:rPr spc="-5" dirty="0"/>
              <a:t>THE</a:t>
            </a:r>
            <a:r>
              <a:rPr spc="-40" dirty="0"/>
              <a:t> </a:t>
            </a:r>
            <a:r>
              <a:rPr spc="-10" dirty="0"/>
              <a:t>DISTRIBUTIONS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90" y="2093198"/>
            <a:ext cx="10568608" cy="32476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465" y="202133"/>
            <a:ext cx="5518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CHECKING</a:t>
            </a:r>
            <a:r>
              <a:rPr spc="-65" dirty="0"/>
              <a:t> </a:t>
            </a:r>
            <a:r>
              <a:rPr dirty="0"/>
              <a:t>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4900117"/>
            <a:ext cx="1015174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clearly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outliers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columns.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treated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replacing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median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260" y="1276305"/>
            <a:ext cx="10552043" cy="32462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657" y="202133"/>
            <a:ext cx="5491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60" dirty="0"/>
              <a:t> </a:t>
            </a:r>
            <a:r>
              <a:rPr dirty="0"/>
              <a:t>OUTLIERS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4239386"/>
            <a:ext cx="10239375" cy="2000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7565" indent="-343535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b="1" dirty="0">
                <a:latin typeface="Calibri"/>
                <a:cs typeface="Calibri"/>
              </a:rPr>
              <a:t>IQR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spc="-5" dirty="0"/>
              <a:t>method</a:t>
            </a:r>
            <a:r>
              <a:rPr dirty="0"/>
              <a:t> </a:t>
            </a:r>
            <a:r>
              <a:rPr spc="-5" dirty="0"/>
              <a:t>of identifying </a:t>
            </a:r>
            <a:r>
              <a:rPr spc="-10" dirty="0"/>
              <a:t>outliers</a:t>
            </a:r>
            <a:r>
              <a:rPr spc="25" dirty="0"/>
              <a:t> </a:t>
            </a:r>
            <a:r>
              <a:rPr dirty="0"/>
              <a:t>is </a:t>
            </a:r>
            <a:r>
              <a:rPr spc="-10" dirty="0"/>
              <a:t>to</a:t>
            </a:r>
            <a:r>
              <a:rPr dirty="0"/>
              <a:t> </a:t>
            </a:r>
            <a:r>
              <a:rPr spc="-5" dirty="0"/>
              <a:t>set</a:t>
            </a:r>
            <a:r>
              <a:rPr spc="15" dirty="0"/>
              <a:t> </a:t>
            </a:r>
            <a:r>
              <a:rPr spc="-5" dirty="0"/>
              <a:t>up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“fence”</a:t>
            </a:r>
            <a:r>
              <a:rPr spc="-5" dirty="0"/>
              <a:t> outside</a:t>
            </a:r>
            <a:r>
              <a:rPr spc="5" dirty="0"/>
              <a:t> </a:t>
            </a:r>
            <a:r>
              <a:rPr spc="-5" dirty="0"/>
              <a:t>of </a:t>
            </a:r>
            <a:r>
              <a:rPr dirty="0"/>
              <a:t>Q1</a:t>
            </a:r>
            <a:r>
              <a:rPr spc="-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Q3.</a:t>
            </a:r>
            <a:r>
              <a:rPr spc="-5" dirty="0"/>
              <a:t> </a:t>
            </a:r>
            <a:r>
              <a:rPr spc="-10" dirty="0"/>
              <a:t>Any </a:t>
            </a:r>
            <a:r>
              <a:rPr spc="-5" dirty="0"/>
              <a:t>values that</a:t>
            </a:r>
            <a:r>
              <a:rPr spc="10" dirty="0"/>
              <a:t> </a:t>
            </a:r>
            <a:r>
              <a:rPr spc="-10" dirty="0"/>
              <a:t>fall</a:t>
            </a:r>
          </a:p>
          <a:p>
            <a:pPr marL="837565">
              <a:lnSpc>
                <a:spcPts val="2280"/>
              </a:lnSpc>
            </a:pPr>
            <a:r>
              <a:rPr spc="-5" dirty="0"/>
              <a:t>outside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this</a:t>
            </a:r>
            <a:r>
              <a:rPr spc="-10" dirty="0"/>
              <a:t> fence</a:t>
            </a:r>
            <a:r>
              <a:rPr spc="-5" dirty="0"/>
              <a:t> </a:t>
            </a:r>
            <a:r>
              <a:rPr spc="-10" dirty="0"/>
              <a:t>are</a:t>
            </a:r>
            <a:r>
              <a:rPr spc="-5" dirty="0"/>
              <a:t> considered</a:t>
            </a:r>
            <a:r>
              <a:rPr spc="-10" dirty="0"/>
              <a:t> outliers.</a:t>
            </a:r>
          </a:p>
          <a:p>
            <a:pPr marL="837565" marR="17780" indent="-343535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pc="-5" dirty="0"/>
              <a:t>The</a:t>
            </a:r>
            <a:r>
              <a:rPr dirty="0"/>
              <a:t> IQR</a:t>
            </a:r>
            <a:r>
              <a:rPr spc="-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then the</a:t>
            </a:r>
            <a:r>
              <a:rPr spc="-5" dirty="0"/>
              <a:t> </a:t>
            </a:r>
            <a:r>
              <a:rPr spc="-10" dirty="0"/>
              <a:t>difference</a:t>
            </a:r>
            <a:r>
              <a:rPr spc="15" dirty="0"/>
              <a:t> </a:t>
            </a:r>
            <a:r>
              <a:rPr spc="-5" dirty="0"/>
              <a:t>between </a:t>
            </a:r>
            <a:r>
              <a:rPr spc="-10" dirty="0"/>
              <a:t>Third</a:t>
            </a:r>
            <a:r>
              <a:rPr dirty="0"/>
              <a:t> </a:t>
            </a:r>
            <a:r>
              <a:rPr spc="-5" dirty="0"/>
              <a:t>quartile</a:t>
            </a:r>
            <a:r>
              <a:rPr spc="1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20" dirty="0"/>
              <a:t>First</a:t>
            </a:r>
            <a:r>
              <a:rPr spc="35" dirty="0"/>
              <a:t> </a:t>
            </a:r>
            <a:r>
              <a:rPr spc="-5" dirty="0"/>
              <a:t>quartile.</a:t>
            </a:r>
            <a:r>
              <a:rPr dirty="0"/>
              <a:t> </a:t>
            </a:r>
            <a:r>
              <a:rPr spc="-95" dirty="0"/>
              <a:t>To</a:t>
            </a:r>
            <a:r>
              <a:rPr dirty="0"/>
              <a:t> </a:t>
            </a:r>
            <a:r>
              <a:rPr spc="-5" dirty="0"/>
              <a:t>build</a:t>
            </a:r>
            <a:r>
              <a:rPr spc="-10" dirty="0"/>
              <a:t> </a:t>
            </a:r>
            <a:r>
              <a:rPr dirty="0"/>
              <a:t>this</a:t>
            </a:r>
            <a:r>
              <a:rPr spc="5" dirty="0"/>
              <a:t> </a:t>
            </a:r>
            <a:r>
              <a:rPr spc="-10" dirty="0"/>
              <a:t>fence</a:t>
            </a:r>
            <a:r>
              <a:rPr spc="5" dirty="0"/>
              <a:t> </a:t>
            </a:r>
            <a:r>
              <a:rPr spc="-10" dirty="0"/>
              <a:t>we</a:t>
            </a:r>
            <a:r>
              <a:rPr spc="-5" dirty="0"/>
              <a:t> </a:t>
            </a:r>
            <a:r>
              <a:rPr spc="-25" dirty="0"/>
              <a:t>take</a:t>
            </a:r>
            <a:r>
              <a:rPr spc="5" dirty="0"/>
              <a:t> </a:t>
            </a:r>
            <a:r>
              <a:rPr dirty="0"/>
              <a:t>1.5 </a:t>
            </a:r>
            <a:r>
              <a:rPr spc="-434" dirty="0"/>
              <a:t> </a:t>
            </a:r>
            <a:r>
              <a:rPr spc="-5" dirty="0"/>
              <a:t>times</a:t>
            </a:r>
            <a:r>
              <a:rPr spc="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IQR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then </a:t>
            </a:r>
            <a:r>
              <a:rPr spc="-10" dirty="0"/>
              <a:t>subtract</a:t>
            </a:r>
            <a:r>
              <a:rPr spc="5" dirty="0"/>
              <a:t> </a:t>
            </a:r>
            <a:r>
              <a:rPr dirty="0"/>
              <a:t>this</a:t>
            </a:r>
            <a:r>
              <a:rPr spc="15" dirty="0"/>
              <a:t> </a:t>
            </a:r>
            <a:r>
              <a:rPr spc="-5" dirty="0"/>
              <a:t>value</a:t>
            </a:r>
            <a:r>
              <a:rPr spc="-15" dirty="0"/>
              <a:t> from</a:t>
            </a:r>
            <a:r>
              <a:rPr dirty="0"/>
              <a:t> </a:t>
            </a:r>
            <a:r>
              <a:rPr spc="-5" dirty="0"/>
              <a:t>Q1</a:t>
            </a:r>
            <a:r>
              <a:rPr spc="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add this </a:t>
            </a:r>
            <a:r>
              <a:rPr spc="-5" dirty="0"/>
              <a:t>value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dirty="0"/>
              <a:t>Q3.</a:t>
            </a:r>
            <a:r>
              <a:rPr spc="-5" dirty="0"/>
              <a:t> This</a:t>
            </a:r>
            <a:r>
              <a:rPr spc="-10" dirty="0"/>
              <a:t> </a:t>
            </a:r>
            <a:r>
              <a:rPr spc="-5" dirty="0"/>
              <a:t>gives</a:t>
            </a:r>
            <a:r>
              <a:rPr spc="15" dirty="0"/>
              <a:t> </a:t>
            </a:r>
            <a:r>
              <a:rPr spc="-5" dirty="0"/>
              <a:t>us</a:t>
            </a:r>
            <a:r>
              <a:rPr spc="-10" dirty="0"/>
              <a:t> </a:t>
            </a:r>
            <a:r>
              <a:rPr dirty="0"/>
              <a:t>the </a:t>
            </a:r>
            <a:r>
              <a:rPr spc="5" dirty="0"/>
              <a:t> </a:t>
            </a:r>
            <a:r>
              <a:rPr spc="-5" dirty="0"/>
              <a:t>minimum</a:t>
            </a:r>
            <a:r>
              <a:rPr spc="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maximum</a:t>
            </a:r>
            <a:r>
              <a:rPr spc="5" dirty="0"/>
              <a:t> </a:t>
            </a:r>
            <a:r>
              <a:rPr spc="-10" dirty="0"/>
              <a:t>fence</a:t>
            </a:r>
            <a:r>
              <a:rPr dirty="0"/>
              <a:t> </a:t>
            </a:r>
            <a:r>
              <a:rPr spc="-10" dirty="0"/>
              <a:t>posts</a:t>
            </a:r>
            <a:r>
              <a:rPr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10" dirty="0"/>
              <a:t>we compare</a:t>
            </a:r>
            <a:r>
              <a:rPr spc="-5" dirty="0"/>
              <a:t> </a:t>
            </a:r>
            <a:r>
              <a:rPr dirty="0"/>
              <a:t>each</a:t>
            </a:r>
            <a:r>
              <a:rPr spc="5" dirty="0"/>
              <a:t> </a:t>
            </a:r>
            <a:r>
              <a:rPr spc="-5" dirty="0"/>
              <a:t>observation</a:t>
            </a:r>
            <a:r>
              <a:rPr spc="-10" dirty="0"/>
              <a:t> </a:t>
            </a:r>
            <a:r>
              <a:rPr spc="-15" dirty="0"/>
              <a:t>to.</a:t>
            </a:r>
          </a:p>
          <a:p>
            <a:pPr marL="837565" indent="-343535">
              <a:lnSpc>
                <a:spcPts val="2280"/>
              </a:lnSpc>
              <a:spcBef>
                <a:spcPts val="740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pc="-10" dirty="0"/>
              <a:t>Any</a:t>
            </a:r>
            <a:r>
              <a:rPr spc="-20" dirty="0"/>
              <a:t> </a:t>
            </a:r>
            <a:r>
              <a:rPr spc="-5" dirty="0"/>
              <a:t>observations</a:t>
            </a:r>
            <a:r>
              <a:rPr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10" dirty="0"/>
              <a:t>are</a:t>
            </a:r>
            <a:r>
              <a:rPr spc="5" dirty="0"/>
              <a:t> </a:t>
            </a:r>
            <a:r>
              <a:rPr spc="-10" dirty="0"/>
              <a:t>more</a:t>
            </a:r>
            <a:r>
              <a:rPr dirty="0"/>
              <a:t> than</a:t>
            </a:r>
            <a:r>
              <a:rPr spc="5" dirty="0"/>
              <a:t> </a:t>
            </a:r>
            <a:r>
              <a:rPr dirty="0"/>
              <a:t>1.5</a:t>
            </a:r>
            <a:r>
              <a:rPr spc="-25" dirty="0"/>
              <a:t> </a:t>
            </a:r>
            <a:r>
              <a:rPr spc="-5" dirty="0"/>
              <a:t>IQR</a:t>
            </a:r>
            <a:r>
              <a:rPr dirty="0"/>
              <a:t> </a:t>
            </a:r>
            <a:r>
              <a:rPr spc="-5" dirty="0"/>
              <a:t>below </a:t>
            </a:r>
            <a:r>
              <a:rPr dirty="0"/>
              <a:t>Q1</a:t>
            </a:r>
            <a:r>
              <a:rPr spc="-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more</a:t>
            </a:r>
            <a:r>
              <a:rPr dirty="0"/>
              <a:t> than</a:t>
            </a:r>
            <a:r>
              <a:rPr spc="5" dirty="0"/>
              <a:t> </a:t>
            </a:r>
            <a:r>
              <a:rPr dirty="0"/>
              <a:t>1.5</a:t>
            </a:r>
            <a:r>
              <a:rPr spc="-25" dirty="0"/>
              <a:t> </a:t>
            </a:r>
            <a:r>
              <a:rPr spc="-5" dirty="0"/>
              <a:t>IQR</a:t>
            </a:r>
            <a:r>
              <a:rPr dirty="0"/>
              <a:t> </a:t>
            </a:r>
            <a:r>
              <a:rPr spc="-10" dirty="0"/>
              <a:t>above</a:t>
            </a:r>
            <a:r>
              <a:rPr dirty="0"/>
              <a:t> </a:t>
            </a:r>
            <a:r>
              <a:rPr spc="-5" dirty="0"/>
              <a:t>Q3</a:t>
            </a:r>
            <a:r>
              <a:rPr dirty="0"/>
              <a:t> </a:t>
            </a:r>
            <a:r>
              <a:rPr spc="-10" dirty="0"/>
              <a:t>are</a:t>
            </a:r>
            <a:r>
              <a:rPr spc="10" dirty="0"/>
              <a:t> </a:t>
            </a:r>
            <a:r>
              <a:rPr spc="-5" dirty="0"/>
              <a:t>considered</a:t>
            </a:r>
          </a:p>
          <a:p>
            <a:pPr marL="837565">
              <a:lnSpc>
                <a:spcPts val="2280"/>
              </a:lnSpc>
            </a:pPr>
            <a:r>
              <a:rPr spc="-10" dirty="0"/>
              <a:t>outliers.</a:t>
            </a:r>
            <a:r>
              <a:rPr spc="10" dirty="0"/>
              <a:t> </a:t>
            </a:r>
            <a:r>
              <a:rPr spc="-10" dirty="0"/>
              <a:t>we</a:t>
            </a:r>
            <a:r>
              <a:rPr dirty="0"/>
              <a:t> </a:t>
            </a:r>
            <a:r>
              <a:rPr spc="-5" dirty="0"/>
              <a:t>replaced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outliers</a:t>
            </a:r>
            <a:r>
              <a:rPr spc="1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dirty="0"/>
              <a:t>median</a:t>
            </a:r>
            <a:r>
              <a:rPr spc="10" dirty="0"/>
              <a:t> </a:t>
            </a:r>
            <a:r>
              <a:rPr spc="-5" dirty="0"/>
              <a:t>values </a:t>
            </a:r>
            <a:r>
              <a:rPr dirty="0"/>
              <a:t>i.e.</a:t>
            </a:r>
            <a:r>
              <a:rPr spc="10" dirty="0"/>
              <a:t> </a:t>
            </a:r>
            <a:r>
              <a:rPr spc="5" dirty="0"/>
              <a:t>50</a:t>
            </a:r>
            <a:r>
              <a:rPr sz="1950" spc="7" baseline="25641" dirty="0"/>
              <a:t>th</a:t>
            </a:r>
            <a:r>
              <a:rPr sz="1950" spc="225" baseline="25641" dirty="0"/>
              <a:t> </a:t>
            </a:r>
            <a:r>
              <a:rPr sz="2000" spc="-10" dirty="0"/>
              <a:t>percentile</a:t>
            </a:r>
            <a:r>
              <a:rPr sz="2000" spc="20" dirty="0"/>
              <a:t> </a:t>
            </a:r>
            <a:r>
              <a:rPr sz="2000" spc="-5" dirty="0"/>
              <a:t>of that</a:t>
            </a:r>
            <a:r>
              <a:rPr sz="2000" spc="10" dirty="0"/>
              <a:t> </a:t>
            </a:r>
            <a:r>
              <a:rPr sz="2000" spc="-5" dirty="0"/>
              <a:t>column.</a:t>
            </a:r>
            <a:endParaRPr sz="2000"/>
          </a:p>
          <a:p>
            <a:pPr marL="837565" indent="-3435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pc="-5" dirty="0"/>
              <a:t>Lets</a:t>
            </a:r>
            <a:r>
              <a:rPr spc="10" dirty="0"/>
              <a:t> </a:t>
            </a:r>
            <a:r>
              <a:rPr spc="-10" dirty="0"/>
              <a:t>visualize</a:t>
            </a:r>
            <a:r>
              <a:rPr spc="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plots</a:t>
            </a:r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each </a:t>
            </a:r>
            <a:r>
              <a:rPr spc="-15" dirty="0"/>
              <a:t>feature</a:t>
            </a:r>
            <a:r>
              <a:rPr spc="15" dirty="0"/>
              <a:t> </a:t>
            </a:r>
            <a:r>
              <a:rPr spc="-15" dirty="0"/>
              <a:t>before</a:t>
            </a:r>
            <a:r>
              <a:rPr spc="-20" dirty="0"/>
              <a:t> </a:t>
            </a:r>
            <a:r>
              <a:rPr dirty="0"/>
              <a:t>and </a:t>
            </a:r>
            <a:r>
              <a:rPr spc="-10" dirty="0"/>
              <a:t>after</a:t>
            </a:r>
            <a:r>
              <a:rPr spc="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outlier</a:t>
            </a:r>
            <a:r>
              <a:rPr spc="15" dirty="0"/>
              <a:t> </a:t>
            </a:r>
            <a:r>
              <a:rPr spc="-10" dirty="0"/>
              <a:t>treatment.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657" y="202133"/>
            <a:ext cx="5491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60" dirty="0"/>
              <a:t> </a:t>
            </a:r>
            <a:r>
              <a:rPr dirty="0"/>
              <a:t>OUTLIERS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14400"/>
            <a:ext cx="10363200" cy="55336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456" y="103631"/>
            <a:ext cx="685800" cy="630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1756</Words>
  <Application>Microsoft Office PowerPoint</Application>
  <PresentationFormat>Widescreen</PresentationFormat>
  <Paragraphs>141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Black</vt:lpstr>
      <vt:lpstr>Arial MT</vt:lpstr>
      <vt:lpstr>Calibri</vt:lpstr>
      <vt:lpstr>Wingdings</vt:lpstr>
      <vt:lpstr>Office Theme</vt:lpstr>
      <vt:lpstr>CAPSTONE PROJECT</vt:lpstr>
      <vt:lpstr>PROBLEM STATEMENT</vt:lpstr>
      <vt:lpstr>DATA DESCRIPTION</vt:lpstr>
      <vt:lpstr>DATA DESCRIPTION</vt:lpstr>
      <vt:lpstr>IMPORTING AND INSPECTING DATASET</vt:lpstr>
      <vt:lpstr>VISUALIZING THE DISTRIBUTIONS</vt:lpstr>
      <vt:lpstr>CHECKING OUTLIERS</vt:lpstr>
      <vt:lpstr>HANDLING OUTLIERS</vt:lpstr>
      <vt:lpstr>HANDLING OUTLIERS</vt:lpstr>
      <vt:lpstr>HANDLING OUTLIERS</vt:lpstr>
      <vt:lpstr>CLEANING &amp; MANIPULATING THE DATASET</vt:lpstr>
      <vt:lpstr>UNIVARIATE ANALYSIS</vt:lpstr>
      <vt:lpstr>UNIVARIATE ANALYSIS</vt:lpstr>
      <vt:lpstr>UNIVARIATE ANALYSIS</vt:lpstr>
      <vt:lpstr>PowerPoint Presentation</vt:lpstr>
      <vt:lpstr>BIVARIATE ANALYSIS</vt:lpstr>
      <vt:lpstr>MULTIVARIATE ANALYSIS</vt:lpstr>
      <vt:lpstr>MULTICOLLINEARITY TREATMENT</vt:lpstr>
      <vt:lpstr>UPDATED HEATMAP</vt:lpstr>
      <vt:lpstr>MODEL BUILDING PREREQUISITES</vt:lpstr>
      <vt:lpstr>LOGISTIC REGRESSION</vt:lpstr>
      <vt:lpstr>LOGISTIC REGRESSION</vt:lpstr>
      <vt:lpstr>NAÏVE BAYES CLASSIFIER</vt:lpstr>
      <vt:lpstr>SUPPORT VECTOR CLASSIFIER</vt:lpstr>
      <vt:lpstr>RANDOM FOREST CLASSIFIER</vt:lpstr>
      <vt:lpstr>RANDOM FOREST CLASSIFIER</vt:lpstr>
      <vt:lpstr>XGBOOST CLASSIFIER</vt:lpstr>
      <vt:lpstr>XGBOOST CLASSIFIER</vt:lpstr>
      <vt:lpstr>KNN CLASSIFIER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sumit yadav</dc:creator>
  <cp:lastModifiedBy>aditya dambal</cp:lastModifiedBy>
  <cp:revision>1</cp:revision>
  <dcterms:created xsi:type="dcterms:W3CDTF">2023-05-07T16:39:33Z</dcterms:created>
  <dcterms:modified xsi:type="dcterms:W3CDTF">2023-05-07T16:41:42Z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2023-05-07T00:00:00Z</vt:filetime>
  </property>
</Properties>
</file>