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81" r:id="rId9"/>
    <p:sldId id="263" r:id="rId10"/>
    <p:sldId id="282" r:id="rId11"/>
    <p:sldId id="265" r:id="rId12"/>
    <p:sldId id="266" r:id="rId13"/>
    <p:sldId id="269" r:id="rId14"/>
    <p:sldId id="270" r:id="rId15"/>
    <p:sldId id="271" r:id="rId16"/>
    <p:sldId id="275" r:id="rId17"/>
    <p:sldId id="276" r:id="rId18"/>
    <p:sldId id="267" r:id="rId19"/>
    <p:sldId id="279" r:id="rId20"/>
    <p:sldId id="280" r:id="rId21"/>
    <p:sldId id="272" r:id="rId22"/>
    <p:sldId id="277" r:id="rId23"/>
    <p:sldId id="273" r:id="rId24"/>
    <p:sldId id="274" r:id="rId2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Merriweather" panose="00000500000000000000" pitchFamily="2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C2D9375-DF9E-458B-AAF9-5E025715592F}">
          <p14:sldIdLst>
            <p14:sldId id="256"/>
            <p14:sldId id="257"/>
            <p14:sldId id="258"/>
            <p14:sldId id="259"/>
            <p14:sldId id="260"/>
            <p14:sldId id="262"/>
            <p14:sldId id="264"/>
            <p14:sldId id="281"/>
            <p14:sldId id="263"/>
            <p14:sldId id="282"/>
            <p14:sldId id="265"/>
            <p14:sldId id="266"/>
            <p14:sldId id="269"/>
          </p14:sldIdLst>
        </p14:section>
        <p14:section name="Untitled Section" id="{2FEBAE2E-6428-476A-9D60-BF80289C43E9}">
          <p14:sldIdLst>
            <p14:sldId id="270"/>
            <p14:sldId id="271"/>
            <p14:sldId id="275"/>
            <p14:sldId id="276"/>
            <p14:sldId id="267"/>
            <p14:sldId id="279"/>
            <p14:sldId id="280"/>
            <p14:sldId id="272"/>
            <p14:sldId id="277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5CD"/>
    <a:srgbClr val="F6B26B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1cba7d38c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1cba7d38c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960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ace2ee0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ace2ee0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acb6fdd1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acb6fdd1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1cba7d38c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1cba7d38c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cea126a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cea126a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1cba7d38c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1cba7d38c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1cba7d38c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1cba7d38c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907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a34b72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a34b72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970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1cba7d38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1cba7d38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1cba7d38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1cba7d38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063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1cba7d38c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1cba7d38c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1cba7d38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1cba7d38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86692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1cba7d38c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1cba7d38c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1cba7d38c_0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1cba7d38c_0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403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2cfb5d2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62cfb5d2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1dd8f32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1dd8f32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1cba7d38c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1cba7d38c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1cba7d38c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1cba7d38c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aa403e66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aa403e66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a34b72e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a34b72e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1cba7d38c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1cba7d38c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1cba7d38c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1cba7d38c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834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1cba7d38c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1cba7d38c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4243625" y="3935950"/>
            <a:ext cx="4696800" cy="9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 Aditya Kumar (2001EE85)</a:t>
            </a:r>
            <a:endParaRPr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Supervised By: Dr. S.K. Parida, SMIEEE</a:t>
            </a:r>
            <a:r>
              <a:rPr lang="en" sz="1800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</a:t>
            </a:r>
            <a:r>
              <a:rPr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1800" i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</a:t>
            </a:r>
            <a:r>
              <a:rPr lang="en" sz="18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160300" cy="1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latin typeface="Georgia"/>
                <a:ea typeface="Georgia"/>
                <a:cs typeface="Georgia"/>
                <a:sym typeface="Georgia"/>
              </a:rPr>
              <a:t>DETECTION OF ONSET DISTURBANCE FOR INERTIA ESTIMATION USING KERNEL DENSITY ESTIMATION</a:t>
            </a:r>
            <a:endParaRPr sz="264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2275" y="-6850"/>
            <a:ext cx="9144000" cy="8418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DATA COLLECTION: TWO AREA SYSTEM</a:t>
            </a:r>
            <a:endParaRPr sz="24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473550" y="1148500"/>
            <a:ext cx="8278200" cy="3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750"/>
              <a:buAutoNum type="arabicPeriod"/>
            </a:pPr>
            <a:r>
              <a:rPr lang="en" sz="1750" dirty="0">
                <a:solidFill>
                  <a:srgbClr val="434343"/>
                </a:solidFill>
              </a:rPr>
              <a:t>A two-area system was simulated.</a:t>
            </a:r>
            <a:endParaRPr sz="1750" dirty="0">
              <a:solidFill>
                <a:srgbClr val="434343"/>
              </a:solidFill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750"/>
              <a:buAutoNum type="arabicPeriod"/>
            </a:pPr>
            <a:r>
              <a:rPr lang="en" sz="1600" b="1" dirty="0">
                <a:solidFill>
                  <a:srgbClr val="434343"/>
                </a:solidFill>
              </a:rPr>
              <a:t>Synthetic Data generation</a:t>
            </a:r>
            <a:endParaRPr sz="1750" b="1" dirty="0">
              <a:solidFill>
                <a:srgbClr val="434343"/>
              </a:solidFill>
            </a:endParaRPr>
          </a:p>
          <a:p>
            <a:pPr marL="914400" lvl="1" indent="-333375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650"/>
              <a:buAutoNum type="alphaLcPeriod"/>
            </a:pPr>
            <a:r>
              <a:rPr lang="en" sz="1500" dirty="0">
                <a:solidFill>
                  <a:srgbClr val="434343"/>
                </a:solidFill>
              </a:rPr>
              <a:t>Introduced step disturbances of varying magnitudes to mimic faults or disturbances.</a:t>
            </a:r>
            <a:endParaRPr sz="1500" dirty="0">
              <a:solidFill>
                <a:srgbClr val="434343"/>
              </a:solidFill>
            </a:endParaRPr>
          </a:p>
          <a:p>
            <a:pPr marL="914400" lvl="1" indent="-333375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650"/>
              <a:buAutoNum type="alphaLcPeriod"/>
            </a:pPr>
            <a:r>
              <a:rPr lang="en" sz="1500" dirty="0">
                <a:solidFill>
                  <a:srgbClr val="434343"/>
                </a:solidFill>
              </a:rPr>
              <a:t>Generated time series data for the center of inertia frequency.</a:t>
            </a:r>
            <a:endParaRPr sz="1500" dirty="0">
              <a:solidFill>
                <a:srgbClr val="434343"/>
              </a:solidFill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750"/>
              <a:buAutoNum type="arabicPeriod"/>
            </a:pPr>
            <a:r>
              <a:rPr lang="en" sz="1600" b="1" dirty="0">
                <a:solidFill>
                  <a:srgbClr val="434343"/>
                </a:solidFill>
              </a:rPr>
              <a:t>Dataset composition</a:t>
            </a:r>
            <a:endParaRPr sz="1750" b="1" dirty="0">
              <a:solidFill>
                <a:srgbClr val="434343"/>
              </a:solidFill>
            </a:endParaRPr>
          </a:p>
          <a:p>
            <a:pPr marL="914400" lvl="1" indent="-333375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650"/>
              <a:buAutoNum type="alphaLcPeriod"/>
            </a:pPr>
            <a:r>
              <a:rPr lang="en" sz="1500" dirty="0">
                <a:solidFill>
                  <a:srgbClr val="434343"/>
                </a:solidFill>
              </a:rPr>
              <a:t>Collected 15 signals, each containing around 1500 samples.</a:t>
            </a:r>
            <a:endParaRPr sz="1500" dirty="0">
              <a:solidFill>
                <a:srgbClr val="434343"/>
              </a:solidFill>
            </a:endParaRPr>
          </a:p>
          <a:p>
            <a:pPr marL="914400" lvl="1" indent="-333375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650"/>
              <a:buAutoNum type="alphaLcPeriod"/>
            </a:pPr>
            <a:r>
              <a:rPr lang="en" sz="1500" dirty="0">
                <a:solidFill>
                  <a:srgbClr val="434343"/>
                </a:solidFill>
              </a:rPr>
              <a:t>Applied step disturbances at 0.35 pu, 0.65 pu, and 0.85 pu levels.</a:t>
            </a:r>
            <a:endParaRPr sz="1500" dirty="0">
              <a:solidFill>
                <a:srgbClr val="434343"/>
              </a:solidFill>
            </a:endParaRPr>
          </a:p>
          <a:p>
            <a:pPr marL="914400" lvl="1" indent="-333375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650"/>
              <a:buAutoNum type="alphaLcPeriod"/>
            </a:pPr>
            <a:r>
              <a:rPr lang="en" sz="1500" dirty="0">
                <a:solidFill>
                  <a:srgbClr val="434343"/>
                </a:solidFill>
              </a:rPr>
              <a:t>Varied the duration of disturbances from 100 ms to 500 ms for each magnitude.</a:t>
            </a:r>
            <a:endParaRPr sz="15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40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768" y="662537"/>
            <a:ext cx="5925014" cy="38184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8" name="Google Shape;118;p22"/>
          <p:cNvSpPr txBox="1"/>
          <p:nvPr/>
        </p:nvSpPr>
        <p:spPr>
          <a:xfrm>
            <a:off x="1368975" y="4591577"/>
            <a:ext cx="6642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Transfer function model of a two area system</a:t>
            </a:r>
            <a:endParaRPr sz="1300" b="1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1368975" y="4651050"/>
            <a:ext cx="6642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Snapshot of the collected dataset</a:t>
            </a:r>
            <a:endParaRPr sz="1300"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175" y="284075"/>
            <a:ext cx="1907650" cy="42191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2275" y="-6850"/>
            <a:ext cx="9144000" cy="10515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4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BANDWIDTH CALCULATION</a:t>
            </a:r>
            <a:endParaRPr sz="24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26"/>
              <p:cNvSpPr txBox="1"/>
              <p:nvPr/>
            </p:nvSpPr>
            <p:spPr>
              <a:xfrm>
                <a:off x="281925" y="1344999"/>
                <a:ext cx="8705100" cy="35764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30200" algn="l" rtl="0">
                  <a:spcBef>
                    <a:spcPts val="0"/>
                  </a:spcBef>
                  <a:spcAft>
                    <a:spcPts val="600"/>
                  </a:spcAft>
                  <a:buClr>
                    <a:schemeClr val="dk2"/>
                  </a:buClr>
                  <a:buSzPts val="1600"/>
                  <a:buFont typeface="Roboto"/>
                  <a:buAutoNum type="arabicPeriod"/>
                </a:pP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The bandwidth parameter in KDE determines the width of the kernel function used to smooth the data.</a:t>
                </a:r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600"/>
                  </a:spcAft>
                  <a:buClr>
                    <a:schemeClr val="dk2"/>
                  </a:buClr>
                  <a:buSzPts val="1600"/>
                  <a:buFont typeface="Roboto"/>
                  <a:buAutoNum type="arabicPeriod"/>
                </a:pP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Scott’s rule provides a simple and effective way to calculate the bandwidth automatically.</a:t>
                </a:r>
              </a:p>
              <a:p>
                <a:pPr marL="457200" lvl="0" indent="-330200" algn="l" rtl="0">
                  <a:spcBef>
                    <a:spcPts val="0"/>
                  </a:spcBef>
                  <a:spcAft>
                    <a:spcPts val="600"/>
                  </a:spcAft>
                  <a:buClr>
                    <a:schemeClr val="dk2"/>
                  </a:buClr>
                  <a:buSzPts val="1600"/>
                  <a:buFont typeface="Roboto"/>
                  <a:buAutoNum type="arabicPeriod"/>
                </a:pP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It considers the number of data points(</a:t>
                </a:r>
                <a:r>
                  <a:rPr lang="en-US" sz="1500" i="1" dirty="0">
                    <a:solidFill>
                      <a:schemeClr val="bg2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n</a:t>
                </a: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) and the standard deviation(</a:t>
                </a:r>
                <a:r>
                  <a:rPr lang="el-GR" sz="1500" i="1" dirty="0">
                    <a:solidFill>
                      <a:schemeClr val="bg2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σ</a:t>
                </a:r>
                <a:r>
                  <a:rPr lang="el-GR" sz="1500" dirty="0">
                    <a:solidFill>
                      <a:schemeClr val="bg2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) </a:t>
                </a: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of the data.</a:t>
                </a:r>
              </a:p>
              <a:p>
                <a:pPr marL="457200" lvl="0" indent="-330200">
                  <a:spcAft>
                    <a:spcPts val="600"/>
                  </a:spcAft>
                  <a:buClr>
                    <a:schemeClr val="dk2"/>
                  </a:buClr>
                  <a:buSzPts val="1600"/>
                  <a:buFont typeface="Roboto"/>
                  <a:buAutoNum type="arabicPeriod"/>
                </a:pP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The formula </a:t>
                </a:r>
                <a:r>
                  <a:rPr lang="en-US" sz="1500" i="1" dirty="0">
                    <a:solidFill>
                      <a:schemeClr val="bg2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5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</m:ctrlPr>
                      </m:sSupPr>
                      <m:e>
                        <m:r>
                          <a:rPr lang="ar-AE" sz="15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(</m:t>
                        </m:r>
                        <m:f>
                          <m:fPr>
                            <m:ctrlPr>
                              <a:rPr lang="ar-AE" sz="15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Roboto"/>
                                <a:sym typeface="Roboto"/>
                              </a:rPr>
                            </m:ctrlPr>
                          </m:fPr>
                          <m:num>
                            <m:r>
                              <a:rPr lang="ar-AE" sz="15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Roboto"/>
                                <a:sym typeface="Roboto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ar-AE" sz="15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"/>
                                    <a:sym typeface="Roboto"/>
                                  </a:rPr>
                                </m:ctrlPr>
                              </m:sSupPr>
                              <m:e>
                                <m:r>
                                  <a:rPr lang="ar-AE" sz="15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Roboto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ar-AE" sz="1500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Roboto"/>
                                    <a:sym typeface="Roboto"/>
                                  </a:rPr>
                                  <m:t>5</m:t>
                                </m:r>
                              </m:sup>
                            </m:sSup>
                          </m:num>
                          <m:den>
                            <m:r>
                              <a:rPr lang="ar-AE" sz="15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Roboto"/>
                                <a:sym typeface="Roboto"/>
                              </a:rPr>
                              <m:t>3</m:t>
                            </m:r>
                            <m:r>
                              <a:rPr lang="ar-AE" sz="15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Roboto"/>
                                <a:sym typeface="Roboto"/>
                              </a:rPr>
                              <m:t>𝑛</m:t>
                            </m:r>
                          </m:den>
                        </m:f>
                        <m:r>
                          <a:rPr lang="ar-AE" sz="15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) </m:t>
                        </m:r>
                      </m:e>
                      <m:sup>
                        <m:r>
                          <a:rPr lang="ar-AE" sz="15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1</m:t>
                        </m:r>
                        <m:r>
                          <a:rPr lang="ar-AE" sz="15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/</m:t>
                        </m:r>
                        <m:r>
                          <a:rPr lang="ar-AE" sz="15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Roboto"/>
                            <a:sym typeface="Roboto"/>
                          </a:rPr>
                          <m:t>5</m:t>
                        </m:r>
                      </m:sup>
                    </m:sSup>
                  </m:oMath>
                </a14:m>
                <a:r>
                  <a:rPr lang="ar-AE" sz="1500" dirty="0">
                    <a:solidFill>
                      <a:schemeClr val="bg2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implies that the bandwidth decreases as the number of data points, or the standard deviation increases.</a:t>
                </a:r>
              </a:p>
              <a:p>
                <a:pPr marL="457200" lvl="0" indent="-330200">
                  <a:spcAft>
                    <a:spcPts val="600"/>
                  </a:spcAft>
                  <a:buClr>
                    <a:schemeClr val="dk2"/>
                  </a:buClr>
                  <a:buSzPts val="1600"/>
                  <a:buFont typeface="Roboto"/>
                  <a:buAutoNum type="arabicPeriod"/>
                </a:pP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This adaptive approach ensures that the kernel is wider for sparse or more dispersed data and narrower for dense or tightly clustered data.</a:t>
                </a:r>
              </a:p>
              <a:p>
                <a:pPr marL="457200" lvl="0" indent="-330200">
                  <a:spcAft>
                    <a:spcPts val="600"/>
                  </a:spcAft>
                  <a:buClr>
                    <a:schemeClr val="dk2"/>
                  </a:buClr>
                  <a:buSzPts val="1600"/>
                  <a:buFont typeface="Roboto"/>
                  <a:buAutoNum type="arabicPeriod"/>
                </a:pP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The goal is to find an optimal bandwidth that balances between capturing the underlying distribution’s details and avoiding over-smoothing or under-smoothing.</a:t>
                </a:r>
              </a:p>
              <a:p>
                <a:pPr marL="457200" lvl="0" indent="-330200">
                  <a:spcAft>
                    <a:spcPts val="600"/>
                  </a:spcAft>
                  <a:buClr>
                    <a:schemeClr val="dk2"/>
                  </a:buClr>
                  <a:buSzPts val="1600"/>
                  <a:buFont typeface="Roboto"/>
                  <a:buAutoNum type="arabicPeriod"/>
                </a:pP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In our case, the bandwidth (</a:t>
                </a:r>
                <a:r>
                  <a:rPr lang="en-US" sz="1500" i="1" dirty="0">
                    <a:solidFill>
                      <a:schemeClr val="bg2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h</a:t>
                </a: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latin typeface="Roboto"/>
                    <a:ea typeface="Roboto"/>
                    <a:cs typeface="Roboto"/>
                    <a:sym typeface="Roboto"/>
                  </a:rPr>
                  <a:t>) varies for different datasets.</a:t>
                </a:r>
              </a:p>
            </p:txBody>
          </p:sp>
        </mc:Choice>
        <mc:Fallback xmlns="">
          <p:sp>
            <p:nvSpPr>
              <p:cNvPr id="147" name="Google Shape;147;p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25" y="1344999"/>
                <a:ext cx="8705100" cy="3576405"/>
              </a:xfrm>
              <a:prstGeom prst="rect">
                <a:avLst/>
              </a:prstGeom>
              <a:blipFill>
                <a:blip r:embed="rId3"/>
                <a:stretch>
                  <a:fillRect r="-21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2275" y="-6850"/>
            <a:ext cx="9144000" cy="10515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400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MODEL FITTING</a:t>
            </a:r>
            <a:endParaRPr sz="2400" dirty="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A0485-48A6-638F-17BA-FCD05403CEFA}"/>
              </a:ext>
            </a:extLst>
          </p:cNvPr>
          <p:cNvSpPr txBox="1"/>
          <p:nvPr/>
        </p:nvSpPr>
        <p:spPr>
          <a:xfrm>
            <a:off x="286215" y="1271238"/>
            <a:ext cx="857157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500" dirty="0">
                <a:solidFill>
                  <a:schemeClr val="bg2">
                    <a:lumMod val="50000"/>
                  </a:schemeClr>
                </a:solidFill>
              </a:rPr>
              <a:t>Select</a:t>
            </a:r>
            <a:r>
              <a:rPr lang="en-US" sz="1500" dirty="0"/>
              <a:t> a kernel function, such as Gaussian, Exponential etc., to determine the shape of the probability density estimate.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IN" sz="1500" dirty="0"/>
              <a:t>In our case, we choose Gaussian as the kernel function.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Fit the KDE model to the data by placing a kernel function at each data point.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Sum the contributions from all kernel functions to estimate the density at any given point in the data space. 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The resulting KDE model provides a smoothed estimate of the underlying probability density function.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sz="1500" dirty="0"/>
              <a:t>Use the KDE model for anomaly detection by identifying regions of low density as potential anomalies.</a:t>
            </a:r>
            <a:endParaRPr lang="en-IN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Google Shape;160;p28"/>
              <p:cNvSpPr txBox="1"/>
              <p:nvPr/>
            </p:nvSpPr>
            <p:spPr>
              <a:xfrm>
                <a:off x="152225" y="1284725"/>
                <a:ext cx="8557200" cy="365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30200" algn="l" rtl="0">
                  <a:spcAft>
                    <a:spcPts val="600"/>
                  </a:spcAft>
                  <a:buClr>
                    <a:srgbClr val="434343"/>
                  </a:buClr>
                  <a:buSzPts val="1600"/>
                  <a:buAutoNum type="arabicPeriod"/>
                </a:pP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</a:rPr>
                  <a:t>Log likelihood calculation involves estimating the log likelihood of each data point under the KDE model, indicating how well the model fits the data. </a:t>
                </a:r>
                <a:r>
                  <a:rPr lang="en-US" sz="1500" b="0" i="0" dirty="0">
                    <a:solidFill>
                      <a:schemeClr val="bg2">
                        <a:lumMod val="50000"/>
                      </a:schemeClr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The log likelihood for a single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5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5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500" b="0" i="0" dirty="0">
                    <a:solidFill>
                      <a:schemeClr val="bg2">
                        <a:lumMod val="50000"/>
                      </a:schemeClr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 is given by the formula,</a:t>
                </a:r>
              </a:p>
              <a:p>
                <a:pPr marL="127000" lvl="4">
                  <a:spcAft>
                    <a:spcPts val="600"/>
                  </a:spcAft>
                  <a:buClr>
                    <a:srgbClr val="434343"/>
                  </a:buClr>
                  <a:buSzPts val="1600"/>
                </a:pP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	</a:t>
                </a:r>
                <a:r>
                  <a:rPr lang="en-US" sz="1800" b="0" dirty="0">
                    <a:solidFill>
                      <a:srgbClr val="000000"/>
                    </a:solidFill>
                    <a:effectLst/>
                    <a:ea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IN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IN" b="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b="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Arial" panose="020B0604020202020204" pitchFamily="34" charset="0"/>
                      </a:rPr>
                      <m:t>= </m:t>
                    </m:r>
                    <m:func>
                      <m:funcPr>
                        <m:ctrlPr>
                          <a:rPr lang="en-I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IN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(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IN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𝑗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IN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Arial" panose="020B0604020202020204" pitchFamily="34" charset="0"/>
                              </a:rPr>
                              <m:t>𝐾</m:t>
                            </m:r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IN" b="0" i="1" smtClean="0"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 where symbols have usual meanings.</a:t>
                </a:r>
              </a:p>
              <a:p>
                <a:pPr marL="469900" lvl="4" indent="-342900">
                  <a:spcAft>
                    <a:spcPts val="600"/>
                  </a:spcAft>
                  <a:buClr>
                    <a:srgbClr val="434343"/>
                  </a:buClr>
                  <a:buSzPts val="1600"/>
                  <a:buAutoNum type="arabicPeriod" startAt="2"/>
                </a:pP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Visualization is essential for understanding the data distribution and selecting an appropriate threshold for anomaly detection.</a:t>
                </a:r>
              </a:p>
              <a:p>
                <a:pPr marL="469900" lvl="4" indent="-342900">
                  <a:spcAft>
                    <a:spcPts val="600"/>
                  </a:spcAft>
                  <a:buClr>
                    <a:srgbClr val="434343"/>
                  </a:buClr>
                  <a:buSzPts val="1600"/>
                  <a:buAutoNum type="arabicPeriod" startAt="2"/>
                </a:pPr>
                <a:r>
                  <a:rPr lang="en-US" sz="1500" b="1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Density plot:</a:t>
                </a: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 Shows the estimated probability density function of the data according to the KDE model, highlighting regions of high and low density.</a:t>
                </a:r>
              </a:p>
              <a:p>
                <a:pPr marL="469900" lvl="4" indent="-342900">
                  <a:spcAft>
                    <a:spcPts val="600"/>
                  </a:spcAft>
                  <a:buClr>
                    <a:srgbClr val="434343"/>
                  </a:buClr>
                  <a:buSzPts val="1600"/>
                  <a:buAutoNum type="arabicPeriod" startAt="2"/>
                </a:pPr>
                <a:r>
                  <a:rPr lang="en-US" sz="1500" b="1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Histogram plot:</a:t>
                </a: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 Displays the distribution of the log likelihood values, providing a detailed view of the data distribution and aiding in identifying potential outliers or anomalies.</a:t>
                </a:r>
              </a:p>
              <a:p>
                <a:pPr marL="469900" lvl="4" indent="-342900">
                  <a:spcAft>
                    <a:spcPts val="600"/>
                  </a:spcAft>
                  <a:buClr>
                    <a:srgbClr val="434343"/>
                  </a:buClr>
                  <a:buSzPts val="1600"/>
                  <a:buAutoNum type="arabicPeriod" startAt="2"/>
                </a:pP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These visualizations help in selecting a suitable threshold value for anomaly detection based on the log likelihood scores.</a:t>
                </a:r>
              </a:p>
            </p:txBody>
          </p:sp>
        </mc:Choice>
        <mc:Fallback xmlns="">
          <p:sp>
            <p:nvSpPr>
              <p:cNvPr id="160" name="Google Shape;160;p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25" y="1284725"/>
                <a:ext cx="8557200" cy="365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Google Shape;161;p28"/>
          <p:cNvSpPr/>
          <p:nvPr/>
        </p:nvSpPr>
        <p:spPr>
          <a:xfrm>
            <a:off x="2275" y="-6850"/>
            <a:ext cx="9144000" cy="10515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LOG LIKELIHOOD CALCULATION AND ITS VISUALIZATION</a:t>
            </a:r>
            <a:endParaRPr sz="2200" dirty="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Google Shape;160;p28"/>
              <p:cNvSpPr txBox="1"/>
              <p:nvPr/>
            </p:nvSpPr>
            <p:spPr>
              <a:xfrm>
                <a:off x="152225" y="1284725"/>
                <a:ext cx="8557200" cy="3655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30200">
                  <a:spcAft>
                    <a:spcPts val="600"/>
                  </a:spcAft>
                  <a:buClr>
                    <a:srgbClr val="434343"/>
                  </a:buClr>
                  <a:buSzPts val="1600"/>
                  <a:buAutoNum type="arabicPeriod"/>
                </a:pP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Threshold selection was based on log likelihood scores. We divided the disturbance into 3 cases </a:t>
                </a: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0.35pu, </a:t>
                </a: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500" i="1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0.65pu and </a:t>
                </a: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0.65pu.</a:t>
                </a:r>
              </a:p>
              <a:p>
                <a:pPr marL="457200" lvl="0" indent="-330200">
                  <a:spcAft>
                    <a:spcPts val="600"/>
                  </a:spcAft>
                  <a:buClr>
                    <a:srgbClr val="434343"/>
                  </a:buClr>
                  <a:buSzPts val="1600"/>
                  <a:buAutoNum type="arabicPeriod"/>
                </a:pP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For disturbances </a:t>
                </a:r>
                <a14:m>
                  <m:oMath xmlns:m="http://schemas.openxmlformats.org/officeDocument/2006/math">
                    <m:r>
                      <a:rPr lang="en-US" sz="1500" i="1" smtClean="0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0.35pu, percentile value was 20</a:t>
                </a:r>
                <a:r>
                  <a:rPr lang="en-US" sz="1500" baseline="300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th</a:t>
                </a: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 percentile, for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0.65pu percentile value was 22</a:t>
                </a:r>
                <a:r>
                  <a:rPr lang="en-US" sz="1500" baseline="300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nd</a:t>
                </a: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 percentile and for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chemeClr val="bg2">
                            <a:lumMod val="50000"/>
                          </a:schemeClr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0.65pu it was selected as 25</a:t>
                </a:r>
                <a:r>
                  <a:rPr lang="en-US" sz="1500" baseline="300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th</a:t>
                </a: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 percentile.</a:t>
                </a:r>
              </a:p>
              <a:p>
                <a:pPr marL="457200" lvl="0" indent="-330200">
                  <a:spcAft>
                    <a:spcPts val="600"/>
                  </a:spcAft>
                  <a:buClr>
                    <a:srgbClr val="434343"/>
                  </a:buClr>
                  <a:buSzPts val="1600"/>
                  <a:buAutoNum type="arabicPeriod"/>
                </a:pP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It was done to avoid any data point to become outlier because of noise or internal disturbance.</a:t>
                </a:r>
              </a:p>
              <a:p>
                <a:pPr marL="457200" lvl="0" indent="-330200">
                  <a:spcAft>
                    <a:spcPts val="600"/>
                  </a:spcAft>
                  <a:buClr>
                    <a:srgbClr val="434343"/>
                  </a:buClr>
                  <a:buSzPts val="1600"/>
                  <a:buAutoNum type="arabicPeriod"/>
                </a:pP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Anomalies are data points with log likelihood scores below the threshold.</a:t>
                </a:r>
              </a:p>
              <a:p>
                <a:pPr marL="457200" lvl="0" indent="-330200">
                  <a:spcAft>
                    <a:spcPts val="600"/>
                  </a:spcAft>
                  <a:buClr>
                    <a:srgbClr val="434343"/>
                  </a:buClr>
                  <a:buSzPts val="1600"/>
                  <a:buAutoNum type="arabicPeriod"/>
                </a:pP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They indicate significant deviations from the expected distribution, suggesting disturbances or anomalies in the system.</a:t>
                </a:r>
              </a:p>
              <a:p>
                <a:pPr marL="457200" lvl="0" indent="-330200">
                  <a:spcAft>
                    <a:spcPts val="600"/>
                  </a:spcAft>
                  <a:buClr>
                    <a:srgbClr val="434343"/>
                  </a:buClr>
                  <a:buSzPts val="1600"/>
                  <a:buAutoNum type="arabicPeriod"/>
                </a:pPr>
                <a:r>
                  <a:rPr lang="en-US" sz="1500" dirty="0">
                    <a:solidFill>
                      <a:schemeClr val="bg2">
                        <a:lumMod val="50000"/>
                      </a:schemeClr>
                    </a:solidFill>
                    <a:highlight>
                      <a:srgbClr val="FFFFFF"/>
                    </a:highlight>
                    <a:latin typeface="Arial" panose="020B0604020202020204" pitchFamily="34" charset="0"/>
                  </a:rPr>
                  <a:t>The first anomalous point was the onset disturbance point.</a:t>
                </a:r>
              </a:p>
              <a:p>
                <a:pPr marL="457200" lvl="0" indent="-330200">
                  <a:spcAft>
                    <a:spcPts val="600"/>
                  </a:spcAft>
                  <a:buClr>
                    <a:srgbClr val="434343"/>
                  </a:buClr>
                  <a:buSzPts val="1600"/>
                  <a:buAutoNum type="arabicPeriod"/>
                </a:pPr>
                <a:endParaRPr lang="en-US" sz="1500" dirty="0">
                  <a:solidFill>
                    <a:schemeClr val="bg2">
                      <a:lumMod val="50000"/>
                    </a:schemeClr>
                  </a:solidFill>
                  <a:highlight>
                    <a:srgbClr val="FFFFFF"/>
                  </a:highlight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0" name="Google Shape;160;p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25" y="1284725"/>
                <a:ext cx="8557200" cy="3655800"/>
              </a:xfrm>
              <a:prstGeom prst="rect">
                <a:avLst/>
              </a:prstGeom>
              <a:blipFill>
                <a:blip r:embed="rId3"/>
                <a:stretch>
                  <a:fillRect r="-5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1" name="Google Shape;161;p28"/>
          <p:cNvSpPr/>
          <p:nvPr/>
        </p:nvSpPr>
        <p:spPr>
          <a:xfrm>
            <a:off x="2275" y="-6850"/>
            <a:ext cx="9144000" cy="10515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THRESHOLD SELECTION AND ONSET DETECTION</a:t>
            </a:r>
            <a:endParaRPr sz="2200" dirty="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945653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6514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dirty="0">
                <a:latin typeface="Georgia"/>
                <a:ea typeface="Georgia"/>
                <a:cs typeface="Georgia"/>
                <a:sym typeface="Georgia"/>
              </a:rPr>
              <a:t>RESULTS</a:t>
            </a:r>
            <a:endParaRPr sz="264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418276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189373" y="1709855"/>
            <a:ext cx="2494353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 step disturbance of 0.35pu at t=10 sec</a:t>
            </a:r>
            <a:endParaRPr sz="1000" b="1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375" y="152401"/>
            <a:ext cx="2494352" cy="15574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sx="99000" sy="99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2" name="Google Shape;134;p24">
            <a:extLst>
              <a:ext uri="{FF2B5EF4-FFF2-40B4-BE49-F238E27FC236}">
                <a16:creationId xmlns:a16="http://schemas.microsoft.com/office/drawing/2014/main" id="{5E240908-EBEA-95FB-15C2-2C3EC087E66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700" y="152401"/>
            <a:ext cx="2593951" cy="155745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sx="99000" sy="99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4" name="Picture 3" descr="A graph of a graph">
            <a:extLst>
              <a:ext uri="{FF2B5EF4-FFF2-40B4-BE49-F238E27FC236}">
                <a16:creationId xmlns:a16="http://schemas.microsoft.com/office/drawing/2014/main" id="{C25D60CE-1449-BA97-C6AC-FA3D12FB3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598" y="2195882"/>
            <a:ext cx="2593952" cy="2475525"/>
          </a:xfrm>
          <a:prstGeom prst="rect">
            <a:avLst/>
          </a:prstGeom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graph of a number of people">
            <a:extLst>
              <a:ext uri="{FF2B5EF4-FFF2-40B4-BE49-F238E27FC236}">
                <a16:creationId xmlns:a16="http://schemas.microsoft.com/office/drawing/2014/main" id="{7812A5D3-A8FC-A033-D74F-A56B376011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24" y="2195883"/>
            <a:ext cx="2646049" cy="2475525"/>
          </a:xfrm>
          <a:prstGeom prst="rect">
            <a:avLst/>
          </a:prstGeom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graph with a red line&#10;&#10;Description automatically generated">
            <a:extLst>
              <a:ext uri="{FF2B5EF4-FFF2-40B4-BE49-F238E27FC236}">
                <a16:creationId xmlns:a16="http://schemas.microsoft.com/office/drawing/2014/main" id="{EBF5918C-E30A-260F-DB11-9A9D8721497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7552" r="2189" b="6610"/>
          <a:stretch/>
        </p:blipFill>
        <p:spPr>
          <a:xfrm>
            <a:off x="5717624" y="1516566"/>
            <a:ext cx="3297981" cy="2207942"/>
          </a:xfrm>
          <a:prstGeom prst="rect">
            <a:avLst/>
          </a:prstGeom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Google Shape;129;p24">
            <a:extLst>
              <a:ext uri="{FF2B5EF4-FFF2-40B4-BE49-F238E27FC236}">
                <a16:creationId xmlns:a16="http://schemas.microsoft.com/office/drawing/2014/main" id="{E42AB0C9-F9D5-6B3F-01D8-68DB7379E038}"/>
              </a:ext>
            </a:extLst>
          </p:cNvPr>
          <p:cNvSpPr txBox="1"/>
          <p:nvPr/>
        </p:nvSpPr>
        <p:spPr>
          <a:xfrm>
            <a:off x="2953498" y="1709855"/>
            <a:ext cx="2544153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COI frequency of system for step disturbance of 0.35pu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9;p24">
            <a:extLst>
              <a:ext uri="{FF2B5EF4-FFF2-40B4-BE49-F238E27FC236}">
                <a16:creationId xmlns:a16="http://schemas.microsoft.com/office/drawing/2014/main" id="{85E75405-0E7D-09C7-F16D-3F12EDB99655}"/>
              </a:ext>
            </a:extLst>
          </p:cNvPr>
          <p:cNvSpPr txBox="1"/>
          <p:nvPr/>
        </p:nvSpPr>
        <p:spPr>
          <a:xfrm>
            <a:off x="189371" y="4647136"/>
            <a:ext cx="2494353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Histogram of log likelihood values</a:t>
            </a:r>
            <a:endParaRPr sz="1000" b="1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29;p24">
            <a:extLst>
              <a:ext uri="{FF2B5EF4-FFF2-40B4-BE49-F238E27FC236}">
                <a16:creationId xmlns:a16="http://schemas.microsoft.com/office/drawing/2014/main" id="{48D6678F-ACF2-9229-CCDE-8F7DEFC00221}"/>
              </a:ext>
            </a:extLst>
          </p:cNvPr>
          <p:cNvSpPr txBox="1"/>
          <p:nvPr/>
        </p:nvSpPr>
        <p:spPr>
          <a:xfrm>
            <a:off x="3003298" y="4644282"/>
            <a:ext cx="2494353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Density plot of log likelihood values</a:t>
            </a:r>
            <a:endParaRPr lang="en-US" sz="1000" b="1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29;p24">
            <a:extLst>
              <a:ext uri="{FF2B5EF4-FFF2-40B4-BE49-F238E27FC236}">
                <a16:creationId xmlns:a16="http://schemas.microsoft.com/office/drawing/2014/main" id="{8FF4137F-46E4-7A7A-C55F-59575766A543}"/>
              </a:ext>
            </a:extLst>
          </p:cNvPr>
          <p:cNvSpPr txBox="1"/>
          <p:nvPr/>
        </p:nvSpPr>
        <p:spPr>
          <a:xfrm>
            <a:off x="5910146" y="3724507"/>
            <a:ext cx="2966225" cy="57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900" b="1" i="0" dirty="0">
                <a:solidFill>
                  <a:schemeClr val="bg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COI Frequency vs time plot with outliers marked as red when 0.35pu disturbance was applied for 500ms</a:t>
            </a:r>
            <a:br>
              <a:rPr lang="en-US" sz="900" b="1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sz="800" b="1" dirty="0">
              <a:solidFill>
                <a:schemeClr val="bg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189373" y="1709855"/>
            <a:ext cx="2494353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 step disturbance of 0.65pu at t=10 sec</a:t>
            </a:r>
            <a:endParaRPr sz="1000" b="1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29;p24">
            <a:extLst>
              <a:ext uri="{FF2B5EF4-FFF2-40B4-BE49-F238E27FC236}">
                <a16:creationId xmlns:a16="http://schemas.microsoft.com/office/drawing/2014/main" id="{E42AB0C9-F9D5-6B3F-01D8-68DB7379E038}"/>
              </a:ext>
            </a:extLst>
          </p:cNvPr>
          <p:cNvSpPr txBox="1"/>
          <p:nvPr/>
        </p:nvSpPr>
        <p:spPr>
          <a:xfrm>
            <a:off x="2953498" y="1709855"/>
            <a:ext cx="2544153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COI frequency of system for step disturbance of 0.65pu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9;p24">
            <a:extLst>
              <a:ext uri="{FF2B5EF4-FFF2-40B4-BE49-F238E27FC236}">
                <a16:creationId xmlns:a16="http://schemas.microsoft.com/office/drawing/2014/main" id="{85E75405-0E7D-09C7-F16D-3F12EDB99655}"/>
              </a:ext>
            </a:extLst>
          </p:cNvPr>
          <p:cNvSpPr txBox="1"/>
          <p:nvPr/>
        </p:nvSpPr>
        <p:spPr>
          <a:xfrm>
            <a:off x="189371" y="4647136"/>
            <a:ext cx="2494353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Histogram of log likelihood values</a:t>
            </a:r>
            <a:endParaRPr sz="1000" b="1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29;p24">
            <a:extLst>
              <a:ext uri="{FF2B5EF4-FFF2-40B4-BE49-F238E27FC236}">
                <a16:creationId xmlns:a16="http://schemas.microsoft.com/office/drawing/2014/main" id="{48D6678F-ACF2-9229-CCDE-8F7DEFC00221}"/>
              </a:ext>
            </a:extLst>
          </p:cNvPr>
          <p:cNvSpPr txBox="1"/>
          <p:nvPr/>
        </p:nvSpPr>
        <p:spPr>
          <a:xfrm>
            <a:off x="3003298" y="4644282"/>
            <a:ext cx="2494353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Density plot of log likelihood values</a:t>
            </a:r>
            <a:endParaRPr lang="en-US" sz="1000" b="1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29;p24">
            <a:extLst>
              <a:ext uri="{FF2B5EF4-FFF2-40B4-BE49-F238E27FC236}">
                <a16:creationId xmlns:a16="http://schemas.microsoft.com/office/drawing/2014/main" id="{8FF4137F-46E4-7A7A-C55F-59575766A543}"/>
              </a:ext>
            </a:extLst>
          </p:cNvPr>
          <p:cNvSpPr txBox="1"/>
          <p:nvPr/>
        </p:nvSpPr>
        <p:spPr>
          <a:xfrm>
            <a:off x="5910146" y="3724507"/>
            <a:ext cx="2966225" cy="57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900" b="1" i="0" dirty="0">
                <a:solidFill>
                  <a:schemeClr val="bg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COI Frequency vs time plot with outliers marked as red when 0.65pu disturbance was applied for 500ms</a:t>
            </a:r>
            <a:br>
              <a:rPr lang="en-US" sz="900" b="1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sz="800" b="1" dirty="0">
              <a:solidFill>
                <a:schemeClr val="bg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D446A804-6AE9-6CFA-08BA-69FF8B928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30" y="156164"/>
            <a:ext cx="2517033" cy="1536207"/>
          </a:xfrm>
          <a:prstGeom prst="rect">
            <a:avLst/>
          </a:prstGeom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graph with a line">
            <a:extLst>
              <a:ext uri="{FF2B5EF4-FFF2-40B4-BE49-F238E27FC236}">
                <a16:creationId xmlns:a16="http://schemas.microsoft.com/office/drawing/2014/main" id="{CE2539B3-492E-0A23-A63D-6E0C19568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498" y="156164"/>
            <a:ext cx="2544153" cy="1553691"/>
          </a:xfrm>
          <a:prstGeom prst="rect">
            <a:avLst/>
          </a:prstGeom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61C76E24-B016-989A-3E56-6F5CDC9DD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030" y="2189095"/>
            <a:ext cx="2544153" cy="2455187"/>
          </a:xfrm>
          <a:prstGeom prst="rect">
            <a:avLst/>
          </a:prstGeom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graph of a graph">
            <a:extLst>
              <a:ext uri="{FF2B5EF4-FFF2-40B4-BE49-F238E27FC236}">
                <a16:creationId xmlns:a16="http://schemas.microsoft.com/office/drawing/2014/main" id="{6ACC9FD3-C6F1-C626-7080-AF6F718A8C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498" y="2181661"/>
            <a:ext cx="2544153" cy="2455187"/>
          </a:xfrm>
          <a:prstGeom prst="rect">
            <a:avLst/>
          </a:prstGeom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graph with a red line&#10;&#10;Description automatically generated">
            <a:extLst>
              <a:ext uri="{FF2B5EF4-FFF2-40B4-BE49-F238E27FC236}">
                <a16:creationId xmlns:a16="http://schemas.microsoft.com/office/drawing/2014/main" id="{FC28F09B-A3B2-03BC-3AE1-7D70A5A5363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21" t="18488" r="1966" b="6496"/>
          <a:stretch/>
        </p:blipFill>
        <p:spPr>
          <a:xfrm>
            <a:off x="5649951" y="1418993"/>
            <a:ext cx="3316019" cy="2305514"/>
          </a:xfrm>
          <a:prstGeom prst="rect">
            <a:avLst/>
          </a:prstGeom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628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651000" y="1282389"/>
            <a:ext cx="7842000" cy="367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Why is the detection of disturbances important in power systems for estimating inertia?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The old method: Fix Threshold Detection (Literature Review)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342900" lvl="3" indent="-342900" fontAlgn="base">
              <a:buFont typeface="Wingdings" panose="05000000000000000000" pitchFamily="2" charset="2"/>
              <a:buChar char="§"/>
            </a:pPr>
            <a:r>
              <a:rPr lang="en-US" sz="18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Our methodology: Kernel Density Estimation</a:t>
            </a:r>
          </a:p>
          <a:p>
            <a:pPr lvl="6" fontAlgn="base"/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</a:rPr>
              <a:t>	1. </a:t>
            </a:r>
            <a:r>
              <a:rPr lang="en-US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Introduction to Kernel Density Estimation(KDE)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	2. Data collection: Two area system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	3. Bandwidth calculation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IN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	4. Model fitting</a:t>
            </a:r>
            <a:endParaRPr lang="en-IN" sz="1600" dirty="0">
              <a:solidFill>
                <a:schemeClr val="bg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	5. Log likelihood calculation and its visualization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</a:rPr>
              <a:t>	6. Threshold selection and onset detection</a:t>
            </a:r>
            <a:endParaRPr lang="en-US" sz="1600" dirty="0">
              <a:solidFill>
                <a:schemeClr val="bg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Results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Conclusion and Future works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Georgia" panose="02040502050405020303" pitchFamily="18" charset="0"/>
                <a:ea typeface="Times New Roman"/>
                <a:cs typeface="Times New Roman"/>
                <a:sym typeface="Times New Roman"/>
              </a:rPr>
              <a:t>References</a:t>
            </a:r>
            <a:endParaRPr lang="en" sz="2000" dirty="0">
              <a:solidFill>
                <a:schemeClr val="bg2">
                  <a:lumMod val="50000"/>
                </a:schemeClr>
              </a:solidFill>
              <a:latin typeface="Georgia" panose="02040502050405020303" pitchFamily="18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2275" y="-6850"/>
            <a:ext cx="9144000" cy="10515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26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TABLE OF CONTENTS</a:t>
            </a:r>
            <a:endParaRPr sz="26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189373" y="1709855"/>
            <a:ext cx="2494353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 step disturbance of 0.85pu at t=10 sec</a:t>
            </a:r>
            <a:endParaRPr sz="1000" b="1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29;p24">
            <a:extLst>
              <a:ext uri="{FF2B5EF4-FFF2-40B4-BE49-F238E27FC236}">
                <a16:creationId xmlns:a16="http://schemas.microsoft.com/office/drawing/2014/main" id="{E42AB0C9-F9D5-6B3F-01D8-68DB7379E038}"/>
              </a:ext>
            </a:extLst>
          </p:cNvPr>
          <p:cNvSpPr txBox="1"/>
          <p:nvPr/>
        </p:nvSpPr>
        <p:spPr>
          <a:xfrm>
            <a:off x="2953498" y="1709855"/>
            <a:ext cx="2544153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COI frequency of system for step disturbance of 0.85pu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29;p24">
            <a:extLst>
              <a:ext uri="{FF2B5EF4-FFF2-40B4-BE49-F238E27FC236}">
                <a16:creationId xmlns:a16="http://schemas.microsoft.com/office/drawing/2014/main" id="{85E75405-0E7D-09C7-F16D-3F12EDB99655}"/>
              </a:ext>
            </a:extLst>
          </p:cNvPr>
          <p:cNvSpPr txBox="1"/>
          <p:nvPr/>
        </p:nvSpPr>
        <p:spPr>
          <a:xfrm>
            <a:off x="189371" y="4647136"/>
            <a:ext cx="2494353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Histogram of log likelihood values</a:t>
            </a:r>
            <a:endParaRPr sz="1000" b="1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29;p24">
            <a:extLst>
              <a:ext uri="{FF2B5EF4-FFF2-40B4-BE49-F238E27FC236}">
                <a16:creationId xmlns:a16="http://schemas.microsoft.com/office/drawing/2014/main" id="{48D6678F-ACF2-9229-CCDE-8F7DEFC00221}"/>
              </a:ext>
            </a:extLst>
          </p:cNvPr>
          <p:cNvSpPr txBox="1"/>
          <p:nvPr/>
        </p:nvSpPr>
        <p:spPr>
          <a:xfrm>
            <a:off x="3003298" y="4644282"/>
            <a:ext cx="2494353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Density plot of log likelihood values</a:t>
            </a:r>
            <a:endParaRPr lang="en-US" sz="1000" b="1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29;p24">
            <a:extLst>
              <a:ext uri="{FF2B5EF4-FFF2-40B4-BE49-F238E27FC236}">
                <a16:creationId xmlns:a16="http://schemas.microsoft.com/office/drawing/2014/main" id="{8FF4137F-46E4-7A7A-C55F-59575766A543}"/>
              </a:ext>
            </a:extLst>
          </p:cNvPr>
          <p:cNvSpPr txBox="1"/>
          <p:nvPr/>
        </p:nvSpPr>
        <p:spPr>
          <a:xfrm>
            <a:off x="5858108" y="3724507"/>
            <a:ext cx="3018264" cy="57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900" b="1" i="0" dirty="0">
                <a:solidFill>
                  <a:schemeClr val="bg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COI Frequency vs time plot with outliers marked as red when 0.85pu disturbance was applied for 500ms</a:t>
            </a:r>
            <a:br>
              <a:rPr lang="en-US" sz="900" b="1" dirty="0">
                <a:solidFill>
                  <a:schemeClr val="bg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sz="800" b="1" dirty="0">
              <a:solidFill>
                <a:schemeClr val="bg2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/>
              <a:sym typeface="Roboto"/>
            </a:endParaRPr>
          </a:p>
        </p:txBody>
      </p:sp>
      <p:pic>
        <p:nvPicPr>
          <p:cNvPr id="3" name="Picture 2" descr="A graph with a blue line">
            <a:extLst>
              <a:ext uri="{FF2B5EF4-FFF2-40B4-BE49-F238E27FC236}">
                <a16:creationId xmlns:a16="http://schemas.microsoft.com/office/drawing/2014/main" id="{627904EB-24C5-191F-34E1-5DFB4ABEC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71" y="153310"/>
            <a:ext cx="2544153" cy="1553692"/>
          </a:xfrm>
          <a:prstGeom prst="rect">
            <a:avLst/>
          </a:prstGeom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graph with a line">
            <a:extLst>
              <a:ext uri="{FF2B5EF4-FFF2-40B4-BE49-F238E27FC236}">
                <a16:creationId xmlns:a16="http://schemas.microsoft.com/office/drawing/2014/main" id="{F49C3798-9E73-A251-BBDB-B01FC783A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498" y="153310"/>
            <a:ext cx="2544153" cy="1549111"/>
          </a:xfrm>
          <a:prstGeom prst="rect">
            <a:avLst/>
          </a:prstGeom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graph of a number of values">
            <a:extLst>
              <a:ext uri="{FF2B5EF4-FFF2-40B4-BE49-F238E27FC236}">
                <a16:creationId xmlns:a16="http://schemas.microsoft.com/office/drawing/2014/main" id="{0E0FCEBD-2FD8-6530-4C5B-083AE479CE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031" y="2181661"/>
            <a:ext cx="2555493" cy="2462621"/>
          </a:xfrm>
          <a:prstGeom prst="rect">
            <a:avLst/>
          </a:prstGeom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A graph of a graph">
            <a:extLst>
              <a:ext uri="{FF2B5EF4-FFF2-40B4-BE49-F238E27FC236}">
                <a16:creationId xmlns:a16="http://schemas.microsoft.com/office/drawing/2014/main" id="{6F3A583D-9FE3-D919-1A94-82AF46F9FA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498" y="2174227"/>
            <a:ext cx="2544153" cy="2462621"/>
          </a:xfrm>
          <a:prstGeom prst="rect">
            <a:avLst/>
          </a:prstGeom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 descr="A graph with a red line&#10;&#10;Description automatically generated">
            <a:extLst>
              <a:ext uri="{FF2B5EF4-FFF2-40B4-BE49-F238E27FC236}">
                <a16:creationId xmlns:a16="http://schemas.microsoft.com/office/drawing/2014/main" id="{56A1AF21-3E4D-1161-586D-6715B25F16B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8176" r="1967" b="6496"/>
          <a:stretch/>
        </p:blipFill>
        <p:spPr>
          <a:xfrm>
            <a:off x="5717625" y="1418993"/>
            <a:ext cx="3237001" cy="2305516"/>
          </a:xfrm>
          <a:prstGeom prst="rect">
            <a:avLst/>
          </a:prstGeom>
          <a:effectLst>
            <a:outerShdw blurRad="50800" dist="38100" dir="2700000" sx="99000" sy="99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828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13A231C-6F24-9416-DAF0-C855281C5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372742"/>
              </p:ext>
            </p:extLst>
          </p:nvPr>
        </p:nvGraphicFramePr>
        <p:xfrm>
          <a:off x="1524000" y="205213"/>
          <a:ext cx="6096000" cy="1894840"/>
        </p:xfrm>
        <a:graphic>
          <a:graphicData uri="http://schemas.openxmlformats.org/drawingml/2006/table">
            <a:tbl>
              <a:tblPr firstRow="1" bandRow="1">
                <a:solidFill>
                  <a:srgbClr val="F6B26B"/>
                </a:solidFill>
                <a:tableStyleId>{5C22544A-7EE6-4342-B048-85BDC9FD1C3A}</a:tableStyleId>
              </a:tblPr>
              <a:tblGrid>
                <a:gridCol w="1367883">
                  <a:extLst>
                    <a:ext uri="{9D8B030D-6E8A-4147-A177-3AD203B41FA5}">
                      <a16:colId xmlns:a16="http://schemas.microsoft.com/office/drawing/2014/main" val="2560207987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948965109"/>
                    </a:ext>
                  </a:extLst>
                </a:gridCol>
                <a:gridCol w="996176">
                  <a:extLst>
                    <a:ext uri="{9D8B030D-6E8A-4147-A177-3AD203B41FA5}">
                      <a16:colId xmlns:a16="http://schemas.microsoft.com/office/drawing/2014/main" val="2727242144"/>
                    </a:ext>
                  </a:extLst>
                </a:gridCol>
                <a:gridCol w="959005">
                  <a:extLst>
                    <a:ext uri="{9D8B030D-6E8A-4147-A177-3AD203B41FA5}">
                      <a16:colId xmlns:a16="http://schemas.microsoft.com/office/drawing/2014/main" val="4050463309"/>
                    </a:ext>
                  </a:extLst>
                </a:gridCol>
                <a:gridCol w="931746">
                  <a:extLst>
                    <a:ext uri="{9D8B030D-6E8A-4147-A177-3AD203B41FA5}">
                      <a16:colId xmlns:a16="http://schemas.microsoft.com/office/drawing/2014/main" val="41506383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30990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>
                          <a:solidFill>
                            <a:schemeClr val="tx1"/>
                          </a:solidFill>
                        </a:rPr>
                        <a:t>Step Disturbance (</a:t>
                      </a:r>
                      <a:r>
                        <a:rPr lang="en-IN" sz="1050" dirty="0" err="1">
                          <a:solidFill>
                            <a:schemeClr val="tx1"/>
                          </a:solidFill>
                        </a:rPr>
                        <a:t>pu</a:t>
                      </a:r>
                      <a:r>
                        <a:rPr lang="en-IN" sz="105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FCE5CD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Disturbance Duration (</a:t>
                      </a:r>
                      <a:r>
                        <a:rPr lang="en-IN" sz="1400" dirty="0" err="1"/>
                        <a:t>ms</a:t>
                      </a:r>
                      <a:r>
                        <a:rPr lang="en-IN" sz="1400" dirty="0"/>
                        <a:t>)</a:t>
                      </a:r>
                    </a:p>
                  </a:txBody>
                  <a:tcPr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3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1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10.33s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10.28s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10.24s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10.24s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50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10.27s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10.24s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10.22s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3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10.28s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10.25s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10.23s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10.21s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10.19s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5057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E68CCF-0AB0-2C46-AAEC-D36D698D7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670231"/>
              </p:ext>
            </p:extLst>
          </p:nvPr>
        </p:nvGraphicFramePr>
        <p:xfrm>
          <a:off x="1524000" y="2635251"/>
          <a:ext cx="6096000" cy="1894840"/>
        </p:xfrm>
        <a:graphic>
          <a:graphicData uri="http://schemas.openxmlformats.org/drawingml/2006/table">
            <a:tbl>
              <a:tblPr firstRow="1" bandRow="1">
                <a:solidFill>
                  <a:srgbClr val="F6B26B"/>
                </a:solidFill>
                <a:tableStyleId>{5C22544A-7EE6-4342-B048-85BDC9FD1C3A}</a:tableStyleId>
              </a:tblPr>
              <a:tblGrid>
                <a:gridCol w="1367883">
                  <a:extLst>
                    <a:ext uri="{9D8B030D-6E8A-4147-A177-3AD203B41FA5}">
                      <a16:colId xmlns:a16="http://schemas.microsoft.com/office/drawing/2014/main" val="2560207987"/>
                    </a:ext>
                  </a:extLst>
                </a:gridCol>
                <a:gridCol w="825190">
                  <a:extLst>
                    <a:ext uri="{9D8B030D-6E8A-4147-A177-3AD203B41FA5}">
                      <a16:colId xmlns:a16="http://schemas.microsoft.com/office/drawing/2014/main" val="1948965109"/>
                    </a:ext>
                  </a:extLst>
                </a:gridCol>
                <a:gridCol w="996176">
                  <a:extLst>
                    <a:ext uri="{9D8B030D-6E8A-4147-A177-3AD203B41FA5}">
                      <a16:colId xmlns:a16="http://schemas.microsoft.com/office/drawing/2014/main" val="2727242144"/>
                    </a:ext>
                  </a:extLst>
                </a:gridCol>
                <a:gridCol w="959005">
                  <a:extLst>
                    <a:ext uri="{9D8B030D-6E8A-4147-A177-3AD203B41FA5}">
                      <a16:colId xmlns:a16="http://schemas.microsoft.com/office/drawing/2014/main" val="4050463309"/>
                    </a:ext>
                  </a:extLst>
                </a:gridCol>
                <a:gridCol w="931746">
                  <a:extLst>
                    <a:ext uri="{9D8B030D-6E8A-4147-A177-3AD203B41FA5}">
                      <a16:colId xmlns:a16="http://schemas.microsoft.com/office/drawing/2014/main" val="41506383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30990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050" dirty="0">
                          <a:solidFill>
                            <a:schemeClr val="tx1"/>
                          </a:solidFill>
                        </a:rPr>
                        <a:t>Step Disturbance (</a:t>
                      </a:r>
                      <a:r>
                        <a:rPr lang="en-IN" sz="1050" dirty="0" err="1">
                          <a:solidFill>
                            <a:schemeClr val="tx1"/>
                          </a:solidFill>
                        </a:rPr>
                        <a:t>pu</a:t>
                      </a:r>
                      <a:r>
                        <a:rPr lang="en-IN" sz="105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FCE5CD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Disturbance Duration (</a:t>
                      </a:r>
                      <a:r>
                        <a:rPr lang="en-IN" sz="1400" dirty="0" err="1"/>
                        <a:t>ms</a:t>
                      </a:r>
                      <a:r>
                        <a:rPr lang="en-IN" sz="1400" dirty="0"/>
                        <a:t>)</a:t>
                      </a:r>
                    </a:p>
                  </a:txBody>
                  <a:tcPr>
                    <a:solidFill>
                      <a:srgbClr val="F6B26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13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91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508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3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50577"/>
                  </a:ext>
                </a:extLst>
              </a:tr>
            </a:tbl>
          </a:graphicData>
        </a:graphic>
      </p:graphicFrame>
      <p:sp>
        <p:nvSpPr>
          <p:cNvPr id="4" name="Google Shape;129;p24">
            <a:extLst>
              <a:ext uri="{FF2B5EF4-FFF2-40B4-BE49-F238E27FC236}">
                <a16:creationId xmlns:a16="http://schemas.microsoft.com/office/drawing/2014/main" id="{B575ACBC-31FD-5479-5A66-BAA2B4147BDE}"/>
              </a:ext>
            </a:extLst>
          </p:cNvPr>
          <p:cNvSpPr txBox="1"/>
          <p:nvPr/>
        </p:nvSpPr>
        <p:spPr>
          <a:xfrm>
            <a:off x="1524001" y="2102257"/>
            <a:ext cx="6096000" cy="410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050" b="1" i="0" dirty="0">
                <a:solidFill>
                  <a:schemeClr val="bg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Table 1. </a:t>
            </a:r>
            <a:r>
              <a:rPr lang="en-US" sz="1050" i="0" dirty="0">
                <a:solidFill>
                  <a:schemeClr val="bg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Onset disturbances predicted when different disturbance were applied for different time duration</a:t>
            </a:r>
            <a:br>
              <a:rPr lang="en-US" sz="1050" dirty="0"/>
            </a:br>
            <a:endParaRPr lang="en-US" sz="900" b="1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129;p24">
            <a:extLst>
              <a:ext uri="{FF2B5EF4-FFF2-40B4-BE49-F238E27FC236}">
                <a16:creationId xmlns:a16="http://schemas.microsoft.com/office/drawing/2014/main" id="{DFA48396-6D3B-A15E-F9E8-232893479B1F}"/>
              </a:ext>
            </a:extLst>
          </p:cNvPr>
          <p:cNvSpPr txBox="1"/>
          <p:nvPr/>
        </p:nvSpPr>
        <p:spPr>
          <a:xfrm>
            <a:off x="1776761" y="4530091"/>
            <a:ext cx="6200078" cy="410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/>
            <a:r>
              <a:rPr lang="en-US" sz="1050" b="1" i="0" dirty="0">
                <a:solidFill>
                  <a:schemeClr val="bg2">
                    <a:lumMod val="75000"/>
                  </a:schemeClr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Table 2. </a:t>
            </a:r>
            <a:r>
              <a:rPr lang="en-US" sz="1050" dirty="0">
                <a:effectLst/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Percentage error between actual onset disturbance and predicted onset disturbance</a:t>
            </a:r>
            <a:br>
              <a:rPr lang="en-US" sz="1200" dirty="0">
                <a:effectLst/>
                <a:highlight>
                  <a:srgbClr val="FFFFFF"/>
                </a:highlight>
              </a:rPr>
            </a:br>
            <a:br>
              <a:rPr lang="en-US" sz="1200" b="0" i="0" dirty="0">
                <a:solidFill>
                  <a:srgbClr val="495365"/>
                </a:solidFill>
                <a:effectLst/>
                <a:highlight>
                  <a:srgbClr val="FFFFFF"/>
                </a:highlight>
                <a:latin typeface="Lato" panose="020F0502020204030204" pitchFamily="34" charset="0"/>
              </a:rPr>
            </a:br>
            <a:br>
              <a:rPr lang="en-US" sz="1050" dirty="0"/>
            </a:br>
            <a:endParaRPr lang="en-US" sz="900" b="1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/>
        </p:nvSpPr>
        <p:spPr>
          <a:xfrm>
            <a:off x="430475" y="1226634"/>
            <a:ext cx="8245200" cy="3709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700"/>
              <a:buFont typeface="Times New Roman"/>
              <a:buAutoNum type="arabicPeriod"/>
            </a:pPr>
            <a:r>
              <a:rPr lang="en-US" dirty="0">
                <a:solidFill>
                  <a:srgbClr val="434343"/>
                </a:solidFill>
              </a:rPr>
              <a:t>Explored KDE for detecting disturbances in power systems, focusing on inertia estimation.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700"/>
              <a:buFont typeface="Times New Roman"/>
              <a:buAutoNum type="arabicPeriod"/>
            </a:pPr>
            <a:r>
              <a:rPr lang="en-US" dirty="0">
                <a:solidFill>
                  <a:srgbClr val="434343"/>
                </a:solidFill>
              </a:rPr>
              <a:t>Successfully applied KDE to simulated data, identifying anomalies corresponding to disturbances.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700"/>
              <a:buFont typeface="Times New Roman"/>
              <a:buAutoNum type="arabicPeriod"/>
            </a:pPr>
            <a:r>
              <a:rPr lang="en-US" dirty="0">
                <a:solidFill>
                  <a:srgbClr val="434343"/>
                </a:solidFill>
              </a:rPr>
              <a:t>Found that detection becomes easier with increased disturbance magnitude or duration.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3541"/>
              </a:buClr>
              <a:buSzPts val="1700"/>
              <a:buFont typeface="Times New Roman"/>
              <a:buAutoNum type="arabicPeriod"/>
            </a:pPr>
            <a:r>
              <a:rPr lang="en-US" sz="1800" b="1" dirty="0">
                <a:solidFill>
                  <a:srgbClr val="434343"/>
                </a:solidFill>
              </a:rPr>
              <a:t>Future works</a:t>
            </a:r>
            <a:endParaRPr lang="en-IN" b="1" dirty="0">
              <a:solidFill>
                <a:srgbClr val="434343"/>
              </a:solidFill>
            </a:endParaRPr>
          </a:p>
          <a:p>
            <a:pPr marL="463550" lvl="2" indent="-342900">
              <a:lnSpc>
                <a:spcPct val="150000"/>
              </a:lnSpc>
              <a:buClr>
                <a:srgbClr val="343541"/>
              </a:buClr>
              <a:buSzPts val="1700"/>
              <a:buFont typeface="+mj-lt"/>
              <a:buAutoNum type="alphaLcParenR"/>
            </a:pPr>
            <a:r>
              <a:rPr lang="en-US" dirty="0">
                <a:solidFill>
                  <a:srgbClr val="434343"/>
                </a:solidFill>
              </a:rPr>
              <a:t>Refine threshold selection process, possibly using domain knowledge or system-specific optimization.</a:t>
            </a:r>
          </a:p>
          <a:p>
            <a:pPr marL="463550" lvl="2" indent="-342900">
              <a:lnSpc>
                <a:spcPct val="150000"/>
              </a:lnSpc>
              <a:buClr>
                <a:srgbClr val="343541"/>
              </a:buClr>
              <a:buSzPts val="1700"/>
              <a:buFont typeface="+mj-lt"/>
              <a:buAutoNum type="alphaLcParenR"/>
            </a:pPr>
            <a:r>
              <a:rPr lang="en-US" dirty="0">
                <a:solidFill>
                  <a:srgbClr val="434343"/>
                </a:solidFill>
              </a:rPr>
              <a:t>Explore different kernel functions and bandwidth selection methods for improved accuracy.</a:t>
            </a:r>
          </a:p>
          <a:p>
            <a:pPr marL="463550" lvl="2" indent="-342900">
              <a:lnSpc>
                <a:spcPct val="150000"/>
              </a:lnSpc>
              <a:buClr>
                <a:srgbClr val="343541"/>
              </a:buClr>
              <a:buSzPts val="1700"/>
              <a:buFont typeface="+mj-lt"/>
              <a:buAutoNum type="alphaLcParenR"/>
            </a:pPr>
            <a:r>
              <a:rPr lang="en-US" dirty="0">
                <a:solidFill>
                  <a:srgbClr val="434343"/>
                </a:solidFill>
              </a:rPr>
              <a:t>Validate KDE-based anomaly detection on real-world data and integrate other ML techniques for enhanced performance.</a:t>
            </a:r>
            <a:endParaRPr lang="en-IN" dirty="0">
              <a:solidFill>
                <a:srgbClr val="434343"/>
              </a:solidFill>
            </a:endParaRPr>
          </a:p>
        </p:txBody>
      </p:sp>
      <p:sp>
        <p:nvSpPr>
          <p:cNvPr id="167" name="Google Shape;167;p29"/>
          <p:cNvSpPr/>
          <p:nvPr/>
        </p:nvSpPr>
        <p:spPr>
          <a:xfrm>
            <a:off x="2275" y="-6850"/>
            <a:ext cx="9144000" cy="10515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6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CONCLUSION AND FUTURE WORK</a:t>
            </a:r>
            <a:endParaRPr sz="26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99628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/>
          <p:nvPr/>
        </p:nvSpPr>
        <p:spPr>
          <a:xfrm>
            <a:off x="2275" y="-6850"/>
            <a:ext cx="9144000" cy="10515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300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sz="300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782650" y="1158344"/>
            <a:ext cx="7343700" cy="33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600"/>
              <a:buAutoNum type="arabicPeriod"/>
            </a:pPr>
            <a:r>
              <a:rPr lang="en" dirty="0">
                <a:solidFill>
                  <a:schemeClr val="bg2">
                    <a:lumMod val="50000"/>
                  </a:schemeClr>
                </a:solidFill>
              </a:rPr>
              <a:t>Measurement-Based Estimation of Inertia in AC Microgrids (IEEE TRANSACTIONS ON SUSTAINABLE ENERGY, VOL. 11, NO. 3, JULY 2020).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600"/>
              <a:buAutoNum type="arabicPeriod"/>
            </a:pPr>
            <a:r>
              <a:rPr lang="en" dirty="0">
                <a:solidFill>
                  <a:srgbClr val="434343"/>
                </a:solidFill>
              </a:rPr>
              <a:t>T. Inoue, H. Taniguchi, Y. Ikeguchi, and K. Yoshida, “Estimation of power system inertia constant and capacity of spinning-reserve support generators using measured frequency transients,” IEEE Trans. Power Syst., vol. 12, no. 1, pp. 136–143, Feb. 1997.</a:t>
            </a:r>
          </a:p>
          <a:p>
            <a:pPr marL="457200" lvl="0" indent="-330200" algn="l" rt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600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P. Wall and V.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Terzija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“Simultaneous estimation of the time of disturbance and inertia in power systems,” IEEE Transactions on Power Delivery, vol. 29, no. 4, pp.2018–2031, 2014.</a:t>
            </a:r>
          </a:p>
          <a:p>
            <a:pPr marL="457200" lvl="0" indent="-330200" algn="l" rt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600"/>
              <a:buAutoNum type="arabicPeriod"/>
            </a:pPr>
            <a:r>
              <a:rPr lang="en-IN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C. Heinz and B. Seeger, “Cluster kernels: Resource-aware kernel density estimators</a:t>
            </a:r>
            <a:br>
              <a:rPr lang="en-IN" dirty="0"/>
            </a:br>
            <a:r>
              <a:rPr lang="en-IN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over streaming data,” IEEE Transactions on Knowledge and Data Engineering,</a:t>
            </a:r>
            <a:br>
              <a:rPr lang="en-IN" dirty="0"/>
            </a:br>
            <a:r>
              <a:rPr lang="en-IN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vol. 20, no. 7, pp. 880–893, 2008.</a:t>
            </a:r>
          </a:p>
          <a:p>
            <a:pPr marL="457200" lvl="0" indent="-330200" algn="l" rt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600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D. W. Scott, Multivariate Density Estimation: Theory, Practice, and Visualization.</a:t>
            </a:r>
            <a:br>
              <a:rPr lang="en-US" dirty="0"/>
            </a:b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Wiley,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aug</a:t>
            </a: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1992.</a:t>
            </a:r>
          </a:p>
          <a:p>
            <a:pPr marL="457200" lvl="0" indent="-330200" algn="l" rtl="0"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600"/>
              <a:buAutoNum type="arabicPeriod"/>
            </a:pP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B. W. Silverman, “Density estimation for statistics and data analysis,” 1986.</a:t>
            </a:r>
            <a:br>
              <a:rPr lang="en-US" sz="2000" dirty="0"/>
            </a:br>
            <a:r>
              <a:rPr lang="en-US" sz="16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br>
              <a:rPr lang="en-US" sz="1200" dirty="0"/>
            </a:br>
            <a:endParaRPr sz="1050" dirty="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ctrTitle"/>
          </p:nvPr>
        </p:nvSpPr>
        <p:spPr>
          <a:xfrm>
            <a:off x="2606400" y="1419850"/>
            <a:ext cx="3931200" cy="10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40">
                <a:latin typeface="Georgia"/>
                <a:ea typeface="Georgia"/>
                <a:cs typeface="Georgia"/>
                <a:sym typeface="Georgia"/>
              </a:rPr>
              <a:t>THANK YOU!!!</a:t>
            </a:r>
            <a:endParaRPr sz="404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544325" y="1345700"/>
            <a:ext cx="8095800" cy="3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AutoNum type="arabicPeriod"/>
            </a:pPr>
            <a:r>
              <a:rPr lang="en" sz="1900" dirty="0">
                <a:solidFill>
                  <a:srgbClr val="434343"/>
                </a:solidFill>
              </a:rPr>
              <a:t>Inertia refers to the system's ability to resist changes in frequency.</a:t>
            </a:r>
            <a:endParaRPr sz="1900" dirty="0">
              <a:solidFill>
                <a:srgbClr val="434343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AutoNum type="arabicPeriod"/>
            </a:pPr>
            <a:r>
              <a:rPr lang="en" sz="1900" dirty="0">
                <a:solidFill>
                  <a:srgbClr val="434343"/>
                </a:solidFill>
              </a:rPr>
              <a:t>When a disturbance occurs, like a sudden loss of generation or load change, the power balance is disrupted.</a:t>
            </a:r>
            <a:endParaRPr sz="1900" dirty="0">
              <a:solidFill>
                <a:srgbClr val="434343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AutoNum type="arabicPeriod"/>
            </a:pPr>
            <a:r>
              <a:rPr lang="en" sz="1900" dirty="0">
                <a:solidFill>
                  <a:srgbClr val="434343"/>
                </a:solidFill>
              </a:rPr>
              <a:t>Accurate and early detection of disturbance is crucial for isolating the "inertial response" from the overall frequency response.</a:t>
            </a:r>
            <a:endParaRPr sz="1900" dirty="0">
              <a:solidFill>
                <a:srgbClr val="434343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AutoNum type="arabicPeriod"/>
            </a:pPr>
            <a:r>
              <a:rPr lang="en" sz="1900" dirty="0">
                <a:solidFill>
                  <a:srgbClr val="434343"/>
                </a:solidFill>
              </a:rPr>
              <a:t>This isolation allows for a more precise estimation of synchronous inertia of the system using swing equation.</a:t>
            </a:r>
            <a:endParaRPr sz="1900" dirty="0">
              <a:solidFill>
                <a:srgbClr val="434343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275" y="-6850"/>
            <a:ext cx="9144000" cy="10515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IMPORTANCE OF DETECTING DISTURBANCES IN POWER SYSTEMS FOR ESTIMATING INERTIA</a:t>
            </a:r>
            <a:endParaRPr sz="2000" dirty="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137325" y="1444825"/>
            <a:ext cx="49971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AutoNum type="arabicPeriod"/>
            </a:pPr>
            <a:r>
              <a:rPr lang="en" sz="1700">
                <a:solidFill>
                  <a:srgbClr val="434343"/>
                </a:solidFill>
              </a:rPr>
              <a:t>In the paper, Measurement-Based Estimation of Inertia in AC Microgrids (</a:t>
            </a:r>
            <a:r>
              <a:rPr lang="en" sz="1500">
                <a:solidFill>
                  <a:srgbClr val="434343"/>
                </a:solidFill>
              </a:rPr>
              <a:t>IEEE TRANSACTIONS ON SUSTAINABLE ENERGY, VOL. 11, NO. 3, JULY 2020</a:t>
            </a:r>
            <a:r>
              <a:rPr lang="en" sz="1700">
                <a:solidFill>
                  <a:srgbClr val="434343"/>
                </a:solidFill>
              </a:rPr>
              <a:t>), the authors used a RoCoF threshold of 0.05 Hz/s to identify the exact starting time of the onset of disturbance.</a:t>
            </a:r>
            <a:endParaRPr sz="1700">
              <a:solidFill>
                <a:srgbClr val="434343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AutoNum type="arabicPeriod"/>
            </a:pPr>
            <a:r>
              <a:rPr lang="en" sz="1700">
                <a:solidFill>
                  <a:srgbClr val="434343"/>
                </a:solidFill>
              </a:rPr>
              <a:t>A moving average filter of 50 ms was applied to the measured RoCoF value to minimize the effect of measurement errors or noise.</a:t>
            </a:r>
            <a:endParaRPr sz="1700">
              <a:solidFill>
                <a:srgbClr val="434343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AutoNum type="arabicPeriod"/>
            </a:pPr>
            <a:r>
              <a:rPr lang="en" sz="1700">
                <a:solidFill>
                  <a:srgbClr val="434343"/>
                </a:solidFill>
              </a:rPr>
              <a:t>Any sample exceeding this threshold value was considered as disturbance.</a:t>
            </a:r>
            <a:endParaRPr sz="1700">
              <a:solidFill>
                <a:srgbClr val="434343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l="3465"/>
          <a:stretch/>
        </p:blipFill>
        <p:spPr>
          <a:xfrm>
            <a:off x="5134425" y="1794625"/>
            <a:ext cx="3874925" cy="26063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84" name="Google Shape;84;p16"/>
          <p:cNvSpPr/>
          <p:nvPr/>
        </p:nvSpPr>
        <p:spPr>
          <a:xfrm>
            <a:off x="2275" y="-6850"/>
            <a:ext cx="9144000" cy="10515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24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FIX THRESHOLD DETECTION METHOD (LITERATURE REVIEW)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602000" y="1521025"/>
            <a:ext cx="7968900" cy="29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AutoNum type="arabicPeriod"/>
            </a:pPr>
            <a:r>
              <a:rPr lang="en" sz="1900">
                <a:solidFill>
                  <a:srgbClr val="434343"/>
                </a:solidFill>
              </a:rPr>
              <a:t>Requires careful selection of the threshold and window length, which can be challenging and system-dependent.</a:t>
            </a:r>
            <a:endParaRPr sz="1900">
              <a:solidFill>
                <a:srgbClr val="434343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AutoNum type="arabicPeriod"/>
            </a:pPr>
            <a:r>
              <a:rPr lang="en" sz="1900">
                <a:solidFill>
                  <a:srgbClr val="434343"/>
                </a:solidFill>
              </a:rPr>
              <a:t>Inaccurate for small disturbances that may not exceed the threshold.</a:t>
            </a:r>
            <a:endParaRPr sz="1900">
              <a:solidFill>
                <a:srgbClr val="434343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AutoNum type="arabicPeriod"/>
            </a:pPr>
            <a:r>
              <a:rPr lang="en" sz="1900">
                <a:solidFill>
                  <a:srgbClr val="434343"/>
                </a:solidFill>
              </a:rPr>
              <a:t>Very susceptible to PMU noise.</a:t>
            </a:r>
            <a:endParaRPr sz="1900">
              <a:solidFill>
                <a:srgbClr val="434343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AutoNum type="arabicPeriod"/>
            </a:pPr>
            <a:r>
              <a:rPr lang="en" sz="1900">
                <a:solidFill>
                  <a:srgbClr val="434343"/>
                </a:solidFill>
              </a:rPr>
              <a:t>The method is not reliable for low inertia power systems.</a:t>
            </a:r>
            <a:endParaRPr sz="1900">
              <a:solidFill>
                <a:srgbClr val="434343"/>
              </a:solidFill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2275" y="-6850"/>
            <a:ext cx="9144000" cy="10515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4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FIX THRESHOLD DETECTION METHOD (DISADVANTAGES)</a:t>
            </a:r>
            <a:endParaRPr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B26B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6514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>
                <a:latin typeface="Georgia"/>
                <a:ea typeface="Georgia"/>
                <a:cs typeface="Georgia"/>
                <a:sym typeface="Georgia"/>
              </a:rPr>
              <a:t>OUR METHODOLOGY: KERNEL DENSITY ESTIMATION</a:t>
            </a:r>
            <a:endParaRPr sz="264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2275" y="-6850"/>
            <a:ext cx="9144000" cy="8418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INTRODUCTION</a:t>
            </a:r>
            <a:endParaRPr sz="2400" dirty="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Google Shape;112;p21"/>
              <p:cNvSpPr txBox="1"/>
              <p:nvPr/>
            </p:nvSpPr>
            <p:spPr>
              <a:xfrm>
                <a:off x="473550" y="1148500"/>
                <a:ext cx="4856733" cy="3839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03225" lvl="0" indent="-2857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750"/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434343"/>
                    </a:solidFill>
                  </a:rPr>
                  <a:t>Kernel Density Estimation (KDE) is a statistical method used to estimate the probability density function of a random variable.</a:t>
                </a:r>
              </a:p>
              <a:p>
                <a:pPr marL="457200" lvl="0" indent="-33972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750"/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434343"/>
                    </a:solidFill>
                  </a:rPr>
                  <a:t>KDE is based on the idea of placing a kernel (a smooth, symmetric function) at each data point and summing these kernels to estimate the PDF.</a:t>
                </a:r>
              </a:p>
              <a:p>
                <a:pPr marL="457200" lvl="0" indent="-33972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750"/>
                  <a:buFont typeface="Arial" panose="020B0604020202020204" pitchFamily="34" charset="0"/>
                  <a:buChar char="•"/>
                </a:pPr>
                <a:r>
                  <a:rPr lang="en-US" sz="1300" dirty="0"/>
                  <a:t>Mathematically,</a:t>
                </a:r>
              </a:p>
              <a:p>
                <a:pPr lvl="2"/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𝑛h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/>
                  <a:t> where,</a:t>
                </a:r>
              </a:p>
              <a:p>
                <a:pPr lvl="2"/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/>
                  <a:t>: </a:t>
                </a:r>
                <a:r>
                  <a:rPr lang="en-IN" sz="1100" dirty="0"/>
                  <a:t>estimated PDF at point </a:t>
                </a:r>
                <a:r>
                  <a:rPr lang="en-IN" sz="1100" i="1" dirty="0"/>
                  <a:t>x,</a:t>
                </a:r>
                <a:endParaRPr lang="en-IN" i="1" dirty="0"/>
              </a:p>
              <a:p>
                <a:pPr lvl="2"/>
                <a:r>
                  <a:rPr lang="en-IN" i="1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i="1" dirty="0"/>
                  <a:t>: </a:t>
                </a:r>
                <a:r>
                  <a:rPr lang="en-IN" sz="1100" dirty="0"/>
                  <a:t>number of data points,</a:t>
                </a:r>
                <a:endParaRPr lang="en-IN" dirty="0"/>
              </a:p>
              <a:p>
                <a:pPr lvl="2"/>
                <a:r>
                  <a:rPr lang="en-IN" i="1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i="1" dirty="0"/>
                  <a:t> </a:t>
                </a:r>
                <a:r>
                  <a:rPr lang="en-US" sz="1100" dirty="0"/>
                  <a:t>bandwidth parameter that controls the smoothness of the      estimate,</a:t>
                </a:r>
              </a:p>
              <a:p>
                <a:pPr lvl="2"/>
                <a:r>
                  <a:rPr lang="en-US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       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IN" sz="1100" dirty="0"/>
                  <a:t>data points,</a:t>
                </a:r>
                <a:endParaRPr lang="en-IN" dirty="0"/>
              </a:p>
              <a:p>
                <a:pPr lvl="2"/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/>
                  <a:t> </a:t>
                </a:r>
                <a:r>
                  <a:rPr lang="en-IN" sz="1100" dirty="0"/>
                  <a:t>kernel function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r>
                  <a:rPr lang="en-IN" sz="1300" dirty="0"/>
                  <a:t>Gaussian, Exponential, Uniform, </a:t>
                </a:r>
                <a:r>
                  <a:rPr lang="en-IN" sz="1300" b="0" i="0" dirty="0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Epanechnikov kernel </a:t>
                </a:r>
                <a:r>
                  <a:rPr lang="en-US" sz="1300" b="0" i="0" dirty="0"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are some common choices for kernel functions used in kernel density estimation(KDE).</a:t>
                </a:r>
              </a:p>
              <a:p>
                <a:pPr marL="285750" lvl="2" indent="-285750">
                  <a:buFont typeface="Arial" panose="020B0604020202020204" pitchFamily="34" charset="0"/>
                  <a:buChar char="•"/>
                </a:pPr>
                <a:endParaRPr lang="en-IN" sz="1500" dirty="0"/>
              </a:p>
              <a:p>
                <a:pPr lvl="2"/>
                <a:endParaRPr lang="en-IN" sz="1100" dirty="0"/>
              </a:p>
              <a:p>
                <a:pPr marL="457200" lvl="0" indent="-339725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750"/>
                  <a:buAutoNum type="arabicPeriod"/>
                </a:pPr>
                <a:endParaRPr sz="1500" dirty="0">
                  <a:solidFill>
                    <a:srgbClr val="434343"/>
                  </a:solidFill>
                </a:endParaRPr>
              </a:p>
            </p:txBody>
          </p:sp>
        </mc:Choice>
        <mc:Fallback xmlns="">
          <p:sp>
            <p:nvSpPr>
              <p:cNvPr id="112" name="Google Shape;112;p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50" y="1148500"/>
                <a:ext cx="4856733" cy="3839812"/>
              </a:xfrm>
              <a:prstGeom prst="rect">
                <a:avLst/>
              </a:prstGeom>
              <a:blipFill>
                <a:blip r:embed="rId3"/>
                <a:stretch>
                  <a:fillRect l="-126" t="-317" b="-20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comparison of a function graph">
            <a:extLst>
              <a:ext uri="{FF2B5EF4-FFF2-40B4-BE49-F238E27FC236}">
                <a16:creationId xmlns:a16="http://schemas.microsoft.com/office/drawing/2014/main" id="{6AF5A0C4-5359-7D73-E3C2-55FEBF72F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810" y="2022087"/>
            <a:ext cx="3739375" cy="2209171"/>
          </a:xfrm>
          <a:prstGeom prst="rect">
            <a:avLst/>
          </a:prstGeom>
        </p:spPr>
      </p:pic>
      <p:sp>
        <p:nvSpPr>
          <p:cNvPr id="4" name="Google Shape;129;p24">
            <a:extLst>
              <a:ext uri="{FF2B5EF4-FFF2-40B4-BE49-F238E27FC236}">
                <a16:creationId xmlns:a16="http://schemas.microsoft.com/office/drawing/2014/main" id="{D4271440-76F2-F8BF-E864-79BC5DB483C3}"/>
              </a:ext>
            </a:extLst>
          </p:cNvPr>
          <p:cNvSpPr txBox="1"/>
          <p:nvPr/>
        </p:nvSpPr>
        <p:spPr>
          <a:xfrm>
            <a:off x="5709425" y="4231259"/>
            <a:ext cx="3129776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chemeClr val="bg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Histogram and KDE of a continous random variable</a:t>
            </a:r>
            <a:endParaRPr sz="1000" b="1" dirty="0">
              <a:solidFill>
                <a:schemeClr val="bg2">
                  <a:lumMod val="7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2275" y="-6850"/>
            <a:ext cx="9144000" cy="841800"/>
          </a:xfrm>
          <a:prstGeom prst="rect">
            <a:avLst/>
          </a:prstGeom>
          <a:solidFill>
            <a:srgbClr val="F6B26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rPr>
              <a:t>HOW IT WILL HELP IN DETECTING THE ONSET DISTURBANCE?</a:t>
            </a:r>
            <a:endParaRPr sz="2000" dirty="0">
              <a:solidFill>
                <a:schemeClr val="accen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473550" y="1148500"/>
            <a:ext cx="8278200" cy="3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750"/>
              <a:buAutoNum type="arabicPeriod"/>
            </a:pPr>
            <a:r>
              <a:rPr lang="en" sz="1600" b="1" dirty="0">
                <a:solidFill>
                  <a:srgbClr val="434343"/>
                </a:solidFill>
              </a:rPr>
              <a:t>Modelling PDF: </a:t>
            </a:r>
            <a:r>
              <a:rPr lang="en-US" dirty="0">
                <a:solidFill>
                  <a:srgbClr val="434343"/>
                </a:solidFill>
              </a:rPr>
              <a:t>KDE models the underlying probability distribution of system features, such as the center of inertia frequency, under normal operating conditions.</a:t>
            </a:r>
            <a:endParaRPr lang="en" sz="1750" dirty="0">
              <a:solidFill>
                <a:srgbClr val="434343"/>
              </a:solidFill>
            </a:endParaRP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750"/>
              <a:buAutoNum type="arabicPeriod"/>
            </a:pPr>
            <a:r>
              <a:rPr lang="en-IN" sz="1600" b="1" dirty="0">
                <a:solidFill>
                  <a:srgbClr val="434343"/>
                </a:solidFill>
              </a:rPr>
              <a:t>Detection of Deviations: </a:t>
            </a:r>
            <a:r>
              <a:rPr lang="en-US" dirty="0">
                <a:solidFill>
                  <a:srgbClr val="434343"/>
                </a:solidFill>
              </a:rPr>
              <a:t>When a disturbance occurs, KDE can detect deviations in these features from their normal patterns, which manifest as outliers in the estimated PDF.</a:t>
            </a: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750"/>
              <a:buAutoNum type="arabicPeriod"/>
            </a:pPr>
            <a:r>
              <a:rPr lang="en-IN" sz="1600" b="1" dirty="0">
                <a:solidFill>
                  <a:srgbClr val="434343"/>
                </a:solidFill>
              </a:rPr>
              <a:t>Threshold-based Detection: </a:t>
            </a:r>
            <a:r>
              <a:rPr lang="en-US" dirty="0">
                <a:solidFill>
                  <a:srgbClr val="434343"/>
                </a:solidFill>
              </a:rPr>
              <a:t>By setting an appropriate threshold based on the PDF, KDE can identify outliers that correspond to the onset of disturbances.</a:t>
            </a: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750"/>
              <a:buAutoNum type="arabicPeriod"/>
            </a:pPr>
            <a:r>
              <a:rPr lang="en-IN" sz="1600" b="1" dirty="0">
                <a:solidFill>
                  <a:srgbClr val="434343"/>
                </a:solidFill>
              </a:rPr>
              <a:t>Early Detection: </a:t>
            </a:r>
            <a:r>
              <a:rPr lang="en-US" dirty="0">
                <a:solidFill>
                  <a:srgbClr val="434343"/>
                </a:solidFill>
              </a:rPr>
              <a:t>This enables the early detection of disturbances, such as faults or sudden load changes, allowing for timely corrective actions to maintain system stability.</a:t>
            </a:r>
          </a:p>
          <a:p>
            <a:pPr marL="457200" lvl="0" indent="-339725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1750"/>
              <a:buAutoNum type="arabicPeriod"/>
            </a:pPr>
            <a:r>
              <a:rPr lang="en-IN" sz="1600" b="1" dirty="0">
                <a:solidFill>
                  <a:srgbClr val="434343"/>
                </a:solidFill>
              </a:rPr>
              <a:t>Flexibility and Adaptability: </a:t>
            </a:r>
            <a:r>
              <a:rPr lang="en-US" dirty="0">
                <a:solidFill>
                  <a:srgbClr val="434343"/>
                </a:solidFill>
              </a:rPr>
              <a:t>KDE provides a flexible and data-driven approach, making it well-suited for detecting anomalies like the onset of disturbances in power systems.</a:t>
            </a:r>
            <a:endParaRPr sz="11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50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900" y="176475"/>
            <a:ext cx="2262850" cy="4524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2466325" y="4792700"/>
            <a:ext cx="4089000" cy="2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Flowchart of the implementation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1811</Words>
  <Application>Microsoft Office PowerPoint</Application>
  <PresentationFormat>On-screen Show (16:9)</PresentationFormat>
  <Paragraphs>175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Wingdings</vt:lpstr>
      <vt:lpstr>Times New Roman</vt:lpstr>
      <vt:lpstr>Cambria Math</vt:lpstr>
      <vt:lpstr>Georgia</vt:lpstr>
      <vt:lpstr>Lato</vt:lpstr>
      <vt:lpstr>Calibri</vt:lpstr>
      <vt:lpstr>Arial</vt:lpstr>
      <vt:lpstr>Roboto</vt:lpstr>
      <vt:lpstr>Merriweather</vt:lpstr>
      <vt:lpstr>Paradigm</vt:lpstr>
      <vt:lpstr>DETECTION OF ONSET DISTURBANCE FOR INERTIA ESTIMATION USING KERNEL DENSITY ESTIMATION</vt:lpstr>
      <vt:lpstr>PowerPoint Presentation</vt:lpstr>
      <vt:lpstr>PowerPoint Presentation</vt:lpstr>
      <vt:lpstr>PowerPoint Presentation</vt:lpstr>
      <vt:lpstr>PowerPoint Presentation</vt:lpstr>
      <vt:lpstr>OUR METHODOLOGY: KERNEL DENSITY 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DETECTION OF ONSET DISTURBANCE FOR INERTIA ESTIMATION USING KERNEL DENSITY ESTIMATION</dc:title>
  <cp:lastModifiedBy>Aditya  Kumar</cp:lastModifiedBy>
  <cp:revision>3</cp:revision>
  <dcterms:modified xsi:type="dcterms:W3CDTF">2024-05-08T06:00:16Z</dcterms:modified>
</cp:coreProperties>
</file>