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3EC2C4-657D-4463-88CF-5D100A48C63B}">
  <a:tblStyle styleId="{893EC2C4-657D-4463-88CF-5D100A48C6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acb6fd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acb6fd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cba7d38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cba7d38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aad9b33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aad9b33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1cba7d38c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1cba7d38c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cba7d38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cba7d38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cea126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cea126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1cba7d38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1cba7d38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cba7d38c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cba7d38c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cfb5d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cfb5d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1dd8f32c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1dd8f32c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cba7d38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cba7d38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cba7d38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cba7d38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cba7d38c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cba7d38c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aa403e66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aa403e66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1cba7d38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1cba7d38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1cba7d38c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1cba7d38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1cba7d38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1cba7d38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ace2ee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ace2ee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243625" y="3935950"/>
            <a:ext cx="46968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Aditya Kumar (2001EE85)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 </a:t>
            </a: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S.K. Parida, SMIEEE</a:t>
            </a:r>
            <a:r>
              <a:rPr i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1603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DETECTION OF ONSET OF DISTURBANCE FOR INERTIA ESTIMATION USING MACHINE LEARNING</a:t>
            </a:r>
            <a:endParaRPr sz="26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00" y="152400"/>
            <a:ext cx="7313999" cy="4488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22"/>
          <p:cNvSpPr txBox="1"/>
          <p:nvPr/>
        </p:nvSpPr>
        <p:spPr>
          <a:xfrm>
            <a:off x="1368975" y="4651050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Snapshot of the collected dataset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265713" y="2401650"/>
            <a:ext cx="4419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step disturbance of 0.1pu at t=2.5sec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204075" y="2332800"/>
            <a:ext cx="3787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COI frequency of system for</a:t>
            </a: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step disturbance of 0.1pu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6650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325" y="152400"/>
            <a:ext cx="3878851" cy="2249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73000"/>
            <a:ext cx="4371400" cy="2165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3"/>
          <p:cNvSpPr txBox="1"/>
          <p:nvPr/>
        </p:nvSpPr>
        <p:spPr>
          <a:xfrm>
            <a:off x="323363" y="4804275"/>
            <a:ext cx="4419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step disturbance of 0.25pu at t=2.5sec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204075" y="4803300"/>
            <a:ext cx="3787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0.25pu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5975" y="2673000"/>
            <a:ext cx="3787203" cy="216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1000700" y="2332800"/>
            <a:ext cx="29151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step disturbance of 0.5pu at t=2.5sec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204075" y="2332800"/>
            <a:ext cx="3787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0.5pu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23363" y="4804275"/>
            <a:ext cx="4419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step disturbance of 1pu at t=2.5sec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204075" y="4803300"/>
            <a:ext cx="3787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1pu</a:t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71400" cy="2249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975" y="152400"/>
            <a:ext cx="3787203" cy="22492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89725"/>
            <a:ext cx="4291077" cy="2165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4075" y="2689725"/>
            <a:ext cx="3669100" cy="2165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0" y="539725"/>
            <a:ext cx="81258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CHOOSING THE MODEL AND ITS HYPER</a:t>
            </a: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PARAMETERS</a:t>
            </a:r>
            <a:endParaRPr sz="26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93725" y="1384825"/>
            <a:ext cx="58131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 sz="1500">
                <a:solidFill>
                  <a:srgbClr val="434343"/>
                </a:solidFill>
              </a:rPr>
              <a:t>DBSCAN is a data clustering algorithm proposed by Martin Ester, Hans-Peter Kriegel, Jörg Sander and Xiaowei Xu.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lang="en" sz="1500">
                <a:solidFill>
                  <a:srgbClr val="434343"/>
                </a:solidFill>
              </a:rPr>
              <a:t>It is a density-based clustering algorithm: given a set of points in some space, it groups together points that are closely packed together, marking as outliers points that lie alone in low-density regions.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</a:t>
            </a:r>
            <a:r>
              <a:rPr b="1" lang="en" sz="15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</a:t>
            </a:r>
            <a:r>
              <a:rPr b="1"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-</a:t>
            </a:r>
            <a:endParaRPr b="1" sz="15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lphaLcPeriod"/>
            </a:pPr>
            <a:r>
              <a:rPr b="1" lang="en" sz="15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epsilon (ε):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434343"/>
                </a:solidFill>
              </a:rPr>
              <a:t>defines the maximum distance between two points to be considered neighbors.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AutoNum type="alphaLcPeriod"/>
            </a:pPr>
            <a:r>
              <a:rPr b="1" lang="en" sz="15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minpts (minimum points):</a:t>
            </a:r>
            <a:r>
              <a:rPr b="1" lang="en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434343"/>
                </a:solidFill>
              </a:rPr>
              <a:t>defines the minimum number of points required within the ε-neighborhood of a point to consider it a core point.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0" r="6006" t="0"/>
          <a:stretch/>
        </p:blipFill>
        <p:spPr>
          <a:xfrm>
            <a:off x="5906825" y="1566925"/>
            <a:ext cx="3102375" cy="2831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5" name="Google Shape;155;p26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  Density-Based Spatial Clustering of Applications with Noise (DBSCAN)</a:t>
            </a:r>
            <a:endParaRPr sz="2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128025" y="2029800"/>
            <a:ext cx="54675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Times New Roman"/>
              <a:buAutoNum type="arabicPeriod"/>
            </a:pPr>
            <a:r>
              <a:rPr b="1" lang="en" sz="165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Points:</a:t>
            </a:r>
            <a:r>
              <a:rPr b="1" lang="en" sz="16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50">
                <a:solidFill>
                  <a:srgbClr val="434343"/>
                </a:solidFill>
              </a:rPr>
              <a:t>These are points that have at least a minimum number of points (minPts) within a specific radius (ε) of them. These points are considered to be dense areas and form the core of the clusters.</a:t>
            </a:r>
            <a:endParaRPr sz="1550">
              <a:solidFill>
                <a:srgbClr val="434343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Times New Roman"/>
              <a:buAutoNum type="arabicPeriod"/>
            </a:pPr>
            <a:r>
              <a:rPr b="1" lang="en" sz="165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Points:</a:t>
            </a:r>
            <a:r>
              <a:rPr b="1" lang="en" sz="16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50">
                <a:solidFill>
                  <a:srgbClr val="434343"/>
                </a:solidFill>
              </a:rPr>
              <a:t>These are points that are reachable from a core point but have fewer than minPts points within their ε-neighborhood. They lie on the edges of the clusters.</a:t>
            </a:r>
            <a:endParaRPr sz="1550">
              <a:solidFill>
                <a:srgbClr val="434343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Font typeface="Times New Roman"/>
              <a:buAutoNum type="arabicPeriod"/>
            </a:pPr>
            <a:r>
              <a:rPr b="1" lang="en" sz="165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Noise(outliers):</a:t>
            </a:r>
            <a:r>
              <a:rPr b="1" lang="en" sz="16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50">
                <a:solidFill>
                  <a:srgbClr val="434343"/>
                </a:solidFill>
              </a:rPr>
              <a:t>These are points that are not core points and are not reachable from any core point. They are considered to be outliers or isolated points.</a:t>
            </a:r>
            <a:endParaRPr sz="1550">
              <a:solidFill>
                <a:srgbClr val="434343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MORE ABOUT DBSCAN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525" y="2182200"/>
            <a:ext cx="3367500" cy="259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3" name="Google Shape;163;p27"/>
          <p:cNvSpPr txBox="1"/>
          <p:nvPr/>
        </p:nvSpPr>
        <p:spPr>
          <a:xfrm>
            <a:off x="128025" y="1239000"/>
            <a:ext cx="8835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For the purpose of DBSCAN clustering, the points are classified as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</a:rPr>
              <a:t>core points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</a:rPr>
              <a:t>border points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</a:rPr>
              <a:t>and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i="1" lang="en" sz="1600">
                <a:solidFill>
                  <a:srgbClr val="202122"/>
                </a:solidFill>
                <a:highlight>
                  <a:srgbClr val="FFFFFF"/>
                </a:highlight>
              </a:rPr>
              <a:t>noise(outliers)</a:t>
            </a:r>
            <a:r>
              <a:rPr lang="en" sz="1600">
                <a:solidFill>
                  <a:srgbClr val="202122"/>
                </a:solidFill>
                <a:highlight>
                  <a:srgbClr val="FFFFFF"/>
                </a:highlight>
              </a:rPr>
              <a:t>, as follows: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152225" y="1284725"/>
            <a:ext cx="85572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Unlike k-means clustering, for DBSCAN number of clusters need not be specified.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In case of k-means, problems arises as anomalous points will be assigned to the same cluster as “normal” data points.</a:t>
            </a:r>
            <a:endParaRPr sz="16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Estimation: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It calculates the distance between each data point and its neighboring points. If the distance is less than a specified threshold (epsilon), the point is considered part of a cluster.</a:t>
            </a:r>
            <a:endParaRPr sz="16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Formation: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Points that are within epsilon distance of each other are grouped into the same cluster.</a:t>
            </a:r>
            <a:endParaRPr sz="16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Detection</a:t>
            </a:r>
            <a:r>
              <a:rPr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7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Points not within epsilon distance of any other point are considered disturbances.</a:t>
            </a:r>
            <a:endParaRPr sz="16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Pinpointing Disturbance Time:</a:t>
            </a:r>
            <a:r>
              <a:rPr b="1" lang="en" sz="17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434343"/>
                </a:solidFill>
              </a:rPr>
              <a:t>By identifying clusters associated with deviations, it essentially isolates the time period when those deviations occurred helping in pinpointing the exact time of a disturbance within the data.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DBSCAN ADVANTAGES AND HOW IT WILL HELP IN ONSET DETECTION ?</a:t>
            </a:r>
            <a:endParaRPr sz="2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430475" y="1437125"/>
            <a:ext cx="82452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AutoNum type="arabicPeriod"/>
            </a:pPr>
            <a:r>
              <a:rPr b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Collection:</a:t>
            </a:r>
            <a:r>
              <a:rPr lang="en" sz="15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434343"/>
                </a:solidFill>
              </a:rPr>
              <a:t>Collected simulated data from a 2-area system, comprising 19 signals with 2000 samples each, including disturbance signals, center of inertia frequency, and disturbance magnitude.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Exploration:</a:t>
            </a:r>
            <a:r>
              <a:rPr b="1" lang="en" sz="17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rgbClr val="434343"/>
                </a:solidFill>
              </a:rPr>
              <a:t>Explored </a:t>
            </a:r>
            <a:r>
              <a:rPr lang="en" sz="1500">
                <a:solidFill>
                  <a:schemeClr val="accent1"/>
                </a:solidFill>
              </a:rPr>
              <a:t>Density-Based Spatial Clustering of Applications with Noise (DBSCAN).</a:t>
            </a:r>
            <a:endParaRPr sz="600">
              <a:solidFill>
                <a:srgbClr val="434343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700"/>
              <a:buFont typeface="Times New Roman"/>
              <a:buAutoNum type="arabicPeriod"/>
            </a:pPr>
            <a:r>
              <a:rPr b="1" lang="en" sz="1700">
                <a:solidFill>
                  <a:srgbClr val="34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Works:</a:t>
            </a:r>
            <a:endParaRPr b="1" sz="1700">
              <a:solidFill>
                <a:srgbClr val="34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Calculation and optimization of hyperparameters involved in DBSCAN.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Implementation of the DBSCAN for the detection of onset of disturbance.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Explore and implement other clustering algorithms like </a:t>
            </a:r>
            <a:r>
              <a:rPr b="1" lang="en" sz="1500">
                <a:solidFill>
                  <a:srgbClr val="434343"/>
                </a:solidFill>
              </a:rPr>
              <a:t>HDBSCAN</a:t>
            </a:r>
            <a:r>
              <a:rPr lang="en" sz="1500">
                <a:solidFill>
                  <a:srgbClr val="434343"/>
                </a:solidFill>
              </a:rPr>
              <a:t> and </a:t>
            </a:r>
            <a:r>
              <a:rPr b="1" lang="en" sz="1500">
                <a:solidFill>
                  <a:srgbClr val="434343"/>
                </a:solidFill>
              </a:rPr>
              <a:t>OPTICS</a:t>
            </a:r>
            <a:r>
              <a:rPr lang="en" sz="1500">
                <a:solidFill>
                  <a:srgbClr val="434343"/>
                </a:solidFill>
              </a:rPr>
              <a:t>.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lphaLcPeriod"/>
            </a:pPr>
            <a:r>
              <a:rPr lang="en" sz="1500">
                <a:solidFill>
                  <a:srgbClr val="434343"/>
                </a:solidFill>
              </a:rPr>
              <a:t>Expand dataset with additional features to enhance model performance.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 sz="2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782650" y="1284725"/>
            <a:ext cx="73437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Measurement-Based Estimation of Inertia in AC Microgrids (IEEE TRANSACTIONS ON SUSTAINABLE ENERGY, VOL. 11, NO. 3, JULY 2020)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T. Inoue, H. Taniguchi, Y. Ikeguchi, and K. Yoshida, “Estimation of power system inertia constant and capacity of spinning-reserve support generators using measured frequency transients,” IEEE Trans. Power Syst., vol. 12, no. 1, pp. 136–143, Feb. 1997.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600"/>
              <a:buAutoNum type="arabicPeriod"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</a:rPr>
              <a:t>Schubert E, Sander J, Ester M, Kriegel H P, Xu X. DBSCAN revisited, revisited: why and how you should (still) use DBSCAN. ACM Transactions on Database Systems, 2017, 42(3): 19</a:t>
            </a:r>
            <a:endParaRPr sz="1600">
              <a:solidFill>
                <a:srgbClr val="2D2D2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ctrTitle"/>
          </p:nvPr>
        </p:nvSpPr>
        <p:spPr>
          <a:xfrm>
            <a:off x="2606400" y="1419850"/>
            <a:ext cx="39312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latin typeface="Georgia"/>
                <a:ea typeface="Georgia"/>
                <a:cs typeface="Georgia"/>
                <a:sym typeface="Georgia"/>
              </a:rPr>
              <a:t>THANK YOU!!!</a:t>
            </a:r>
            <a:endParaRPr sz="40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636600" y="1371600"/>
            <a:ext cx="78420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the detection of disturbances important in power systems for estimating inertia?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old method: Fix Threshold Detection (Literature Review)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methodology: A Machine Learning approach to solve this problem</a:t>
            </a:r>
            <a:endParaRPr sz="23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from Two-Area System</a:t>
            </a:r>
            <a:r>
              <a:rPr lang="en" sz="23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(Transfer function model)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of a machine learning model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Font typeface="Times New Roman"/>
              <a:buChar char="❏"/>
            </a:pPr>
            <a:r>
              <a:rPr lang="en" sz="2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2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TABLE OF CONTENTS</a:t>
            </a:r>
            <a:endParaRPr sz="2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44325" y="1345700"/>
            <a:ext cx="8095800" cy="3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Inertia refers to the system's ability to resist changes in frequency.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When a disturbance occurs, like a sudden loss of generation or load change, the power balance is disrupted.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Accurate and early detection of </a:t>
            </a:r>
            <a:r>
              <a:rPr lang="en" sz="1900">
                <a:solidFill>
                  <a:srgbClr val="434343"/>
                </a:solidFill>
              </a:rPr>
              <a:t>disturbance</a:t>
            </a:r>
            <a:r>
              <a:rPr lang="en" sz="1900">
                <a:solidFill>
                  <a:srgbClr val="434343"/>
                </a:solidFill>
              </a:rPr>
              <a:t> is crucial for isolating the "inertial response" from the overall frequency response.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This isolation allows for a more precise estimation of synchronous inertia of the system using swing equation.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IMPORTANCE OF DETECTING DISTURBANCES IN POWER SYSTEMS FOR ESTIMATING INERTIA</a:t>
            </a:r>
            <a:endParaRPr sz="22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37325" y="1444825"/>
            <a:ext cx="49971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In the paper, Measurement-Based Estimation of Inertia in AC Microgrids (</a:t>
            </a:r>
            <a:r>
              <a:rPr lang="en" sz="1500">
                <a:solidFill>
                  <a:srgbClr val="434343"/>
                </a:solidFill>
              </a:rPr>
              <a:t>IEEE TRANSACTIONS ON SUSTAINABLE ENERGY, VOL. 11, NO. 3, JULY 2020</a:t>
            </a:r>
            <a:r>
              <a:rPr lang="en" sz="1700">
                <a:solidFill>
                  <a:srgbClr val="434343"/>
                </a:solidFill>
              </a:rPr>
              <a:t>), the authors used a RoCoF threshold of 0.05 Hz/s to identify the exact starting time of the onset of disturbance.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A moving average filter of 50 ms was applied to the measured RoCoF value to minimize the effect of measurement errors or noise.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Any sample exceeding this threshold value was considered as disturbance.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3465" r="0" t="0"/>
          <a:stretch/>
        </p:blipFill>
        <p:spPr>
          <a:xfrm>
            <a:off x="5134425" y="1794625"/>
            <a:ext cx="3874925" cy="260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6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4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FIX THRESHOLD DETECTION METHOD (LITERATURE REVIEW)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602000" y="1521025"/>
            <a:ext cx="7968900" cy="2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Requires careful selection of the threshold and window length, which can be challenging and system-dependent.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Inaccurate for small disturbances that may not exceed the threshold.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Very </a:t>
            </a:r>
            <a:r>
              <a:rPr lang="en" sz="1900">
                <a:solidFill>
                  <a:srgbClr val="434343"/>
                </a:solidFill>
              </a:rPr>
              <a:t>susceptible</a:t>
            </a:r>
            <a:r>
              <a:rPr lang="en" sz="1900">
                <a:solidFill>
                  <a:srgbClr val="434343"/>
                </a:solidFill>
              </a:rPr>
              <a:t> to PMU noise.</a:t>
            </a:r>
            <a:endParaRPr sz="1900">
              <a:solidFill>
                <a:srgbClr val="434343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The method is not reliable for low inertia </a:t>
            </a:r>
            <a:r>
              <a:rPr lang="en" sz="1900">
                <a:solidFill>
                  <a:srgbClr val="434343"/>
                </a:solidFill>
              </a:rPr>
              <a:t>power</a:t>
            </a:r>
            <a:r>
              <a:rPr lang="en" sz="1900">
                <a:solidFill>
                  <a:srgbClr val="434343"/>
                </a:solidFill>
              </a:rPr>
              <a:t> systems.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FIX THRESHOLD DETECTION METHOD (DISADVANTAGES)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0" y="539725"/>
            <a:ext cx="86514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OUR METHODOLOGY: A MACHINE LEARNING APPROACH</a:t>
            </a:r>
            <a:endParaRPr sz="26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19"/>
          <p:cNvGraphicFramePr/>
          <p:nvPr/>
        </p:nvGraphicFramePr>
        <p:xfrm>
          <a:off x="262825" y="9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{893EC2C4-657D-4463-88CF-5D100A48C63B}</a:tableStyleId>
              </a:tblPr>
              <a:tblGrid>
                <a:gridCol w="1765425"/>
                <a:gridCol w="6857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Simulate a 2-area system and apply step disturbances of varying magnitudes. Collect disturbance signal, disturbance level, and center of inertia frequency (3 features).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Preprocessing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Preprocess the data for other purposes, such as scaling features or encoding categorical variables.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Selection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Choose an appropriate machine learning model for detecting the approximate time of a fault occurrence based on the dataset.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Hyperparameters Calculation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Calculate optimal values of hyperparameters involved in the chosen Machine Learning model.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Training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Train the selected model using the preprocessed dataset. Tune hyperparameters if necessary to improve model performance.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Anomaly Detection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Identify anomalies (disturbances) in the dataset using </a:t>
                      </a: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the chosen Machine Learning model.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Analysis</a:t>
                      </a:r>
                      <a:endParaRPr b="1" sz="1500">
                        <a:solidFill>
                          <a:schemeClr val="accen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</a:rPr>
                        <a:t>Analyze the results to determine the approximate time of fault occurrence based on the detected disturbances.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9"/>
          <p:cNvSpPr/>
          <p:nvPr/>
        </p:nvSpPr>
        <p:spPr>
          <a:xfrm>
            <a:off x="2275" y="-6850"/>
            <a:ext cx="9144000" cy="7887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IMPLEMENTATION IDEA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73550" y="1148500"/>
            <a:ext cx="8278200" cy="3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>
                <a:solidFill>
                  <a:srgbClr val="434343"/>
                </a:solidFill>
              </a:rPr>
              <a:t>A two-area system was simulated.</a:t>
            </a:r>
            <a:endParaRPr sz="1750">
              <a:solidFill>
                <a:srgbClr val="434343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>
                <a:solidFill>
                  <a:srgbClr val="434343"/>
                </a:solidFill>
              </a:rPr>
              <a:t>Step disturbance was applied for 0.5 seconds for each 20 secs simulation.</a:t>
            </a:r>
            <a:endParaRPr sz="1750">
              <a:solidFill>
                <a:srgbClr val="434343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>
                <a:solidFill>
                  <a:srgbClr val="434343"/>
                </a:solidFill>
              </a:rPr>
              <a:t>Disturbance magnitude varied from 0.1 to 1 pu i.e, 19 different signals.</a:t>
            </a:r>
            <a:endParaRPr sz="1750">
              <a:solidFill>
                <a:srgbClr val="434343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>
                <a:solidFill>
                  <a:srgbClr val="434343"/>
                </a:solidFill>
              </a:rPr>
              <a:t>Each signal contains 2000 samples, resulting in a total of 38,000 samples.</a:t>
            </a:r>
            <a:endParaRPr sz="1750">
              <a:solidFill>
                <a:srgbClr val="434343"/>
              </a:solidFill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>
                <a:solidFill>
                  <a:srgbClr val="434343"/>
                </a:solidFill>
              </a:rPr>
              <a:t>Three features are collected for each sample:</a:t>
            </a:r>
            <a:endParaRPr sz="1750">
              <a:solidFill>
                <a:srgbClr val="434343"/>
              </a:solidFill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50"/>
              <a:buFont typeface="Times New Roman"/>
              <a:buAutoNum type="alphaLcPeriod"/>
            </a:pPr>
            <a:r>
              <a:rPr b="1"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Disturbance Signal</a:t>
            </a:r>
            <a:r>
              <a:rPr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50">
                <a:solidFill>
                  <a:srgbClr val="434343"/>
                </a:solidFill>
              </a:rPr>
              <a:t>Represents the step </a:t>
            </a:r>
            <a:r>
              <a:rPr lang="en" sz="1750">
                <a:solidFill>
                  <a:srgbClr val="434343"/>
                </a:solidFill>
              </a:rPr>
              <a:t>disturbance</a:t>
            </a:r>
            <a:r>
              <a:rPr lang="en" sz="1750">
                <a:solidFill>
                  <a:srgbClr val="434343"/>
                </a:solidFill>
              </a:rPr>
              <a:t> samples.</a:t>
            </a:r>
            <a:endParaRPr sz="1750">
              <a:solidFill>
                <a:srgbClr val="434343"/>
              </a:solidFill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50"/>
              <a:buFont typeface="Times New Roman"/>
              <a:buAutoNum type="alphaLcPeriod"/>
            </a:pPr>
            <a:r>
              <a:rPr b="1"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of Inertia Frequency</a:t>
            </a:r>
            <a:r>
              <a:rPr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50">
                <a:solidFill>
                  <a:srgbClr val="434343"/>
                </a:solidFill>
              </a:rPr>
              <a:t>Samples of reference frequency representing the system's inertia.</a:t>
            </a:r>
            <a:endParaRPr sz="1750">
              <a:solidFill>
                <a:srgbClr val="434343"/>
              </a:solidFill>
            </a:endParaRPr>
          </a:p>
          <a:p>
            <a:pPr indent="-3524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50"/>
              <a:buFont typeface="Times New Roman"/>
              <a:buAutoNum type="alphaLcPeriod"/>
            </a:pPr>
            <a:r>
              <a:rPr b="1"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Disturbance Magnitude</a:t>
            </a:r>
            <a:r>
              <a:rPr lang="en" sz="18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95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50">
                <a:solidFill>
                  <a:srgbClr val="434343"/>
                </a:solidFill>
              </a:rPr>
              <a:t>Magnitude of the applied disturbance.</a:t>
            </a:r>
            <a:endParaRPr sz="1750">
              <a:solidFill>
                <a:srgbClr val="434343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2275" y="-6850"/>
            <a:ext cx="9144000" cy="8418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 COLLECTION: TWO AREA SYSTEM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300" y="301150"/>
            <a:ext cx="7253949" cy="43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21"/>
          <p:cNvSpPr txBox="1"/>
          <p:nvPr/>
        </p:nvSpPr>
        <p:spPr>
          <a:xfrm>
            <a:off x="1368975" y="4651050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Transfer function model of a two area system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