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E131BC-C254-438D-995C-8A1EA7B8477A}">
  <a:tblStyle styleId="{DEE131BC-C254-438D-995C-8A1EA7B847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1cba7d38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1cba7d38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1cba7d38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1cba7d38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2cea126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2cea126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1cba7d38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1cba7d38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1cba7d38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1cba7d38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cba7d38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cba7d38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1cba7d38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1cba7d38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cfb5d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cfb5d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1dd8f32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1dd8f32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1cba7d38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1cba7d38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1cba7d38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1cba7d38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1cba7d38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1cba7d38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1cba7d38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1cba7d38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cba7d38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cba7d38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1cba7d38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1cba7d38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1cba7d38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1cba7d38c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1cba7d38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1cba7d38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160300" cy="14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latin typeface="Times New Roman"/>
                <a:ea typeface="Times New Roman"/>
                <a:cs typeface="Times New Roman"/>
                <a:sym typeface="Times New Roman"/>
              </a:rPr>
              <a:t>CLASSIFICATION OF SHORT CIRCUIT FAULTS IN MODERN POWER SYSTEM USING MACHINE LEARNING</a:t>
            </a:r>
            <a:endParaRPr sz="2640">
              <a:latin typeface="Times New Roman"/>
              <a:ea typeface="Times New Roman"/>
              <a:cs typeface="Times New Roman"/>
              <a:sym typeface="Times New Roman"/>
            </a:endParaRPr>
          </a:p>
        </p:txBody>
      </p:sp>
      <p:sp>
        <p:nvSpPr>
          <p:cNvPr id="65" name="Google Shape;65;p13"/>
          <p:cNvSpPr txBox="1"/>
          <p:nvPr>
            <p:ph idx="1" type="subTitle"/>
          </p:nvPr>
        </p:nvSpPr>
        <p:spPr>
          <a:xfrm>
            <a:off x="4243625" y="3935950"/>
            <a:ext cx="4696800" cy="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Times New Roman"/>
                <a:ea typeface="Times New Roman"/>
                <a:cs typeface="Times New Roman"/>
                <a:sym typeface="Times New Roman"/>
              </a:rPr>
              <a:t>Presented By: Aditya Kumar (2001EE85)</a:t>
            </a:r>
            <a:endParaRPr sz="18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accent1"/>
                </a:solidFill>
                <a:latin typeface="Times New Roman"/>
                <a:ea typeface="Times New Roman"/>
                <a:cs typeface="Times New Roman"/>
                <a:sym typeface="Times New Roman"/>
              </a:rPr>
              <a:t>Supervised By: </a:t>
            </a:r>
            <a:r>
              <a:rPr lang="en" sz="1800">
                <a:solidFill>
                  <a:schemeClr val="accent1"/>
                </a:solidFill>
                <a:latin typeface="Times New Roman"/>
                <a:ea typeface="Times New Roman"/>
                <a:cs typeface="Times New Roman"/>
                <a:sym typeface="Times New Roman"/>
              </a:rPr>
              <a:t>Dr. S.K. Parida, SMIEEE</a:t>
            </a:r>
            <a:r>
              <a:rPr i="1" lang="en" sz="1800">
                <a:solidFill>
                  <a:schemeClr val="accent1"/>
                </a:solidFill>
                <a:latin typeface="Times New Roman"/>
                <a:ea typeface="Times New Roman"/>
                <a:cs typeface="Times New Roman"/>
                <a:sym typeface="Times New Roman"/>
              </a:rPr>
              <a:t>                             </a:t>
            </a:r>
            <a:r>
              <a:rPr lang="en" sz="1800">
                <a:solidFill>
                  <a:schemeClr val="accent1"/>
                </a:solidFill>
                <a:latin typeface="Times New Roman"/>
                <a:ea typeface="Times New Roman"/>
                <a:cs typeface="Times New Roman"/>
                <a:sym typeface="Times New Roman"/>
              </a:rPr>
              <a:t>(</a:t>
            </a:r>
            <a:r>
              <a:rPr i="1" lang="en" sz="1800">
                <a:solidFill>
                  <a:schemeClr val="accent1"/>
                </a:solidFill>
                <a:latin typeface="Times New Roman"/>
                <a:ea typeface="Times New Roman"/>
                <a:cs typeface="Times New Roman"/>
                <a:sym typeface="Times New Roman"/>
              </a:rPr>
              <a:t>Associate Professor</a:t>
            </a:r>
            <a:r>
              <a:rPr lang="en" sz="1800">
                <a:solidFill>
                  <a:schemeClr val="accent1"/>
                </a:solidFill>
                <a:latin typeface="Times New Roman"/>
                <a:ea typeface="Times New Roman"/>
                <a:cs typeface="Times New Roman"/>
                <a:sym typeface="Times New Roman"/>
              </a:rPr>
              <a:t>)</a:t>
            </a:r>
            <a:endParaRPr sz="1800">
              <a:solidFill>
                <a:schemeClr val="accen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14" name="Shape 114"/>
        <p:cNvGrpSpPr/>
        <p:nvPr/>
      </p:nvGrpSpPr>
      <p:grpSpPr>
        <a:xfrm>
          <a:off x="0" y="0"/>
          <a:ext cx="0" cy="0"/>
          <a:chOff x="0" y="0"/>
          <a:chExt cx="0" cy="0"/>
        </a:xfrm>
      </p:grpSpPr>
      <p:sp>
        <p:nvSpPr>
          <p:cNvPr id="115" name="Google Shape;115;p22"/>
          <p:cNvSpPr txBox="1"/>
          <p:nvPr>
            <p:ph type="ctrTitle"/>
          </p:nvPr>
        </p:nvSpPr>
        <p:spPr>
          <a:xfrm>
            <a:off x="311700" y="539725"/>
            <a:ext cx="81258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latin typeface="Times New Roman"/>
                <a:ea typeface="Times New Roman"/>
                <a:cs typeface="Times New Roman"/>
                <a:sym typeface="Times New Roman"/>
              </a:rPr>
              <a:t>CHOOSING THE MODEL AND ITS HYPER</a:t>
            </a:r>
            <a:r>
              <a:rPr lang="en" sz="2840">
                <a:latin typeface="Times New Roman"/>
                <a:ea typeface="Times New Roman"/>
                <a:cs typeface="Times New Roman"/>
                <a:sym typeface="Times New Roman"/>
              </a:rPr>
              <a:t>PARAMETERS</a:t>
            </a:r>
            <a:endParaRPr sz="284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p:nvPr/>
        </p:nvSpPr>
        <p:spPr>
          <a:xfrm>
            <a:off x="2275" y="-6850"/>
            <a:ext cx="9144000" cy="1051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Times New Roman"/>
                <a:ea typeface="Times New Roman"/>
                <a:cs typeface="Times New Roman"/>
                <a:sym typeface="Times New Roman"/>
              </a:rPr>
              <a:t>  RANDOM FOREST CLASSIFIER AND ITS HYPERPARAMETERS</a:t>
            </a:r>
            <a:endParaRPr sz="2400">
              <a:solidFill>
                <a:schemeClr val="accent1"/>
              </a:solidFill>
              <a:latin typeface="Times New Roman"/>
              <a:ea typeface="Times New Roman"/>
              <a:cs typeface="Times New Roman"/>
              <a:sym typeface="Times New Roman"/>
            </a:endParaRPr>
          </a:p>
        </p:txBody>
      </p:sp>
      <p:sp>
        <p:nvSpPr>
          <p:cNvPr id="121" name="Google Shape;121;p23"/>
          <p:cNvSpPr txBox="1"/>
          <p:nvPr/>
        </p:nvSpPr>
        <p:spPr>
          <a:xfrm>
            <a:off x="93725" y="1193300"/>
            <a:ext cx="8915400" cy="9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34343"/>
                </a:solidFill>
                <a:latin typeface="Times New Roman"/>
                <a:ea typeface="Times New Roman"/>
                <a:cs typeface="Times New Roman"/>
                <a:sym typeface="Times New Roman"/>
              </a:rPr>
              <a:t> </a:t>
            </a:r>
            <a:r>
              <a:rPr lang="en" sz="1300">
                <a:solidFill>
                  <a:srgbClr val="434343"/>
                </a:solidFill>
                <a:latin typeface="Times New Roman"/>
                <a:ea typeface="Times New Roman"/>
                <a:cs typeface="Times New Roman"/>
                <a:sym typeface="Times New Roman"/>
              </a:rPr>
              <a:t>Random Forest is an ensemble learning algorithm widely used for both classification and regression tasks in machine learning. It operates by constructing a multitude of decision trees during training and outputting the mode (for classification) or mean prediction (for regression) of the individual trees.</a:t>
            </a:r>
            <a:endParaRPr sz="1300">
              <a:solidFill>
                <a:srgbClr val="434343"/>
              </a:solidFill>
              <a:latin typeface="Times New Roman"/>
              <a:ea typeface="Times New Roman"/>
              <a:cs typeface="Times New Roman"/>
              <a:sym typeface="Times New Roman"/>
            </a:endParaRPr>
          </a:p>
        </p:txBody>
      </p:sp>
      <p:sp>
        <p:nvSpPr>
          <p:cNvPr id="122" name="Google Shape;122;p23"/>
          <p:cNvSpPr txBox="1"/>
          <p:nvPr/>
        </p:nvSpPr>
        <p:spPr>
          <a:xfrm>
            <a:off x="162300" y="1981950"/>
            <a:ext cx="5440800" cy="306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34343"/>
                </a:solidFill>
                <a:latin typeface="Times New Roman"/>
                <a:ea typeface="Times New Roman"/>
                <a:cs typeface="Times New Roman"/>
                <a:sym typeface="Times New Roman"/>
              </a:rPr>
              <a:t>Key hyperparameters of a random forest classifier: -</a:t>
            </a:r>
            <a:endParaRPr sz="1300">
              <a:solidFill>
                <a:srgbClr val="43434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434343"/>
              </a:buClr>
              <a:buSzPts val="1500"/>
              <a:buFont typeface="Times New Roman"/>
              <a:buAutoNum type="arabicPeriod"/>
            </a:pPr>
            <a:r>
              <a:rPr b="1" lang="en" sz="1300">
                <a:solidFill>
                  <a:srgbClr val="434343"/>
                </a:solidFill>
                <a:latin typeface="Times New Roman"/>
                <a:ea typeface="Times New Roman"/>
                <a:cs typeface="Times New Roman"/>
                <a:sym typeface="Times New Roman"/>
              </a:rPr>
              <a:t>Number of Trees (n_estimators): </a:t>
            </a:r>
            <a:r>
              <a:rPr lang="en" sz="1200">
                <a:solidFill>
                  <a:srgbClr val="434343"/>
                </a:solidFill>
                <a:latin typeface="Times New Roman"/>
                <a:ea typeface="Times New Roman"/>
                <a:cs typeface="Times New Roman"/>
                <a:sym typeface="Times New Roman"/>
              </a:rPr>
              <a:t>Determines the total number of decision trees in the forest. For our model, we have chosen 500 decision trees.</a:t>
            </a:r>
            <a:endParaRPr b="1" sz="1200">
              <a:solidFill>
                <a:srgbClr val="43434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434343"/>
              </a:buClr>
              <a:buSzPts val="1500"/>
              <a:buFont typeface="Times New Roman"/>
              <a:buAutoNum type="arabicPeriod"/>
            </a:pPr>
            <a:r>
              <a:rPr b="1" lang="en" sz="1300">
                <a:solidFill>
                  <a:srgbClr val="434343"/>
                </a:solidFill>
                <a:latin typeface="Times New Roman"/>
                <a:ea typeface="Times New Roman"/>
                <a:cs typeface="Times New Roman"/>
                <a:sym typeface="Times New Roman"/>
              </a:rPr>
              <a:t>Tree Depth (max_depth): </a:t>
            </a:r>
            <a:r>
              <a:rPr lang="en" sz="1200">
                <a:solidFill>
                  <a:srgbClr val="434343"/>
                </a:solidFill>
                <a:latin typeface="Times New Roman"/>
                <a:ea typeface="Times New Roman"/>
                <a:cs typeface="Times New Roman"/>
                <a:sym typeface="Times New Roman"/>
              </a:rPr>
              <a:t>Governs the maximum depth of each decision tree. For our model, we have use max_depth as 10.</a:t>
            </a:r>
            <a:endParaRPr b="1" sz="1200">
              <a:solidFill>
                <a:srgbClr val="43434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434343"/>
              </a:buClr>
              <a:buSzPts val="1500"/>
              <a:buFont typeface="Times New Roman"/>
              <a:buAutoNum type="arabicPeriod"/>
            </a:pPr>
            <a:r>
              <a:rPr b="1" lang="en" sz="1300">
                <a:solidFill>
                  <a:srgbClr val="434343"/>
                </a:solidFill>
                <a:latin typeface="Times New Roman"/>
                <a:ea typeface="Times New Roman"/>
                <a:cs typeface="Times New Roman"/>
                <a:sym typeface="Times New Roman"/>
              </a:rPr>
              <a:t>Minimum Samples Split (min_samples_split): </a:t>
            </a:r>
            <a:r>
              <a:rPr lang="en" sz="1200">
                <a:solidFill>
                  <a:srgbClr val="434343"/>
                </a:solidFill>
                <a:latin typeface="Times New Roman"/>
                <a:ea typeface="Times New Roman"/>
                <a:cs typeface="Times New Roman"/>
                <a:sym typeface="Times New Roman"/>
              </a:rPr>
              <a:t>Specifies the minimum samples needed to split an internal node. For our model, we have use min_samples_split as 5.</a:t>
            </a:r>
            <a:endParaRPr b="1" sz="1200">
              <a:solidFill>
                <a:srgbClr val="43434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434343"/>
              </a:buClr>
              <a:buSzPts val="1500"/>
              <a:buFont typeface="Times New Roman"/>
              <a:buAutoNum type="arabicPeriod"/>
            </a:pPr>
            <a:r>
              <a:rPr b="1" lang="en" sz="1300">
                <a:solidFill>
                  <a:srgbClr val="434343"/>
                </a:solidFill>
                <a:latin typeface="Times New Roman"/>
                <a:ea typeface="Times New Roman"/>
                <a:cs typeface="Times New Roman"/>
                <a:sym typeface="Times New Roman"/>
              </a:rPr>
              <a:t>Minimum Samples Leaf (min_samples_leaf): </a:t>
            </a:r>
            <a:r>
              <a:rPr lang="en" sz="1200">
                <a:solidFill>
                  <a:srgbClr val="434343"/>
                </a:solidFill>
                <a:latin typeface="Times New Roman"/>
                <a:ea typeface="Times New Roman"/>
                <a:cs typeface="Times New Roman"/>
                <a:sym typeface="Times New Roman"/>
              </a:rPr>
              <a:t>Sets the minimum samples for a leaf node. For our model, we have use min_samples_leaf as 2.</a:t>
            </a:r>
            <a:endParaRPr b="1" sz="1200">
              <a:solidFill>
                <a:srgbClr val="43434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434343"/>
              </a:buClr>
              <a:buSzPts val="1500"/>
              <a:buFont typeface="Times New Roman"/>
              <a:buAutoNum type="arabicPeriod"/>
            </a:pPr>
            <a:r>
              <a:rPr b="1" lang="en" sz="1300">
                <a:solidFill>
                  <a:srgbClr val="434343"/>
                </a:solidFill>
                <a:latin typeface="Times New Roman"/>
                <a:ea typeface="Times New Roman"/>
                <a:cs typeface="Times New Roman"/>
                <a:sym typeface="Times New Roman"/>
              </a:rPr>
              <a:t>Maximum Features (max_features): </a:t>
            </a:r>
            <a:r>
              <a:rPr lang="en" sz="1200">
                <a:solidFill>
                  <a:srgbClr val="434343"/>
                </a:solidFill>
                <a:latin typeface="Times New Roman"/>
                <a:ea typeface="Times New Roman"/>
                <a:cs typeface="Times New Roman"/>
                <a:sym typeface="Times New Roman"/>
              </a:rPr>
              <a:t>Limits the number of features considered for each split. For our model, we have use max_features as log2.</a:t>
            </a:r>
            <a:endParaRPr sz="12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p:txBody>
      </p:sp>
      <p:pic>
        <p:nvPicPr>
          <p:cNvPr id="123" name="Google Shape;123;p23"/>
          <p:cNvPicPr preferRelativeResize="0"/>
          <p:nvPr/>
        </p:nvPicPr>
        <p:blipFill>
          <a:blip r:embed="rId3">
            <a:alphaModFix/>
          </a:blip>
          <a:stretch>
            <a:fillRect/>
          </a:stretch>
        </p:blipFill>
        <p:spPr>
          <a:xfrm>
            <a:off x="5705850" y="2382000"/>
            <a:ext cx="3303276" cy="252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p:nvPr/>
        </p:nvSpPr>
        <p:spPr>
          <a:xfrm>
            <a:off x="2275" y="-6850"/>
            <a:ext cx="9144000" cy="1051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latin typeface="Times New Roman"/>
                <a:ea typeface="Times New Roman"/>
                <a:cs typeface="Times New Roman"/>
                <a:sym typeface="Times New Roman"/>
              </a:rPr>
              <a:t>  ADVANTAGES OF RANDOM FOREST CLASSIFIER</a:t>
            </a:r>
            <a:endParaRPr sz="2400">
              <a:solidFill>
                <a:schemeClr val="accent1"/>
              </a:solidFill>
              <a:latin typeface="Times New Roman"/>
              <a:ea typeface="Times New Roman"/>
              <a:cs typeface="Times New Roman"/>
              <a:sym typeface="Times New Roman"/>
            </a:endParaRPr>
          </a:p>
        </p:txBody>
      </p:sp>
      <p:sp>
        <p:nvSpPr>
          <p:cNvPr id="129" name="Google Shape;129;p24"/>
          <p:cNvSpPr txBox="1"/>
          <p:nvPr/>
        </p:nvSpPr>
        <p:spPr>
          <a:xfrm>
            <a:off x="128025" y="1239000"/>
            <a:ext cx="8892600" cy="3669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Times New Roman"/>
              <a:buAutoNum type="arabicPeriod"/>
            </a:pPr>
            <a:r>
              <a:rPr b="1" lang="en" sz="1600">
                <a:solidFill>
                  <a:schemeClr val="dk2"/>
                </a:solidFill>
                <a:latin typeface="Times New Roman"/>
                <a:ea typeface="Times New Roman"/>
                <a:cs typeface="Times New Roman"/>
                <a:sym typeface="Times New Roman"/>
              </a:rPr>
              <a:t>Robust to Overfitting:</a:t>
            </a:r>
            <a:r>
              <a:rPr lang="en" sz="1600">
                <a:solidFill>
                  <a:schemeClr val="dk2"/>
                </a:solidFill>
                <a:latin typeface="Times New Roman"/>
                <a:ea typeface="Times New Roman"/>
                <a:cs typeface="Times New Roman"/>
                <a:sym typeface="Times New Roman"/>
              </a:rPr>
              <a:t> </a:t>
            </a:r>
            <a:r>
              <a:rPr lang="en" sz="1500">
                <a:solidFill>
                  <a:schemeClr val="dk2"/>
                </a:solidFill>
                <a:latin typeface="Times New Roman"/>
                <a:ea typeface="Times New Roman"/>
                <a:cs typeface="Times New Roman"/>
                <a:sym typeface="Times New Roman"/>
              </a:rPr>
              <a:t>Random Forest is less prone to overfitting compared to individual decision trees.</a:t>
            </a:r>
            <a:endParaRPr sz="1500">
              <a:solidFill>
                <a:schemeClr val="dk2"/>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2"/>
              </a:buClr>
              <a:buSzPts val="1500"/>
              <a:buFont typeface="Times New Roman"/>
              <a:buAutoNum type="arabicPeriod"/>
            </a:pPr>
            <a:r>
              <a:rPr b="1" lang="en" sz="1600">
                <a:solidFill>
                  <a:schemeClr val="dk2"/>
                </a:solidFill>
                <a:latin typeface="Times New Roman"/>
                <a:ea typeface="Times New Roman"/>
                <a:cs typeface="Times New Roman"/>
                <a:sym typeface="Times New Roman"/>
              </a:rPr>
              <a:t>Handle Large Feature sets:</a:t>
            </a:r>
            <a:r>
              <a:rPr b="1" lang="en" sz="1500">
                <a:solidFill>
                  <a:schemeClr val="dk2"/>
                </a:solidFill>
                <a:latin typeface="Times New Roman"/>
                <a:ea typeface="Times New Roman"/>
                <a:cs typeface="Times New Roman"/>
                <a:sym typeface="Times New Roman"/>
              </a:rPr>
              <a:t> </a:t>
            </a:r>
            <a:r>
              <a:rPr lang="en" sz="1500">
                <a:solidFill>
                  <a:schemeClr val="dk2"/>
                </a:solidFill>
                <a:latin typeface="Times New Roman"/>
                <a:ea typeface="Times New Roman"/>
                <a:cs typeface="Times New Roman"/>
                <a:sym typeface="Times New Roman"/>
              </a:rPr>
              <a:t>Effective in handling a large number of features, which is advantageous for power system fault classification where multiple parameters may influence the outcomes.</a:t>
            </a:r>
            <a:endParaRPr sz="15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AutoNum type="arabicPeriod"/>
            </a:pPr>
            <a:r>
              <a:rPr b="1" lang="en" sz="1600">
                <a:solidFill>
                  <a:schemeClr val="dk2"/>
                </a:solidFill>
                <a:latin typeface="Times New Roman"/>
                <a:ea typeface="Times New Roman"/>
                <a:cs typeface="Times New Roman"/>
                <a:sym typeface="Times New Roman"/>
              </a:rPr>
              <a:t>Reduced sensitivity to hyperparameters: </a:t>
            </a:r>
            <a:r>
              <a:rPr lang="en" sz="1500">
                <a:solidFill>
                  <a:schemeClr val="dk2"/>
                </a:solidFill>
                <a:latin typeface="Times New Roman"/>
                <a:ea typeface="Times New Roman"/>
                <a:cs typeface="Times New Roman"/>
                <a:sym typeface="Times New Roman"/>
              </a:rPr>
              <a:t>Hyperparameters can be easily tuned leading to reduction in sensitivity of hyperparameters.</a:t>
            </a:r>
            <a:endParaRPr sz="15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AutoNum type="arabicPeriod"/>
            </a:pPr>
            <a:r>
              <a:rPr b="1" lang="en" sz="1600">
                <a:solidFill>
                  <a:schemeClr val="dk2"/>
                </a:solidFill>
                <a:latin typeface="Times New Roman"/>
                <a:ea typeface="Times New Roman"/>
                <a:cs typeface="Times New Roman"/>
                <a:sym typeface="Times New Roman"/>
              </a:rPr>
              <a:t>Ensemble Learning for Improved Accuracy: </a:t>
            </a:r>
            <a:r>
              <a:rPr lang="en" sz="1500">
                <a:solidFill>
                  <a:schemeClr val="dk2"/>
                </a:solidFill>
                <a:latin typeface="Times New Roman"/>
                <a:ea typeface="Times New Roman"/>
                <a:cs typeface="Times New Roman"/>
                <a:sym typeface="Times New Roman"/>
              </a:rPr>
              <a:t>Utilizes ensemble learning by combining multiple decision trees, leading to improved accuracy and reliability.</a:t>
            </a:r>
            <a:endParaRPr b="1" sz="15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AutoNum type="arabicPeriod"/>
            </a:pPr>
            <a:r>
              <a:rPr b="1" lang="en" sz="1600">
                <a:solidFill>
                  <a:schemeClr val="dk2"/>
                </a:solidFill>
                <a:latin typeface="Times New Roman"/>
                <a:ea typeface="Times New Roman"/>
                <a:cs typeface="Times New Roman"/>
                <a:sym typeface="Times New Roman"/>
              </a:rPr>
              <a:t>Versatility in Data types: </a:t>
            </a:r>
            <a:r>
              <a:rPr lang="en" sz="1500">
                <a:solidFill>
                  <a:schemeClr val="dk2"/>
                </a:solidFill>
                <a:latin typeface="Times New Roman"/>
                <a:ea typeface="Times New Roman"/>
                <a:cs typeface="Times New Roman"/>
                <a:sym typeface="Times New Roman"/>
              </a:rPr>
              <a:t>Provides flexibility as it can </a:t>
            </a:r>
            <a:r>
              <a:rPr lang="en" sz="1500">
                <a:solidFill>
                  <a:schemeClr val="dk2"/>
                </a:solidFill>
                <a:latin typeface="Times New Roman"/>
                <a:ea typeface="Times New Roman"/>
                <a:cs typeface="Times New Roman"/>
                <a:sym typeface="Times New Roman"/>
              </a:rPr>
              <a:t>accommodates</a:t>
            </a:r>
            <a:r>
              <a:rPr lang="en" sz="1500">
                <a:solidFill>
                  <a:schemeClr val="dk2"/>
                </a:solidFill>
                <a:latin typeface="Times New Roman"/>
                <a:ea typeface="Times New Roman"/>
                <a:cs typeface="Times New Roman"/>
                <a:sym typeface="Times New Roman"/>
              </a:rPr>
              <a:t> both numerical and categorical data.</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p:nvPr/>
        </p:nvSpPr>
        <p:spPr>
          <a:xfrm>
            <a:off x="2275" y="-6850"/>
            <a:ext cx="9144000" cy="1051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latin typeface="Times New Roman"/>
                <a:ea typeface="Times New Roman"/>
                <a:cs typeface="Times New Roman"/>
                <a:sym typeface="Times New Roman"/>
              </a:rPr>
              <a:t>PREDICTION AND EVALUATION OF THE MODEL</a:t>
            </a:r>
            <a:endParaRPr sz="2400">
              <a:solidFill>
                <a:schemeClr val="accent1"/>
              </a:solidFill>
              <a:latin typeface="Times New Roman"/>
              <a:ea typeface="Times New Roman"/>
              <a:cs typeface="Times New Roman"/>
              <a:sym typeface="Times New Roman"/>
            </a:endParaRPr>
          </a:p>
        </p:txBody>
      </p:sp>
      <p:pic>
        <p:nvPicPr>
          <p:cNvPr id="135" name="Google Shape;135;p25"/>
          <p:cNvPicPr preferRelativeResize="0"/>
          <p:nvPr/>
        </p:nvPicPr>
        <p:blipFill>
          <a:blip r:embed="rId3">
            <a:alphaModFix/>
          </a:blip>
          <a:stretch>
            <a:fillRect/>
          </a:stretch>
        </p:blipFill>
        <p:spPr>
          <a:xfrm>
            <a:off x="289550" y="1437100"/>
            <a:ext cx="3981450" cy="2981325"/>
          </a:xfrm>
          <a:prstGeom prst="rect">
            <a:avLst/>
          </a:prstGeom>
          <a:noFill/>
          <a:ln>
            <a:noFill/>
          </a:ln>
        </p:spPr>
      </p:pic>
      <p:pic>
        <p:nvPicPr>
          <p:cNvPr id="136" name="Google Shape;136;p25"/>
          <p:cNvPicPr preferRelativeResize="0"/>
          <p:nvPr/>
        </p:nvPicPr>
        <p:blipFill>
          <a:blip r:embed="rId4">
            <a:alphaModFix/>
          </a:blip>
          <a:stretch>
            <a:fillRect/>
          </a:stretch>
        </p:blipFill>
        <p:spPr>
          <a:xfrm>
            <a:off x="4777725" y="1313275"/>
            <a:ext cx="4019550" cy="3105150"/>
          </a:xfrm>
          <a:prstGeom prst="rect">
            <a:avLst/>
          </a:prstGeom>
          <a:noFill/>
          <a:ln>
            <a:noFill/>
          </a:ln>
        </p:spPr>
      </p:pic>
      <p:cxnSp>
        <p:nvCxnSpPr>
          <p:cNvPr id="137" name="Google Shape;137;p25"/>
          <p:cNvCxnSpPr/>
          <p:nvPr/>
        </p:nvCxnSpPr>
        <p:spPr>
          <a:xfrm>
            <a:off x="4540000" y="1250450"/>
            <a:ext cx="0" cy="36690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p:nvPr/>
        </p:nvSpPr>
        <p:spPr>
          <a:xfrm>
            <a:off x="2275" y="-6850"/>
            <a:ext cx="9144000" cy="1051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latin typeface="Times New Roman"/>
                <a:ea typeface="Times New Roman"/>
                <a:cs typeface="Times New Roman"/>
                <a:sym typeface="Times New Roman"/>
              </a:rPr>
              <a:t>CONFUSION MATRIX AND LINE PLOT</a:t>
            </a:r>
            <a:endParaRPr sz="2400">
              <a:solidFill>
                <a:schemeClr val="accent1"/>
              </a:solidFill>
              <a:latin typeface="Times New Roman"/>
              <a:ea typeface="Times New Roman"/>
              <a:cs typeface="Times New Roman"/>
              <a:sym typeface="Times New Roman"/>
            </a:endParaRPr>
          </a:p>
        </p:txBody>
      </p:sp>
      <p:pic>
        <p:nvPicPr>
          <p:cNvPr id="143" name="Google Shape;143;p26"/>
          <p:cNvPicPr preferRelativeResize="0"/>
          <p:nvPr/>
        </p:nvPicPr>
        <p:blipFill>
          <a:blip r:embed="rId3">
            <a:alphaModFix/>
          </a:blip>
          <a:stretch>
            <a:fillRect/>
          </a:stretch>
        </p:blipFill>
        <p:spPr>
          <a:xfrm>
            <a:off x="152400" y="1197050"/>
            <a:ext cx="4394548" cy="3794051"/>
          </a:xfrm>
          <a:prstGeom prst="rect">
            <a:avLst/>
          </a:prstGeom>
          <a:noFill/>
          <a:ln>
            <a:noFill/>
          </a:ln>
        </p:spPr>
      </p:pic>
      <p:pic>
        <p:nvPicPr>
          <p:cNvPr id="144" name="Google Shape;144;p26"/>
          <p:cNvPicPr preferRelativeResize="0"/>
          <p:nvPr/>
        </p:nvPicPr>
        <p:blipFill>
          <a:blip r:embed="rId4">
            <a:alphaModFix/>
          </a:blip>
          <a:stretch>
            <a:fillRect/>
          </a:stretch>
        </p:blipFill>
        <p:spPr>
          <a:xfrm>
            <a:off x="4791450" y="1197050"/>
            <a:ext cx="4200150" cy="370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p:nvPr/>
        </p:nvSpPr>
        <p:spPr>
          <a:xfrm>
            <a:off x="2275" y="-6850"/>
            <a:ext cx="9144000" cy="1051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latin typeface="Times New Roman"/>
                <a:ea typeface="Times New Roman"/>
                <a:cs typeface="Times New Roman"/>
                <a:sym typeface="Times New Roman"/>
              </a:rPr>
              <a:t>CONFUSION MATRIX AND LINE PLOT</a:t>
            </a:r>
            <a:endParaRPr sz="2400">
              <a:solidFill>
                <a:schemeClr val="accent1"/>
              </a:solidFill>
              <a:latin typeface="Times New Roman"/>
              <a:ea typeface="Times New Roman"/>
              <a:cs typeface="Times New Roman"/>
              <a:sym typeface="Times New Roman"/>
            </a:endParaRPr>
          </a:p>
        </p:txBody>
      </p:sp>
      <p:pic>
        <p:nvPicPr>
          <p:cNvPr id="150" name="Google Shape;150;p27"/>
          <p:cNvPicPr preferRelativeResize="0"/>
          <p:nvPr/>
        </p:nvPicPr>
        <p:blipFill>
          <a:blip r:embed="rId3">
            <a:alphaModFix/>
          </a:blip>
          <a:stretch>
            <a:fillRect/>
          </a:stretch>
        </p:blipFill>
        <p:spPr>
          <a:xfrm>
            <a:off x="152400" y="1296150"/>
            <a:ext cx="4341876" cy="3611900"/>
          </a:xfrm>
          <a:prstGeom prst="rect">
            <a:avLst/>
          </a:prstGeom>
          <a:noFill/>
          <a:ln>
            <a:noFill/>
          </a:ln>
        </p:spPr>
      </p:pic>
      <p:pic>
        <p:nvPicPr>
          <p:cNvPr id="151" name="Google Shape;151;p27"/>
          <p:cNvPicPr preferRelativeResize="0"/>
          <p:nvPr/>
        </p:nvPicPr>
        <p:blipFill>
          <a:blip r:embed="rId4">
            <a:alphaModFix/>
          </a:blip>
          <a:stretch>
            <a:fillRect/>
          </a:stretch>
        </p:blipFill>
        <p:spPr>
          <a:xfrm>
            <a:off x="4572000" y="1296150"/>
            <a:ext cx="4419601" cy="351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p:nvPr/>
        </p:nvSpPr>
        <p:spPr>
          <a:xfrm>
            <a:off x="2275" y="-6850"/>
            <a:ext cx="9144000" cy="1051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accent1"/>
                </a:solidFill>
                <a:latin typeface="Times New Roman"/>
                <a:ea typeface="Times New Roman"/>
                <a:cs typeface="Times New Roman"/>
                <a:sym typeface="Times New Roman"/>
              </a:rPr>
              <a:t>  CONCLUSION AND FUTURE WORK</a:t>
            </a:r>
            <a:endParaRPr sz="2600">
              <a:solidFill>
                <a:schemeClr val="accent1"/>
              </a:solidFill>
              <a:latin typeface="Times New Roman"/>
              <a:ea typeface="Times New Roman"/>
              <a:cs typeface="Times New Roman"/>
              <a:sym typeface="Times New Roman"/>
            </a:endParaRPr>
          </a:p>
        </p:txBody>
      </p:sp>
      <p:sp>
        <p:nvSpPr>
          <p:cNvPr id="157" name="Google Shape;157;p28"/>
          <p:cNvSpPr txBox="1"/>
          <p:nvPr/>
        </p:nvSpPr>
        <p:spPr>
          <a:xfrm>
            <a:off x="114300" y="1284725"/>
            <a:ext cx="8915400" cy="33375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34343"/>
              </a:buClr>
              <a:buSzPts val="1500"/>
              <a:buFont typeface="Times New Roman"/>
              <a:buAutoNum type="arabicPeriod"/>
            </a:pPr>
            <a:r>
              <a:rPr lang="en" sz="1500">
                <a:solidFill>
                  <a:srgbClr val="434343"/>
                </a:solidFill>
                <a:latin typeface="Times New Roman"/>
                <a:ea typeface="Times New Roman"/>
                <a:cs typeface="Times New Roman"/>
                <a:sym typeface="Times New Roman"/>
              </a:rPr>
              <a:t>A two area system was simulated to generate data set containing voltages and currents at different locations</a:t>
            </a:r>
            <a:r>
              <a:rPr lang="en" sz="1500">
                <a:solidFill>
                  <a:srgbClr val="434343"/>
                </a:solidFill>
                <a:latin typeface="Times New Roman"/>
                <a:ea typeface="Times New Roman"/>
                <a:cs typeface="Times New Roman"/>
                <a:sym typeface="Times New Roman"/>
              </a:rPr>
              <a:t>.</a:t>
            </a:r>
            <a:endParaRPr sz="1500">
              <a:solidFill>
                <a:srgbClr val="434343"/>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434343"/>
              </a:buClr>
              <a:buSzPts val="1500"/>
              <a:buFont typeface="Times New Roman"/>
              <a:buAutoNum type="arabicPeriod"/>
            </a:pPr>
            <a:r>
              <a:rPr lang="en" sz="1500">
                <a:solidFill>
                  <a:srgbClr val="434343"/>
                </a:solidFill>
                <a:latin typeface="Times New Roman"/>
                <a:ea typeface="Times New Roman"/>
                <a:cs typeface="Times New Roman"/>
                <a:sym typeface="Times New Roman"/>
              </a:rPr>
              <a:t>The dataset was grouped based on Series_ID to obtain a 3D array which was split into training and testing before flattening it to reduce its dimension.</a:t>
            </a:r>
            <a:endParaRPr sz="1500">
              <a:solidFill>
                <a:srgbClr val="434343"/>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434343"/>
              </a:buClr>
              <a:buSzPts val="1500"/>
              <a:buFont typeface="Times New Roman"/>
              <a:buAutoNum type="arabicPeriod"/>
            </a:pPr>
            <a:r>
              <a:rPr lang="en" sz="1500">
                <a:solidFill>
                  <a:srgbClr val="434343"/>
                </a:solidFill>
                <a:latin typeface="Times New Roman"/>
                <a:ea typeface="Times New Roman"/>
                <a:cs typeface="Times New Roman"/>
                <a:sym typeface="Times New Roman"/>
              </a:rPr>
              <a:t>The training data was feed to the random forest classifier model to train it then model was run on testing data yielding an accuracy of 86% and training accuracy of 90%.</a:t>
            </a:r>
            <a:endParaRPr sz="1500">
              <a:solidFill>
                <a:srgbClr val="434343"/>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434343"/>
              </a:buClr>
              <a:buSzPts val="1500"/>
              <a:buFont typeface="Times New Roman"/>
              <a:buAutoNum type="arabicPeriod"/>
            </a:pPr>
            <a:r>
              <a:rPr lang="en" sz="1500">
                <a:solidFill>
                  <a:srgbClr val="434343"/>
                </a:solidFill>
                <a:latin typeface="Times New Roman"/>
                <a:ea typeface="Times New Roman"/>
                <a:cs typeface="Times New Roman"/>
                <a:sym typeface="Times New Roman"/>
              </a:rPr>
              <a:t>As of future works, we will work upon improving the accuracy by extracting sequence currents from every location as well.</a:t>
            </a:r>
            <a:endParaRPr sz="1500">
              <a:solidFill>
                <a:srgbClr val="434343"/>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434343"/>
              </a:buClr>
              <a:buSzPts val="1500"/>
              <a:buFont typeface="Times New Roman"/>
              <a:buAutoNum type="arabicPeriod"/>
            </a:pPr>
            <a:r>
              <a:rPr lang="en" sz="1500">
                <a:solidFill>
                  <a:srgbClr val="434343"/>
                </a:solidFill>
                <a:latin typeface="Times New Roman"/>
                <a:ea typeface="Times New Roman"/>
                <a:cs typeface="Times New Roman"/>
                <a:sym typeface="Times New Roman"/>
              </a:rPr>
              <a:t>Source location of the fault will also be done in future.</a:t>
            </a:r>
            <a:endParaRPr sz="1500">
              <a:solidFill>
                <a:srgbClr val="434343"/>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434343"/>
              </a:buClr>
              <a:buSzPts val="1500"/>
              <a:buFont typeface="Times New Roman"/>
              <a:buAutoNum type="arabicPeriod"/>
            </a:pPr>
            <a:r>
              <a:rPr lang="en" sz="1500">
                <a:solidFill>
                  <a:srgbClr val="434343"/>
                </a:solidFill>
                <a:latin typeface="Times New Roman"/>
                <a:ea typeface="Times New Roman"/>
                <a:cs typeface="Times New Roman"/>
                <a:sym typeface="Times New Roman"/>
              </a:rPr>
              <a:t>Instead of 11 Bus system, we may use a 32 bus system as well.</a:t>
            </a:r>
            <a:endParaRPr sz="1500">
              <a:solidFill>
                <a:srgbClr val="434343"/>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p:nvPr/>
        </p:nvSpPr>
        <p:spPr>
          <a:xfrm>
            <a:off x="2275" y="-6850"/>
            <a:ext cx="9144000" cy="1051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accent1"/>
                </a:solidFill>
                <a:latin typeface="Times New Roman"/>
                <a:ea typeface="Times New Roman"/>
                <a:cs typeface="Times New Roman"/>
                <a:sym typeface="Times New Roman"/>
              </a:rPr>
              <a:t>  REFERENCES</a:t>
            </a:r>
            <a:endParaRPr sz="2600">
              <a:solidFill>
                <a:schemeClr val="accent1"/>
              </a:solidFill>
              <a:latin typeface="Times New Roman"/>
              <a:ea typeface="Times New Roman"/>
              <a:cs typeface="Times New Roman"/>
              <a:sym typeface="Times New Roman"/>
            </a:endParaRPr>
          </a:p>
        </p:txBody>
      </p:sp>
      <p:sp>
        <p:nvSpPr>
          <p:cNvPr id="163" name="Google Shape;163;p29"/>
          <p:cNvSpPr txBox="1"/>
          <p:nvPr/>
        </p:nvSpPr>
        <p:spPr>
          <a:xfrm>
            <a:off x="114300" y="1284725"/>
            <a:ext cx="8915400" cy="33375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434343"/>
              </a:buClr>
              <a:buSzPts val="1200"/>
              <a:buFont typeface="Times New Roman"/>
              <a:buAutoNum type="arabicPeriod"/>
            </a:pPr>
            <a:r>
              <a:rPr lang="en" sz="1300">
                <a:solidFill>
                  <a:srgbClr val="2D2D2D"/>
                </a:solidFill>
              </a:rPr>
              <a:t>S. M. Chopdar and A. K. Koshti, "Fault Detection and Classification in Power System Using Artificial Neural Network," 2022 2nd International Conference on Intelligent Technologies (CONIT), Hubli, India, 2022, pp. 1-6, doi: 10.1109/CONIT55038.2022.9848016.</a:t>
            </a:r>
            <a:endParaRPr sz="1300">
              <a:solidFill>
                <a:srgbClr val="2D2D2D"/>
              </a:solidFill>
            </a:endParaRPr>
          </a:p>
          <a:p>
            <a:pPr indent="-311150" lvl="0" marL="457200" rtl="0" algn="just">
              <a:lnSpc>
                <a:spcPct val="150000"/>
              </a:lnSpc>
              <a:spcBef>
                <a:spcPts val="0"/>
              </a:spcBef>
              <a:spcAft>
                <a:spcPts val="0"/>
              </a:spcAft>
              <a:buClr>
                <a:srgbClr val="2D2D2D"/>
              </a:buClr>
              <a:buSzPts val="1300"/>
              <a:buAutoNum type="arabicPeriod"/>
            </a:pPr>
            <a:r>
              <a:rPr lang="en" sz="1300">
                <a:solidFill>
                  <a:srgbClr val="2D2D2D"/>
                </a:solidFill>
              </a:rPr>
              <a:t>O. N. Teja, M. S. Ramakrishna, G. B. Bhavana and K. Sireesha, "Fault Detection and Classification in Power Transmission Lines using Back Propagation Neural Networks," 2020 International Conference on Smart Electronics and Communication (ICOSEC), Trichy, India, 2020, pp. 1150-1156, doi: 10.1109/ICOSEC49089.2020.9215253.</a:t>
            </a:r>
            <a:endParaRPr sz="1300">
              <a:solidFill>
                <a:srgbClr val="2D2D2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167" name="Shape 167"/>
        <p:cNvGrpSpPr/>
        <p:nvPr/>
      </p:nvGrpSpPr>
      <p:grpSpPr>
        <a:xfrm>
          <a:off x="0" y="0"/>
          <a:ext cx="0" cy="0"/>
          <a:chOff x="0" y="0"/>
          <a:chExt cx="0" cy="0"/>
        </a:xfrm>
      </p:grpSpPr>
      <p:sp>
        <p:nvSpPr>
          <p:cNvPr id="168" name="Google Shape;168;p30"/>
          <p:cNvSpPr txBox="1"/>
          <p:nvPr>
            <p:ph type="ctrTitle"/>
          </p:nvPr>
        </p:nvSpPr>
        <p:spPr>
          <a:xfrm>
            <a:off x="2606400" y="1419850"/>
            <a:ext cx="3931200" cy="108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40">
                <a:latin typeface="Times New Roman"/>
                <a:ea typeface="Times New Roman"/>
                <a:cs typeface="Times New Roman"/>
                <a:sym typeface="Times New Roman"/>
              </a:rPr>
              <a:t>THANK YOU!!!</a:t>
            </a:r>
            <a:endParaRPr sz="404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p:nvPr/>
        </p:nvSpPr>
        <p:spPr>
          <a:xfrm>
            <a:off x="2275" y="-6850"/>
            <a:ext cx="9144000" cy="10515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accent1"/>
                </a:solidFill>
                <a:latin typeface="Times New Roman"/>
                <a:ea typeface="Times New Roman"/>
                <a:cs typeface="Times New Roman"/>
                <a:sym typeface="Times New Roman"/>
              </a:rPr>
              <a:t>  TABLE OF CONTENTS</a:t>
            </a:r>
            <a:endParaRPr sz="2600">
              <a:solidFill>
                <a:schemeClr val="accent1"/>
              </a:solidFill>
              <a:latin typeface="Times New Roman"/>
              <a:ea typeface="Times New Roman"/>
              <a:cs typeface="Times New Roman"/>
              <a:sym typeface="Times New Roman"/>
            </a:endParaRPr>
          </a:p>
        </p:txBody>
      </p:sp>
      <p:sp>
        <p:nvSpPr>
          <p:cNvPr id="71" name="Google Shape;71;p14"/>
          <p:cNvSpPr txBox="1"/>
          <p:nvPr/>
        </p:nvSpPr>
        <p:spPr>
          <a:xfrm>
            <a:off x="114300" y="1371600"/>
            <a:ext cx="8915400" cy="3262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Font typeface="Times New Roman"/>
              <a:buAutoNum type="arabicPeriod"/>
            </a:pPr>
            <a:r>
              <a:rPr lang="en" sz="2200">
                <a:solidFill>
                  <a:srgbClr val="434343"/>
                </a:solidFill>
                <a:latin typeface="Times New Roman"/>
                <a:ea typeface="Times New Roman"/>
                <a:cs typeface="Times New Roman"/>
                <a:sym typeface="Times New Roman"/>
              </a:rPr>
              <a:t>Importance of Fault classification</a:t>
            </a:r>
            <a:endParaRPr sz="2200">
              <a:solidFill>
                <a:srgbClr val="434343"/>
              </a:solidFill>
              <a:latin typeface="Times New Roman"/>
              <a:ea typeface="Times New Roman"/>
              <a:cs typeface="Times New Roman"/>
              <a:sym typeface="Times New Roman"/>
            </a:endParaRPr>
          </a:p>
          <a:p>
            <a:pPr indent="-368300" lvl="0" marL="457200" rtl="0" algn="l">
              <a:spcBef>
                <a:spcPts val="0"/>
              </a:spcBef>
              <a:spcAft>
                <a:spcPts val="0"/>
              </a:spcAft>
              <a:buClr>
                <a:srgbClr val="434343"/>
              </a:buClr>
              <a:buSzPts val="2200"/>
              <a:buFont typeface="Times New Roman"/>
              <a:buAutoNum type="arabicPeriod"/>
            </a:pPr>
            <a:r>
              <a:rPr lang="en" sz="2200">
                <a:solidFill>
                  <a:srgbClr val="434343"/>
                </a:solidFill>
                <a:latin typeface="Times New Roman"/>
                <a:ea typeface="Times New Roman"/>
                <a:cs typeface="Times New Roman"/>
                <a:sym typeface="Times New Roman"/>
              </a:rPr>
              <a:t>Literature Review</a:t>
            </a:r>
            <a:endParaRPr sz="2200">
              <a:solidFill>
                <a:srgbClr val="434343"/>
              </a:solidFill>
              <a:latin typeface="Times New Roman"/>
              <a:ea typeface="Times New Roman"/>
              <a:cs typeface="Times New Roman"/>
              <a:sym typeface="Times New Roman"/>
            </a:endParaRPr>
          </a:p>
          <a:p>
            <a:pPr indent="-368300" lvl="0" marL="457200" rtl="0" algn="l">
              <a:spcBef>
                <a:spcPts val="0"/>
              </a:spcBef>
              <a:spcAft>
                <a:spcPts val="0"/>
              </a:spcAft>
              <a:buClr>
                <a:srgbClr val="434343"/>
              </a:buClr>
              <a:buSzPts val="2200"/>
              <a:buFont typeface="Times New Roman"/>
              <a:buAutoNum type="arabicPeriod"/>
            </a:pPr>
            <a:r>
              <a:rPr lang="en" sz="2200">
                <a:solidFill>
                  <a:srgbClr val="434343"/>
                </a:solidFill>
                <a:latin typeface="Times New Roman"/>
                <a:ea typeface="Times New Roman"/>
                <a:cs typeface="Times New Roman"/>
                <a:sym typeface="Times New Roman"/>
              </a:rPr>
              <a:t>Methodology</a:t>
            </a:r>
            <a:endParaRPr sz="2200">
              <a:solidFill>
                <a:srgbClr val="434343"/>
              </a:solidFill>
              <a:latin typeface="Times New Roman"/>
              <a:ea typeface="Times New Roman"/>
              <a:cs typeface="Times New Roman"/>
              <a:sym typeface="Times New Roman"/>
            </a:endParaRPr>
          </a:p>
          <a:p>
            <a:pPr indent="-349250" lvl="1" marL="914400" rtl="0" algn="l">
              <a:spcBef>
                <a:spcPts val="0"/>
              </a:spcBef>
              <a:spcAft>
                <a:spcPts val="0"/>
              </a:spcAft>
              <a:buClr>
                <a:srgbClr val="434343"/>
              </a:buClr>
              <a:buSzPts val="1900"/>
              <a:buFont typeface="Times New Roman"/>
              <a:buAutoNum type="alphaLcPeriod"/>
            </a:pPr>
            <a:r>
              <a:rPr lang="en" sz="1900">
                <a:solidFill>
                  <a:srgbClr val="434343"/>
                </a:solidFill>
                <a:latin typeface="Times New Roman"/>
                <a:ea typeface="Times New Roman"/>
                <a:cs typeface="Times New Roman"/>
                <a:sym typeface="Times New Roman"/>
              </a:rPr>
              <a:t>Simulation of Two Area Kundur System for Data Collection</a:t>
            </a:r>
            <a:endParaRPr sz="1900">
              <a:solidFill>
                <a:srgbClr val="434343"/>
              </a:solidFill>
              <a:latin typeface="Times New Roman"/>
              <a:ea typeface="Times New Roman"/>
              <a:cs typeface="Times New Roman"/>
              <a:sym typeface="Times New Roman"/>
            </a:endParaRPr>
          </a:p>
          <a:p>
            <a:pPr indent="-349250" lvl="1" marL="914400" rtl="0" algn="l">
              <a:spcBef>
                <a:spcPts val="0"/>
              </a:spcBef>
              <a:spcAft>
                <a:spcPts val="0"/>
              </a:spcAft>
              <a:buClr>
                <a:srgbClr val="434343"/>
              </a:buClr>
              <a:buSzPts val="1900"/>
              <a:buFont typeface="Times New Roman"/>
              <a:buAutoNum type="alphaLcPeriod"/>
            </a:pPr>
            <a:r>
              <a:rPr lang="en" sz="1900">
                <a:solidFill>
                  <a:srgbClr val="434343"/>
                </a:solidFill>
                <a:latin typeface="Times New Roman"/>
                <a:ea typeface="Times New Roman"/>
                <a:cs typeface="Times New Roman"/>
                <a:sym typeface="Times New Roman"/>
              </a:rPr>
              <a:t>Manipulation of generated data</a:t>
            </a:r>
            <a:endParaRPr sz="1900">
              <a:solidFill>
                <a:srgbClr val="434343"/>
              </a:solidFill>
              <a:latin typeface="Times New Roman"/>
              <a:ea typeface="Times New Roman"/>
              <a:cs typeface="Times New Roman"/>
              <a:sym typeface="Times New Roman"/>
            </a:endParaRPr>
          </a:p>
          <a:p>
            <a:pPr indent="-349250" lvl="1" marL="914400" rtl="0" algn="l">
              <a:spcBef>
                <a:spcPts val="0"/>
              </a:spcBef>
              <a:spcAft>
                <a:spcPts val="0"/>
              </a:spcAft>
              <a:buClr>
                <a:srgbClr val="434343"/>
              </a:buClr>
              <a:buSzPts val="1900"/>
              <a:buFont typeface="Times New Roman"/>
              <a:buAutoNum type="alphaLcPeriod"/>
            </a:pPr>
            <a:r>
              <a:rPr lang="en" sz="1900">
                <a:solidFill>
                  <a:srgbClr val="434343"/>
                </a:solidFill>
                <a:latin typeface="Times New Roman"/>
                <a:ea typeface="Times New Roman"/>
                <a:cs typeface="Times New Roman"/>
                <a:sym typeface="Times New Roman"/>
              </a:rPr>
              <a:t>Choosing the model and its hyperparameters</a:t>
            </a:r>
            <a:endParaRPr sz="1900">
              <a:solidFill>
                <a:srgbClr val="434343"/>
              </a:solidFill>
              <a:latin typeface="Times New Roman"/>
              <a:ea typeface="Times New Roman"/>
              <a:cs typeface="Times New Roman"/>
              <a:sym typeface="Times New Roman"/>
            </a:endParaRPr>
          </a:p>
          <a:p>
            <a:pPr indent="-349250" lvl="1" marL="914400" rtl="0" algn="l">
              <a:spcBef>
                <a:spcPts val="0"/>
              </a:spcBef>
              <a:spcAft>
                <a:spcPts val="0"/>
              </a:spcAft>
              <a:buClr>
                <a:srgbClr val="434343"/>
              </a:buClr>
              <a:buSzPts val="1900"/>
              <a:buFont typeface="Times New Roman"/>
              <a:buAutoNum type="alphaLcPeriod"/>
            </a:pPr>
            <a:r>
              <a:rPr lang="en" sz="1900">
                <a:solidFill>
                  <a:srgbClr val="434343"/>
                </a:solidFill>
                <a:latin typeface="Times New Roman"/>
                <a:ea typeface="Times New Roman"/>
                <a:cs typeface="Times New Roman"/>
                <a:sym typeface="Times New Roman"/>
              </a:rPr>
              <a:t>Prediction and Evaluation of the Model</a:t>
            </a:r>
            <a:endParaRPr sz="1900">
              <a:solidFill>
                <a:srgbClr val="434343"/>
              </a:solidFill>
              <a:latin typeface="Times New Roman"/>
              <a:ea typeface="Times New Roman"/>
              <a:cs typeface="Times New Roman"/>
              <a:sym typeface="Times New Roman"/>
            </a:endParaRPr>
          </a:p>
          <a:p>
            <a:pPr indent="-349250" lvl="1" marL="914400" rtl="0" algn="l">
              <a:spcBef>
                <a:spcPts val="0"/>
              </a:spcBef>
              <a:spcAft>
                <a:spcPts val="0"/>
              </a:spcAft>
              <a:buClr>
                <a:srgbClr val="434343"/>
              </a:buClr>
              <a:buSzPts val="1900"/>
              <a:buFont typeface="Times New Roman"/>
              <a:buAutoNum type="alphaLcPeriod"/>
            </a:pPr>
            <a:r>
              <a:rPr lang="en" sz="1900">
                <a:solidFill>
                  <a:srgbClr val="434343"/>
                </a:solidFill>
                <a:latin typeface="Times New Roman"/>
                <a:ea typeface="Times New Roman"/>
                <a:cs typeface="Times New Roman"/>
                <a:sym typeface="Times New Roman"/>
              </a:rPr>
              <a:t>Confusion Matrix and the Line Plot</a:t>
            </a:r>
            <a:endParaRPr sz="2200">
              <a:solidFill>
                <a:srgbClr val="434343"/>
              </a:solidFill>
              <a:latin typeface="Times New Roman"/>
              <a:ea typeface="Times New Roman"/>
              <a:cs typeface="Times New Roman"/>
              <a:sym typeface="Times New Roman"/>
            </a:endParaRPr>
          </a:p>
          <a:p>
            <a:pPr indent="-368300" lvl="0" marL="457200" rtl="0" algn="l">
              <a:spcBef>
                <a:spcPts val="0"/>
              </a:spcBef>
              <a:spcAft>
                <a:spcPts val="0"/>
              </a:spcAft>
              <a:buClr>
                <a:srgbClr val="434343"/>
              </a:buClr>
              <a:buSzPts val="2200"/>
              <a:buFont typeface="Times New Roman"/>
              <a:buAutoNum type="arabicPeriod"/>
            </a:pPr>
            <a:r>
              <a:rPr lang="en" sz="2200">
                <a:solidFill>
                  <a:srgbClr val="434343"/>
                </a:solidFill>
                <a:latin typeface="Times New Roman"/>
                <a:ea typeface="Times New Roman"/>
                <a:cs typeface="Times New Roman"/>
                <a:sym typeface="Times New Roman"/>
              </a:rPr>
              <a:t>Conclusion and Future Work</a:t>
            </a:r>
            <a:endParaRPr sz="2200">
              <a:solidFill>
                <a:srgbClr val="43434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2275" y="-6850"/>
            <a:ext cx="9144000" cy="1051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1"/>
                </a:solidFill>
                <a:latin typeface="Times New Roman"/>
                <a:ea typeface="Times New Roman"/>
                <a:cs typeface="Times New Roman"/>
                <a:sym typeface="Times New Roman"/>
              </a:rPr>
              <a:t>  Why do we need to classify faults?</a:t>
            </a:r>
            <a:endParaRPr sz="2800">
              <a:solidFill>
                <a:schemeClr val="accent1"/>
              </a:solidFill>
              <a:latin typeface="Times New Roman"/>
              <a:ea typeface="Times New Roman"/>
              <a:cs typeface="Times New Roman"/>
              <a:sym typeface="Times New Roman"/>
            </a:endParaRPr>
          </a:p>
        </p:txBody>
      </p:sp>
      <p:sp>
        <p:nvSpPr>
          <p:cNvPr id="77" name="Google Shape;77;p15"/>
          <p:cNvSpPr txBox="1"/>
          <p:nvPr/>
        </p:nvSpPr>
        <p:spPr>
          <a:xfrm>
            <a:off x="93725" y="1193300"/>
            <a:ext cx="8915400" cy="3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34343"/>
                </a:solidFill>
                <a:latin typeface="Times New Roman"/>
                <a:ea typeface="Times New Roman"/>
                <a:cs typeface="Times New Roman"/>
                <a:sym typeface="Times New Roman"/>
              </a:rPr>
              <a:t>Minimize Downtime</a:t>
            </a:r>
            <a:r>
              <a:rPr lang="en" sz="1500">
                <a:solidFill>
                  <a:srgbClr val="434343"/>
                </a:solidFill>
                <a:latin typeface="Times New Roman"/>
                <a:ea typeface="Times New Roman"/>
                <a:cs typeface="Times New Roman"/>
                <a:sym typeface="Times New Roman"/>
              </a:rPr>
              <a:t>:</a:t>
            </a:r>
            <a:r>
              <a:rPr lang="en">
                <a:solidFill>
                  <a:srgbClr val="434343"/>
                </a:solidFill>
                <a:latin typeface="Times New Roman"/>
                <a:ea typeface="Times New Roman"/>
                <a:cs typeface="Times New Roman"/>
                <a:sym typeface="Times New Roman"/>
              </a:rPr>
              <a:t> Swift fault classification enables quick response and reduces downtime, ensuring continuous power supply.</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rgbClr val="434343"/>
                </a:solidFill>
                <a:latin typeface="Times New Roman"/>
                <a:ea typeface="Times New Roman"/>
                <a:cs typeface="Times New Roman"/>
                <a:sym typeface="Times New Roman"/>
              </a:rPr>
              <a:t>Enhance Safety:</a:t>
            </a:r>
            <a:r>
              <a:rPr lang="en">
                <a:solidFill>
                  <a:srgbClr val="434343"/>
                </a:solidFill>
                <a:latin typeface="Times New Roman"/>
                <a:ea typeface="Times New Roman"/>
                <a:cs typeface="Times New Roman"/>
                <a:sym typeface="Times New Roman"/>
              </a:rPr>
              <a:t> Accurate fault identification enhances safety for both equipment and personnel within the power system.</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rgbClr val="434343"/>
                </a:solidFill>
                <a:latin typeface="Times New Roman"/>
                <a:ea typeface="Times New Roman"/>
                <a:cs typeface="Times New Roman"/>
                <a:sym typeface="Times New Roman"/>
              </a:rPr>
              <a:t>Optimize Maintenance:</a:t>
            </a:r>
            <a:r>
              <a:rPr lang="en">
                <a:solidFill>
                  <a:srgbClr val="434343"/>
                </a:solidFill>
                <a:latin typeface="Times New Roman"/>
                <a:ea typeface="Times New Roman"/>
                <a:cs typeface="Times New Roman"/>
                <a:sym typeface="Times New Roman"/>
              </a:rPr>
              <a:t> Proactive fault classification supports targeted and cost-effective maintenance strategies, extending equipment lifespan.</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rgbClr val="434343"/>
                </a:solidFill>
                <a:latin typeface="Times New Roman"/>
                <a:ea typeface="Times New Roman"/>
                <a:cs typeface="Times New Roman"/>
                <a:sym typeface="Times New Roman"/>
              </a:rPr>
              <a:t>Improve Customer Satisfaction:</a:t>
            </a:r>
            <a:r>
              <a:rPr lang="en">
                <a:solidFill>
                  <a:srgbClr val="434343"/>
                </a:solidFill>
                <a:latin typeface="Times New Roman"/>
                <a:ea typeface="Times New Roman"/>
                <a:cs typeface="Times New Roman"/>
                <a:sym typeface="Times New Roman"/>
              </a:rPr>
              <a:t> Rapid fault resolution leads to quicker power restoration, contributing to higher customer satisfaction.</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rgbClr val="434343"/>
                </a:solidFill>
                <a:latin typeface="Times New Roman"/>
                <a:ea typeface="Times New Roman"/>
                <a:cs typeface="Times New Roman"/>
                <a:sym typeface="Times New Roman"/>
              </a:rPr>
              <a:t>Reduce Financial Losses:</a:t>
            </a:r>
            <a:r>
              <a:rPr lang="en">
                <a:solidFill>
                  <a:srgbClr val="434343"/>
                </a:solidFill>
                <a:latin typeface="Times New Roman"/>
                <a:ea typeface="Times New Roman"/>
                <a:cs typeface="Times New Roman"/>
                <a:sym typeface="Times New Roman"/>
              </a:rPr>
              <a:t> Timely fault identification minimizes financial losses associated with power outages and costly repairs.</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rgbClr val="434343"/>
                </a:solidFill>
                <a:latin typeface="Times New Roman"/>
                <a:ea typeface="Times New Roman"/>
                <a:cs typeface="Times New Roman"/>
                <a:sym typeface="Times New Roman"/>
              </a:rPr>
              <a:t>Enable Predictive Analytics:</a:t>
            </a:r>
            <a:r>
              <a:rPr lang="en">
                <a:solidFill>
                  <a:srgbClr val="434343"/>
                </a:solidFill>
                <a:latin typeface="Times New Roman"/>
                <a:ea typeface="Times New Roman"/>
                <a:cs typeface="Times New Roman"/>
                <a:sym typeface="Times New Roman"/>
              </a:rPr>
              <a:t> Fault data supports advanced technologies like predictive analytics, contributing to smarter grid management.</a:t>
            </a:r>
            <a:endParaRPr>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43434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81" name="Shape 81"/>
        <p:cNvGrpSpPr/>
        <p:nvPr/>
      </p:nvGrpSpPr>
      <p:grpSpPr>
        <a:xfrm>
          <a:off x="0" y="0"/>
          <a:ext cx="0" cy="0"/>
          <a:chOff x="0" y="0"/>
          <a:chExt cx="0" cy="0"/>
        </a:xfrm>
      </p:grpSpPr>
      <p:sp>
        <p:nvSpPr>
          <p:cNvPr id="82" name="Google Shape;82;p16"/>
          <p:cNvSpPr txBox="1"/>
          <p:nvPr>
            <p:ph type="ctrTitle"/>
          </p:nvPr>
        </p:nvSpPr>
        <p:spPr>
          <a:xfrm>
            <a:off x="311700" y="539725"/>
            <a:ext cx="4857000" cy="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latin typeface="Times New Roman"/>
                <a:ea typeface="Times New Roman"/>
                <a:cs typeface="Times New Roman"/>
                <a:sym typeface="Times New Roman"/>
              </a:rPr>
              <a:t>LITERATURE REVIEW</a:t>
            </a:r>
            <a:endParaRPr sz="314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p17"/>
          <p:cNvGraphicFramePr/>
          <p:nvPr/>
        </p:nvGraphicFramePr>
        <p:xfrm>
          <a:off x="241500" y="274650"/>
          <a:ext cx="3000000" cy="3000000"/>
        </p:xfrm>
        <a:graphic>
          <a:graphicData uri="http://schemas.openxmlformats.org/drawingml/2006/table">
            <a:tbl>
              <a:tblPr>
                <a:noFill/>
                <a:tableStyleId>{DEE131BC-C254-438D-995C-8A1EA7B8477A}</a:tableStyleId>
              </a:tblPr>
              <a:tblGrid>
                <a:gridCol w="2165250"/>
                <a:gridCol w="2165250"/>
                <a:gridCol w="2165250"/>
                <a:gridCol w="2165250"/>
              </a:tblGrid>
              <a:tr h="3514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Paper Name</a:t>
                      </a:r>
                      <a:endParaRPr>
                        <a:latin typeface="Times New Roman"/>
                        <a:ea typeface="Times New Roman"/>
                        <a:cs typeface="Times New Roman"/>
                        <a:sym typeface="Times New Roman"/>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Publication</a:t>
                      </a:r>
                      <a:endParaRPr>
                        <a:latin typeface="Times New Roman"/>
                        <a:ea typeface="Times New Roman"/>
                        <a:cs typeface="Times New Roman"/>
                        <a:sym typeface="Times New Roman"/>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Research Gap</a:t>
                      </a:r>
                      <a:endParaRPr>
                        <a:latin typeface="Times New Roman"/>
                        <a:ea typeface="Times New Roman"/>
                        <a:cs typeface="Times New Roman"/>
                        <a:sym typeface="Times New Roman"/>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6B26B"/>
                    </a:solidFill>
                  </a:tcPr>
                </a:tc>
              </a:tr>
              <a:tr h="1985250">
                <a:tc>
                  <a:txBody>
                    <a:bodyPr/>
                    <a:lstStyle/>
                    <a:p>
                      <a:pPr indent="0" lvl="0" marL="0" rtl="0" algn="just">
                        <a:spcBef>
                          <a:spcPts val="0"/>
                        </a:spcBef>
                        <a:spcAft>
                          <a:spcPts val="0"/>
                        </a:spcAft>
                        <a:buClr>
                          <a:schemeClr val="lt1"/>
                        </a:buClr>
                        <a:buSzPts val="1400"/>
                        <a:buFont typeface="Times New Roman"/>
                        <a:buNone/>
                      </a:pPr>
                      <a:r>
                        <a:rPr b="1" lang="en" sz="1300">
                          <a:solidFill>
                            <a:srgbClr val="2D2D2D"/>
                          </a:solidFill>
                        </a:rPr>
                        <a:t>Fault Detection and Classification in Power System Using Artificial Neural Network.</a:t>
                      </a:r>
                      <a:endParaRPr sz="13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CE5CD"/>
                    </a:solidFill>
                  </a:tcPr>
                </a:tc>
                <a:tc>
                  <a:txBody>
                    <a:bodyPr/>
                    <a:lstStyle/>
                    <a:p>
                      <a:pPr indent="0" lvl="0" marL="0" rtl="0" algn="ctr">
                        <a:lnSpc>
                          <a:spcPct val="107000"/>
                        </a:lnSpc>
                        <a:spcBef>
                          <a:spcPts val="0"/>
                        </a:spcBef>
                        <a:spcAft>
                          <a:spcPts val="0"/>
                        </a:spcAft>
                        <a:buClr>
                          <a:srgbClr val="00FDC8"/>
                        </a:buClr>
                        <a:buSzPts val="1100"/>
                        <a:buFont typeface="Arial"/>
                        <a:buNone/>
                      </a:pPr>
                      <a:r>
                        <a:rPr lang="en" sz="1300">
                          <a:solidFill>
                            <a:srgbClr val="2D2D2D"/>
                          </a:solidFill>
                        </a:rPr>
                        <a:t>2nd International Conference on Intelligent</a:t>
                      </a:r>
                      <a:endParaRPr sz="1300">
                        <a:solidFill>
                          <a:srgbClr val="2D2D2D"/>
                        </a:solidFill>
                      </a:endParaRPr>
                    </a:p>
                    <a:p>
                      <a:pPr indent="0" lvl="0" marL="0" rtl="0" algn="ctr">
                        <a:lnSpc>
                          <a:spcPct val="107000"/>
                        </a:lnSpc>
                        <a:spcBef>
                          <a:spcPts val="0"/>
                        </a:spcBef>
                        <a:spcAft>
                          <a:spcPts val="0"/>
                        </a:spcAft>
                        <a:buClr>
                          <a:srgbClr val="00FDC8"/>
                        </a:buClr>
                        <a:buSzPts val="1100"/>
                        <a:buFont typeface="Arial"/>
                        <a:buNone/>
                      </a:pPr>
                      <a:r>
                        <a:rPr lang="en" sz="1300">
                          <a:solidFill>
                            <a:srgbClr val="2D2D2D"/>
                          </a:solidFill>
                        </a:rPr>
                        <a:t>Technologies (CONIT)’22</a:t>
                      </a:r>
                      <a:endParaRPr sz="1200">
                        <a:solidFill>
                          <a:srgbClr val="2D2D2D"/>
                        </a:solidFill>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lnSpc>
                          <a:spcPct val="107000"/>
                        </a:lnSpc>
                        <a:spcBef>
                          <a:spcPts val="0"/>
                        </a:spcBef>
                        <a:spcAft>
                          <a:spcPts val="0"/>
                        </a:spcAft>
                        <a:buClr>
                          <a:schemeClr val="lt1"/>
                        </a:buClr>
                        <a:buSzPts val="1400"/>
                        <a:buFont typeface="Times New Roman"/>
                        <a:buNone/>
                      </a:pPr>
                      <a:r>
                        <a:rPr lang="en" sz="1200">
                          <a:solidFill>
                            <a:srgbClr val="2D2D2D"/>
                          </a:solidFill>
                        </a:rPr>
                        <a:t>Uses 2 ANN, one for detection and one for classification.The detection and classification are done with the help of bus voltages, currents, zero sequence components of current and voltage, used as input to the neural network to train the ANN.</a:t>
                      </a:r>
                      <a:endParaRPr sz="13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CE5CD"/>
                    </a:solidFill>
                  </a:tcPr>
                </a:tc>
                <a:tc>
                  <a:txBody>
                    <a:bodyPr/>
                    <a:lstStyle/>
                    <a:p>
                      <a:pPr indent="0" lvl="0" marL="0" rtl="0" algn="l">
                        <a:lnSpc>
                          <a:spcPct val="107000"/>
                        </a:lnSpc>
                        <a:spcBef>
                          <a:spcPts val="0"/>
                        </a:spcBef>
                        <a:spcAft>
                          <a:spcPts val="0"/>
                        </a:spcAft>
                        <a:buClr>
                          <a:schemeClr val="lt1"/>
                        </a:buClr>
                        <a:buSzPts val="1400"/>
                        <a:buFont typeface="Times New Roman"/>
                        <a:buNone/>
                      </a:pPr>
                      <a:r>
                        <a:rPr lang="en" sz="1200">
                          <a:solidFill>
                            <a:srgbClr val="2D2D2D"/>
                          </a:solidFill>
                        </a:rPr>
                        <a:t>They can reach better results by increasing the number of buses, creating more fault locations, and finding exact locations of fault. ANN models tends to overfit as the size of data increases which is particularly the case with practical power system.</a:t>
                      </a:r>
                      <a:endParaRPr sz="13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1909125">
                <a:tc>
                  <a:txBody>
                    <a:bodyPr/>
                    <a:lstStyle/>
                    <a:p>
                      <a:pPr indent="0" lvl="0" marL="0" rtl="0" algn="l">
                        <a:lnSpc>
                          <a:spcPct val="107000"/>
                        </a:lnSpc>
                        <a:spcBef>
                          <a:spcPts val="0"/>
                        </a:spcBef>
                        <a:spcAft>
                          <a:spcPts val="0"/>
                        </a:spcAft>
                        <a:buClr>
                          <a:schemeClr val="lt1"/>
                        </a:buClr>
                        <a:buSzPts val="1400"/>
                        <a:buFont typeface="Times New Roman"/>
                        <a:buNone/>
                      </a:pPr>
                      <a:r>
                        <a:rPr b="1" lang="en" sz="1300">
                          <a:solidFill>
                            <a:srgbClr val="2D2D2D"/>
                          </a:solidFill>
                        </a:rPr>
                        <a:t>Fault Detection and Classification in Power Transmission Lines using BPNN.</a:t>
                      </a:r>
                      <a:endParaRPr sz="13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107000"/>
                        </a:lnSpc>
                        <a:spcBef>
                          <a:spcPts val="0"/>
                        </a:spcBef>
                        <a:spcAft>
                          <a:spcPts val="0"/>
                        </a:spcAft>
                        <a:buClr>
                          <a:schemeClr val="lt1"/>
                        </a:buClr>
                        <a:buSzPts val="1400"/>
                        <a:buFont typeface="Times New Roman"/>
                        <a:buNone/>
                      </a:pPr>
                      <a:r>
                        <a:rPr lang="en" sz="1300">
                          <a:solidFill>
                            <a:srgbClr val="2D2D2D"/>
                          </a:solidFill>
                        </a:rPr>
                        <a:t>2020 International Conference on Smart Electronics and Communication (ICOSEC)</a:t>
                      </a:r>
                      <a:endParaRPr sz="16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CE5CD"/>
                    </a:solidFill>
                  </a:tcPr>
                </a:tc>
                <a:tc>
                  <a:txBody>
                    <a:bodyPr/>
                    <a:lstStyle/>
                    <a:p>
                      <a:pPr indent="0" lvl="0" marL="0" rtl="0" algn="l">
                        <a:lnSpc>
                          <a:spcPct val="107000"/>
                        </a:lnSpc>
                        <a:spcBef>
                          <a:spcPts val="0"/>
                        </a:spcBef>
                        <a:spcAft>
                          <a:spcPts val="0"/>
                        </a:spcAft>
                        <a:buClr>
                          <a:schemeClr val="lt1"/>
                        </a:buClr>
                        <a:buSzPts val="1400"/>
                        <a:buFont typeface="Times New Roman"/>
                        <a:buNone/>
                      </a:pPr>
                      <a:r>
                        <a:rPr lang="en" sz="1300">
                          <a:solidFill>
                            <a:srgbClr val="2D2D2D"/>
                          </a:solidFill>
                        </a:rPr>
                        <a:t>Uses BPNN model with Levenberg-Marquardt algorithm for fault detection and classification.</a:t>
                      </a:r>
                      <a:endParaRPr sz="13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lnSpc>
                          <a:spcPct val="107000"/>
                        </a:lnSpc>
                        <a:spcBef>
                          <a:spcPts val="0"/>
                        </a:spcBef>
                        <a:spcAft>
                          <a:spcPts val="0"/>
                        </a:spcAft>
                        <a:buClr>
                          <a:schemeClr val="lt1"/>
                        </a:buClr>
                        <a:buSzPts val="1400"/>
                        <a:buFont typeface="Times New Roman"/>
                        <a:buNone/>
                      </a:pPr>
                      <a:r>
                        <a:rPr lang="en" sz="1300">
                          <a:solidFill>
                            <a:srgbClr val="2D2D2D"/>
                          </a:solidFill>
                        </a:rPr>
                        <a:t>The study is done on a small 3-phase transmission line for only A-G and A-B-G type faults.</a:t>
                      </a:r>
                      <a:endParaRPr sz="13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p:nvPr/>
        </p:nvSpPr>
        <p:spPr>
          <a:xfrm>
            <a:off x="2275" y="-6850"/>
            <a:ext cx="9144000" cy="788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accent1"/>
                </a:solidFill>
                <a:latin typeface="Times New Roman"/>
                <a:ea typeface="Times New Roman"/>
                <a:cs typeface="Times New Roman"/>
                <a:sym typeface="Times New Roman"/>
              </a:rPr>
              <a:t>METHODOLOGY</a:t>
            </a:r>
            <a:endParaRPr sz="2600">
              <a:solidFill>
                <a:schemeClr val="accent1"/>
              </a:solidFill>
              <a:latin typeface="Times New Roman"/>
              <a:ea typeface="Times New Roman"/>
              <a:cs typeface="Times New Roman"/>
              <a:sym typeface="Times New Roman"/>
            </a:endParaRPr>
          </a:p>
        </p:txBody>
      </p:sp>
      <p:pic>
        <p:nvPicPr>
          <p:cNvPr id="93" name="Google Shape;93;p18"/>
          <p:cNvPicPr preferRelativeResize="0"/>
          <p:nvPr/>
        </p:nvPicPr>
        <p:blipFill>
          <a:blip r:embed="rId3">
            <a:alphaModFix/>
          </a:blip>
          <a:stretch>
            <a:fillRect/>
          </a:stretch>
        </p:blipFill>
        <p:spPr>
          <a:xfrm>
            <a:off x="2129775" y="922800"/>
            <a:ext cx="5153423" cy="405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311700" y="539725"/>
            <a:ext cx="81258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latin typeface="Times New Roman"/>
                <a:ea typeface="Times New Roman"/>
                <a:cs typeface="Times New Roman"/>
                <a:sym typeface="Times New Roman"/>
              </a:rPr>
              <a:t>DATA COLLECTION USING KUNDUR TWO AREA SYSTEM</a:t>
            </a:r>
            <a:endParaRPr sz="284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rotWithShape="1">
          <a:blip r:embed="rId3">
            <a:alphaModFix/>
          </a:blip>
          <a:srcRect b="0" l="0" r="0" t="0"/>
          <a:stretch/>
        </p:blipFill>
        <p:spPr>
          <a:xfrm>
            <a:off x="248013" y="941850"/>
            <a:ext cx="8652526" cy="3851900"/>
          </a:xfrm>
          <a:prstGeom prst="rect">
            <a:avLst/>
          </a:prstGeom>
          <a:noFill/>
          <a:ln>
            <a:noFill/>
          </a:ln>
        </p:spPr>
      </p:pic>
      <p:sp>
        <p:nvSpPr>
          <p:cNvPr id="104" name="Google Shape;104;p20"/>
          <p:cNvSpPr/>
          <p:nvPr/>
        </p:nvSpPr>
        <p:spPr>
          <a:xfrm>
            <a:off x="2275" y="-6850"/>
            <a:ext cx="9144000" cy="788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accent1"/>
                </a:solidFill>
                <a:latin typeface="Times New Roman"/>
                <a:ea typeface="Times New Roman"/>
                <a:cs typeface="Times New Roman"/>
                <a:sym typeface="Times New Roman"/>
              </a:rPr>
              <a:t>SINGLE DIAGRAM OF KUNDUR TWO AREA SYSTEM</a:t>
            </a:r>
            <a:endParaRPr sz="2600">
              <a:solidFill>
                <a:schemeClr val="accen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p:nvPr/>
        </p:nvSpPr>
        <p:spPr>
          <a:xfrm>
            <a:off x="2275" y="-6850"/>
            <a:ext cx="9144000" cy="1051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accent1"/>
                </a:solidFill>
                <a:latin typeface="Times New Roman"/>
                <a:ea typeface="Times New Roman"/>
                <a:cs typeface="Times New Roman"/>
                <a:sym typeface="Times New Roman"/>
              </a:rPr>
              <a:t>  MANIPULATION OF THE GENERATED DATASET</a:t>
            </a:r>
            <a:endParaRPr sz="2600">
              <a:solidFill>
                <a:schemeClr val="accent1"/>
              </a:solidFill>
              <a:latin typeface="Times New Roman"/>
              <a:ea typeface="Times New Roman"/>
              <a:cs typeface="Times New Roman"/>
              <a:sym typeface="Times New Roman"/>
            </a:endParaRPr>
          </a:p>
        </p:txBody>
      </p:sp>
      <p:sp>
        <p:nvSpPr>
          <p:cNvPr id="110" name="Google Shape;110;p21"/>
          <p:cNvSpPr txBox="1"/>
          <p:nvPr/>
        </p:nvSpPr>
        <p:spPr>
          <a:xfrm>
            <a:off x="114300" y="1319025"/>
            <a:ext cx="8915400" cy="3646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Font typeface="Times New Roman"/>
              <a:buAutoNum type="arabicPeriod"/>
            </a:pPr>
            <a:r>
              <a:rPr lang="en" sz="1600">
                <a:solidFill>
                  <a:srgbClr val="434343"/>
                </a:solidFill>
                <a:latin typeface="Times New Roman"/>
                <a:ea typeface="Times New Roman"/>
                <a:cs typeface="Times New Roman"/>
                <a:sym typeface="Times New Roman"/>
              </a:rPr>
              <a:t>A three-dimensional array was generated by grouping the data set based on the Series_ID.</a:t>
            </a:r>
            <a:endParaRPr sz="1600">
              <a:solidFill>
                <a:srgbClr val="434343"/>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34343"/>
              </a:buClr>
              <a:buSzPts val="1600"/>
              <a:buFont typeface="Times New Roman"/>
              <a:buAutoNum type="arabicPeriod"/>
            </a:pPr>
            <a:r>
              <a:rPr lang="en" sz="1600">
                <a:solidFill>
                  <a:srgbClr val="434343"/>
                </a:solidFill>
                <a:latin typeface="Times New Roman"/>
                <a:ea typeface="Times New Roman"/>
                <a:cs typeface="Times New Roman"/>
                <a:sym typeface="Times New Roman"/>
              </a:rPr>
              <a:t>This resulting 3D array was subsequently partitioned into training and testing data sets, maintaining a ratio of 70:30.</a:t>
            </a:r>
            <a:endParaRPr sz="1600">
              <a:solidFill>
                <a:srgbClr val="434343"/>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34343"/>
              </a:buClr>
              <a:buSzPts val="1600"/>
              <a:buFont typeface="Times New Roman"/>
              <a:buAutoNum type="arabicPeriod"/>
            </a:pPr>
            <a:r>
              <a:rPr lang="en" sz="1600">
                <a:solidFill>
                  <a:srgbClr val="434343"/>
                </a:solidFill>
                <a:latin typeface="Times New Roman"/>
                <a:ea typeface="Times New Roman"/>
                <a:cs typeface="Times New Roman"/>
                <a:sym typeface="Times New Roman"/>
              </a:rPr>
              <a:t>The dimensions of these arrays are delineated as the total number of Series_IDs, the number of samples within one signal, and the number of features.</a:t>
            </a:r>
            <a:endParaRPr sz="1600">
              <a:solidFill>
                <a:srgbClr val="434343"/>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34343"/>
              </a:buClr>
              <a:buSzPts val="1600"/>
              <a:buFont typeface="Times New Roman"/>
              <a:buAutoNum type="arabicPeriod"/>
            </a:pPr>
            <a:r>
              <a:rPr lang="en" sz="1600">
                <a:solidFill>
                  <a:srgbClr val="434343"/>
                </a:solidFill>
                <a:latin typeface="Times New Roman"/>
                <a:ea typeface="Times New Roman"/>
                <a:cs typeface="Times New Roman"/>
                <a:sym typeface="Times New Roman"/>
              </a:rPr>
              <a:t>The process of flattening the 3D arrays training and testing data involves reshaping them by applying a flattening operation.</a:t>
            </a:r>
            <a:endParaRPr sz="1600">
              <a:solidFill>
                <a:srgbClr val="434343"/>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34343"/>
              </a:buClr>
              <a:buSzPts val="1600"/>
              <a:buFont typeface="Times New Roman"/>
              <a:buAutoNum type="arabicPeriod"/>
            </a:pPr>
            <a:r>
              <a:rPr lang="en" sz="1600">
                <a:solidFill>
                  <a:srgbClr val="434343"/>
                </a:solidFill>
                <a:latin typeface="Times New Roman"/>
                <a:ea typeface="Times New Roman"/>
                <a:cs typeface="Times New Roman"/>
                <a:sym typeface="Times New Roman"/>
              </a:rPr>
              <a:t>This operation is carried out by multiplying the number of samples within an individual signal by the total number of features present in that particular signal.</a:t>
            </a:r>
            <a:endParaRPr sz="1600">
              <a:solidFill>
                <a:srgbClr val="434343"/>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434343"/>
              </a:buClr>
              <a:buSzPts val="1600"/>
              <a:buFont typeface="Times New Roman"/>
              <a:buAutoNum type="arabicPeriod"/>
            </a:pPr>
            <a:r>
              <a:rPr lang="en" sz="1600">
                <a:solidFill>
                  <a:srgbClr val="434343"/>
                </a:solidFill>
                <a:latin typeface="Times New Roman"/>
                <a:ea typeface="Times New Roman"/>
                <a:cs typeface="Times New Roman"/>
                <a:sym typeface="Times New Roman"/>
              </a:rPr>
              <a:t>The reshaping ensures structural integrity while converting the data to a two-dimensional format, facilitating compatibility with subsequent processing steps.</a:t>
            </a:r>
            <a:endParaRPr sz="1600">
              <a:solidFill>
                <a:srgbClr val="434343"/>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