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embeddedFontLst>
    <p:embeddedFont>
      <p:font typeface="Amatic SC" panose="020F0502020204030204" pitchFamily="2" charset="-79"/>
      <p:regular r:id="rId16"/>
      <p:bold r:id="rId17"/>
    </p:embeddedFont>
    <p:embeddedFont>
      <p:font typeface="Calibri" panose="020F0502020204030204" pitchFamily="34" charset="0"/>
      <p:regular r:id="rId18"/>
      <p:bold r:id="rId19"/>
      <p:italic r:id="rId20"/>
      <p:boldItalic r:id="rId21"/>
    </p:embeddedFont>
    <p:embeddedFont>
      <p:font typeface="Rockwell" panose="02060603020205020403" pitchFamily="18" charset="0"/>
      <p:regular r:id="rId22"/>
      <p:bold r:id="rId23"/>
      <p:italic r:id="rId24"/>
      <p:boldItalic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Naek1tYzGqXcOMJv/PSDlMkb/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019383-A255-4F5B-8578-7AD3BA1C5EEC}">
  <a:tblStyle styleId="{D6019383-A255-4F5B-8578-7AD3BA1C5EEC}"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EEDE7"/>
          </a:solidFill>
        </a:fill>
      </a:tcStyle>
    </a:wholeTbl>
    <a:band1H>
      <a:tcTxStyle/>
      <a:tcStyle>
        <a:tcBdr/>
        <a:fill>
          <a:solidFill>
            <a:srgbClr val="FDDACB"/>
          </a:solidFill>
        </a:fill>
      </a:tcStyle>
    </a:band1H>
    <a:band2H>
      <a:tcTxStyle/>
      <a:tcStyle>
        <a:tcBdr/>
      </a:tcStyle>
    </a:band2H>
    <a:band1V>
      <a:tcTxStyle/>
      <a:tcStyle>
        <a:tcBdr/>
        <a:fill>
          <a:solidFill>
            <a:srgbClr val="FDDACB"/>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62EA40E-66DE-4E26-A5A7-E3EB645F5F3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85dfa016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885dfa016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85dfa016b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885dfa016b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85dfa016b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885dfa016b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813427d9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8813427d9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885dfa016b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885dfa016b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Google Shape;14;g2886c07c7e2_0_140"/>
          <p:cNvSpPr/>
          <p:nvPr/>
        </p:nvSpPr>
        <p:spPr>
          <a:xfrm>
            <a:off x="0" y="0"/>
            <a:ext cx="12192000" cy="4572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2886c07c7e2_0_140"/>
          <p:cNvSpPr txBox="1">
            <a:spLocks noGrp="1"/>
          </p:cNvSpPr>
          <p:nvPr>
            <p:ph type="ctrTitle"/>
          </p:nvPr>
        </p:nvSpPr>
        <p:spPr>
          <a:xfrm>
            <a:off x="415600" y="522867"/>
            <a:ext cx="11360700" cy="3587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a:endParaRPr/>
          </a:p>
        </p:txBody>
      </p:sp>
      <p:sp>
        <p:nvSpPr>
          <p:cNvPr id="16" name="Google Shape;16;g2886c07c7e2_0_140"/>
          <p:cNvSpPr txBox="1">
            <a:spLocks noGrp="1"/>
          </p:cNvSpPr>
          <p:nvPr>
            <p:ph type="subTitle" idx="1"/>
          </p:nvPr>
        </p:nvSpPr>
        <p:spPr>
          <a:xfrm>
            <a:off x="415600" y="5187200"/>
            <a:ext cx="11360700" cy="9417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accent1"/>
              </a:buClr>
              <a:buSzPts val="2800"/>
              <a:buNone/>
              <a:defRPr sz="2800" b="1">
                <a:solidFill>
                  <a:schemeClr val="accent1"/>
                </a:solidFill>
              </a:defRPr>
            </a:lvl1pPr>
            <a:lvl2pPr lvl="1" algn="ctr">
              <a:lnSpc>
                <a:spcPct val="100000"/>
              </a:lnSpc>
              <a:spcBef>
                <a:spcPts val="0"/>
              </a:spcBef>
              <a:spcAft>
                <a:spcPts val="0"/>
              </a:spcAft>
              <a:buClr>
                <a:schemeClr val="accent1"/>
              </a:buClr>
              <a:buSzPts val="2800"/>
              <a:buNone/>
              <a:defRPr sz="2800" b="1">
                <a:solidFill>
                  <a:schemeClr val="accent1"/>
                </a:solidFill>
              </a:defRPr>
            </a:lvl2pPr>
            <a:lvl3pPr lvl="2" algn="ctr">
              <a:lnSpc>
                <a:spcPct val="100000"/>
              </a:lnSpc>
              <a:spcBef>
                <a:spcPts val="0"/>
              </a:spcBef>
              <a:spcAft>
                <a:spcPts val="0"/>
              </a:spcAft>
              <a:buClr>
                <a:schemeClr val="accent1"/>
              </a:buClr>
              <a:buSzPts val="2800"/>
              <a:buNone/>
              <a:defRPr sz="2800" b="1">
                <a:solidFill>
                  <a:schemeClr val="accent1"/>
                </a:solidFill>
              </a:defRPr>
            </a:lvl3pPr>
            <a:lvl4pPr lvl="3" algn="ctr">
              <a:lnSpc>
                <a:spcPct val="100000"/>
              </a:lnSpc>
              <a:spcBef>
                <a:spcPts val="0"/>
              </a:spcBef>
              <a:spcAft>
                <a:spcPts val="0"/>
              </a:spcAft>
              <a:buClr>
                <a:schemeClr val="accent1"/>
              </a:buClr>
              <a:buSzPts val="2800"/>
              <a:buNone/>
              <a:defRPr sz="2800" b="1">
                <a:solidFill>
                  <a:schemeClr val="accent1"/>
                </a:solidFill>
              </a:defRPr>
            </a:lvl4pPr>
            <a:lvl5pPr lvl="4" algn="ctr">
              <a:lnSpc>
                <a:spcPct val="100000"/>
              </a:lnSpc>
              <a:spcBef>
                <a:spcPts val="0"/>
              </a:spcBef>
              <a:spcAft>
                <a:spcPts val="0"/>
              </a:spcAft>
              <a:buClr>
                <a:schemeClr val="accent1"/>
              </a:buClr>
              <a:buSzPts val="2800"/>
              <a:buNone/>
              <a:defRPr sz="2800" b="1">
                <a:solidFill>
                  <a:schemeClr val="accent1"/>
                </a:solidFill>
              </a:defRPr>
            </a:lvl5pPr>
            <a:lvl6pPr lvl="5" algn="ctr">
              <a:lnSpc>
                <a:spcPct val="100000"/>
              </a:lnSpc>
              <a:spcBef>
                <a:spcPts val="0"/>
              </a:spcBef>
              <a:spcAft>
                <a:spcPts val="0"/>
              </a:spcAft>
              <a:buClr>
                <a:schemeClr val="accent1"/>
              </a:buClr>
              <a:buSzPts val="2800"/>
              <a:buNone/>
              <a:defRPr sz="2800" b="1">
                <a:solidFill>
                  <a:schemeClr val="accent1"/>
                </a:solidFill>
              </a:defRPr>
            </a:lvl6pPr>
            <a:lvl7pPr lvl="6" algn="ctr">
              <a:lnSpc>
                <a:spcPct val="100000"/>
              </a:lnSpc>
              <a:spcBef>
                <a:spcPts val="0"/>
              </a:spcBef>
              <a:spcAft>
                <a:spcPts val="0"/>
              </a:spcAft>
              <a:buClr>
                <a:schemeClr val="accent1"/>
              </a:buClr>
              <a:buSzPts val="2800"/>
              <a:buNone/>
              <a:defRPr sz="2800" b="1">
                <a:solidFill>
                  <a:schemeClr val="accent1"/>
                </a:solidFill>
              </a:defRPr>
            </a:lvl7pPr>
            <a:lvl8pPr lvl="7" algn="ctr">
              <a:lnSpc>
                <a:spcPct val="100000"/>
              </a:lnSpc>
              <a:spcBef>
                <a:spcPts val="0"/>
              </a:spcBef>
              <a:spcAft>
                <a:spcPts val="0"/>
              </a:spcAft>
              <a:buClr>
                <a:schemeClr val="accent1"/>
              </a:buClr>
              <a:buSzPts val="2800"/>
              <a:buNone/>
              <a:defRPr sz="2800" b="1">
                <a:solidFill>
                  <a:schemeClr val="accent1"/>
                </a:solidFill>
              </a:defRPr>
            </a:lvl8pPr>
            <a:lvl9pPr lvl="8" algn="ctr">
              <a:lnSpc>
                <a:spcPct val="100000"/>
              </a:lnSpc>
              <a:spcBef>
                <a:spcPts val="0"/>
              </a:spcBef>
              <a:spcAft>
                <a:spcPts val="0"/>
              </a:spcAft>
              <a:buClr>
                <a:schemeClr val="accent1"/>
              </a:buClr>
              <a:buSzPts val="2800"/>
              <a:buNone/>
              <a:defRPr sz="2800" b="1">
                <a:solidFill>
                  <a:schemeClr val="accent1"/>
                </a:solidFill>
              </a:defRPr>
            </a:lvl9pPr>
          </a:lstStyle>
          <a:p>
            <a:endParaRPr/>
          </a:p>
        </p:txBody>
      </p:sp>
      <p:sp>
        <p:nvSpPr>
          <p:cNvPr id="17" name="Google Shape;17;g2886c07c7e2_0_1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886c07c7e2_0_177"/>
          <p:cNvSpPr txBox="1">
            <a:spLocks noGrp="1"/>
          </p:cNvSpPr>
          <p:nvPr>
            <p:ph type="title" hasCustomPrompt="1"/>
          </p:nvPr>
        </p:nvSpPr>
        <p:spPr>
          <a:xfrm>
            <a:off x="415600" y="1653700"/>
            <a:ext cx="11360700" cy="26424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52" name="Google Shape;52;g2886c07c7e2_0_177"/>
          <p:cNvSpPr txBox="1">
            <a:spLocks noGrp="1"/>
          </p:cNvSpPr>
          <p:nvPr>
            <p:ph type="body" idx="1"/>
          </p:nvPr>
        </p:nvSpPr>
        <p:spPr>
          <a:xfrm>
            <a:off x="415600" y="44061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Clr>
                <a:schemeClr val="accent1"/>
              </a:buClr>
              <a:buSzPts val="2400"/>
              <a:buChar char="●"/>
              <a:defRPr>
                <a:solidFill>
                  <a:schemeClr val="accent1"/>
                </a:solidFill>
                <a:highlight>
                  <a:schemeClr val="dk1"/>
                </a:highlight>
              </a:defRPr>
            </a:lvl1pPr>
            <a:lvl2pPr marL="914400" lvl="1" indent="-349250" algn="ctr">
              <a:spcBef>
                <a:spcPts val="0"/>
              </a:spcBef>
              <a:spcAft>
                <a:spcPts val="0"/>
              </a:spcAft>
              <a:buClr>
                <a:schemeClr val="accent1"/>
              </a:buClr>
              <a:buSzPts val="1900"/>
              <a:buChar char="○"/>
              <a:defRPr>
                <a:solidFill>
                  <a:schemeClr val="accent1"/>
                </a:solidFill>
                <a:highlight>
                  <a:schemeClr val="dk1"/>
                </a:highlight>
              </a:defRPr>
            </a:lvl2pPr>
            <a:lvl3pPr marL="1371600" lvl="2" indent="-349250" algn="ctr">
              <a:spcBef>
                <a:spcPts val="0"/>
              </a:spcBef>
              <a:spcAft>
                <a:spcPts val="0"/>
              </a:spcAft>
              <a:buClr>
                <a:schemeClr val="accent1"/>
              </a:buClr>
              <a:buSzPts val="1900"/>
              <a:buChar char="■"/>
              <a:defRPr>
                <a:solidFill>
                  <a:schemeClr val="accent1"/>
                </a:solidFill>
                <a:highlight>
                  <a:schemeClr val="dk1"/>
                </a:highlight>
              </a:defRPr>
            </a:lvl3pPr>
            <a:lvl4pPr marL="1828800" lvl="3" indent="-349250" algn="ctr">
              <a:spcBef>
                <a:spcPts val="0"/>
              </a:spcBef>
              <a:spcAft>
                <a:spcPts val="0"/>
              </a:spcAft>
              <a:buClr>
                <a:schemeClr val="accent1"/>
              </a:buClr>
              <a:buSzPts val="1900"/>
              <a:buChar char="●"/>
              <a:defRPr>
                <a:solidFill>
                  <a:schemeClr val="accent1"/>
                </a:solidFill>
                <a:highlight>
                  <a:schemeClr val="dk1"/>
                </a:highlight>
              </a:defRPr>
            </a:lvl4pPr>
            <a:lvl5pPr marL="2286000" lvl="4" indent="-349250" algn="ctr">
              <a:spcBef>
                <a:spcPts val="0"/>
              </a:spcBef>
              <a:spcAft>
                <a:spcPts val="0"/>
              </a:spcAft>
              <a:buClr>
                <a:schemeClr val="accent1"/>
              </a:buClr>
              <a:buSzPts val="1900"/>
              <a:buChar char="○"/>
              <a:defRPr>
                <a:solidFill>
                  <a:schemeClr val="accent1"/>
                </a:solidFill>
                <a:highlight>
                  <a:schemeClr val="dk1"/>
                </a:highlight>
              </a:defRPr>
            </a:lvl5pPr>
            <a:lvl6pPr marL="2743200" lvl="5" indent="-349250" algn="ctr">
              <a:spcBef>
                <a:spcPts val="0"/>
              </a:spcBef>
              <a:spcAft>
                <a:spcPts val="0"/>
              </a:spcAft>
              <a:buClr>
                <a:schemeClr val="accent1"/>
              </a:buClr>
              <a:buSzPts val="1900"/>
              <a:buChar char="■"/>
              <a:defRPr>
                <a:solidFill>
                  <a:schemeClr val="accent1"/>
                </a:solidFill>
                <a:highlight>
                  <a:schemeClr val="dk1"/>
                </a:highlight>
              </a:defRPr>
            </a:lvl6pPr>
            <a:lvl7pPr marL="3200400" lvl="6" indent="-349250" algn="ctr">
              <a:spcBef>
                <a:spcPts val="0"/>
              </a:spcBef>
              <a:spcAft>
                <a:spcPts val="0"/>
              </a:spcAft>
              <a:buClr>
                <a:schemeClr val="accent1"/>
              </a:buClr>
              <a:buSzPts val="1900"/>
              <a:buChar char="●"/>
              <a:defRPr>
                <a:solidFill>
                  <a:schemeClr val="accent1"/>
                </a:solidFill>
                <a:highlight>
                  <a:schemeClr val="dk1"/>
                </a:highlight>
              </a:defRPr>
            </a:lvl7pPr>
            <a:lvl8pPr marL="3657600" lvl="7" indent="-349250" algn="ctr">
              <a:spcBef>
                <a:spcPts val="0"/>
              </a:spcBef>
              <a:spcAft>
                <a:spcPts val="0"/>
              </a:spcAft>
              <a:buClr>
                <a:schemeClr val="accent1"/>
              </a:buClr>
              <a:buSzPts val="1900"/>
              <a:buChar char="○"/>
              <a:defRPr>
                <a:solidFill>
                  <a:schemeClr val="accent1"/>
                </a:solidFill>
                <a:highlight>
                  <a:schemeClr val="dk1"/>
                </a:highlight>
              </a:defRPr>
            </a:lvl8pPr>
            <a:lvl9pPr marL="4114800" lvl="8" indent="-349250" algn="ctr">
              <a:spcBef>
                <a:spcPts val="0"/>
              </a:spcBef>
              <a:spcAft>
                <a:spcPts val="0"/>
              </a:spcAft>
              <a:buClr>
                <a:schemeClr val="accent1"/>
              </a:buClr>
              <a:buSzPts val="1900"/>
              <a:buChar char="■"/>
              <a:defRPr>
                <a:solidFill>
                  <a:schemeClr val="accent1"/>
                </a:solidFill>
                <a:highlight>
                  <a:schemeClr val="dk1"/>
                </a:highlight>
              </a:defRPr>
            </a:lvl9pPr>
          </a:lstStyle>
          <a:p>
            <a:endParaRPr/>
          </a:p>
        </p:txBody>
      </p:sp>
      <p:sp>
        <p:nvSpPr>
          <p:cNvPr id="53" name="Google Shape;53;g2886c07c7e2_0_17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g2886c07c7e2_0_18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56"/>
        <p:cNvGrpSpPr/>
        <p:nvPr/>
      </p:nvGrpSpPr>
      <p:grpSpPr>
        <a:xfrm>
          <a:off x="0" y="0"/>
          <a:ext cx="0" cy="0"/>
          <a:chOff x="0" y="0"/>
          <a:chExt cx="0" cy="0"/>
        </a:xfrm>
      </p:grpSpPr>
      <p:sp>
        <p:nvSpPr>
          <p:cNvPr id="57" name="Google Shape;57;g2886c07c7e2_0_183"/>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g2886c07c7e2_0_183"/>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g2886c07c7e2_0_183"/>
          <p:cNvSpPr txBox="1">
            <a:spLocks noGrp="1"/>
          </p:cNvSpPr>
          <p:nvPr>
            <p:ph type="dt" idx="10"/>
          </p:nvPr>
        </p:nvSpPr>
        <p:spPr>
          <a:xfrm>
            <a:off x="7242079" y="330370"/>
            <a:ext cx="3500700" cy="3093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g2886c07c7e2_0_183"/>
          <p:cNvSpPr txBox="1">
            <a:spLocks noGrp="1"/>
          </p:cNvSpPr>
          <p:nvPr>
            <p:ph type="ftr" idx="11"/>
          </p:nvPr>
        </p:nvSpPr>
        <p:spPr>
          <a:xfrm>
            <a:off x="1451579" y="329307"/>
            <a:ext cx="5626800" cy="309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g2886c07c7e2_0_183"/>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g2886c07c7e2_0_183"/>
          <p:cNvSpPr txBox="1">
            <a:spLocks noGrp="1"/>
          </p:cNvSpPr>
          <p:nvPr>
            <p:ph type="title"/>
          </p:nvPr>
        </p:nvSpPr>
        <p:spPr>
          <a:xfrm>
            <a:off x="1097280" y="286603"/>
            <a:ext cx="10058400" cy="7401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chemeClr val="lt1"/>
              </a:buClr>
              <a:buSzPts val="2200"/>
              <a:buFont typeface="Times New Roman"/>
              <a:buNone/>
              <a:defRPr sz="2200" b="1">
                <a:solidFill>
                  <a:schemeClr val="lt1"/>
                </a:solidFill>
                <a:latin typeface="Times New Roman"/>
                <a:ea typeface="Times New Roman"/>
                <a:cs typeface="Times New Roman"/>
                <a:sym typeface="Times New Roman"/>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63" name="Google Shape;63;g2886c07c7e2_0_183"/>
          <p:cNvSpPr txBox="1">
            <a:spLocks noGrp="1"/>
          </p:cNvSpPr>
          <p:nvPr>
            <p:ph type="body" idx="1"/>
          </p:nvPr>
        </p:nvSpPr>
        <p:spPr>
          <a:xfrm>
            <a:off x="786200" y="974725"/>
            <a:ext cx="10338900" cy="5264400"/>
          </a:xfrm>
          <a:prstGeom prst="rect">
            <a:avLst/>
          </a:prstGeom>
          <a:noFill/>
          <a:ln>
            <a:noFill/>
          </a:ln>
        </p:spPr>
        <p:txBody>
          <a:bodyPr spcFirstLastPara="1" wrap="square" lIns="0" tIns="45700" rIns="0" bIns="45700" anchor="t" anchorCtr="0">
            <a:normAutofit/>
          </a:bodyPr>
          <a:lstStyle>
            <a:lvl1pPr marL="457200" lvl="0" indent="-355600" algn="just" rtl="0">
              <a:lnSpc>
                <a:spcPct val="120000"/>
              </a:lnSpc>
              <a:spcBef>
                <a:spcPts val="1000"/>
              </a:spcBef>
              <a:spcAft>
                <a:spcPts val="0"/>
              </a:spcAft>
              <a:buSzPts val="2000"/>
              <a:buChar char="❑"/>
              <a:defRPr sz="1700">
                <a:solidFill>
                  <a:schemeClr val="lt1"/>
                </a:solidFill>
                <a:latin typeface="Arial"/>
                <a:ea typeface="Arial"/>
                <a:cs typeface="Arial"/>
                <a:sym typeface="Arial"/>
              </a:defRPr>
            </a:lvl1pPr>
            <a:lvl2pPr marL="914400" lvl="1" indent="-355600" algn="l" rtl="0">
              <a:lnSpc>
                <a:spcPct val="120000"/>
              </a:lnSpc>
              <a:spcBef>
                <a:spcPts val="1600"/>
              </a:spcBef>
              <a:spcAft>
                <a:spcPts val="0"/>
              </a:spcAft>
              <a:buSzPts val="2000"/>
              <a:buChar char="○"/>
              <a:defRPr sz="2000">
                <a:solidFill>
                  <a:schemeClr val="lt1"/>
                </a:solidFill>
                <a:latin typeface="Times New Roman"/>
                <a:ea typeface="Times New Roman"/>
                <a:cs typeface="Times New Roman"/>
                <a:sym typeface="Times New Roman"/>
              </a:defRPr>
            </a:lvl2pPr>
            <a:lvl3pPr marL="1371600" lvl="2" indent="-355600" algn="l" rtl="0">
              <a:lnSpc>
                <a:spcPct val="120000"/>
              </a:lnSpc>
              <a:spcBef>
                <a:spcPts val="1600"/>
              </a:spcBef>
              <a:spcAft>
                <a:spcPts val="0"/>
              </a:spcAft>
              <a:buSzPts val="2000"/>
              <a:buChar char="■"/>
              <a:defRPr sz="2000">
                <a:solidFill>
                  <a:schemeClr val="lt1"/>
                </a:solidFill>
                <a:latin typeface="Times New Roman"/>
                <a:ea typeface="Times New Roman"/>
                <a:cs typeface="Times New Roman"/>
                <a:sym typeface="Times New Roman"/>
              </a:defRPr>
            </a:lvl3pPr>
            <a:lvl4pPr marL="1828800" lvl="3" indent="-355600" algn="l" rtl="0">
              <a:lnSpc>
                <a:spcPct val="120000"/>
              </a:lnSpc>
              <a:spcBef>
                <a:spcPts val="1600"/>
              </a:spcBef>
              <a:spcAft>
                <a:spcPts val="0"/>
              </a:spcAft>
              <a:buSzPts val="2000"/>
              <a:buChar char="●"/>
              <a:defRPr sz="2000">
                <a:solidFill>
                  <a:schemeClr val="lt1"/>
                </a:solidFill>
                <a:latin typeface="Times New Roman"/>
                <a:ea typeface="Times New Roman"/>
                <a:cs typeface="Times New Roman"/>
                <a:sym typeface="Times New Roman"/>
              </a:defRPr>
            </a:lvl4pPr>
            <a:lvl5pPr marL="2286000" lvl="4" indent="-355600" algn="l" rtl="0">
              <a:lnSpc>
                <a:spcPct val="120000"/>
              </a:lnSpc>
              <a:spcBef>
                <a:spcPts val="1600"/>
              </a:spcBef>
              <a:spcAft>
                <a:spcPts val="0"/>
              </a:spcAft>
              <a:buSzPts val="2000"/>
              <a:buChar char="○"/>
              <a:defRPr sz="2000">
                <a:solidFill>
                  <a:schemeClr val="lt1"/>
                </a:solidFill>
                <a:latin typeface="Times New Roman"/>
                <a:ea typeface="Times New Roman"/>
                <a:cs typeface="Times New Roman"/>
                <a:sym typeface="Times New Roman"/>
              </a:defRPr>
            </a:lvl5pPr>
            <a:lvl6pPr marL="2743200" lvl="5" indent="-342900" algn="l" rtl="0">
              <a:lnSpc>
                <a:spcPct val="120000"/>
              </a:lnSpc>
              <a:spcBef>
                <a:spcPts val="1600"/>
              </a:spcBef>
              <a:spcAft>
                <a:spcPts val="0"/>
              </a:spcAft>
              <a:buSzPts val="1800"/>
              <a:buChar char="■"/>
              <a:defRPr/>
            </a:lvl6pPr>
            <a:lvl7pPr marL="3200400" lvl="6" indent="-342900" algn="l" rtl="0">
              <a:lnSpc>
                <a:spcPct val="120000"/>
              </a:lnSpc>
              <a:spcBef>
                <a:spcPts val="1600"/>
              </a:spcBef>
              <a:spcAft>
                <a:spcPts val="0"/>
              </a:spcAft>
              <a:buSzPts val="1800"/>
              <a:buChar char="●"/>
              <a:defRPr/>
            </a:lvl7pPr>
            <a:lvl8pPr marL="3657600" lvl="7" indent="-342900" algn="l" rtl="0">
              <a:lnSpc>
                <a:spcPct val="120000"/>
              </a:lnSpc>
              <a:spcBef>
                <a:spcPts val="1600"/>
              </a:spcBef>
              <a:spcAft>
                <a:spcPts val="0"/>
              </a:spcAft>
              <a:buSzPts val="1800"/>
              <a:buChar char="○"/>
              <a:defRPr/>
            </a:lvl8pPr>
            <a:lvl9pPr marL="4114800" lvl="8" indent="-342900" algn="l" rtl="0">
              <a:lnSpc>
                <a:spcPct val="120000"/>
              </a:lnSpc>
              <a:spcBef>
                <a:spcPts val="1600"/>
              </a:spcBef>
              <a:spcAft>
                <a:spcPts val="160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g2886c07c7e2_0_145"/>
          <p:cNvSpPr txBox="1">
            <a:spLocks noGrp="1"/>
          </p:cNvSpPr>
          <p:nvPr>
            <p:ph type="title"/>
          </p:nvPr>
        </p:nvSpPr>
        <p:spPr>
          <a:xfrm>
            <a:off x="3737000" y="1070000"/>
            <a:ext cx="4718100" cy="4718100"/>
          </a:xfrm>
          <a:prstGeom prst="rect">
            <a:avLst/>
          </a:prstGeom>
          <a:solidFill>
            <a:srgbClr val="FFFFFF"/>
          </a:solidFill>
        </p:spPr>
        <p:txBody>
          <a:bodyPr spcFirstLastPara="1" wrap="square" lIns="121900" tIns="121900" rIns="121900" bIns="121900" anchor="ctr"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20" name="Google Shape;20;g2886c07c7e2_0_1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g2886c07c7e2_0_148"/>
          <p:cNvSpPr txBox="1">
            <a:spLocks noGrp="1"/>
          </p:cNvSpPr>
          <p:nvPr>
            <p:ph type="title"/>
          </p:nvPr>
        </p:nvSpPr>
        <p:spPr>
          <a:xfrm>
            <a:off x="415600" y="390467"/>
            <a:ext cx="11360700" cy="10680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3" name="Google Shape;23;g2886c07c7e2_0_148"/>
          <p:cNvSpPr txBox="1">
            <a:spLocks noGrp="1"/>
          </p:cNvSpPr>
          <p:nvPr>
            <p:ph type="body" idx="1"/>
          </p:nvPr>
        </p:nvSpPr>
        <p:spPr>
          <a:xfrm>
            <a:off x="415600" y="1638233"/>
            <a:ext cx="11360700" cy="44535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4" name="Google Shape;24;g2886c07c7e2_0_14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2886c07c7e2_0_152"/>
          <p:cNvSpPr txBox="1">
            <a:spLocks noGrp="1"/>
          </p:cNvSpPr>
          <p:nvPr>
            <p:ph type="title"/>
          </p:nvPr>
        </p:nvSpPr>
        <p:spPr>
          <a:xfrm>
            <a:off x="415600" y="390467"/>
            <a:ext cx="11360700" cy="10680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7" name="Google Shape;27;g2886c07c7e2_0_152"/>
          <p:cNvSpPr txBox="1">
            <a:spLocks noGrp="1"/>
          </p:cNvSpPr>
          <p:nvPr>
            <p:ph type="body" idx="1"/>
          </p:nvPr>
        </p:nvSpPr>
        <p:spPr>
          <a:xfrm>
            <a:off x="415600" y="1638233"/>
            <a:ext cx="5333100" cy="445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2886c07c7e2_0_152"/>
          <p:cNvSpPr txBox="1">
            <a:spLocks noGrp="1"/>
          </p:cNvSpPr>
          <p:nvPr>
            <p:ph type="body" idx="2"/>
          </p:nvPr>
        </p:nvSpPr>
        <p:spPr>
          <a:xfrm>
            <a:off x="6443200" y="1638233"/>
            <a:ext cx="5333100" cy="445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g2886c07c7e2_0_15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g2886c07c7e2_0_157"/>
          <p:cNvSpPr txBox="1">
            <a:spLocks noGrp="1"/>
          </p:cNvSpPr>
          <p:nvPr>
            <p:ph type="title"/>
          </p:nvPr>
        </p:nvSpPr>
        <p:spPr>
          <a:xfrm>
            <a:off x="406400" y="412467"/>
            <a:ext cx="11383500" cy="9975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32" name="Google Shape;32;g2886c07c7e2_0_1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2886c07c7e2_0_160"/>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a:endParaRPr/>
          </a:p>
        </p:txBody>
      </p:sp>
      <p:sp>
        <p:nvSpPr>
          <p:cNvPr id="35" name="Google Shape;35;g2886c07c7e2_0_160"/>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6" name="Google Shape;36;g2886c07c7e2_0_16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7"/>
        <p:cNvGrpSpPr/>
        <p:nvPr/>
      </p:nvGrpSpPr>
      <p:grpSpPr>
        <a:xfrm>
          <a:off x="0" y="0"/>
          <a:ext cx="0" cy="0"/>
          <a:chOff x="0" y="0"/>
          <a:chExt cx="0" cy="0"/>
        </a:xfrm>
      </p:grpSpPr>
      <p:sp>
        <p:nvSpPr>
          <p:cNvPr id="38" name="Google Shape;38;g2886c07c7e2_0_164"/>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39" name="Google Shape;39;g2886c07c7e2_0_1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2886c07c7e2_0_167"/>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2" name="Google Shape;42;g2886c07c7e2_0_167"/>
          <p:cNvCxnSpPr/>
          <p:nvPr/>
        </p:nvCxnSpPr>
        <p:spPr>
          <a:xfrm>
            <a:off x="6706233" y="5994000"/>
            <a:ext cx="624300" cy="0"/>
          </a:xfrm>
          <a:prstGeom prst="straightConnector1">
            <a:avLst/>
          </a:prstGeom>
          <a:noFill/>
          <a:ln w="28575" cap="flat" cmpd="sng">
            <a:solidFill>
              <a:schemeClr val="lt1"/>
            </a:solidFill>
            <a:prstDash val="solid"/>
            <a:round/>
            <a:headEnd type="none" w="sm" len="sm"/>
            <a:tailEnd type="none" w="sm" len="sm"/>
          </a:ln>
        </p:spPr>
      </p:cxnSp>
      <p:sp>
        <p:nvSpPr>
          <p:cNvPr id="43" name="Google Shape;43;g2886c07c7e2_0_167"/>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44" name="Google Shape;44;g2886c07c7e2_0_167"/>
          <p:cNvSpPr txBox="1">
            <a:spLocks noGrp="1"/>
          </p:cNvSpPr>
          <p:nvPr>
            <p:ph type="subTitle" idx="1"/>
          </p:nvPr>
        </p:nvSpPr>
        <p:spPr>
          <a:xfrm>
            <a:off x="354000" y="3793630"/>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5" name="Google Shape;45;g2886c07c7e2_0_167"/>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highlight>
                  <a:schemeClr val="lt1"/>
                </a:highlight>
              </a:defRPr>
            </a:lvl1pPr>
            <a:lvl2pPr marL="914400" lvl="1" indent="-349250">
              <a:spcBef>
                <a:spcPts val="0"/>
              </a:spcBef>
              <a:spcAft>
                <a:spcPts val="0"/>
              </a:spcAft>
              <a:buClr>
                <a:schemeClr val="accent1"/>
              </a:buClr>
              <a:buSzPts val="1900"/>
              <a:buChar char="○"/>
              <a:defRPr>
                <a:solidFill>
                  <a:schemeClr val="accent1"/>
                </a:solidFill>
                <a:highlight>
                  <a:schemeClr val="lt1"/>
                </a:highlight>
              </a:defRPr>
            </a:lvl2pPr>
            <a:lvl3pPr marL="1371600" lvl="2" indent="-349250">
              <a:spcBef>
                <a:spcPts val="0"/>
              </a:spcBef>
              <a:spcAft>
                <a:spcPts val="0"/>
              </a:spcAft>
              <a:buClr>
                <a:schemeClr val="accent1"/>
              </a:buClr>
              <a:buSzPts val="1900"/>
              <a:buChar char="■"/>
              <a:defRPr>
                <a:solidFill>
                  <a:schemeClr val="accent1"/>
                </a:solidFill>
                <a:highlight>
                  <a:schemeClr val="lt1"/>
                </a:highlight>
              </a:defRPr>
            </a:lvl3pPr>
            <a:lvl4pPr marL="1828800" lvl="3" indent="-349250">
              <a:spcBef>
                <a:spcPts val="0"/>
              </a:spcBef>
              <a:spcAft>
                <a:spcPts val="0"/>
              </a:spcAft>
              <a:buClr>
                <a:schemeClr val="accent1"/>
              </a:buClr>
              <a:buSzPts val="1900"/>
              <a:buChar char="●"/>
              <a:defRPr>
                <a:solidFill>
                  <a:schemeClr val="accent1"/>
                </a:solidFill>
                <a:highlight>
                  <a:schemeClr val="lt1"/>
                </a:highlight>
              </a:defRPr>
            </a:lvl4pPr>
            <a:lvl5pPr marL="2286000" lvl="4" indent="-349250">
              <a:spcBef>
                <a:spcPts val="0"/>
              </a:spcBef>
              <a:spcAft>
                <a:spcPts val="0"/>
              </a:spcAft>
              <a:buClr>
                <a:schemeClr val="accent1"/>
              </a:buClr>
              <a:buSzPts val="1900"/>
              <a:buChar char="○"/>
              <a:defRPr>
                <a:solidFill>
                  <a:schemeClr val="accent1"/>
                </a:solidFill>
                <a:highlight>
                  <a:schemeClr val="lt1"/>
                </a:highlight>
              </a:defRPr>
            </a:lvl5pPr>
            <a:lvl6pPr marL="2743200" lvl="5" indent="-349250">
              <a:spcBef>
                <a:spcPts val="0"/>
              </a:spcBef>
              <a:spcAft>
                <a:spcPts val="0"/>
              </a:spcAft>
              <a:buClr>
                <a:schemeClr val="accent1"/>
              </a:buClr>
              <a:buSzPts val="1900"/>
              <a:buChar char="■"/>
              <a:defRPr>
                <a:solidFill>
                  <a:schemeClr val="accent1"/>
                </a:solidFill>
                <a:highlight>
                  <a:schemeClr val="lt1"/>
                </a:highlight>
              </a:defRPr>
            </a:lvl6pPr>
            <a:lvl7pPr marL="3200400" lvl="6" indent="-349250">
              <a:spcBef>
                <a:spcPts val="0"/>
              </a:spcBef>
              <a:spcAft>
                <a:spcPts val="0"/>
              </a:spcAft>
              <a:buClr>
                <a:schemeClr val="accent1"/>
              </a:buClr>
              <a:buSzPts val="1900"/>
              <a:buChar char="●"/>
              <a:defRPr>
                <a:solidFill>
                  <a:schemeClr val="accent1"/>
                </a:solidFill>
                <a:highlight>
                  <a:schemeClr val="lt1"/>
                </a:highlight>
              </a:defRPr>
            </a:lvl7pPr>
            <a:lvl8pPr marL="3657600" lvl="7" indent="-349250">
              <a:spcBef>
                <a:spcPts val="0"/>
              </a:spcBef>
              <a:spcAft>
                <a:spcPts val="0"/>
              </a:spcAft>
              <a:buClr>
                <a:schemeClr val="accent1"/>
              </a:buClr>
              <a:buSzPts val="1900"/>
              <a:buChar char="○"/>
              <a:defRPr>
                <a:solidFill>
                  <a:schemeClr val="accent1"/>
                </a:solidFill>
                <a:highlight>
                  <a:schemeClr val="lt1"/>
                </a:highlight>
              </a:defRPr>
            </a:lvl8pPr>
            <a:lvl9pPr marL="4114800" lvl="8" indent="-349250">
              <a:spcBef>
                <a:spcPts val="0"/>
              </a:spcBef>
              <a:spcAft>
                <a:spcPts val="0"/>
              </a:spcAft>
              <a:buClr>
                <a:schemeClr val="accent1"/>
              </a:buClr>
              <a:buSzPts val="1900"/>
              <a:buChar char="■"/>
              <a:defRPr>
                <a:solidFill>
                  <a:schemeClr val="accent1"/>
                </a:solidFill>
                <a:highlight>
                  <a:schemeClr val="lt1"/>
                </a:highlight>
              </a:defRPr>
            </a:lvl9pPr>
          </a:lstStyle>
          <a:p>
            <a:endParaRPr/>
          </a:p>
        </p:txBody>
      </p:sp>
      <p:sp>
        <p:nvSpPr>
          <p:cNvPr id="46" name="Google Shape;46;g2886c07c7e2_0_16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886c07c7e2_0_174"/>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accent1"/>
              </a:buClr>
              <a:buSzPts val="3200"/>
              <a:buFont typeface="Amatic SC"/>
              <a:buNone/>
              <a:defRPr sz="3200" b="1">
                <a:solidFill>
                  <a:schemeClr val="accent1"/>
                </a:solidFill>
                <a:latin typeface="Amatic SC"/>
                <a:ea typeface="Amatic SC"/>
                <a:cs typeface="Amatic SC"/>
                <a:sym typeface="Amatic SC"/>
              </a:defRPr>
            </a:lvl1pPr>
          </a:lstStyle>
          <a:p>
            <a:endParaRPr/>
          </a:p>
        </p:txBody>
      </p:sp>
      <p:sp>
        <p:nvSpPr>
          <p:cNvPr id="49" name="Google Shape;49;g2886c07c7e2_0_17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9"/>
        <p:cNvGrpSpPr/>
        <p:nvPr/>
      </p:nvGrpSpPr>
      <p:grpSpPr>
        <a:xfrm>
          <a:off x="0" y="0"/>
          <a:ext cx="0" cy="0"/>
          <a:chOff x="0" y="0"/>
          <a:chExt cx="0" cy="0"/>
        </a:xfrm>
      </p:grpSpPr>
      <p:sp>
        <p:nvSpPr>
          <p:cNvPr id="10" name="Google Shape;10;g2886c07c7e2_0_136"/>
          <p:cNvSpPr txBox="1">
            <a:spLocks noGrp="1"/>
          </p:cNvSpPr>
          <p:nvPr>
            <p:ph type="title"/>
          </p:nvPr>
        </p:nvSpPr>
        <p:spPr>
          <a:xfrm>
            <a:off x="415600" y="390467"/>
            <a:ext cx="11360700" cy="10680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9pPr>
          </a:lstStyle>
          <a:p>
            <a:endParaRPr/>
          </a:p>
        </p:txBody>
      </p:sp>
      <p:sp>
        <p:nvSpPr>
          <p:cNvPr id="11" name="Google Shape;11;g2886c07c7e2_0_136"/>
          <p:cNvSpPr txBox="1">
            <a:spLocks noGrp="1"/>
          </p:cNvSpPr>
          <p:nvPr>
            <p:ph type="body" idx="1"/>
          </p:nvPr>
        </p:nvSpPr>
        <p:spPr>
          <a:xfrm>
            <a:off x="415600" y="1638233"/>
            <a:ext cx="11360700" cy="44535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marL="914400" lvl="1"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marL="1371600" lvl="2"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marL="1828800" lvl="3"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marL="2286000" lvl="4"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marL="2743200" lvl="5"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marL="3200400" lvl="6"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marL="3657600" lvl="7"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marL="4114800" lvl="8"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a:endParaRPr/>
          </a:p>
        </p:txBody>
      </p:sp>
      <p:sp>
        <p:nvSpPr>
          <p:cNvPr id="12" name="Google Shape;12;g2886c07c7e2_0_13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
          <p:cNvSpPr txBox="1"/>
          <p:nvPr/>
        </p:nvSpPr>
        <p:spPr>
          <a:xfrm>
            <a:off x="1066799" y="3599138"/>
            <a:ext cx="10058400" cy="1509000"/>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0070C0"/>
              </a:buClr>
              <a:buSzPts val="1800"/>
              <a:buFont typeface="Times New Roman"/>
              <a:buNone/>
            </a:pPr>
            <a:r>
              <a:rPr lang="en-US" sz="1800" b="0" i="0" u="none" strike="noStrike" cap="none" dirty="0">
                <a:solidFill>
                  <a:srgbClr val="2D2D2D"/>
                </a:solidFill>
                <a:latin typeface="Times New Roman"/>
                <a:ea typeface="Times New Roman"/>
                <a:cs typeface="Times New Roman"/>
                <a:sym typeface="Times New Roman"/>
              </a:rPr>
              <a:t>Department of Electrical Engineering</a:t>
            </a:r>
            <a:endParaRPr dirty="0">
              <a:solidFill>
                <a:srgbClr val="2D2D2D"/>
              </a:solidFill>
            </a:endParaRPr>
          </a:p>
          <a:p>
            <a:pPr marL="0" marR="0" lvl="0" indent="0" algn="ctr" rtl="0">
              <a:lnSpc>
                <a:spcPct val="85000"/>
              </a:lnSpc>
              <a:spcBef>
                <a:spcPts val="0"/>
              </a:spcBef>
              <a:spcAft>
                <a:spcPts val="0"/>
              </a:spcAft>
              <a:buClr>
                <a:srgbClr val="FEFEFE"/>
              </a:buClr>
              <a:buSzPts val="1800"/>
              <a:buFont typeface="Rockwell"/>
              <a:buNone/>
            </a:pPr>
            <a:endParaRPr sz="1800" b="0" i="0" u="none" strike="noStrike" cap="none" dirty="0">
              <a:solidFill>
                <a:srgbClr val="2D2D2D"/>
              </a:solidFill>
              <a:latin typeface="Times New Roman"/>
              <a:ea typeface="Times New Roman"/>
              <a:cs typeface="Times New Roman"/>
              <a:sym typeface="Times New Roman"/>
            </a:endParaRPr>
          </a:p>
          <a:p>
            <a:pPr marL="0" marR="0" lvl="0" indent="0" algn="ctr" rtl="0">
              <a:lnSpc>
                <a:spcPct val="85000"/>
              </a:lnSpc>
              <a:spcBef>
                <a:spcPts val="0"/>
              </a:spcBef>
              <a:spcAft>
                <a:spcPts val="0"/>
              </a:spcAft>
              <a:buClr>
                <a:srgbClr val="0070C0"/>
              </a:buClr>
              <a:buSzPts val="2400"/>
              <a:buFont typeface="Times New Roman"/>
              <a:buNone/>
            </a:pPr>
            <a:r>
              <a:rPr lang="en-US" sz="2400" b="0" i="0" u="none" strike="noStrike" cap="none" dirty="0">
                <a:solidFill>
                  <a:srgbClr val="2D2D2D"/>
                </a:solidFill>
                <a:latin typeface="Times New Roman"/>
                <a:ea typeface="Times New Roman"/>
                <a:cs typeface="Times New Roman"/>
                <a:sym typeface="Times New Roman"/>
              </a:rPr>
              <a:t>Indian Institute of Technology Patna</a:t>
            </a:r>
            <a:endParaRPr dirty="0">
              <a:solidFill>
                <a:srgbClr val="2D2D2D"/>
              </a:solidFill>
            </a:endParaRPr>
          </a:p>
          <a:p>
            <a:pPr marL="0" marR="0" lvl="0" indent="0" algn="l" rtl="0">
              <a:lnSpc>
                <a:spcPct val="85000"/>
              </a:lnSpc>
              <a:spcBef>
                <a:spcPts val="0"/>
              </a:spcBef>
              <a:spcAft>
                <a:spcPts val="0"/>
              </a:spcAft>
              <a:buClr>
                <a:srgbClr val="FEFEFE"/>
              </a:buClr>
              <a:buSzPts val="2800"/>
              <a:buFont typeface="Rockwell"/>
              <a:buNone/>
            </a:pPr>
            <a:endParaRPr sz="2800" b="0" i="0" u="none" strike="noStrike" cap="none" dirty="0">
              <a:solidFill>
                <a:srgbClr val="FEFEFE"/>
              </a:solidFill>
              <a:latin typeface="Rockwell"/>
              <a:ea typeface="Rockwell"/>
              <a:cs typeface="Rockwell"/>
              <a:sym typeface="Rockwell"/>
            </a:endParaRPr>
          </a:p>
        </p:txBody>
      </p:sp>
      <p:sp>
        <p:nvSpPr>
          <p:cNvPr id="70" name="Google Shape;70;p1"/>
          <p:cNvSpPr txBox="1">
            <a:spLocks noGrp="1"/>
          </p:cNvSpPr>
          <p:nvPr>
            <p:ph type="ctrTitle"/>
          </p:nvPr>
        </p:nvSpPr>
        <p:spPr>
          <a:xfrm>
            <a:off x="1066800" y="552050"/>
            <a:ext cx="10058400" cy="1054200"/>
          </a:xfrm>
          <a:prstGeom prst="rect">
            <a:avLst/>
          </a:prstGeom>
          <a:noFill/>
          <a:ln>
            <a:noFill/>
          </a:ln>
        </p:spPr>
        <p:txBody>
          <a:bodyPr spcFirstLastPara="1" wrap="square" lIns="91425" tIns="45700" rIns="91425" bIns="0" anchor="b" anchorCtr="0">
            <a:normAutofit/>
          </a:bodyPr>
          <a:lstStyle/>
          <a:p>
            <a:pPr marL="0" lvl="0" indent="0" algn="ctr" rtl="0">
              <a:lnSpc>
                <a:spcPct val="90000"/>
              </a:lnSpc>
              <a:spcBef>
                <a:spcPts val="0"/>
              </a:spcBef>
              <a:spcAft>
                <a:spcPts val="0"/>
              </a:spcAft>
              <a:buClr>
                <a:schemeClr val="lt1"/>
              </a:buClr>
              <a:buSzPct val="100000"/>
              <a:buFont typeface="Times New Roman"/>
              <a:buNone/>
            </a:pPr>
            <a:r>
              <a:rPr lang="en-US" sz="2400" b="1">
                <a:solidFill>
                  <a:schemeClr val="lt1"/>
                </a:solidFill>
                <a:latin typeface="Times New Roman"/>
                <a:ea typeface="Times New Roman"/>
                <a:cs typeface="Times New Roman"/>
                <a:sym typeface="Times New Roman"/>
              </a:rPr>
              <a:t>DETECTION, CLASSIFICATION AND IDENTIFYING SOURCE LOCATION OF SHORT CIRCUIT FAULTS IN MODERN POWER SYSTEMS USING MACHINE LEARNING</a:t>
            </a:r>
            <a:endParaRPr/>
          </a:p>
        </p:txBody>
      </p:sp>
      <p:sp>
        <p:nvSpPr>
          <p:cNvPr id="71" name="Google Shape;71;p1"/>
          <p:cNvSpPr txBox="1">
            <a:spLocks noGrp="1"/>
          </p:cNvSpPr>
          <p:nvPr>
            <p:ph type="dt" idx="10"/>
          </p:nvPr>
        </p:nvSpPr>
        <p:spPr>
          <a:xfrm>
            <a:off x="267721" y="6452782"/>
            <a:ext cx="1410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t>06 Oct 2023</a:t>
            </a:r>
            <a:endParaRPr/>
          </a:p>
        </p:txBody>
      </p:sp>
      <p:sp>
        <p:nvSpPr>
          <p:cNvPr id="72" name="Google Shape;72;p1"/>
          <p:cNvSpPr txBox="1">
            <a:spLocks noGrp="1"/>
          </p:cNvSpPr>
          <p:nvPr>
            <p:ph type="sldNum" idx="12"/>
          </p:nvPr>
        </p:nvSpPr>
        <p:spPr>
          <a:xfrm>
            <a:off x="10366136" y="6459785"/>
            <a:ext cx="955455" cy="50357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None/>
            </a:pPr>
            <a:fld id="{00000000-1234-1234-1234-123412341234}" type="slidenum">
              <a:rPr lang="en-US">
                <a:solidFill>
                  <a:schemeClr val="accent1"/>
                </a:solidFill>
                <a:latin typeface="Source Code Pro"/>
                <a:ea typeface="Source Code Pro"/>
                <a:cs typeface="Source Code Pro"/>
                <a:sym typeface="Source Code Pro"/>
              </a:rPr>
              <a:t>1</a:t>
            </a:fld>
            <a:endParaRPr>
              <a:solidFill>
                <a:schemeClr val="accent1"/>
              </a:solidFill>
              <a:latin typeface="Source Code Pro"/>
              <a:ea typeface="Source Code Pro"/>
              <a:cs typeface="Source Code Pro"/>
              <a:sym typeface="Source Code Pro"/>
            </a:endParaRPr>
          </a:p>
        </p:txBody>
      </p:sp>
      <p:pic>
        <p:nvPicPr>
          <p:cNvPr id="73" name="Google Shape;73;p1" descr="A close up of a sign&#10;&#10;Description automatically generated"/>
          <p:cNvPicPr preferRelativeResize="0"/>
          <p:nvPr/>
        </p:nvPicPr>
        <p:blipFill rotWithShape="1">
          <a:blip r:embed="rId3">
            <a:alphaModFix/>
          </a:blip>
          <a:srcRect/>
          <a:stretch/>
        </p:blipFill>
        <p:spPr>
          <a:xfrm>
            <a:off x="5134044" y="1606252"/>
            <a:ext cx="1923909" cy="1923909"/>
          </a:xfrm>
          <a:prstGeom prst="rect">
            <a:avLst/>
          </a:prstGeom>
          <a:noFill/>
          <a:ln>
            <a:noFill/>
          </a:ln>
        </p:spPr>
      </p:pic>
      <p:sp>
        <p:nvSpPr>
          <p:cNvPr id="74" name="Google Shape;74;p1"/>
          <p:cNvSpPr txBox="1"/>
          <p:nvPr/>
        </p:nvSpPr>
        <p:spPr>
          <a:xfrm>
            <a:off x="1154075" y="142656"/>
            <a:ext cx="10058400" cy="1219800"/>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0070C0"/>
              </a:buClr>
              <a:buSzPts val="2800"/>
              <a:buFont typeface="Times New Roman"/>
              <a:buNone/>
            </a:pPr>
            <a:r>
              <a:rPr lang="en-US" sz="2800" b="1">
                <a:solidFill>
                  <a:srgbClr val="2D2D2D"/>
                </a:solidFill>
                <a:latin typeface="Times New Roman"/>
                <a:ea typeface="Times New Roman"/>
                <a:cs typeface="Times New Roman"/>
                <a:sym typeface="Times New Roman"/>
              </a:rPr>
              <a:t>DETECTION, CLASSIFICATION AND IDENTIFYING SOURCE LOCATION OF SHORT CIRCUIT FAULTS IN MODERN POWER SYSTEMS USING MACHINE LEARNING</a:t>
            </a:r>
            <a:endParaRPr sz="2800" b="1" i="0" u="none" strike="noStrike" cap="none">
              <a:solidFill>
                <a:srgbClr val="2D2D2D"/>
              </a:solidFill>
              <a:latin typeface="Times New Roman"/>
              <a:ea typeface="Times New Roman"/>
              <a:cs typeface="Times New Roman"/>
              <a:sym typeface="Times New Roman"/>
            </a:endParaRPr>
          </a:p>
        </p:txBody>
      </p:sp>
      <p:sp>
        <p:nvSpPr>
          <p:cNvPr id="75" name="Google Shape;75;p1"/>
          <p:cNvSpPr txBox="1"/>
          <p:nvPr/>
        </p:nvSpPr>
        <p:spPr>
          <a:xfrm>
            <a:off x="376333" y="5010150"/>
            <a:ext cx="6273283" cy="988916"/>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chemeClr val="lt1"/>
              </a:buClr>
              <a:buSzPts val="2200"/>
              <a:buFont typeface="Times New Roman"/>
              <a:buNone/>
            </a:pPr>
            <a:r>
              <a:rPr lang="en-US" sz="2200" b="0" i="0" u="none" strike="noStrike" cap="none">
                <a:solidFill>
                  <a:srgbClr val="2D2D2D"/>
                </a:solidFill>
                <a:latin typeface="Times New Roman"/>
                <a:ea typeface="Times New Roman"/>
                <a:cs typeface="Times New Roman"/>
                <a:sym typeface="Times New Roman"/>
              </a:rPr>
              <a:t>Supervised by: </a:t>
            </a:r>
            <a:r>
              <a:rPr lang="en-US" sz="2000" b="1" i="0" u="none" strike="noStrike" cap="none">
                <a:solidFill>
                  <a:srgbClr val="2D2D2D"/>
                </a:solidFill>
                <a:latin typeface="Times New Roman"/>
                <a:ea typeface="Times New Roman"/>
                <a:cs typeface="Times New Roman"/>
                <a:sym typeface="Times New Roman"/>
              </a:rPr>
              <a:t>Dr. S.K. Parida, SMIEEE</a:t>
            </a:r>
            <a:endParaRPr sz="2400" b="1" i="0" u="none" strike="noStrike" cap="none">
              <a:solidFill>
                <a:srgbClr val="2D2D2D"/>
              </a:solidFill>
              <a:latin typeface="Times New Roman"/>
              <a:ea typeface="Times New Roman"/>
              <a:cs typeface="Times New Roman"/>
              <a:sym typeface="Times New Roman"/>
            </a:endParaRPr>
          </a:p>
          <a:p>
            <a:pPr marL="0" marR="0" lvl="0" indent="0" algn="l" rtl="0">
              <a:lnSpc>
                <a:spcPct val="85000"/>
              </a:lnSpc>
              <a:spcBef>
                <a:spcPts val="0"/>
              </a:spcBef>
              <a:spcAft>
                <a:spcPts val="0"/>
              </a:spcAft>
              <a:buClr>
                <a:schemeClr val="lt1"/>
              </a:buClr>
              <a:buSzPts val="2000"/>
              <a:buFont typeface="Times New Roman"/>
              <a:buNone/>
            </a:pPr>
            <a:r>
              <a:rPr lang="en-US" sz="2000" b="0" i="1" u="none" strike="noStrike" cap="none">
                <a:solidFill>
                  <a:srgbClr val="2D2D2D"/>
                </a:solidFill>
                <a:latin typeface="Times New Roman"/>
                <a:ea typeface="Times New Roman"/>
                <a:cs typeface="Times New Roman"/>
                <a:sym typeface="Times New Roman"/>
              </a:rPr>
              <a:t>                                    </a:t>
            </a:r>
            <a:r>
              <a:rPr lang="en-US" sz="2000" b="0" i="0" u="none" strike="noStrike" cap="none">
                <a:solidFill>
                  <a:srgbClr val="2D2D2D"/>
                </a:solidFill>
                <a:latin typeface="Times New Roman"/>
                <a:ea typeface="Times New Roman"/>
                <a:cs typeface="Times New Roman"/>
                <a:sym typeface="Times New Roman"/>
              </a:rPr>
              <a:t>(</a:t>
            </a:r>
            <a:r>
              <a:rPr lang="en-US" sz="2000" b="0" i="1" u="none" strike="noStrike" cap="none">
                <a:solidFill>
                  <a:srgbClr val="2D2D2D"/>
                </a:solidFill>
                <a:latin typeface="Times New Roman"/>
                <a:ea typeface="Times New Roman"/>
                <a:cs typeface="Times New Roman"/>
                <a:sym typeface="Times New Roman"/>
              </a:rPr>
              <a:t>Associate Professor</a:t>
            </a:r>
            <a:r>
              <a:rPr lang="en-US" sz="2000" b="0" i="0" u="none" strike="noStrike" cap="none">
                <a:solidFill>
                  <a:srgbClr val="2D2D2D"/>
                </a:solidFill>
                <a:latin typeface="Times New Roman"/>
                <a:ea typeface="Times New Roman"/>
                <a:cs typeface="Times New Roman"/>
                <a:sym typeface="Times New Roman"/>
              </a:rPr>
              <a:t>)</a:t>
            </a:r>
            <a:endParaRPr sz="2000" b="0" i="0" u="none" strike="noStrike" cap="none">
              <a:solidFill>
                <a:srgbClr val="2D2D2D"/>
              </a:solidFill>
              <a:latin typeface="Rockwell"/>
              <a:ea typeface="Rockwell"/>
              <a:cs typeface="Rockwell"/>
              <a:sym typeface="Rockwell"/>
            </a:endParaRPr>
          </a:p>
        </p:txBody>
      </p:sp>
      <p:sp>
        <p:nvSpPr>
          <p:cNvPr id="76" name="Google Shape;76;p1"/>
          <p:cNvSpPr txBox="1"/>
          <p:nvPr/>
        </p:nvSpPr>
        <p:spPr>
          <a:xfrm>
            <a:off x="6857005" y="5177060"/>
            <a:ext cx="5407266" cy="808656"/>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chemeClr val="lt1"/>
              </a:buClr>
              <a:buSzPts val="2200"/>
              <a:buFont typeface="Times New Roman"/>
              <a:buNone/>
            </a:pPr>
            <a:r>
              <a:rPr lang="en-US" sz="2200" b="0" i="0" u="none" strike="noStrike" cap="none">
                <a:solidFill>
                  <a:srgbClr val="2D2D2D"/>
                </a:solidFill>
                <a:latin typeface="Times New Roman"/>
                <a:ea typeface="Times New Roman"/>
                <a:cs typeface="Times New Roman"/>
                <a:sym typeface="Times New Roman"/>
              </a:rPr>
              <a:t>Presented by: </a:t>
            </a:r>
            <a:r>
              <a:rPr lang="en-US" sz="1900" b="1" i="0" u="none" strike="noStrike" cap="none">
                <a:solidFill>
                  <a:srgbClr val="2D2D2D"/>
                </a:solidFill>
                <a:latin typeface="Times New Roman"/>
                <a:ea typeface="Times New Roman"/>
                <a:cs typeface="Times New Roman"/>
                <a:sym typeface="Times New Roman"/>
              </a:rPr>
              <a:t>Adarsh Pandey </a:t>
            </a:r>
            <a:r>
              <a:rPr lang="en-US" sz="2000" b="0" i="0" u="none" strike="noStrike" cap="none">
                <a:solidFill>
                  <a:srgbClr val="2D2D2D"/>
                </a:solidFill>
                <a:latin typeface="Times New Roman"/>
                <a:ea typeface="Times New Roman"/>
                <a:cs typeface="Times New Roman"/>
                <a:sym typeface="Times New Roman"/>
              </a:rPr>
              <a:t>(</a:t>
            </a:r>
            <a:r>
              <a:rPr lang="en-US" sz="1800" b="0" i="0" u="none" strike="noStrike" cap="none">
                <a:solidFill>
                  <a:srgbClr val="2D2D2D"/>
                </a:solidFill>
                <a:latin typeface="Times New Roman"/>
                <a:ea typeface="Times New Roman"/>
                <a:cs typeface="Times New Roman"/>
                <a:sym typeface="Times New Roman"/>
              </a:rPr>
              <a:t>B.Tech, </a:t>
            </a:r>
            <a:r>
              <a:rPr lang="en-US" sz="1600" b="0" i="0" u="none" strike="noStrike" cap="none">
                <a:solidFill>
                  <a:srgbClr val="2D2D2D"/>
                </a:solidFill>
                <a:latin typeface="Times New Roman"/>
                <a:ea typeface="Times New Roman"/>
                <a:cs typeface="Times New Roman"/>
                <a:sym typeface="Times New Roman"/>
              </a:rPr>
              <a:t>2001EE84</a:t>
            </a:r>
            <a:r>
              <a:rPr lang="en-US" sz="1800" b="0" i="0" u="none" strike="noStrike" cap="none">
                <a:solidFill>
                  <a:srgbClr val="2D2D2D"/>
                </a:solidFill>
                <a:latin typeface="Times New Roman"/>
                <a:ea typeface="Times New Roman"/>
                <a:cs typeface="Times New Roman"/>
                <a:sym typeface="Times New Roman"/>
              </a:rPr>
              <a:t>)</a:t>
            </a:r>
            <a:br>
              <a:rPr lang="en-US" sz="1900" b="1" i="0" u="none" strike="noStrike" cap="none">
                <a:solidFill>
                  <a:srgbClr val="2D2D2D"/>
                </a:solidFill>
                <a:latin typeface="Times New Roman"/>
                <a:ea typeface="Times New Roman"/>
                <a:cs typeface="Times New Roman"/>
                <a:sym typeface="Times New Roman"/>
              </a:rPr>
            </a:br>
            <a:r>
              <a:rPr lang="en-US" sz="1900" b="1" i="0" u="none" strike="noStrike" cap="none">
                <a:solidFill>
                  <a:srgbClr val="2D2D2D"/>
                </a:solidFill>
                <a:latin typeface="Times New Roman"/>
                <a:ea typeface="Times New Roman"/>
                <a:cs typeface="Times New Roman"/>
                <a:sym typeface="Times New Roman"/>
              </a:rPr>
              <a:t>                            Aditya Kumar </a:t>
            </a:r>
            <a:r>
              <a:rPr lang="en-US" sz="1800" b="0" i="0" u="none" strike="noStrike" cap="none">
                <a:solidFill>
                  <a:srgbClr val="2D2D2D"/>
                </a:solidFill>
                <a:latin typeface="Times New Roman"/>
                <a:ea typeface="Times New Roman"/>
                <a:cs typeface="Times New Roman"/>
                <a:sym typeface="Times New Roman"/>
              </a:rPr>
              <a:t>(B.Tech,</a:t>
            </a:r>
            <a:r>
              <a:rPr lang="en-US" sz="1600" b="0" i="0" u="none" strike="noStrike" cap="none">
                <a:solidFill>
                  <a:srgbClr val="2D2D2D"/>
                </a:solidFill>
                <a:latin typeface="Times New Roman"/>
                <a:ea typeface="Times New Roman"/>
                <a:cs typeface="Times New Roman"/>
                <a:sym typeface="Times New Roman"/>
              </a:rPr>
              <a:t> 2001EE85)</a:t>
            </a:r>
            <a:endParaRPr sz="1800" b="0" i="0" u="none" strike="noStrike" cap="none">
              <a:solidFill>
                <a:srgbClr val="2D2D2D"/>
              </a:solidFill>
              <a:latin typeface="Times New Roman"/>
              <a:ea typeface="Times New Roman"/>
              <a:cs typeface="Times New Roman"/>
              <a:sym typeface="Times New Roman"/>
            </a:endParaRPr>
          </a:p>
        </p:txBody>
      </p:sp>
      <p:cxnSp>
        <p:nvCxnSpPr>
          <p:cNvPr id="77" name="Google Shape;77;p1"/>
          <p:cNvCxnSpPr/>
          <p:nvPr/>
        </p:nvCxnSpPr>
        <p:spPr>
          <a:xfrm>
            <a:off x="1066800" y="5010150"/>
            <a:ext cx="10145683" cy="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F8FC4D-1852-7D8D-F836-9C51AFB7C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itle 2">
            <a:extLst>
              <a:ext uri="{FF2B5EF4-FFF2-40B4-BE49-F238E27FC236}">
                <a16:creationId xmlns:a16="http://schemas.microsoft.com/office/drawing/2014/main" id="{C4EA051C-14F9-89AD-1730-F7C5577A14A9}"/>
              </a:ext>
            </a:extLst>
          </p:cNvPr>
          <p:cNvSpPr>
            <a:spLocks noGrp="1"/>
          </p:cNvSpPr>
          <p:nvPr>
            <p:ph type="title"/>
          </p:nvPr>
        </p:nvSpPr>
        <p:spPr/>
        <p:txBody>
          <a:bodyPr/>
          <a:lstStyle/>
          <a:p>
            <a:r>
              <a:rPr lang="en-IN" dirty="0">
                <a:solidFill>
                  <a:schemeClr val="accent1"/>
                </a:solidFill>
                <a:latin typeface="+mj-lt"/>
              </a:rPr>
              <a:t>SIMULATION RESULT</a:t>
            </a:r>
          </a:p>
        </p:txBody>
      </p:sp>
      <p:sp>
        <p:nvSpPr>
          <p:cNvPr id="4" name="Text Placeholder 3">
            <a:extLst>
              <a:ext uri="{FF2B5EF4-FFF2-40B4-BE49-F238E27FC236}">
                <a16:creationId xmlns:a16="http://schemas.microsoft.com/office/drawing/2014/main" id="{E61EAC8B-B70D-97B0-0399-6287EAB178AE}"/>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01600" indent="0">
              <a:buNone/>
            </a:pPr>
            <a:r>
              <a:rPr lang="en-IN" dirty="0"/>
              <a:t>		S	          </a:t>
            </a:r>
            <a:r>
              <a:rPr lang="en-IN" dirty="0">
                <a:solidFill>
                  <a:schemeClr val="accent1"/>
                </a:solidFill>
              </a:rPr>
              <a:t>Single Line to ground fault at line A</a:t>
            </a:r>
            <a:endParaRPr lang="en-IN" dirty="0"/>
          </a:p>
        </p:txBody>
      </p:sp>
      <p:pic>
        <p:nvPicPr>
          <p:cNvPr id="6" name="Picture 5">
            <a:extLst>
              <a:ext uri="{FF2B5EF4-FFF2-40B4-BE49-F238E27FC236}">
                <a16:creationId xmlns:a16="http://schemas.microsoft.com/office/drawing/2014/main" id="{4A225AFC-E7D6-6D91-99E4-BEB807CE3095}"/>
              </a:ext>
            </a:extLst>
          </p:cNvPr>
          <p:cNvPicPr>
            <a:picLocks noChangeAspect="1"/>
          </p:cNvPicPr>
          <p:nvPr/>
        </p:nvPicPr>
        <p:blipFill>
          <a:blip r:embed="rId2"/>
          <a:stretch>
            <a:fillRect/>
          </a:stretch>
        </p:blipFill>
        <p:spPr>
          <a:xfrm>
            <a:off x="1290960" y="1202456"/>
            <a:ext cx="9298382" cy="3212228"/>
          </a:xfrm>
          <a:prstGeom prst="rect">
            <a:avLst/>
          </a:prstGeom>
        </p:spPr>
      </p:pic>
      <p:sp>
        <p:nvSpPr>
          <p:cNvPr id="7" name="Google Shape;158;g2885dfa016b_0_47">
            <a:extLst>
              <a:ext uri="{FF2B5EF4-FFF2-40B4-BE49-F238E27FC236}">
                <a16:creationId xmlns:a16="http://schemas.microsoft.com/office/drawing/2014/main" id="{B97F20ED-9132-982A-DD37-4AE3A5793178}"/>
              </a:ext>
            </a:extLst>
          </p:cNvPr>
          <p:cNvSpPr txBox="1">
            <a:spLocks noGrp="1"/>
          </p:cNvSpPr>
          <p:nvPr>
            <p:ph type="dt" idx="10"/>
          </p:nvPr>
        </p:nvSpPr>
        <p:spPr>
          <a:xfrm>
            <a:off x="625277" y="6456075"/>
            <a:ext cx="18006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dirty="0">
                <a:solidFill>
                  <a:schemeClr val="lt1"/>
                </a:solidFill>
              </a:rPr>
              <a:t>6 Oct 2023</a:t>
            </a:r>
            <a:endParaRPr sz="1400" dirty="0">
              <a:solidFill>
                <a:schemeClr val="lt1"/>
              </a:solidFill>
            </a:endParaRPr>
          </a:p>
        </p:txBody>
      </p:sp>
    </p:spTree>
    <p:extLst>
      <p:ext uri="{BB962C8B-B14F-4D97-AF65-F5344CB8AC3E}">
        <p14:creationId xmlns:p14="http://schemas.microsoft.com/office/powerpoint/2010/main" val="27144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885dfa016b_0_47"/>
          <p:cNvSpPr txBox="1"/>
          <p:nvPr/>
        </p:nvSpPr>
        <p:spPr>
          <a:xfrm>
            <a:off x="1252800" y="1095076"/>
            <a:ext cx="9686400" cy="4915500"/>
          </a:xfrm>
          <a:prstGeom prst="rect">
            <a:avLst/>
          </a:prstGeom>
          <a:noFill/>
          <a:ln>
            <a:noFill/>
          </a:ln>
        </p:spPr>
        <p:txBody>
          <a:bodyPr spcFirstLastPara="1" wrap="square" lIns="91425" tIns="91425" rIns="91425" bIns="91425" anchor="t" anchorCtr="0">
            <a:noAutofit/>
          </a:bodyPr>
          <a:lstStyle/>
          <a:p>
            <a:pPr marL="358775" lvl="0" indent="-346075" algn="just" rtl="0">
              <a:lnSpc>
                <a:spcPct val="120000"/>
              </a:lnSpc>
              <a:spcBef>
                <a:spcPts val="0"/>
              </a:spcBef>
              <a:spcAft>
                <a:spcPts val="0"/>
              </a:spcAft>
              <a:buClr>
                <a:srgbClr val="2D2D2D"/>
              </a:buClr>
              <a:buSzPts val="1600"/>
              <a:buChar char="❑"/>
            </a:pPr>
            <a:r>
              <a:rPr lang="en-US" sz="1600" b="1">
                <a:solidFill>
                  <a:srgbClr val="2D2D2D"/>
                </a:solidFill>
              </a:rPr>
              <a:t>Data Preparation:</a:t>
            </a:r>
            <a:endParaRPr sz="1600" b="1">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Preprocessing</a:t>
            </a:r>
            <a:endParaRPr sz="1600">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Feature Extraction and Selection</a:t>
            </a:r>
            <a:endParaRPr sz="1800">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Customized Parameters</a:t>
            </a:r>
            <a:endParaRPr sz="1600">
              <a:solidFill>
                <a:srgbClr val="2D2D2D"/>
              </a:solidFill>
            </a:endParaRPr>
          </a:p>
          <a:p>
            <a:pPr marL="685800" lvl="0" indent="0" algn="just" rtl="0">
              <a:lnSpc>
                <a:spcPct val="120000"/>
              </a:lnSpc>
              <a:spcBef>
                <a:spcPts val="0"/>
              </a:spcBef>
              <a:spcAft>
                <a:spcPts val="0"/>
              </a:spcAft>
              <a:buNone/>
            </a:pPr>
            <a:endParaRPr sz="1600" b="1">
              <a:solidFill>
                <a:srgbClr val="2D2D2D"/>
              </a:solidFill>
            </a:endParaRPr>
          </a:p>
          <a:p>
            <a:pPr marL="228600" lvl="0" indent="-203200" algn="just" rtl="0">
              <a:lnSpc>
                <a:spcPct val="120000"/>
              </a:lnSpc>
              <a:spcBef>
                <a:spcPts val="0"/>
              </a:spcBef>
              <a:spcAft>
                <a:spcPts val="0"/>
              </a:spcAft>
              <a:buClr>
                <a:srgbClr val="2D2D2D"/>
              </a:buClr>
              <a:buSzPts val="1600"/>
              <a:buChar char="❑"/>
            </a:pPr>
            <a:r>
              <a:rPr lang="en-US" sz="1600" b="1">
                <a:solidFill>
                  <a:srgbClr val="2D2D2D"/>
                </a:solidFill>
              </a:rPr>
              <a:t>Model Exploration:</a:t>
            </a:r>
            <a:endParaRPr sz="1600" b="1">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Implementing Various Algorithms</a:t>
            </a:r>
            <a:endParaRPr sz="1600">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Model Selection</a:t>
            </a:r>
            <a:endParaRPr sz="1600">
              <a:solidFill>
                <a:srgbClr val="2D2D2D"/>
              </a:solidFill>
            </a:endParaRPr>
          </a:p>
          <a:p>
            <a:pPr marL="685800" lvl="0" indent="0" algn="just" rtl="0">
              <a:lnSpc>
                <a:spcPct val="120000"/>
              </a:lnSpc>
              <a:spcBef>
                <a:spcPts val="0"/>
              </a:spcBef>
              <a:spcAft>
                <a:spcPts val="0"/>
              </a:spcAft>
              <a:buNone/>
            </a:pPr>
            <a:endParaRPr sz="1600" b="1">
              <a:solidFill>
                <a:srgbClr val="2D2D2D"/>
              </a:solidFill>
            </a:endParaRPr>
          </a:p>
          <a:p>
            <a:pPr marL="358775" lvl="0" indent="-346075" algn="just" rtl="0">
              <a:lnSpc>
                <a:spcPct val="120000"/>
              </a:lnSpc>
              <a:spcBef>
                <a:spcPts val="0"/>
              </a:spcBef>
              <a:spcAft>
                <a:spcPts val="0"/>
              </a:spcAft>
              <a:buClr>
                <a:srgbClr val="2D2D2D"/>
              </a:buClr>
              <a:buSzPts val="1600"/>
              <a:buChar char="❑"/>
            </a:pPr>
            <a:r>
              <a:rPr lang="en-US" sz="1600" b="1">
                <a:solidFill>
                  <a:srgbClr val="2D2D2D"/>
                </a:solidFill>
              </a:rPr>
              <a:t>Training and Validation:</a:t>
            </a:r>
            <a:endParaRPr sz="1600" b="1">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Model Training</a:t>
            </a:r>
            <a:endParaRPr sz="1600">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Validation</a:t>
            </a:r>
            <a:endParaRPr sz="1600">
              <a:solidFill>
                <a:srgbClr val="2D2D2D"/>
              </a:solidFill>
            </a:endParaRPr>
          </a:p>
          <a:p>
            <a:pPr marL="685800" lvl="0" indent="0" algn="just" rtl="0">
              <a:lnSpc>
                <a:spcPct val="120000"/>
              </a:lnSpc>
              <a:spcBef>
                <a:spcPts val="0"/>
              </a:spcBef>
              <a:spcAft>
                <a:spcPts val="0"/>
              </a:spcAft>
              <a:buNone/>
            </a:pPr>
            <a:endParaRPr sz="1600" b="1">
              <a:solidFill>
                <a:srgbClr val="2D2D2D"/>
              </a:solidFill>
            </a:endParaRPr>
          </a:p>
          <a:p>
            <a:pPr marL="358775" lvl="0" indent="-346075" algn="just" rtl="0">
              <a:lnSpc>
                <a:spcPct val="120000"/>
              </a:lnSpc>
              <a:spcBef>
                <a:spcPts val="0"/>
              </a:spcBef>
              <a:spcAft>
                <a:spcPts val="0"/>
              </a:spcAft>
              <a:buClr>
                <a:srgbClr val="2D2D2D"/>
              </a:buClr>
              <a:buSzPts val="1600"/>
              <a:buChar char="❑"/>
            </a:pPr>
            <a:r>
              <a:rPr lang="en-US" sz="1600" b="1">
                <a:solidFill>
                  <a:srgbClr val="2D2D2D"/>
                </a:solidFill>
              </a:rPr>
              <a:t>Fault Analysis:</a:t>
            </a:r>
            <a:endParaRPr sz="1600" b="1">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Fault Classification (SVM)</a:t>
            </a:r>
            <a:endParaRPr sz="1600">
              <a:solidFill>
                <a:srgbClr val="2D2D2D"/>
              </a:solidFill>
            </a:endParaRPr>
          </a:p>
          <a:p>
            <a:pPr marL="685800" lvl="1" indent="-203200" algn="just" rtl="0">
              <a:lnSpc>
                <a:spcPct val="120000"/>
              </a:lnSpc>
              <a:spcBef>
                <a:spcPts val="0"/>
              </a:spcBef>
              <a:spcAft>
                <a:spcPts val="0"/>
              </a:spcAft>
              <a:buClr>
                <a:srgbClr val="2D2D2D"/>
              </a:buClr>
              <a:buSzPts val="1600"/>
              <a:buChar char="•"/>
            </a:pPr>
            <a:r>
              <a:rPr lang="en-US" sz="1600">
                <a:solidFill>
                  <a:srgbClr val="2D2D2D"/>
                </a:solidFill>
              </a:rPr>
              <a:t>Source Location Detection</a:t>
            </a:r>
            <a:endParaRPr sz="1600">
              <a:solidFill>
                <a:srgbClr val="2D2D2D"/>
              </a:solidFill>
            </a:endParaRPr>
          </a:p>
          <a:p>
            <a:pPr marL="228600" lvl="0" indent="0" algn="just" rtl="0">
              <a:lnSpc>
                <a:spcPct val="120000"/>
              </a:lnSpc>
              <a:spcBef>
                <a:spcPts val="0"/>
              </a:spcBef>
              <a:spcAft>
                <a:spcPts val="0"/>
              </a:spcAft>
              <a:buNone/>
            </a:pPr>
            <a:endParaRPr sz="1600" b="1">
              <a:solidFill>
                <a:srgbClr val="2D2D2D"/>
              </a:solidFill>
            </a:endParaRPr>
          </a:p>
          <a:p>
            <a:pPr marL="228600" lvl="0" indent="0" algn="just" rtl="0">
              <a:lnSpc>
                <a:spcPct val="120000"/>
              </a:lnSpc>
              <a:spcBef>
                <a:spcPts val="0"/>
              </a:spcBef>
              <a:spcAft>
                <a:spcPts val="0"/>
              </a:spcAft>
              <a:buNone/>
            </a:pPr>
            <a:r>
              <a:rPr lang="en-US" sz="1600">
                <a:solidFill>
                  <a:srgbClr val="2D2D2D"/>
                </a:solidFill>
              </a:rPr>
              <a:t> </a:t>
            </a:r>
            <a:endParaRPr sz="1600">
              <a:solidFill>
                <a:srgbClr val="2D2D2D"/>
              </a:solidFill>
            </a:endParaRPr>
          </a:p>
        </p:txBody>
      </p:sp>
      <p:sp>
        <p:nvSpPr>
          <p:cNvPr id="158" name="Google Shape;158;g2885dfa016b_0_47"/>
          <p:cNvSpPr txBox="1">
            <a:spLocks noGrp="1"/>
          </p:cNvSpPr>
          <p:nvPr>
            <p:ph type="dt" idx="10"/>
          </p:nvPr>
        </p:nvSpPr>
        <p:spPr>
          <a:xfrm>
            <a:off x="625277" y="6456075"/>
            <a:ext cx="18006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dirty="0">
                <a:solidFill>
                  <a:schemeClr val="lt1"/>
                </a:solidFill>
              </a:rPr>
              <a:t>6 Oct 2023</a:t>
            </a:r>
            <a:endParaRPr sz="1400" dirty="0">
              <a:solidFill>
                <a:schemeClr val="lt1"/>
              </a:solidFill>
            </a:endParaRPr>
          </a:p>
        </p:txBody>
      </p:sp>
      <p:sp>
        <p:nvSpPr>
          <p:cNvPr id="159" name="Google Shape;159;g2885dfa016b_0_47"/>
          <p:cNvSpPr txBox="1">
            <a:spLocks noGrp="1"/>
          </p:cNvSpPr>
          <p:nvPr>
            <p:ph type="sldNum" idx="12"/>
          </p:nvPr>
        </p:nvSpPr>
        <p:spPr>
          <a:xfrm>
            <a:off x="10314185" y="6456073"/>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11</a:t>
            </a:fld>
            <a:endParaRPr>
              <a:solidFill>
                <a:schemeClr val="accent1"/>
              </a:solidFill>
              <a:latin typeface="Source Code Pro"/>
              <a:ea typeface="Source Code Pro"/>
              <a:cs typeface="Source Code Pro"/>
              <a:sym typeface="Source Code Pro"/>
            </a:endParaRPr>
          </a:p>
        </p:txBody>
      </p:sp>
      <p:pic>
        <p:nvPicPr>
          <p:cNvPr id="160" name="Google Shape;160;g2885dfa016b_0_47"/>
          <p:cNvPicPr preferRelativeResize="0"/>
          <p:nvPr/>
        </p:nvPicPr>
        <p:blipFill rotWithShape="1">
          <a:blip r:embed="rId3">
            <a:alphaModFix/>
          </a:blip>
          <a:srcRect/>
          <a:stretch/>
        </p:blipFill>
        <p:spPr>
          <a:xfrm>
            <a:off x="5699125" y="3213100"/>
            <a:ext cx="792164" cy="428624"/>
          </a:xfrm>
          <a:prstGeom prst="rect">
            <a:avLst/>
          </a:prstGeom>
          <a:noFill/>
          <a:ln>
            <a:noFill/>
          </a:ln>
        </p:spPr>
      </p:pic>
      <p:pic>
        <p:nvPicPr>
          <p:cNvPr id="161" name="Google Shape;161;g2885dfa016b_0_47"/>
          <p:cNvPicPr preferRelativeResize="0"/>
          <p:nvPr/>
        </p:nvPicPr>
        <p:blipFill rotWithShape="1">
          <a:blip r:embed="rId3">
            <a:alphaModFix/>
          </a:blip>
          <a:srcRect/>
          <a:stretch/>
        </p:blipFill>
        <p:spPr>
          <a:xfrm>
            <a:off x="5699125" y="3213100"/>
            <a:ext cx="792164" cy="428624"/>
          </a:xfrm>
          <a:prstGeom prst="rect">
            <a:avLst/>
          </a:prstGeom>
          <a:noFill/>
          <a:ln>
            <a:noFill/>
          </a:ln>
        </p:spPr>
      </p:pic>
      <p:sp>
        <p:nvSpPr>
          <p:cNvPr id="162" name="Google Shape;162;g2885dfa016b_0_47"/>
          <p:cNvSpPr txBox="1"/>
          <p:nvPr/>
        </p:nvSpPr>
        <p:spPr>
          <a:xfrm>
            <a:off x="3345150" y="297750"/>
            <a:ext cx="5501700"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2D2D2D"/>
                </a:solidFill>
              </a:rPr>
              <a:t>FUTURE WORK / IMPLEMENTATION</a:t>
            </a:r>
            <a:endParaRPr sz="2400" b="1">
              <a:solidFill>
                <a:srgbClr val="2D2D2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885dfa016b_0_59"/>
          <p:cNvSpPr txBox="1">
            <a:spLocks noGrp="1"/>
          </p:cNvSpPr>
          <p:nvPr>
            <p:ph type="dt" idx="10"/>
          </p:nvPr>
        </p:nvSpPr>
        <p:spPr>
          <a:xfrm>
            <a:off x="625277" y="6456075"/>
            <a:ext cx="18006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sz="1400">
              <a:solidFill>
                <a:schemeClr val="lt1"/>
              </a:solidFill>
            </a:endParaRPr>
          </a:p>
        </p:txBody>
      </p:sp>
      <p:sp>
        <p:nvSpPr>
          <p:cNvPr id="168" name="Google Shape;168;g2885dfa016b_0_59"/>
          <p:cNvSpPr txBox="1">
            <a:spLocks noGrp="1"/>
          </p:cNvSpPr>
          <p:nvPr>
            <p:ph type="sldNum" idx="12"/>
          </p:nvPr>
        </p:nvSpPr>
        <p:spPr>
          <a:xfrm>
            <a:off x="10314185" y="6456073"/>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12</a:t>
            </a:fld>
            <a:endParaRPr>
              <a:solidFill>
                <a:schemeClr val="accent1"/>
              </a:solidFill>
              <a:latin typeface="Source Code Pro"/>
              <a:ea typeface="Source Code Pro"/>
              <a:cs typeface="Source Code Pro"/>
              <a:sym typeface="Source Code Pro"/>
            </a:endParaRPr>
          </a:p>
        </p:txBody>
      </p:sp>
      <p:pic>
        <p:nvPicPr>
          <p:cNvPr id="169" name="Google Shape;169;g2885dfa016b_0_59"/>
          <p:cNvPicPr preferRelativeResize="0"/>
          <p:nvPr/>
        </p:nvPicPr>
        <p:blipFill rotWithShape="1">
          <a:blip r:embed="rId3">
            <a:alphaModFix/>
          </a:blip>
          <a:srcRect/>
          <a:stretch/>
        </p:blipFill>
        <p:spPr>
          <a:xfrm>
            <a:off x="5699125" y="3213100"/>
            <a:ext cx="792164" cy="428624"/>
          </a:xfrm>
          <a:prstGeom prst="rect">
            <a:avLst/>
          </a:prstGeom>
          <a:noFill/>
          <a:ln>
            <a:noFill/>
          </a:ln>
        </p:spPr>
      </p:pic>
      <p:pic>
        <p:nvPicPr>
          <p:cNvPr id="170" name="Google Shape;170;g2885dfa016b_0_59"/>
          <p:cNvPicPr preferRelativeResize="0"/>
          <p:nvPr/>
        </p:nvPicPr>
        <p:blipFill rotWithShape="1">
          <a:blip r:embed="rId3">
            <a:alphaModFix/>
          </a:blip>
          <a:srcRect/>
          <a:stretch/>
        </p:blipFill>
        <p:spPr>
          <a:xfrm>
            <a:off x="5699125" y="3213100"/>
            <a:ext cx="792164" cy="428624"/>
          </a:xfrm>
          <a:prstGeom prst="rect">
            <a:avLst/>
          </a:prstGeom>
          <a:noFill/>
          <a:ln>
            <a:noFill/>
          </a:ln>
        </p:spPr>
      </p:pic>
      <p:sp>
        <p:nvSpPr>
          <p:cNvPr id="171" name="Google Shape;171;g2885dfa016b_0_59"/>
          <p:cNvSpPr txBox="1"/>
          <p:nvPr/>
        </p:nvSpPr>
        <p:spPr>
          <a:xfrm>
            <a:off x="2273800" y="201975"/>
            <a:ext cx="7357200" cy="8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rgbClr val="2D2D2D"/>
                </a:solidFill>
              </a:rPr>
              <a:t>REFERENCES</a:t>
            </a:r>
            <a:endParaRPr sz="2400" b="1">
              <a:solidFill>
                <a:srgbClr val="2D2D2D"/>
              </a:solidFill>
            </a:endParaRPr>
          </a:p>
        </p:txBody>
      </p:sp>
      <p:sp>
        <p:nvSpPr>
          <p:cNvPr id="172" name="Google Shape;172;g2885dfa016b_0_59"/>
          <p:cNvSpPr txBox="1"/>
          <p:nvPr/>
        </p:nvSpPr>
        <p:spPr>
          <a:xfrm>
            <a:off x="1252800" y="1095063"/>
            <a:ext cx="9686400" cy="4664700"/>
          </a:xfrm>
          <a:prstGeom prst="rect">
            <a:avLst/>
          </a:prstGeom>
          <a:noFill/>
          <a:ln>
            <a:noFill/>
          </a:ln>
        </p:spPr>
        <p:txBody>
          <a:bodyPr spcFirstLastPara="1" wrap="square" lIns="91425" tIns="91425" rIns="91425" bIns="91425" anchor="t" anchorCtr="0">
            <a:noAutofit/>
          </a:bodyPr>
          <a:lstStyle/>
          <a:p>
            <a:pPr marL="358775" lvl="0" indent="-346075" algn="just" rtl="0">
              <a:lnSpc>
                <a:spcPct val="120000"/>
              </a:lnSpc>
              <a:spcBef>
                <a:spcPts val="0"/>
              </a:spcBef>
              <a:spcAft>
                <a:spcPts val="0"/>
              </a:spcAft>
              <a:buClr>
                <a:srgbClr val="2D2D2D"/>
              </a:buClr>
              <a:buSzPts val="1600"/>
              <a:buChar char="❑"/>
            </a:pPr>
            <a:r>
              <a:rPr lang="en-US" sz="1600">
                <a:solidFill>
                  <a:srgbClr val="2D2D2D"/>
                </a:solidFill>
              </a:rPr>
              <a:t>H. A. Tokel, R. A. Halaseh, G. Alirezaei and R. Mathar, "A new approach for machine learning-based fault detection and classification in power systems," 2018 IEEE Power &amp; Energy Society Innovative Smart Grid Technologies Conference (ISGT), Washington, DC, USA, 2018, pp. 1-5, doi: 10.1109/</a:t>
            </a:r>
            <a:endParaRPr sz="1600">
              <a:solidFill>
                <a:srgbClr val="2D2D2D"/>
              </a:solidFill>
            </a:endParaRPr>
          </a:p>
          <a:p>
            <a:pPr marL="228600" lvl="0" indent="0" algn="just" rtl="0">
              <a:lnSpc>
                <a:spcPct val="120000"/>
              </a:lnSpc>
              <a:spcBef>
                <a:spcPts val="0"/>
              </a:spcBef>
              <a:spcAft>
                <a:spcPts val="0"/>
              </a:spcAft>
              <a:buNone/>
            </a:pPr>
            <a:endParaRPr sz="1600">
              <a:solidFill>
                <a:srgbClr val="2D2D2D"/>
              </a:solidFill>
            </a:endParaRPr>
          </a:p>
          <a:p>
            <a:pPr marL="358775" lvl="0" indent="-346075" algn="just" rtl="0">
              <a:lnSpc>
                <a:spcPct val="120000"/>
              </a:lnSpc>
              <a:spcBef>
                <a:spcPts val="0"/>
              </a:spcBef>
              <a:spcAft>
                <a:spcPts val="0"/>
              </a:spcAft>
              <a:buClr>
                <a:srgbClr val="2D2D2D"/>
              </a:buClr>
              <a:buSzPts val="1600"/>
              <a:buChar char="❑"/>
            </a:pPr>
            <a:r>
              <a:rPr lang="en-US" sz="1600">
                <a:solidFill>
                  <a:srgbClr val="2D2D2D"/>
                </a:solidFill>
              </a:rPr>
              <a:t>S. I. Ahmed, M. F. Rahman, S. Kundu, R. M. Chowdhury, A. O. Hussain and M. Ferdoushi, "Deep Neural Network Based Fault Classification and Location Detection in Power Transmission Line," 2022 12th International Conference on Electrical and Computer Engineering (ICECE),2022, pp. 252-255, doi: 10.1109/</a:t>
            </a:r>
            <a:endParaRPr sz="1600">
              <a:solidFill>
                <a:srgbClr val="2D2D2D"/>
              </a:solidFill>
            </a:endParaRPr>
          </a:p>
          <a:p>
            <a:pPr marL="228600" lvl="0" indent="0" algn="just" rtl="0">
              <a:lnSpc>
                <a:spcPct val="120000"/>
              </a:lnSpc>
              <a:spcBef>
                <a:spcPts val="0"/>
              </a:spcBef>
              <a:spcAft>
                <a:spcPts val="0"/>
              </a:spcAft>
              <a:buNone/>
            </a:pPr>
            <a:endParaRPr sz="1600">
              <a:solidFill>
                <a:srgbClr val="2D2D2D"/>
              </a:solidFill>
            </a:endParaRPr>
          </a:p>
          <a:p>
            <a:pPr marL="358775" lvl="0" indent="-346075" algn="just" rtl="0">
              <a:lnSpc>
                <a:spcPct val="120000"/>
              </a:lnSpc>
              <a:spcBef>
                <a:spcPts val="0"/>
              </a:spcBef>
              <a:spcAft>
                <a:spcPts val="0"/>
              </a:spcAft>
              <a:buClr>
                <a:srgbClr val="2D2D2D"/>
              </a:buClr>
              <a:buSzPts val="1600"/>
              <a:buChar char="❑"/>
            </a:pPr>
            <a:r>
              <a:rPr lang="en-US" sz="1600">
                <a:solidFill>
                  <a:srgbClr val="2D2D2D"/>
                </a:solidFill>
              </a:rPr>
              <a:t>V. Malathi and N. S. Marimuthu, "Multi-class Support Vector Machine approach for fault classification in power transmission line," 2008 IEEE International Conference on Sustainable Energy Technologies, Singapore, 2008, pp. 67-71, doi: 10.1109/ICSET.2008.4746974.</a:t>
            </a:r>
            <a:endParaRPr sz="1600">
              <a:solidFill>
                <a:srgbClr val="2D2D2D"/>
              </a:solidFill>
            </a:endParaRPr>
          </a:p>
          <a:p>
            <a:pPr marL="228600" lvl="0" indent="0" algn="just" rtl="0">
              <a:lnSpc>
                <a:spcPct val="120000"/>
              </a:lnSpc>
              <a:spcBef>
                <a:spcPts val="0"/>
              </a:spcBef>
              <a:spcAft>
                <a:spcPts val="0"/>
              </a:spcAft>
              <a:buNone/>
            </a:pPr>
            <a:endParaRPr sz="1600">
              <a:solidFill>
                <a:srgbClr val="2D2D2D"/>
              </a:solidFill>
            </a:endParaRPr>
          </a:p>
          <a:p>
            <a:pPr marL="358775" lvl="0" indent="-346075" algn="just" rtl="0">
              <a:lnSpc>
                <a:spcPct val="120000"/>
              </a:lnSpc>
              <a:spcBef>
                <a:spcPts val="0"/>
              </a:spcBef>
              <a:spcAft>
                <a:spcPts val="0"/>
              </a:spcAft>
              <a:buClr>
                <a:srgbClr val="2D2D2D"/>
              </a:buClr>
              <a:buSzPts val="1600"/>
              <a:buChar char="❑"/>
            </a:pPr>
            <a:r>
              <a:rPr lang="en-US" sz="1600">
                <a:solidFill>
                  <a:srgbClr val="2D2D2D"/>
                </a:solidFill>
              </a:rPr>
              <a:t>S. M. Chopdar and A. K. Koshti, "Fault Detection and Classification in Power System Using Artificial Neural Network," 2022 2nd International Conference on Intelligent Technologies (CONIT), Hubli, India, 2022, pp. 1-6, doi: 10.1109/CONIT55038.2022.9848016.</a:t>
            </a:r>
            <a:endParaRPr sz="1600">
              <a:solidFill>
                <a:srgbClr val="2D2D2D"/>
              </a:solidFill>
            </a:endParaRPr>
          </a:p>
          <a:p>
            <a:pPr marL="685800" lvl="0" indent="0" algn="just" rtl="0">
              <a:lnSpc>
                <a:spcPct val="120000"/>
              </a:lnSpc>
              <a:spcBef>
                <a:spcPts val="0"/>
              </a:spcBef>
              <a:spcAft>
                <a:spcPts val="0"/>
              </a:spcAft>
              <a:buNone/>
            </a:pPr>
            <a:endParaRPr sz="1600">
              <a:solidFill>
                <a:srgbClr val="2D2D2D"/>
              </a:solidFill>
            </a:endParaRPr>
          </a:p>
          <a:p>
            <a:pPr marL="228600" lvl="0" indent="0" algn="just" rtl="0">
              <a:lnSpc>
                <a:spcPct val="120000"/>
              </a:lnSpc>
              <a:spcBef>
                <a:spcPts val="0"/>
              </a:spcBef>
              <a:spcAft>
                <a:spcPts val="0"/>
              </a:spcAft>
              <a:buNone/>
            </a:pPr>
            <a:endParaRPr sz="1600">
              <a:solidFill>
                <a:srgbClr val="2D2D2D"/>
              </a:solidFill>
            </a:endParaRPr>
          </a:p>
          <a:p>
            <a:pPr marL="228600" lvl="0" indent="0" algn="just" rtl="0">
              <a:lnSpc>
                <a:spcPct val="120000"/>
              </a:lnSpc>
              <a:spcBef>
                <a:spcPts val="0"/>
              </a:spcBef>
              <a:spcAft>
                <a:spcPts val="0"/>
              </a:spcAft>
              <a:buNone/>
            </a:pPr>
            <a:r>
              <a:rPr lang="en-US" sz="1600">
                <a:solidFill>
                  <a:srgbClr val="2D2D2D"/>
                </a:solidFill>
              </a:rPr>
              <a:t> </a:t>
            </a:r>
            <a:endParaRPr sz="1600">
              <a:solidFill>
                <a:srgbClr val="2D2D2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885dfa016b_0_68"/>
          <p:cNvSpPr txBox="1">
            <a:spLocks noGrp="1"/>
          </p:cNvSpPr>
          <p:nvPr>
            <p:ph type="dt" idx="10"/>
          </p:nvPr>
        </p:nvSpPr>
        <p:spPr>
          <a:xfrm>
            <a:off x="625277" y="6456075"/>
            <a:ext cx="18006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sz="1400">
              <a:solidFill>
                <a:schemeClr val="lt1"/>
              </a:solidFill>
            </a:endParaRPr>
          </a:p>
        </p:txBody>
      </p:sp>
      <p:sp>
        <p:nvSpPr>
          <p:cNvPr id="178" name="Google Shape;178;g2885dfa016b_0_68"/>
          <p:cNvSpPr txBox="1">
            <a:spLocks noGrp="1"/>
          </p:cNvSpPr>
          <p:nvPr>
            <p:ph type="sldNum" idx="12"/>
          </p:nvPr>
        </p:nvSpPr>
        <p:spPr>
          <a:xfrm>
            <a:off x="10314185" y="6456073"/>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13</a:t>
            </a:fld>
            <a:endParaRPr>
              <a:solidFill>
                <a:schemeClr val="accent1"/>
              </a:solidFill>
              <a:latin typeface="Source Code Pro"/>
              <a:ea typeface="Source Code Pro"/>
              <a:cs typeface="Source Code Pro"/>
              <a:sym typeface="Source Code Pro"/>
            </a:endParaRPr>
          </a:p>
        </p:txBody>
      </p:sp>
      <p:pic>
        <p:nvPicPr>
          <p:cNvPr id="179" name="Google Shape;179;g2885dfa016b_0_68"/>
          <p:cNvPicPr preferRelativeResize="0"/>
          <p:nvPr/>
        </p:nvPicPr>
        <p:blipFill rotWithShape="1">
          <a:blip r:embed="rId3">
            <a:alphaModFix/>
          </a:blip>
          <a:srcRect/>
          <a:stretch/>
        </p:blipFill>
        <p:spPr>
          <a:xfrm>
            <a:off x="5699125" y="3213100"/>
            <a:ext cx="792164" cy="428624"/>
          </a:xfrm>
          <a:prstGeom prst="rect">
            <a:avLst/>
          </a:prstGeom>
          <a:noFill/>
          <a:ln>
            <a:noFill/>
          </a:ln>
        </p:spPr>
      </p:pic>
      <p:pic>
        <p:nvPicPr>
          <p:cNvPr id="180" name="Google Shape;180;g2885dfa016b_0_68"/>
          <p:cNvPicPr preferRelativeResize="0"/>
          <p:nvPr/>
        </p:nvPicPr>
        <p:blipFill rotWithShape="1">
          <a:blip r:embed="rId3">
            <a:alphaModFix/>
          </a:blip>
          <a:srcRect/>
          <a:stretch/>
        </p:blipFill>
        <p:spPr>
          <a:xfrm>
            <a:off x="5699125" y="3213100"/>
            <a:ext cx="792164" cy="428624"/>
          </a:xfrm>
          <a:prstGeom prst="rect">
            <a:avLst/>
          </a:prstGeom>
          <a:noFill/>
          <a:ln>
            <a:noFill/>
          </a:ln>
        </p:spPr>
      </p:pic>
      <p:sp>
        <p:nvSpPr>
          <p:cNvPr id="181" name="Google Shape;181;g2885dfa016b_0_68"/>
          <p:cNvSpPr txBox="1">
            <a:spLocks noGrp="1"/>
          </p:cNvSpPr>
          <p:nvPr>
            <p:ph type="body" idx="1"/>
          </p:nvPr>
        </p:nvSpPr>
        <p:spPr>
          <a:xfrm>
            <a:off x="2938650" y="2554050"/>
            <a:ext cx="6314700" cy="1749900"/>
          </a:xfrm>
          <a:prstGeom prst="rect">
            <a:avLst/>
          </a:prstGeom>
          <a:noFill/>
          <a:ln>
            <a:noFill/>
          </a:ln>
        </p:spPr>
        <p:txBody>
          <a:bodyPr spcFirstLastPara="1" wrap="square" lIns="0" tIns="45700" rIns="0" bIns="45700" anchor="t" anchorCtr="0">
            <a:normAutofit/>
          </a:bodyPr>
          <a:lstStyle/>
          <a:p>
            <a:pPr marL="228600" lvl="0" indent="0" algn="ctr" rtl="0">
              <a:lnSpc>
                <a:spcPct val="120000"/>
              </a:lnSpc>
              <a:spcBef>
                <a:spcPts val="0"/>
              </a:spcBef>
              <a:spcAft>
                <a:spcPts val="1600"/>
              </a:spcAft>
              <a:buNone/>
            </a:pPr>
            <a:r>
              <a:rPr lang="en-US" sz="6000" b="1">
                <a:solidFill>
                  <a:srgbClr val="2D2D2D"/>
                </a:solidFill>
              </a:rPr>
              <a:t>Thank You!!</a:t>
            </a:r>
            <a:endParaRPr>
              <a:solidFill>
                <a:srgbClr val="2D2D2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dt" idx="10"/>
          </p:nvPr>
        </p:nvSpPr>
        <p:spPr>
          <a:xfrm>
            <a:off x="786196" y="6443356"/>
            <a:ext cx="136311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a:solidFill>
                <a:schemeClr val="lt1"/>
              </a:solidFill>
            </a:endParaRPr>
          </a:p>
        </p:txBody>
      </p:sp>
      <p:sp>
        <p:nvSpPr>
          <p:cNvPr id="84" name="Google Shape;84;p2"/>
          <p:cNvSpPr txBox="1">
            <a:spLocks noGrp="1"/>
          </p:cNvSpPr>
          <p:nvPr>
            <p:ph type="title"/>
          </p:nvPr>
        </p:nvSpPr>
        <p:spPr>
          <a:xfrm>
            <a:off x="1066800" y="231011"/>
            <a:ext cx="10058400" cy="740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200"/>
              <a:buFont typeface="Times New Roman"/>
              <a:buNone/>
            </a:pPr>
            <a:r>
              <a:rPr lang="en-US">
                <a:solidFill>
                  <a:srgbClr val="2D2D2D"/>
                </a:solidFill>
                <a:latin typeface="Arial"/>
                <a:ea typeface="Arial"/>
                <a:cs typeface="Arial"/>
                <a:sym typeface="Arial"/>
              </a:rPr>
              <a:t>TABLE OF CONTENTS</a:t>
            </a:r>
            <a:endParaRPr>
              <a:solidFill>
                <a:srgbClr val="2D2D2D"/>
              </a:solidFill>
              <a:latin typeface="Arial"/>
              <a:ea typeface="Arial"/>
              <a:cs typeface="Arial"/>
              <a:sym typeface="Arial"/>
            </a:endParaRPr>
          </a:p>
        </p:txBody>
      </p:sp>
      <p:sp>
        <p:nvSpPr>
          <p:cNvPr id="85" name="Google Shape;85;p2"/>
          <p:cNvSpPr txBox="1">
            <a:spLocks noGrp="1"/>
          </p:cNvSpPr>
          <p:nvPr>
            <p:ph type="body" idx="1"/>
          </p:nvPr>
        </p:nvSpPr>
        <p:spPr>
          <a:xfrm>
            <a:off x="786200" y="974725"/>
            <a:ext cx="10338900" cy="5264400"/>
          </a:xfrm>
          <a:prstGeom prst="rect">
            <a:avLst/>
          </a:prstGeom>
        </p:spPr>
        <p:txBody>
          <a:bodyPr spcFirstLastPara="1" wrap="square" lIns="0" tIns="45700" rIns="0" bIns="45700" anchor="t" anchorCtr="0">
            <a:noAutofit/>
          </a:bodyPr>
          <a:lstStyle/>
          <a:p>
            <a:pPr marL="358775" lvl="0" indent="-352425" algn="just" rtl="0">
              <a:spcBef>
                <a:spcPts val="0"/>
              </a:spcBef>
              <a:spcAft>
                <a:spcPts val="0"/>
              </a:spcAft>
              <a:buClr>
                <a:schemeClr val="accent1"/>
              </a:buClr>
              <a:buSzPts val="1700"/>
              <a:buChar char="❑"/>
            </a:pPr>
            <a:r>
              <a:rPr lang="en-US">
                <a:solidFill>
                  <a:schemeClr val="accent1"/>
                </a:solidFill>
              </a:rPr>
              <a:t>Introduction</a:t>
            </a:r>
            <a:endParaRPr>
              <a:solidFill>
                <a:schemeClr val="accent1"/>
              </a:solidFill>
            </a:endParaRPr>
          </a:p>
          <a:p>
            <a:pPr marL="358775" lvl="0" indent="-352425" algn="just" rtl="0">
              <a:spcBef>
                <a:spcPts val="1000"/>
              </a:spcBef>
              <a:spcAft>
                <a:spcPts val="0"/>
              </a:spcAft>
              <a:buClr>
                <a:schemeClr val="accent1"/>
              </a:buClr>
              <a:buSzPts val="1700"/>
              <a:buChar char="❑"/>
            </a:pPr>
            <a:r>
              <a:rPr lang="en-US">
                <a:solidFill>
                  <a:schemeClr val="accent1"/>
                </a:solidFill>
              </a:rPr>
              <a:t>Literature Review</a:t>
            </a:r>
            <a:endParaRPr>
              <a:solidFill>
                <a:schemeClr val="accent1"/>
              </a:solidFill>
            </a:endParaRPr>
          </a:p>
          <a:p>
            <a:pPr marL="358775" lvl="0" indent="-352425" algn="just" rtl="0">
              <a:spcBef>
                <a:spcPts val="1000"/>
              </a:spcBef>
              <a:spcAft>
                <a:spcPts val="0"/>
              </a:spcAft>
              <a:buClr>
                <a:schemeClr val="accent1"/>
              </a:buClr>
              <a:buSzPts val="1700"/>
              <a:buChar char="❑"/>
            </a:pPr>
            <a:r>
              <a:rPr lang="en-US">
                <a:solidFill>
                  <a:schemeClr val="accent1"/>
                </a:solidFill>
              </a:rPr>
              <a:t>Methodology Overview</a:t>
            </a:r>
            <a:endParaRPr>
              <a:solidFill>
                <a:schemeClr val="accent1"/>
              </a:solidFill>
            </a:endParaRPr>
          </a:p>
          <a:p>
            <a:pPr marL="358775" lvl="0" indent="-352425" algn="just" rtl="0">
              <a:spcBef>
                <a:spcPts val="1000"/>
              </a:spcBef>
              <a:spcAft>
                <a:spcPts val="0"/>
              </a:spcAft>
              <a:buClr>
                <a:schemeClr val="accent1"/>
              </a:buClr>
              <a:buSzPts val="1700"/>
              <a:buChar char="❑"/>
            </a:pPr>
            <a:r>
              <a:rPr lang="en-US">
                <a:solidFill>
                  <a:schemeClr val="accent1"/>
                </a:solidFill>
              </a:rPr>
              <a:t>Data Set Collection from Kundur Two Area System</a:t>
            </a:r>
            <a:endParaRPr>
              <a:solidFill>
                <a:schemeClr val="accent1"/>
              </a:solidFill>
            </a:endParaRPr>
          </a:p>
          <a:p>
            <a:pPr marL="717550" lvl="0" indent="-352425" algn="just" rtl="0">
              <a:spcBef>
                <a:spcPts val="1000"/>
              </a:spcBef>
              <a:spcAft>
                <a:spcPts val="0"/>
              </a:spcAft>
              <a:buClr>
                <a:schemeClr val="accent1"/>
              </a:buClr>
              <a:buSzPts val="1700"/>
              <a:buChar char="❑"/>
            </a:pPr>
            <a:r>
              <a:rPr lang="en-US">
                <a:solidFill>
                  <a:schemeClr val="accent1"/>
                </a:solidFill>
              </a:rPr>
              <a:t>Different Locations</a:t>
            </a:r>
            <a:endParaRPr>
              <a:solidFill>
                <a:schemeClr val="accent1"/>
              </a:solidFill>
            </a:endParaRPr>
          </a:p>
          <a:p>
            <a:pPr marL="717550" lvl="0" indent="-352425" algn="just" rtl="0">
              <a:spcBef>
                <a:spcPts val="1000"/>
              </a:spcBef>
              <a:spcAft>
                <a:spcPts val="0"/>
              </a:spcAft>
              <a:buClr>
                <a:schemeClr val="accent1"/>
              </a:buClr>
              <a:buSzPts val="1700"/>
              <a:buChar char="❑"/>
            </a:pPr>
            <a:r>
              <a:rPr lang="en-US">
                <a:solidFill>
                  <a:schemeClr val="accent1"/>
                </a:solidFill>
              </a:rPr>
              <a:t>Different Faults</a:t>
            </a:r>
            <a:endParaRPr>
              <a:solidFill>
                <a:schemeClr val="accent1"/>
              </a:solidFill>
            </a:endParaRPr>
          </a:p>
          <a:p>
            <a:pPr marL="717550" lvl="0" indent="-352425" algn="just" rtl="0">
              <a:spcBef>
                <a:spcPts val="1000"/>
              </a:spcBef>
              <a:spcAft>
                <a:spcPts val="0"/>
              </a:spcAft>
              <a:buClr>
                <a:schemeClr val="accent1"/>
              </a:buClr>
              <a:buSzPts val="1700"/>
              <a:buChar char="❑"/>
            </a:pPr>
            <a:r>
              <a:rPr lang="en-US">
                <a:solidFill>
                  <a:schemeClr val="accent1"/>
                </a:solidFill>
              </a:rPr>
              <a:t>Different instant</a:t>
            </a:r>
            <a:endParaRPr>
              <a:solidFill>
                <a:schemeClr val="accent1"/>
              </a:solidFill>
            </a:endParaRPr>
          </a:p>
          <a:p>
            <a:pPr marL="358775" lvl="0" indent="-352425" algn="just" rtl="0">
              <a:spcBef>
                <a:spcPts val="1000"/>
              </a:spcBef>
              <a:spcAft>
                <a:spcPts val="0"/>
              </a:spcAft>
              <a:buClr>
                <a:schemeClr val="accent1"/>
              </a:buClr>
              <a:buSzPts val="1700"/>
              <a:buChar char="❑"/>
            </a:pPr>
            <a:r>
              <a:rPr lang="en-US">
                <a:solidFill>
                  <a:schemeClr val="accent1"/>
                </a:solidFill>
              </a:rPr>
              <a:t>Feature Extraction and Feature Selection</a:t>
            </a:r>
            <a:endParaRPr>
              <a:solidFill>
                <a:schemeClr val="accent1"/>
              </a:solidFill>
            </a:endParaRPr>
          </a:p>
          <a:p>
            <a:pPr marL="358775" lvl="0" indent="-352425" algn="just" rtl="0">
              <a:spcBef>
                <a:spcPts val="1000"/>
              </a:spcBef>
              <a:spcAft>
                <a:spcPts val="0"/>
              </a:spcAft>
              <a:buClr>
                <a:schemeClr val="accent1"/>
              </a:buClr>
              <a:buSzPts val="1700"/>
              <a:buChar char="❑"/>
            </a:pPr>
            <a:r>
              <a:rPr lang="en-US">
                <a:solidFill>
                  <a:schemeClr val="accent1"/>
                </a:solidFill>
              </a:rPr>
              <a:t>Classification</a:t>
            </a:r>
            <a:endParaRPr>
              <a:solidFill>
                <a:schemeClr val="accent1"/>
              </a:solidFill>
            </a:endParaRPr>
          </a:p>
          <a:p>
            <a:pPr marL="358775" lvl="0" indent="-352425" algn="just" rtl="0">
              <a:spcBef>
                <a:spcPts val="1000"/>
              </a:spcBef>
              <a:spcAft>
                <a:spcPts val="0"/>
              </a:spcAft>
              <a:buClr>
                <a:schemeClr val="accent1"/>
              </a:buClr>
              <a:buSzPts val="1700"/>
              <a:buChar char="❑"/>
            </a:pPr>
            <a:r>
              <a:rPr lang="en-US">
                <a:solidFill>
                  <a:schemeClr val="accent1"/>
                </a:solidFill>
              </a:rPr>
              <a:t>Future Work</a:t>
            </a:r>
            <a:endParaRPr>
              <a:solidFill>
                <a:schemeClr val="accent1"/>
              </a:solidFill>
            </a:endParaRPr>
          </a:p>
          <a:p>
            <a:pPr marL="717550" lvl="0" indent="-352425" algn="just" rtl="0">
              <a:spcBef>
                <a:spcPts val="1000"/>
              </a:spcBef>
              <a:spcAft>
                <a:spcPts val="0"/>
              </a:spcAft>
              <a:buClr>
                <a:schemeClr val="accent1"/>
              </a:buClr>
              <a:buSzPts val="1700"/>
              <a:buChar char="❑"/>
            </a:pPr>
            <a:r>
              <a:rPr lang="en-US">
                <a:solidFill>
                  <a:schemeClr val="accent1"/>
                </a:solidFill>
              </a:rPr>
              <a:t>Accuracy with Different Algorithms</a:t>
            </a:r>
            <a:endParaRPr>
              <a:solidFill>
                <a:schemeClr val="accent1"/>
              </a:solidFill>
            </a:endParaRPr>
          </a:p>
          <a:p>
            <a:pPr marL="717550" lvl="0" indent="-352425" algn="just" rtl="0">
              <a:spcBef>
                <a:spcPts val="1000"/>
              </a:spcBef>
              <a:spcAft>
                <a:spcPts val="0"/>
              </a:spcAft>
              <a:buClr>
                <a:schemeClr val="accent1"/>
              </a:buClr>
              <a:buSzPts val="1700"/>
              <a:buChar char="❑"/>
            </a:pPr>
            <a:r>
              <a:rPr lang="en-US">
                <a:solidFill>
                  <a:schemeClr val="accent1"/>
                </a:solidFill>
              </a:rPr>
              <a:t>Model Validation on IEEE 39 Bus system</a:t>
            </a:r>
            <a:endParaRPr>
              <a:solidFill>
                <a:schemeClr val="accent1"/>
              </a:solidFill>
            </a:endParaRPr>
          </a:p>
          <a:p>
            <a:pPr marL="717550" lvl="0" indent="-244475" algn="just" rtl="0">
              <a:spcBef>
                <a:spcPts val="1000"/>
              </a:spcBef>
              <a:spcAft>
                <a:spcPts val="1600"/>
              </a:spcAft>
              <a:buSzPts val="1800"/>
              <a:buFont typeface="Noto Sans Symbols"/>
              <a:buNone/>
            </a:pPr>
            <a:endParaRPr>
              <a:solidFill>
                <a:schemeClr val="accent1"/>
              </a:solidFill>
            </a:endParaRPr>
          </a:p>
        </p:txBody>
      </p:sp>
      <p:sp>
        <p:nvSpPr>
          <p:cNvPr id="86" name="Google Shape;86;p2"/>
          <p:cNvSpPr txBox="1">
            <a:spLocks noGrp="1"/>
          </p:cNvSpPr>
          <p:nvPr>
            <p:ph type="sldNum" idx="12"/>
          </p:nvPr>
        </p:nvSpPr>
        <p:spPr>
          <a:xfrm>
            <a:off x="10169745" y="6443356"/>
            <a:ext cx="955455" cy="50357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None/>
            </a:pPr>
            <a:r>
              <a:rPr lang="en-US" sz="1400">
                <a:solidFill>
                  <a:schemeClr val="dk2"/>
                </a:solidFill>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dt" idx="10"/>
          </p:nvPr>
        </p:nvSpPr>
        <p:spPr>
          <a:xfrm>
            <a:off x="150829" y="6461196"/>
            <a:ext cx="1768476" cy="30920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a:solidFill>
                <a:schemeClr val="lt1"/>
              </a:solidFill>
            </a:endParaRPr>
          </a:p>
        </p:txBody>
      </p:sp>
      <p:sp>
        <p:nvSpPr>
          <p:cNvPr id="92" name="Google Shape;92;p3"/>
          <p:cNvSpPr txBox="1">
            <a:spLocks noGrp="1"/>
          </p:cNvSpPr>
          <p:nvPr>
            <p:ph type="sldNum" idx="12"/>
          </p:nvPr>
        </p:nvSpPr>
        <p:spPr>
          <a:xfrm>
            <a:off x="10314181" y="6461196"/>
            <a:ext cx="811019" cy="50357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3</a:t>
            </a:fld>
            <a:endParaRPr>
              <a:solidFill>
                <a:schemeClr val="accent1"/>
              </a:solidFill>
              <a:latin typeface="Source Code Pro"/>
              <a:ea typeface="Source Code Pro"/>
              <a:cs typeface="Source Code Pro"/>
              <a:sym typeface="Source Code Pro"/>
            </a:endParaRPr>
          </a:p>
        </p:txBody>
      </p:sp>
      <p:sp>
        <p:nvSpPr>
          <p:cNvPr id="93" name="Google Shape;93;p3"/>
          <p:cNvSpPr txBox="1">
            <a:spLocks noGrp="1"/>
          </p:cNvSpPr>
          <p:nvPr>
            <p:ph type="title"/>
          </p:nvPr>
        </p:nvSpPr>
        <p:spPr>
          <a:xfrm>
            <a:off x="848412" y="161430"/>
            <a:ext cx="10058400" cy="90659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Times New Roman"/>
              <a:buNone/>
            </a:pPr>
            <a:r>
              <a:rPr lang="en-US" sz="2600">
                <a:solidFill>
                  <a:srgbClr val="2D2D2D"/>
                </a:solidFill>
                <a:latin typeface="Arial"/>
                <a:ea typeface="Arial"/>
                <a:cs typeface="Arial"/>
                <a:sym typeface="Arial"/>
              </a:rPr>
              <a:t>INTRODUCTION</a:t>
            </a:r>
            <a:endParaRPr sz="2400">
              <a:solidFill>
                <a:srgbClr val="2D2D2D"/>
              </a:solidFill>
              <a:latin typeface="Arial"/>
              <a:ea typeface="Arial"/>
              <a:cs typeface="Arial"/>
              <a:sym typeface="Arial"/>
            </a:endParaRPr>
          </a:p>
        </p:txBody>
      </p:sp>
      <p:sp>
        <p:nvSpPr>
          <p:cNvPr id="94" name="Google Shape;94;p3"/>
          <p:cNvSpPr/>
          <p:nvPr/>
        </p:nvSpPr>
        <p:spPr>
          <a:xfrm>
            <a:off x="980388" y="1461155"/>
            <a:ext cx="10144812" cy="421378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95" name="Google Shape;95;p3"/>
          <p:cNvSpPr/>
          <p:nvPr/>
        </p:nvSpPr>
        <p:spPr>
          <a:xfrm>
            <a:off x="848412" y="1583703"/>
            <a:ext cx="9162854" cy="32993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96" name="Google Shape;96;p3"/>
          <p:cNvSpPr txBox="1">
            <a:spLocks noGrp="1"/>
          </p:cNvSpPr>
          <p:nvPr>
            <p:ph type="body" idx="1"/>
          </p:nvPr>
        </p:nvSpPr>
        <p:spPr>
          <a:xfrm>
            <a:off x="848412" y="1028047"/>
            <a:ext cx="10352201" cy="5433149"/>
          </a:xfrm>
          <a:prstGeom prst="rect">
            <a:avLst/>
          </a:prstGeom>
          <a:noFill/>
          <a:ln>
            <a:noFill/>
          </a:ln>
        </p:spPr>
        <p:txBody>
          <a:bodyPr spcFirstLastPara="1" wrap="square" lIns="0" tIns="45700" rIns="0" bIns="45700" anchor="t" anchorCtr="0">
            <a:noAutofit/>
          </a:bodyPr>
          <a:lstStyle/>
          <a:p>
            <a:pPr marL="358775" lvl="0" indent="-358775" algn="just" rtl="0">
              <a:lnSpc>
                <a:spcPct val="120000"/>
              </a:lnSpc>
              <a:spcBef>
                <a:spcPts val="0"/>
              </a:spcBef>
              <a:spcAft>
                <a:spcPts val="0"/>
              </a:spcAft>
              <a:buClr>
                <a:schemeClr val="accent1"/>
              </a:buClr>
              <a:buSzPts val="1600"/>
              <a:buChar char="❑"/>
            </a:pPr>
            <a:r>
              <a:rPr lang="en-US" sz="1600" b="1" i="0">
                <a:solidFill>
                  <a:schemeClr val="accent1"/>
                </a:solidFill>
                <a:latin typeface="Arial"/>
                <a:ea typeface="Arial"/>
                <a:cs typeface="Arial"/>
                <a:sym typeface="Arial"/>
              </a:rPr>
              <a:t>The Importance of Fault Management</a:t>
            </a:r>
            <a:endParaRPr sz="1600">
              <a:solidFill>
                <a:schemeClr val="accent1"/>
              </a:solidFill>
              <a:latin typeface="Arial"/>
              <a:ea typeface="Arial"/>
              <a:cs typeface="Arial"/>
              <a:sym typeface="Arial"/>
            </a:endParaRPr>
          </a:p>
          <a:p>
            <a:pPr marL="685800" lvl="1" indent="-228600" algn="l" rtl="0">
              <a:lnSpc>
                <a:spcPct val="10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Electrical power systems are essential for modern society but are susceptible to faults and disturbances.</a:t>
            </a:r>
            <a:endParaRPr>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Faults can jeopardize safety, system reliability, and service continuity.</a:t>
            </a:r>
            <a:endParaRPr>
              <a:solidFill>
                <a:schemeClr val="accent1"/>
              </a:solidFill>
              <a:latin typeface="Arial"/>
              <a:ea typeface="Arial"/>
              <a:cs typeface="Arial"/>
              <a:sym typeface="Arial"/>
            </a:endParaRPr>
          </a:p>
          <a:p>
            <a:pPr marL="358775" lvl="0" indent="-358775" algn="just" rtl="0">
              <a:lnSpc>
                <a:spcPct val="120000"/>
              </a:lnSpc>
              <a:spcBef>
                <a:spcPts val="1000"/>
              </a:spcBef>
              <a:spcAft>
                <a:spcPts val="0"/>
              </a:spcAft>
              <a:buClr>
                <a:schemeClr val="accent1"/>
              </a:buClr>
              <a:buSzPts val="1600"/>
              <a:buChar char="❑"/>
            </a:pPr>
            <a:r>
              <a:rPr lang="en-US" sz="1600" b="1" i="0">
                <a:solidFill>
                  <a:schemeClr val="accent1"/>
                </a:solidFill>
                <a:latin typeface="Arial"/>
                <a:ea typeface="Arial"/>
                <a:cs typeface="Arial"/>
                <a:sym typeface="Arial"/>
              </a:rPr>
              <a:t>Ensuring Continuity and Safety</a:t>
            </a:r>
            <a:endParaRPr sz="1600" i="0">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Faults, if unaddressed, can disrupt services and lead to life-threatening situations.</a:t>
            </a:r>
            <a:endParaRPr sz="1600">
              <a:solidFill>
                <a:schemeClr val="accent1"/>
              </a:solidFill>
              <a:latin typeface="Arial"/>
              <a:ea typeface="Arial"/>
              <a:cs typeface="Arial"/>
              <a:sym typeface="Arial"/>
            </a:endParaRPr>
          </a:p>
          <a:p>
            <a:pPr marL="358775" lvl="0" indent="-358775" algn="just" rtl="0">
              <a:lnSpc>
                <a:spcPct val="120000"/>
              </a:lnSpc>
              <a:spcBef>
                <a:spcPts val="1000"/>
              </a:spcBef>
              <a:spcAft>
                <a:spcPts val="0"/>
              </a:spcAft>
              <a:buClr>
                <a:schemeClr val="accent1"/>
              </a:buClr>
              <a:buSzPts val="1600"/>
              <a:buChar char="❑"/>
            </a:pPr>
            <a:r>
              <a:rPr lang="en-US" sz="1600" b="1" i="0">
                <a:solidFill>
                  <a:schemeClr val="accent1"/>
                </a:solidFill>
                <a:latin typeface="Arial"/>
                <a:ea typeface="Arial"/>
                <a:cs typeface="Arial"/>
                <a:sym typeface="Arial"/>
              </a:rPr>
              <a:t>Minimizing Downtime and Economic Loss</a:t>
            </a:r>
            <a:endParaRPr>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Electrical faults can result in economic losses due to downtime and equipment damage.</a:t>
            </a:r>
            <a:endParaRPr>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Effective fault management reduces losses by identifying and addressing issues promptly.</a:t>
            </a:r>
            <a:endParaRPr sz="1600">
              <a:solidFill>
                <a:schemeClr val="accent1"/>
              </a:solidFill>
              <a:latin typeface="Arial"/>
              <a:ea typeface="Arial"/>
              <a:cs typeface="Arial"/>
              <a:sym typeface="Arial"/>
            </a:endParaRPr>
          </a:p>
          <a:p>
            <a:pPr marL="358775" lvl="0" indent="-358775" algn="just" rtl="0">
              <a:lnSpc>
                <a:spcPct val="120000"/>
              </a:lnSpc>
              <a:spcBef>
                <a:spcPts val="1000"/>
              </a:spcBef>
              <a:spcAft>
                <a:spcPts val="0"/>
              </a:spcAft>
              <a:buClr>
                <a:schemeClr val="accent1"/>
              </a:buClr>
              <a:buSzPts val="1600"/>
              <a:buChar char="❑"/>
            </a:pPr>
            <a:r>
              <a:rPr lang="en-US" sz="1600" b="1" i="0">
                <a:solidFill>
                  <a:schemeClr val="accent1"/>
                </a:solidFill>
                <a:latin typeface="Arial"/>
                <a:ea typeface="Arial"/>
                <a:cs typeface="Arial"/>
                <a:sym typeface="Arial"/>
              </a:rPr>
              <a:t>The Complexity of Fault Detection</a:t>
            </a:r>
            <a:endParaRPr>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Some faults are obvious and trigger protection devices.</a:t>
            </a:r>
            <a:endParaRPr>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High Impedance Faults (HIFs) are subtle and require specialized detection methods</a:t>
            </a:r>
            <a:endParaRPr sz="1600">
              <a:solidFill>
                <a:schemeClr val="accent1"/>
              </a:solidFill>
              <a:latin typeface="Arial"/>
              <a:ea typeface="Arial"/>
              <a:cs typeface="Arial"/>
              <a:sym typeface="Arial"/>
            </a:endParaRPr>
          </a:p>
          <a:p>
            <a:pPr marL="358775" lvl="0" indent="-358775" algn="just" rtl="0">
              <a:lnSpc>
                <a:spcPct val="120000"/>
              </a:lnSpc>
              <a:spcBef>
                <a:spcPts val="1000"/>
              </a:spcBef>
              <a:spcAft>
                <a:spcPts val="0"/>
              </a:spcAft>
              <a:buClr>
                <a:schemeClr val="accent1"/>
              </a:buClr>
              <a:buSzPts val="1600"/>
              <a:buChar char="❑"/>
            </a:pPr>
            <a:r>
              <a:rPr lang="en-US" sz="1600" b="1">
                <a:solidFill>
                  <a:schemeClr val="accent1"/>
                </a:solidFill>
                <a:latin typeface="Arial"/>
                <a:ea typeface="Arial"/>
                <a:cs typeface="Arial"/>
                <a:sym typeface="Arial"/>
              </a:rPr>
              <a:t>Future Work</a:t>
            </a:r>
            <a:endParaRPr sz="1600" b="1" i="0">
              <a:solidFill>
                <a:schemeClr val="accent1"/>
              </a:solidFill>
              <a:latin typeface="Arial"/>
              <a:ea typeface="Arial"/>
              <a:cs typeface="Arial"/>
              <a:sym typeface="Arial"/>
            </a:endParaRPr>
          </a:p>
          <a:p>
            <a:pPr marL="685800" lvl="1" indent="-228600" algn="l" rtl="0">
              <a:lnSpc>
                <a:spcPct val="120000"/>
              </a:lnSpc>
              <a:spcBef>
                <a:spcPts val="500"/>
              </a:spcBef>
              <a:spcAft>
                <a:spcPts val="0"/>
              </a:spcAft>
              <a:buClr>
                <a:schemeClr val="accent1"/>
              </a:buClr>
              <a:buSzPts val="1600"/>
              <a:buChar char="○"/>
            </a:pPr>
            <a:r>
              <a:rPr lang="en-US" sz="1600" i="0">
                <a:solidFill>
                  <a:schemeClr val="accent1"/>
                </a:solidFill>
                <a:latin typeface="Arial"/>
                <a:ea typeface="Arial"/>
                <a:cs typeface="Arial"/>
                <a:sym typeface="Arial"/>
              </a:rPr>
              <a:t>Discussion will cover detection methods, fault classification, and source location techniques.</a:t>
            </a:r>
            <a:endParaRPr>
              <a:solidFill>
                <a:schemeClr val="accent1"/>
              </a:solidFill>
              <a:latin typeface="Arial"/>
              <a:ea typeface="Arial"/>
              <a:cs typeface="Arial"/>
              <a:sym typeface="Arial"/>
            </a:endParaRPr>
          </a:p>
          <a:p>
            <a:pPr marL="717550" lvl="0" indent="-231775" algn="just" rtl="0">
              <a:lnSpc>
                <a:spcPct val="120000"/>
              </a:lnSpc>
              <a:spcBef>
                <a:spcPts val="1000"/>
              </a:spcBef>
              <a:spcAft>
                <a:spcPts val="1600"/>
              </a:spcAft>
              <a:buSzPts val="2000"/>
              <a:buFont typeface="Noto Sans Symbols"/>
              <a:buNone/>
            </a:pPr>
            <a:endParaRPr>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8813427d9b_0_0"/>
          <p:cNvSpPr txBox="1">
            <a:spLocks noGrp="1"/>
          </p:cNvSpPr>
          <p:nvPr>
            <p:ph type="dt" idx="10"/>
          </p:nvPr>
        </p:nvSpPr>
        <p:spPr>
          <a:xfrm>
            <a:off x="150829" y="6461196"/>
            <a:ext cx="17685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a:solidFill>
                <a:schemeClr val="lt1"/>
              </a:solidFill>
            </a:endParaRPr>
          </a:p>
        </p:txBody>
      </p:sp>
      <p:sp>
        <p:nvSpPr>
          <p:cNvPr id="102" name="Google Shape;102;g28813427d9b_0_0"/>
          <p:cNvSpPr txBox="1">
            <a:spLocks noGrp="1"/>
          </p:cNvSpPr>
          <p:nvPr>
            <p:ph type="sldNum" idx="12"/>
          </p:nvPr>
        </p:nvSpPr>
        <p:spPr>
          <a:xfrm>
            <a:off x="10314181" y="6461196"/>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4</a:t>
            </a:fld>
            <a:endParaRPr>
              <a:solidFill>
                <a:schemeClr val="accent1"/>
              </a:solidFill>
              <a:latin typeface="Source Code Pro"/>
              <a:ea typeface="Source Code Pro"/>
              <a:cs typeface="Source Code Pro"/>
              <a:sym typeface="Source Code Pro"/>
            </a:endParaRPr>
          </a:p>
        </p:txBody>
      </p:sp>
      <p:sp>
        <p:nvSpPr>
          <p:cNvPr id="103" name="Google Shape;103;g28813427d9b_0_0"/>
          <p:cNvSpPr txBox="1">
            <a:spLocks noGrp="1"/>
          </p:cNvSpPr>
          <p:nvPr>
            <p:ph type="title"/>
          </p:nvPr>
        </p:nvSpPr>
        <p:spPr>
          <a:xfrm>
            <a:off x="848412" y="101880"/>
            <a:ext cx="10058400" cy="906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Times New Roman"/>
              <a:buNone/>
            </a:pPr>
            <a:r>
              <a:rPr lang="en-US" sz="2400">
                <a:solidFill>
                  <a:srgbClr val="2D2D2D"/>
                </a:solidFill>
                <a:latin typeface="Arial"/>
                <a:ea typeface="Arial"/>
                <a:cs typeface="Arial"/>
                <a:sym typeface="Arial"/>
              </a:rPr>
              <a:t>MOTIVATION</a:t>
            </a:r>
            <a:endParaRPr>
              <a:solidFill>
                <a:srgbClr val="2D2D2D"/>
              </a:solidFill>
              <a:latin typeface="Arial"/>
              <a:ea typeface="Arial"/>
              <a:cs typeface="Arial"/>
              <a:sym typeface="Arial"/>
            </a:endParaRPr>
          </a:p>
        </p:txBody>
      </p:sp>
      <p:sp>
        <p:nvSpPr>
          <p:cNvPr id="104" name="Google Shape;104;g28813427d9b_0_0"/>
          <p:cNvSpPr/>
          <p:nvPr/>
        </p:nvSpPr>
        <p:spPr>
          <a:xfrm>
            <a:off x="980388" y="1461155"/>
            <a:ext cx="10144800" cy="4213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05" name="Google Shape;105;g28813427d9b_0_0"/>
          <p:cNvSpPr/>
          <p:nvPr/>
        </p:nvSpPr>
        <p:spPr>
          <a:xfrm>
            <a:off x="848412" y="1583703"/>
            <a:ext cx="9162900" cy="3299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06" name="Google Shape;106;g28813427d9b_0_0"/>
          <p:cNvSpPr txBox="1">
            <a:spLocks noGrp="1"/>
          </p:cNvSpPr>
          <p:nvPr>
            <p:ph type="body" idx="1"/>
          </p:nvPr>
        </p:nvSpPr>
        <p:spPr>
          <a:xfrm>
            <a:off x="876750" y="901900"/>
            <a:ext cx="10352100" cy="4845900"/>
          </a:xfrm>
          <a:prstGeom prst="rect">
            <a:avLst/>
          </a:prstGeom>
          <a:noFill/>
          <a:ln>
            <a:noFill/>
          </a:ln>
        </p:spPr>
        <p:txBody>
          <a:bodyPr spcFirstLastPara="1" wrap="square" lIns="0" tIns="45700" rIns="0" bIns="45700" anchor="t" anchorCtr="0">
            <a:noAutofit/>
          </a:bodyPr>
          <a:lstStyle/>
          <a:p>
            <a:pPr marL="358775" lvl="0" indent="-358775" algn="just" rtl="0">
              <a:lnSpc>
                <a:spcPct val="100000"/>
              </a:lnSpc>
              <a:spcBef>
                <a:spcPts val="0"/>
              </a:spcBef>
              <a:spcAft>
                <a:spcPts val="0"/>
              </a:spcAft>
              <a:buClr>
                <a:srgbClr val="2D2D2D"/>
              </a:buClr>
              <a:buSzPts val="1600"/>
              <a:buChar char="❑"/>
            </a:pPr>
            <a:r>
              <a:rPr lang="en-US" sz="1600" b="1">
                <a:solidFill>
                  <a:srgbClr val="2D2D2D"/>
                </a:solidFill>
                <a:latin typeface="Arial"/>
                <a:ea typeface="Arial"/>
                <a:cs typeface="Arial"/>
                <a:sym typeface="Arial"/>
              </a:rPr>
              <a:t>Reliability of Power Supply</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Consistent power supply is crucial for daily life, industries, and critical infrastructure.</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Effective fault management ensures uninterrupted electricity distribution.</a:t>
            </a:r>
            <a:endParaRPr sz="1600">
              <a:solidFill>
                <a:srgbClr val="2D2D2D"/>
              </a:solidFill>
              <a:latin typeface="Arial"/>
              <a:ea typeface="Arial"/>
              <a:cs typeface="Arial"/>
              <a:sym typeface="Arial"/>
            </a:endParaRPr>
          </a:p>
          <a:p>
            <a:pPr marL="358775" lvl="0" indent="-358775" algn="just" rtl="0">
              <a:lnSpc>
                <a:spcPct val="100000"/>
              </a:lnSpc>
              <a:spcBef>
                <a:spcPts val="1000"/>
              </a:spcBef>
              <a:spcAft>
                <a:spcPts val="0"/>
              </a:spcAft>
              <a:buClr>
                <a:srgbClr val="2D2D2D"/>
              </a:buClr>
              <a:buSzPts val="1600"/>
              <a:buChar char="❑"/>
            </a:pPr>
            <a:r>
              <a:rPr lang="en-US" sz="1600" b="1">
                <a:solidFill>
                  <a:srgbClr val="2D2D2D"/>
                </a:solidFill>
                <a:latin typeface="Arial"/>
                <a:ea typeface="Arial"/>
                <a:cs typeface="Arial"/>
                <a:sym typeface="Arial"/>
              </a:rPr>
              <a:t>The Challenge of High Impedance Faults</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High Impedance Faults (HIFs) are elusive and often overlooked.</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They can persist, causing damage and fires, making their detection critical</a:t>
            </a:r>
            <a:endParaRPr sz="1600">
              <a:solidFill>
                <a:srgbClr val="2D2D2D"/>
              </a:solidFill>
              <a:latin typeface="Arial"/>
              <a:ea typeface="Arial"/>
              <a:cs typeface="Arial"/>
              <a:sym typeface="Arial"/>
            </a:endParaRPr>
          </a:p>
          <a:p>
            <a:pPr marL="358775" lvl="0" indent="-358775" algn="just" rtl="0">
              <a:lnSpc>
                <a:spcPct val="100000"/>
              </a:lnSpc>
              <a:spcBef>
                <a:spcPts val="1000"/>
              </a:spcBef>
              <a:spcAft>
                <a:spcPts val="0"/>
              </a:spcAft>
              <a:buClr>
                <a:srgbClr val="2D2D2D"/>
              </a:buClr>
              <a:buSzPts val="1600"/>
              <a:buChar char="❑"/>
            </a:pPr>
            <a:r>
              <a:rPr lang="en-US" sz="1600" b="1">
                <a:solidFill>
                  <a:srgbClr val="2D2D2D"/>
                </a:solidFill>
                <a:latin typeface="Arial"/>
                <a:ea typeface="Arial"/>
                <a:cs typeface="Arial"/>
                <a:sym typeface="Arial"/>
              </a:rPr>
              <a:t>Technological Advancements</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Recent advancements in sensors, analytics, and machine learning offer new opportunities for improved fault detection and source location.</a:t>
            </a:r>
            <a:endParaRPr sz="1600">
              <a:solidFill>
                <a:srgbClr val="2D2D2D"/>
              </a:solidFill>
              <a:latin typeface="Arial"/>
              <a:ea typeface="Arial"/>
              <a:cs typeface="Arial"/>
              <a:sym typeface="Arial"/>
            </a:endParaRPr>
          </a:p>
          <a:p>
            <a:pPr marL="358775" lvl="0" indent="-358775" algn="just" rtl="0">
              <a:lnSpc>
                <a:spcPct val="100000"/>
              </a:lnSpc>
              <a:spcBef>
                <a:spcPts val="1000"/>
              </a:spcBef>
              <a:spcAft>
                <a:spcPts val="0"/>
              </a:spcAft>
              <a:buClr>
                <a:srgbClr val="2D2D2D"/>
              </a:buClr>
              <a:buSzPts val="1600"/>
              <a:buChar char="❑"/>
            </a:pPr>
            <a:r>
              <a:rPr lang="en-US" sz="1600" b="1">
                <a:solidFill>
                  <a:srgbClr val="2D2D2D"/>
                </a:solidFill>
                <a:latin typeface="Arial"/>
                <a:ea typeface="Arial"/>
                <a:cs typeface="Arial"/>
                <a:sym typeface="Arial"/>
              </a:rPr>
              <a:t>Preventing Catastrophes</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Prompt fault detection can prevent minor issues from escalating into catastrophic events.</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Our efforts contribute to safer and more resilient power systems</a:t>
            </a:r>
            <a:endParaRPr sz="1600">
              <a:solidFill>
                <a:srgbClr val="2D2D2D"/>
              </a:solidFill>
              <a:latin typeface="Arial"/>
              <a:ea typeface="Arial"/>
              <a:cs typeface="Arial"/>
              <a:sym typeface="Arial"/>
            </a:endParaRPr>
          </a:p>
          <a:p>
            <a:pPr marL="358775" lvl="0" indent="-358775" algn="just" rtl="0">
              <a:lnSpc>
                <a:spcPct val="100000"/>
              </a:lnSpc>
              <a:spcBef>
                <a:spcPts val="1000"/>
              </a:spcBef>
              <a:spcAft>
                <a:spcPts val="0"/>
              </a:spcAft>
              <a:buClr>
                <a:srgbClr val="2D2D2D"/>
              </a:buClr>
              <a:buSzPts val="1600"/>
              <a:buChar char="❑"/>
            </a:pPr>
            <a:r>
              <a:rPr lang="en-US" sz="1600" b="1">
                <a:solidFill>
                  <a:srgbClr val="2D2D2D"/>
                </a:solidFill>
                <a:latin typeface="Arial"/>
                <a:ea typeface="Arial"/>
                <a:cs typeface="Arial"/>
                <a:sym typeface="Arial"/>
              </a:rPr>
              <a:t>Economic Impact</a:t>
            </a:r>
            <a:endParaRPr sz="1600">
              <a:solidFill>
                <a:srgbClr val="2D2D2D"/>
              </a:solidFill>
              <a:latin typeface="Arial"/>
              <a:ea typeface="Arial"/>
              <a:cs typeface="Arial"/>
              <a:sym typeface="Arial"/>
            </a:endParaRPr>
          </a:p>
          <a:p>
            <a:pPr marL="685800" lvl="1" indent="-228600" algn="l" rtl="0">
              <a:lnSpc>
                <a:spcPct val="100000"/>
              </a:lnSpc>
              <a:spcBef>
                <a:spcPts val="500"/>
              </a:spcBef>
              <a:spcAft>
                <a:spcPts val="0"/>
              </a:spcAft>
              <a:buClr>
                <a:srgbClr val="2D2D2D"/>
              </a:buClr>
              <a:buSzPts val="1600"/>
              <a:buChar char="○"/>
            </a:pPr>
            <a:r>
              <a:rPr lang="en-US" sz="1600">
                <a:solidFill>
                  <a:srgbClr val="2D2D2D"/>
                </a:solidFill>
                <a:latin typeface="Arial"/>
                <a:ea typeface="Arial"/>
                <a:cs typeface="Arial"/>
                <a:sym typeface="Arial"/>
              </a:rPr>
              <a:t>Electrical faults result in downtime, equipment damage, and repair costs.</a:t>
            </a:r>
            <a:endParaRPr sz="1600">
              <a:solidFill>
                <a:srgbClr val="2D2D2D"/>
              </a:solidFill>
              <a:latin typeface="Arial"/>
              <a:ea typeface="Arial"/>
              <a:cs typeface="Arial"/>
              <a:sym typeface="Arial"/>
            </a:endParaRPr>
          </a:p>
          <a:p>
            <a:pPr marL="717550" lvl="0" indent="-231775" algn="just" rtl="0">
              <a:lnSpc>
                <a:spcPct val="100000"/>
              </a:lnSpc>
              <a:spcBef>
                <a:spcPts val="1000"/>
              </a:spcBef>
              <a:spcAft>
                <a:spcPts val="0"/>
              </a:spcAft>
              <a:buSzPts val="2000"/>
              <a:buFont typeface="Noto Sans Symbols"/>
              <a:buNone/>
            </a:pPr>
            <a:endParaRPr sz="1600" b="1">
              <a:solidFill>
                <a:srgbClr val="2D2D2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dt" idx="10"/>
          </p:nvPr>
        </p:nvSpPr>
        <p:spPr>
          <a:xfrm>
            <a:off x="957627" y="6473775"/>
            <a:ext cx="17808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solidFill>
                  <a:schemeClr val="lt1"/>
                </a:solidFill>
              </a:rPr>
              <a:t>06 Oct</a:t>
            </a:r>
            <a:r>
              <a:rPr lang="en-US" sz="1400">
                <a:solidFill>
                  <a:schemeClr val="lt1"/>
                </a:solidFill>
              </a:rPr>
              <a:t> 2023</a:t>
            </a:r>
            <a:endParaRPr sz="1400">
              <a:solidFill>
                <a:schemeClr val="lt1"/>
              </a:solidFill>
            </a:endParaRPr>
          </a:p>
        </p:txBody>
      </p:sp>
      <p:sp>
        <p:nvSpPr>
          <p:cNvPr id="112" name="Google Shape;112;p5"/>
          <p:cNvSpPr txBox="1">
            <a:spLocks noGrp="1"/>
          </p:cNvSpPr>
          <p:nvPr>
            <p:ph type="sldNum" idx="12"/>
          </p:nvPr>
        </p:nvSpPr>
        <p:spPr>
          <a:xfrm>
            <a:off x="10205010" y="6376636"/>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rgbClr val="2D2D2D"/>
                </a:solidFill>
                <a:latin typeface="Source Code Pro"/>
                <a:ea typeface="Source Code Pro"/>
                <a:cs typeface="Source Code Pro"/>
                <a:sym typeface="Source Code Pro"/>
              </a:rPr>
              <a:t>5</a:t>
            </a:fld>
            <a:endParaRPr>
              <a:solidFill>
                <a:srgbClr val="2D2D2D"/>
              </a:solidFill>
              <a:latin typeface="Source Code Pro"/>
              <a:ea typeface="Source Code Pro"/>
              <a:cs typeface="Source Code Pro"/>
              <a:sym typeface="Source Code Pro"/>
            </a:endParaRPr>
          </a:p>
        </p:txBody>
      </p:sp>
      <p:sp>
        <p:nvSpPr>
          <p:cNvPr id="113" name="Google Shape;113;p5"/>
          <p:cNvSpPr txBox="1">
            <a:spLocks noGrp="1"/>
          </p:cNvSpPr>
          <p:nvPr>
            <p:ph type="title"/>
          </p:nvPr>
        </p:nvSpPr>
        <p:spPr>
          <a:xfrm>
            <a:off x="957625" y="2416317"/>
            <a:ext cx="10058400" cy="106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400"/>
              <a:buFont typeface="Times New Roman"/>
              <a:buNone/>
            </a:pPr>
            <a:r>
              <a:rPr lang="en-US" sz="3100">
                <a:solidFill>
                  <a:srgbClr val="2D2D2D"/>
                </a:solidFill>
                <a:latin typeface="Arial"/>
                <a:ea typeface="Arial"/>
                <a:cs typeface="Arial"/>
                <a:sym typeface="Arial"/>
              </a:rPr>
              <a:t>LITERATURE REVIEW</a:t>
            </a:r>
            <a:endParaRPr sz="2900">
              <a:solidFill>
                <a:srgbClr val="2D2D2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7"/>
        <p:cNvGrpSpPr/>
        <p:nvPr/>
      </p:nvGrpSpPr>
      <p:grpSpPr>
        <a:xfrm>
          <a:off x="0" y="0"/>
          <a:ext cx="0" cy="0"/>
          <a:chOff x="0" y="0"/>
          <a:chExt cx="0" cy="0"/>
        </a:xfrm>
      </p:grpSpPr>
      <p:sp>
        <p:nvSpPr>
          <p:cNvPr id="118" name="Google Shape;118;p6"/>
          <p:cNvSpPr txBox="1">
            <a:spLocks noGrp="1"/>
          </p:cNvSpPr>
          <p:nvPr>
            <p:ph type="dt" idx="10"/>
          </p:nvPr>
        </p:nvSpPr>
        <p:spPr>
          <a:xfrm>
            <a:off x="0" y="6449352"/>
            <a:ext cx="2471700" cy="305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06 Oct 2023</a:t>
            </a:r>
            <a:endParaRPr>
              <a:solidFill>
                <a:schemeClr val="lt1"/>
              </a:solidFill>
            </a:endParaRPr>
          </a:p>
        </p:txBody>
      </p:sp>
      <p:sp>
        <p:nvSpPr>
          <p:cNvPr id="119" name="Google Shape;119;p6"/>
          <p:cNvSpPr txBox="1">
            <a:spLocks noGrp="1"/>
          </p:cNvSpPr>
          <p:nvPr>
            <p:ph type="sldNum" idx="12"/>
          </p:nvPr>
        </p:nvSpPr>
        <p:spPr>
          <a:xfrm>
            <a:off x="11062192" y="6394583"/>
            <a:ext cx="339436" cy="36512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6</a:t>
            </a:fld>
            <a:endParaRPr>
              <a:solidFill>
                <a:schemeClr val="accent1"/>
              </a:solidFill>
              <a:latin typeface="Source Code Pro"/>
              <a:ea typeface="Source Code Pro"/>
              <a:cs typeface="Source Code Pro"/>
              <a:sym typeface="Source Code Pro"/>
            </a:endParaRPr>
          </a:p>
        </p:txBody>
      </p:sp>
      <p:graphicFrame>
        <p:nvGraphicFramePr>
          <p:cNvPr id="120" name="Google Shape;120;p6"/>
          <p:cNvGraphicFramePr/>
          <p:nvPr/>
        </p:nvGraphicFramePr>
        <p:xfrm>
          <a:off x="168386" y="136525"/>
          <a:ext cx="11860225" cy="6310963"/>
        </p:xfrm>
        <a:graphic>
          <a:graphicData uri="http://schemas.openxmlformats.org/drawingml/2006/table">
            <a:tbl>
              <a:tblPr firstRow="1" firstCol="1" bandRow="1">
                <a:noFill/>
                <a:tableStyleId>{D6019383-A255-4F5B-8578-7AD3BA1C5EEC}</a:tableStyleId>
              </a:tblPr>
              <a:tblGrid>
                <a:gridCol w="3460275">
                  <a:extLst>
                    <a:ext uri="{9D8B030D-6E8A-4147-A177-3AD203B41FA5}">
                      <a16:colId xmlns:a16="http://schemas.microsoft.com/office/drawing/2014/main" val="20000"/>
                    </a:ext>
                  </a:extLst>
                </a:gridCol>
                <a:gridCol w="1151100">
                  <a:extLst>
                    <a:ext uri="{9D8B030D-6E8A-4147-A177-3AD203B41FA5}">
                      <a16:colId xmlns:a16="http://schemas.microsoft.com/office/drawing/2014/main" val="20001"/>
                    </a:ext>
                  </a:extLst>
                </a:gridCol>
                <a:gridCol w="3505475">
                  <a:extLst>
                    <a:ext uri="{9D8B030D-6E8A-4147-A177-3AD203B41FA5}">
                      <a16:colId xmlns:a16="http://schemas.microsoft.com/office/drawing/2014/main" val="20002"/>
                    </a:ext>
                  </a:extLst>
                </a:gridCol>
                <a:gridCol w="3743375">
                  <a:extLst>
                    <a:ext uri="{9D8B030D-6E8A-4147-A177-3AD203B41FA5}">
                      <a16:colId xmlns:a16="http://schemas.microsoft.com/office/drawing/2014/main" val="20003"/>
                    </a:ext>
                  </a:extLst>
                </a:gridCol>
              </a:tblGrid>
              <a:tr h="217525">
                <a:tc>
                  <a:txBody>
                    <a:bodyPr/>
                    <a:lstStyle/>
                    <a:p>
                      <a:pPr marL="0" marR="0" lvl="0" indent="0" algn="ctr"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Paper Name</a:t>
                      </a:r>
                      <a:endParaRPr sz="14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Publication</a:t>
                      </a:r>
                      <a:endParaRPr sz="14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Methodology</a:t>
                      </a:r>
                      <a:endParaRPr sz="14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Research Gap</a:t>
                      </a:r>
                      <a:endParaRPr sz="14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331875">
                <a:tc>
                  <a:txBody>
                    <a:bodyPr/>
                    <a:lstStyle/>
                    <a:p>
                      <a:pPr marL="0" marR="0" lvl="0" indent="0" algn="just" rtl="0">
                        <a:lnSpc>
                          <a:spcPct val="107000"/>
                        </a:lnSpc>
                        <a:spcBef>
                          <a:spcPts val="0"/>
                        </a:spcBef>
                        <a:spcAft>
                          <a:spcPts val="0"/>
                        </a:spcAft>
                        <a:buClr>
                          <a:schemeClr val="lt1"/>
                        </a:buClr>
                        <a:buSzPts val="1400"/>
                        <a:buFont typeface="Times New Roman"/>
                        <a:buNone/>
                      </a:pPr>
                      <a:r>
                        <a:rPr lang="en-US" sz="1400" u="none" strike="noStrike" cap="none">
                          <a:solidFill>
                            <a:srgbClr val="2D2D2D"/>
                          </a:solidFill>
                          <a:latin typeface="Arial"/>
                          <a:ea typeface="Arial"/>
                          <a:cs typeface="Arial"/>
                          <a:sym typeface="Arial"/>
                        </a:rPr>
                        <a:t>1.</a:t>
                      </a:r>
                      <a:r>
                        <a:rPr lang="en-US" sz="1800" i="0" u="none" strike="noStrike" cap="none">
                          <a:solidFill>
                            <a:srgbClr val="2D2D2D"/>
                          </a:solidFill>
                          <a:latin typeface="Arial"/>
                          <a:ea typeface="Arial"/>
                          <a:cs typeface="Arial"/>
                          <a:sym typeface="Arial"/>
                        </a:rPr>
                        <a:t> </a:t>
                      </a:r>
                      <a:r>
                        <a:rPr lang="en-US" sz="1400" i="0" u="none" strike="noStrike" cap="none">
                          <a:solidFill>
                            <a:srgbClr val="2D2D2D"/>
                          </a:solidFill>
                          <a:latin typeface="Arial"/>
                          <a:ea typeface="Arial"/>
                          <a:cs typeface="Arial"/>
                          <a:sym typeface="Arial"/>
                        </a:rPr>
                        <a:t>Deep Neural Network Based Fault Classification and Location Detection in Power Transmission Line.</a:t>
                      </a:r>
                      <a:endParaRPr sz="1400" b="0" u="none" strike="noStrike" cap="none">
                        <a:solidFill>
                          <a:srgbClr val="2D2D2D"/>
                        </a:solidFill>
                        <a:latin typeface="Arial"/>
                        <a:ea typeface="Arial"/>
                        <a:cs typeface="Arial"/>
                        <a:sym typeface="Arial"/>
                      </a:endParaRPr>
                    </a:p>
                  </a:txBody>
                  <a:tcPr marL="68575" marR="68575" marT="0" marB="0">
                    <a:solidFill>
                      <a:schemeClr val="lt2"/>
                    </a:solidFill>
                  </a:tcPr>
                </a:tc>
                <a:tc>
                  <a:txBody>
                    <a:bodyPr/>
                    <a:lstStyle/>
                    <a:p>
                      <a:pPr marL="0" lvl="0" indent="0" algn="ctr" rtl="0">
                        <a:lnSpc>
                          <a:spcPct val="107000"/>
                        </a:lnSpc>
                        <a:spcBef>
                          <a:spcPts val="800"/>
                        </a:spcBef>
                        <a:spcAft>
                          <a:spcPts val="0"/>
                        </a:spcAft>
                        <a:buNone/>
                      </a:pPr>
                      <a:r>
                        <a:rPr lang="en-US" sz="1200">
                          <a:solidFill>
                            <a:srgbClr val="2D2D2D"/>
                          </a:solidFill>
                          <a:latin typeface="Arial"/>
                          <a:ea typeface="Arial"/>
                          <a:cs typeface="Arial"/>
                          <a:sym typeface="Arial"/>
                        </a:rPr>
                        <a:t>International Conference on Electrical and Computer Engineering (ICECE)</a:t>
                      </a:r>
                      <a:endParaRPr sz="1300">
                        <a:solidFill>
                          <a:srgbClr val="2D2D2D"/>
                        </a:solidFill>
                        <a:latin typeface="Times New Roman"/>
                        <a:ea typeface="Times New Roman"/>
                        <a:cs typeface="Times New Roman"/>
                        <a:sym typeface="Times New Roman"/>
                      </a:endParaRPr>
                    </a:p>
                  </a:txBody>
                  <a:tcPr marL="68575" marR="68575" marT="0" marB="0">
                    <a:solidFill>
                      <a:schemeClr val="lt1"/>
                    </a:solidFill>
                  </a:tcPr>
                </a:tc>
                <a:tc>
                  <a:txBody>
                    <a:bodyPr/>
                    <a:lstStyle/>
                    <a:p>
                      <a:pPr marL="0" marR="0" lvl="0" indent="0" algn="just" rtl="0">
                        <a:spcBef>
                          <a:spcPts val="0"/>
                        </a:spcBef>
                        <a:spcAft>
                          <a:spcPts val="0"/>
                        </a:spcAft>
                        <a:buNone/>
                      </a:pPr>
                      <a:r>
                        <a:rPr lang="en-US" sz="1300" u="none" strike="noStrike" cap="none">
                          <a:solidFill>
                            <a:srgbClr val="2D2D2D"/>
                          </a:solidFill>
                          <a:latin typeface="Arial"/>
                          <a:ea typeface="Arial"/>
                          <a:cs typeface="Arial"/>
                          <a:sym typeface="Arial"/>
                        </a:rPr>
                        <a:t>2 DNN</a:t>
                      </a:r>
                      <a:r>
                        <a:rPr lang="en-US" sz="1300">
                          <a:solidFill>
                            <a:srgbClr val="2D2D2D"/>
                          </a:solidFill>
                          <a:latin typeface="Arial"/>
                          <a:ea typeface="Arial"/>
                          <a:cs typeface="Arial"/>
                          <a:sym typeface="Arial"/>
                        </a:rPr>
                        <a:t> are used</a:t>
                      </a:r>
                      <a:r>
                        <a:rPr lang="en-US" sz="1300" u="none" strike="noStrike" cap="none">
                          <a:solidFill>
                            <a:srgbClr val="2D2D2D"/>
                          </a:solidFill>
                          <a:latin typeface="Arial"/>
                          <a:ea typeface="Arial"/>
                          <a:cs typeface="Arial"/>
                          <a:sym typeface="Arial"/>
                        </a:rPr>
                        <a:t> separately, one for fault detection and classification and another for fault location identification.</a:t>
                      </a:r>
                      <a:endParaRPr sz="1300" b="1" i="0">
                        <a:solidFill>
                          <a:srgbClr val="2D2D2D"/>
                        </a:solidFill>
                        <a:latin typeface="Arial"/>
                        <a:ea typeface="Arial"/>
                        <a:cs typeface="Arial"/>
                        <a:sym typeface="Arial"/>
                      </a:endParaRPr>
                    </a:p>
                  </a:txBody>
                  <a:tcPr marL="68575" marR="68575" marT="0" marB="0">
                    <a:solidFill>
                      <a:schemeClr val="lt2"/>
                    </a:solidFill>
                  </a:tcPr>
                </a:tc>
                <a:tc>
                  <a:txBody>
                    <a:bodyPr/>
                    <a:lstStyle/>
                    <a:p>
                      <a:pPr marL="0" marR="0" lvl="0" indent="0" algn="just" rtl="0">
                        <a:lnSpc>
                          <a:spcPct val="107000"/>
                        </a:lnSpc>
                        <a:spcBef>
                          <a:spcPts val="0"/>
                        </a:spcBef>
                        <a:spcAft>
                          <a:spcPts val="0"/>
                        </a:spcAft>
                        <a:buNone/>
                      </a:pPr>
                      <a:r>
                        <a:rPr lang="en-US" sz="1300">
                          <a:solidFill>
                            <a:srgbClr val="2D2D2D"/>
                          </a:solidFill>
                          <a:latin typeface="Arial"/>
                          <a:ea typeface="Arial"/>
                          <a:cs typeface="Arial"/>
                          <a:sym typeface="Arial"/>
                        </a:rPr>
                        <a:t>Individual accuray for classifying fault is not mentioned in the paper. Also, Identifying Source Location is not explained properly.</a:t>
                      </a:r>
                      <a:endParaRPr sz="1300">
                        <a:solidFill>
                          <a:srgbClr val="2D2D2D"/>
                        </a:solidFill>
                        <a:latin typeface="Arial"/>
                        <a:ea typeface="Arial"/>
                        <a:cs typeface="Arial"/>
                        <a:sym typeface="Arial"/>
                      </a:endParaRPr>
                    </a:p>
                  </a:txBody>
                  <a:tcPr marL="68575" marR="68575" marT="0" marB="0">
                    <a:solidFill>
                      <a:schemeClr val="lt1"/>
                    </a:solidFill>
                  </a:tcPr>
                </a:tc>
                <a:extLst>
                  <a:ext uri="{0D108BD9-81ED-4DB2-BD59-A6C34878D82A}">
                    <a16:rowId xmlns:a16="http://schemas.microsoft.com/office/drawing/2014/main" val="10001"/>
                  </a:ext>
                </a:extLst>
              </a:tr>
              <a:tr h="1538675">
                <a:tc>
                  <a:txBody>
                    <a:bodyPr/>
                    <a:lstStyle/>
                    <a:p>
                      <a:pPr marL="0" marR="0" lvl="0" indent="0" algn="just" rtl="0">
                        <a:lnSpc>
                          <a:spcPct val="100000"/>
                        </a:lnSpc>
                        <a:spcBef>
                          <a:spcPts val="0"/>
                        </a:spcBef>
                        <a:spcAft>
                          <a:spcPts val="0"/>
                        </a:spcAft>
                        <a:buClr>
                          <a:schemeClr val="lt1"/>
                        </a:buClr>
                        <a:buSzPts val="1400"/>
                        <a:buFont typeface="Times New Roman"/>
                        <a:buNone/>
                      </a:pPr>
                      <a:r>
                        <a:rPr lang="en-US" sz="1400">
                          <a:solidFill>
                            <a:srgbClr val="2D2D2D"/>
                          </a:solidFill>
                          <a:latin typeface="Arial"/>
                          <a:ea typeface="Arial"/>
                          <a:cs typeface="Arial"/>
                          <a:sym typeface="Arial"/>
                        </a:rPr>
                        <a:t>2.</a:t>
                      </a:r>
                      <a:r>
                        <a:rPr lang="en-US" sz="1800" i="0">
                          <a:solidFill>
                            <a:srgbClr val="2D2D2D"/>
                          </a:solidFill>
                          <a:latin typeface="Arial"/>
                          <a:ea typeface="Arial"/>
                          <a:cs typeface="Arial"/>
                          <a:sym typeface="Arial"/>
                        </a:rPr>
                        <a:t> </a:t>
                      </a:r>
                      <a:r>
                        <a:rPr lang="en-US" sz="1400" i="0">
                          <a:solidFill>
                            <a:srgbClr val="2D2D2D"/>
                          </a:solidFill>
                          <a:latin typeface="Arial"/>
                          <a:ea typeface="Arial"/>
                          <a:cs typeface="Arial"/>
                          <a:sym typeface="Arial"/>
                        </a:rPr>
                        <a:t>Multi-class Support Vector Machine approach for fault classification in power transmission line.</a:t>
                      </a:r>
                      <a:endParaRPr>
                        <a:solidFill>
                          <a:srgbClr val="2D2D2D"/>
                        </a:solidFill>
                        <a:latin typeface="Arial"/>
                        <a:ea typeface="Arial"/>
                        <a:cs typeface="Arial"/>
                        <a:sym typeface="Arial"/>
                      </a:endParaRPr>
                    </a:p>
                  </a:txBody>
                  <a:tcPr marL="68575" marR="68575" marT="0" marB="0">
                    <a:solidFill>
                      <a:schemeClr val="lt1"/>
                    </a:solidFill>
                  </a:tcPr>
                </a:tc>
                <a:tc>
                  <a:txBody>
                    <a:bodyPr/>
                    <a:lstStyle/>
                    <a:p>
                      <a:pPr marL="0" marR="0" lvl="0" indent="0" algn="ctr" rtl="0">
                        <a:lnSpc>
                          <a:spcPct val="107000"/>
                        </a:lnSpc>
                        <a:spcBef>
                          <a:spcPts val="0"/>
                        </a:spcBef>
                        <a:spcAft>
                          <a:spcPts val="0"/>
                        </a:spcAft>
                        <a:buClr>
                          <a:schemeClr val="lt1"/>
                        </a:buClr>
                        <a:buSzPts val="1400"/>
                        <a:buFont typeface="Times New Roman"/>
                        <a:buNone/>
                      </a:pPr>
                      <a:r>
                        <a:rPr lang="en-US" sz="1400">
                          <a:solidFill>
                            <a:srgbClr val="2D2D2D"/>
                          </a:solidFill>
                          <a:latin typeface="Arial"/>
                          <a:ea typeface="Arial"/>
                          <a:cs typeface="Arial"/>
                          <a:sym typeface="Arial"/>
                        </a:rPr>
                        <a:t>IEEE </a:t>
                      </a:r>
                      <a:r>
                        <a:rPr lang="en-US" sz="1200">
                          <a:solidFill>
                            <a:srgbClr val="2D2D2D"/>
                          </a:solidFill>
                          <a:latin typeface="Arial"/>
                          <a:ea typeface="Arial"/>
                          <a:cs typeface="Arial"/>
                          <a:sym typeface="Arial"/>
                        </a:rPr>
                        <a:t> International Conference on Sustainable Energy Technologies, ICSET</a:t>
                      </a:r>
                      <a:endParaRPr sz="800">
                        <a:solidFill>
                          <a:srgbClr val="2D2D2D"/>
                        </a:solidFill>
                        <a:latin typeface="Arial"/>
                        <a:ea typeface="Arial"/>
                        <a:cs typeface="Arial"/>
                        <a:sym typeface="Arial"/>
                      </a:endParaRPr>
                    </a:p>
                    <a:p>
                      <a:pPr marL="0" marR="0" lvl="0" indent="0" algn="ctr" rtl="0">
                        <a:lnSpc>
                          <a:spcPct val="107000"/>
                        </a:lnSpc>
                        <a:spcBef>
                          <a:spcPts val="800"/>
                        </a:spcBef>
                        <a:spcAft>
                          <a:spcPts val="0"/>
                        </a:spcAft>
                        <a:buNone/>
                      </a:pPr>
                      <a:endParaRPr sz="1400">
                        <a:solidFill>
                          <a:srgbClr val="2D2D2D"/>
                        </a:solidFill>
                        <a:latin typeface="Arial"/>
                        <a:ea typeface="Arial"/>
                        <a:cs typeface="Arial"/>
                        <a:sym typeface="Arial"/>
                      </a:endParaRPr>
                    </a:p>
                  </a:txBody>
                  <a:tcPr marL="68575" marR="68575" marT="0" marB="0">
                    <a:solidFill>
                      <a:schemeClr val="lt2"/>
                    </a:solidFill>
                  </a:tcPr>
                </a:tc>
                <a:tc>
                  <a:txBody>
                    <a:bodyPr/>
                    <a:lstStyle/>
                    <a:p>
                      <a:pPr marL="0" marR="0" lvl="0" indent="0" algn="just" rtl="0">
                        <a:lnSpc>
                          <a:spcPct val="107000"/>
                        </a:lnSpc>
                        <a:spcBef>
                          <a:spcPts val="0"/>
                        </a:spcBef>
                        <a:spcAft>
                          <a:spcPts val="0"/>
                        </a:spcAft>
                        <a:buNone/>
                      </a:pPr>
                      <a:r>
                        <a:rPr lang="en-US" sz="1300" i="0">
                          <a:solidFill>
                            <a:srgbClr val="2D2D2D"/>
                          </a:solidFill>
                          <a:latin typeface="Arial"/>
                          <a:ea typeface="Arial"/>
                          <a:cs typeface="Arial"/>
                          <a:sym typeface="Arial"/>
                        </a:rPr>
                        <a:t>Uses information obtained from the wavelet decomposition of post fault current signals as input to SVM for classification of various faults.</a:t>
                      </a:r>
                      <a:endParaRPr sz="1300">
                        <a:solidFill>
                          <a:srgbClr val="2D2D2D"/>
                        </a:solidFill>
                        <a:latin typeface="Arial"/>
                        <a:ea typeface="Arial"/>
                        <a:cs typeface="Arial"/>
                        <a:sym typeface="Arial"/>
                      </a:endParaRPr>
                    </a:p>
                  </a:txBody>
                  <a:tcPr marL="68575" marR="68575" marT="0" marB="0">
                    <a:solidFill>
                      <a:schemeClr val="lt1"/>
                    </a:solidFill>
                  </a:tcPr>
                </a:tc>
                <a:tc>
                  <a:txBody>
                    <a:bodyPr/>
                    <a:lstStyle/>
                    <a:p>
                      <a:pPr marL="0" marR="0" lvl="0" indent="0" algn="just" rtl="0">
                        <a:lnSpc>
                          <a:spcPct val="107000"/>
                        </a:lnSpc>
                        <a:spcBef>
                          <a:spcPts val="0"/>
                        </a:spcBef>
                        <a:spcAft>
                          <a:spcPts val="0"/>
                        </a:spcAft>
                        <a:buClr>
                          <a:schemeClr val="lt1"/>
                        </a:buClr>
                        <a:buSzPts val="1400"/>
                        <a:buFont typeface="Times New Roman"/>
                        <a:buNone/>
                      </a:pPr>
                      <a:r>
                        <a:rPr lang="en-US" sz="1300">
                          <a:solidFill>
                            <a:srgbClr val="2D2D2D"/>
                          </a:solidFill>
                          <a:latin typeface="Arial"/>
                          <a:ea typeface="Arial"/>
                          <a:cs typeface="Arial"/>
                          <a:sym typeface="Arial"/>
                        </a:rPr>
                        <a:t>Only classification has been done. SVM algorithm is not suitable for large data sets. SVM does not perform very well when the data set has more noise i.e. target classes are overlapping.</a:t>
                      </a:r>
                      <a:endParaRPr sz="1300">
                        <a:solidFill>
                          <a:srgbClr val="2D2D2D"/>
                        </a:solidFill>
                        <a:latin typeface="Arial"/>
                        <a:ea typeface="Arial"/>
                        <a:cs typeface="Arial"/>
                        <a:sym typeface="Arial"/>
                      </a:endParaRPr>
                    </a:p>
                  </a:txBody>
                  <a:tcPr marL="68575" marR="68575" marT="0" marB="0">
                    <a:solidFill>
                      <a:schemeClr val="lt2"/>
                    </a:solidFill>
                  </a:tcPr>
                </a:tc>
                <a:extLst>
                  <a:ext uri="{0D108BD9-81ED-4DB2-BD59-A6C34878D82A}">
                    <a16:rowId xmlns:a16="http://schemas.microsoft.com/office/drawing/2014/main" val="10002"/>
                  </a:ext>
                </a:extLst>
              </a:tr>
              <a:tr h="1413525">
                <a:tc>
                  <a:txBody>
                    <a:bodyPr/>
                    <a:lstStyle/>
                    <a:p>
                      <a:pPr marL="0" marR="0" lvl="0" indent="0" algn="just" rtl="0">
                        <a:lnSpc>
                          <a:spcPct val="100000"/>
                        </a:lnSpc>
                        <a:spcBef>
                          <a:spcPts val="0"/>
                        </a:spcBef>
                        <a:spcAft>
                          <a:spcPts val="0"/>
                        </a:spcAft>
                        <a:buClr>
                          <a:schemeClr val="lt1"/>
                        </a:buClr>
                        <a:buSzPts val="1400"/>
                        <a:buFont typeface="Times New Roman"/>
                        <a:buNone/>
                      </a:pPr>
                      <a:r>
                        <a:rPr lang="en-US" sz="1400">
                          <a:solidFill>
                            <a:srgbClr val="2D2D2D"/>
                          </a:solidFill>
                          <a:latin typeface="Arial"/>
                          <a:ea typeface="Arial"/>
                          <a:cs typeface="Arial"/>
                          <a:sym typeface="Arial"/>
                        </a:rPr>
                        <a:t>3.</a:t>
                      </a:r>
                      <a:r>
                        <a:rPr lang="en-US" sz="1800" i="0">
                          <a:solidFill>
                            <a:srgbClr val="2D2D2D"/>
                          </a:solidFill>
                          <a:latin typeface="Arial"/>
                          <a:ea typeface="Arial"/>
                          <a:cs typeface="Arial"/>
                          <a:sym typeface="Arial"/>
                        </a:rPr>
                        <a:t> </a:t>
                      </a:r>
                      <a:r>
                        <a:rPr lang="en-US" sz="1400" i="0">
                          <a:solidFill>
                            <a:srgbClr val="2D2D2D"/>
                          </a:solidFill>
                          <a:latin typeface="Arial"/>
                          <a:ea typeface="Arial"/>
                          <a:cs typeface="Arial"/>
                          <a:sym typeface="Arial"/>
                        </a:rPr>
                        <a:t>Fault Detection and Classification in Power System Using Artificial Neural Network.</a:t>
                      </a:r>
                      <a:endParaRPr>
                        <a:solidFill>
                          <a:srgbClr val="2D2D2D"/>
                        </a:solidFill>
                        <a:latin typeface="Arial"/>
                        <a:ea typeface="Arial"/>
                        <a:cs typeface="Arial"/>
                        <a:sym typeface="Arial"/>
                      </a:endParaRPr>
                    </a:p>
                  </a:txBody>
                  <a:tcPr marL="68575" marR="68575" marT="0" marB="0">
                    <a:solidFill>
                      <a:schemeClr val="lt2"/>
                    </a:solidFill>
                  </a:tcPr>
                </a:tc>
                <a:tc>
                  <a:txBody>
                    <a:bodyPr/>
                    <a:lstStyle/>
                    <a:p>
                      <a:pPr marL="0" marR="0" lvl="0" indent="0" algn="ctr" rtl="0">
                        <a:lnSpc>
                          <a:spcPct val="107000"/>
                        </a:lnSpc>
                        <a:spcBef>
                          <a:spcPts val="0"/>
                        </a:spcBef>
                        <a:spcAft>
                          <a:spcPts val="0"/>
                        </a:spcAft>
                        <a:buClr>
                          <a:schemeClr val="dk1"/>
                        </a:buClr>
                        <a:buSzPts val="1100"/>
                        <a:buFont typeface="Arial"/>
                        <a:buNone/>
                      </a:pPr>
                      <a:r>
                        <a:rPr lang="en-US" sz="1300">
                          <a:solidFill>
                            <a:srgbClr val="2D2D2D"/>
                          </a:solidFill>
                          <a:latin typeface="Arial"/>
                          <a:ea typeface="Arial"/>
                          <a:cs typeface="Arial"/>
                          <a:sym typeface="Arial"/>
                        </a:rPr>
                        <a:t>2nd International Conference on Intelligent</a:t>
                      </a:r>
                      <a:endParaRPr sz="1300">
                        <a:solidFill>
                          <a:srgbClr val="2D2D2D"/>
                        </a:solidFill>
                        <a:latin typeface="Arial"/>
                        <a:ea typeface="Arial"/>
                        <a:cs typeface="Arial"/>
                        <a:sym typeface="Arial"/>
                      </a:endParaRPr>
                    </a:p>
                    <a:p>
                      <a:pPr marL="0" marR="0" lvl="0" indent="0" algn="ctr" rtl="0">
                        <a:lnSpc>
                          <a:spcPct val="107000"/>
                        </a:lnSpc>
                        <a:spcBef>
                          <a:spcPts val="0"/>
                        </a:spcBef>
                        <a:spcAft>
                          <a:spcPts val="0"/>
                        </a:spcAft>
                        <a:buClr>
                          <a:schemeClr val="dk1"/>
                        </a:buClr>
                        <a:buSzPts val="1100"/>
                        <a:buFont typeface="Arial"/>
                        <a:buNone/>
                      </a:pPr>
                      <a:r>
                        <a:rPr lang="en-US" sz="1300">
                          <a:solidFill>
                            <a:srgbClr val="2D2D2D"/>
                          </a:solidFill>
                          <a:latin typeface="Arial"/>
                          <a:ea typeface="Arial"/>
                          <a:cs typeface="Arial"/>
                          <a:sym typeface="Arial"/>
                        </a:rPr>
                        <a:t>Technologies (CONIT)’22</a:t>
                      </a:r>
                      <a:endParaRPr sz="1300">
                        <a:solidFill>
                          <a:srgbClr val="2D2D2D"/>
                        </a:solidFill>
                        <a:latin typeface="Arial"/>
                        <a:ea typeface="Arial"/>
                        <a:cs typeface="Arial"/>
                        <a:sym typeface="Arial"/>
                      </a:endParaRPr>
                    </a:p>
                  </a:txBody>
                  <a:tcPr marL="68575" marR="68575" marT="0" marB="0">
                    <a:solidFill>
                      <a:schemeClr val="lt1"/>
                    </a:solidFill>
                  </a:tcPr>
                </a:tc>
                <a:tc>
                  <a:txBody>
                    <a:bodyPr/>
                    <a:lstStyle/>
                    <a:p>
                      <a:pPr marL="0" marR="0" lvl="0" indent="0" algn="just" rtl="0">
                        <a:lnSpc>
                          <a:spcPct val="107000"/>
                        </a:lnSpc>
                        <a:spcBef>
                          <a:spcPts val="0"/>
                        </a:spcBef>
                        <a:spcAft>
                          <a:spcPts val="0"/>
                        </a:spcAft>
                        <a:buClr>
                          <a:schemeClr val="lt1"/>
                        </a:buClr>
                        <a:buSzPts val="1400"/>
                        <a:buFont typeface="Times New Roman"/>
                        <a:buNone/>
                      </a:pPr>
                      <a:r>
                        <a:rPr lang="en-US" sz="1300">
                          <a:solidFill>
                            <a:srgbClr val="2D2D2D"/>
                          </a:solidFill>
                          <a:latin typeface="Arial"/>
                          <a:ea typeface="Arial"/>
                          <a:cs typeface="Arial"/>
                          <a:sym typeface="Arial"/>
                        </a:rPr>
                        <a:t>Uses 2 ANN, one for detection and one for classification. </a:t>
                      </a:r>
                      <a:r>
                        <a:rPr lang="en-US" sz="1300" i="0">
                          <a:solidFill>
                            <a:srgbClr val="2D2D2D"/>
                          </a:solidFill>
                          <a:latin typeface="Arial"/>
                          <a:ea typeface="Arial"/>
                          <a:cs typeface="Arial"/>
                          <a:sym typeface="Arial"/>
                        </a:rPr>
                        <a:t>The detection and classification are done with the help of bus voltages, currents, zero sequence components of current and voltage, used as input to the neural network to train the ANN.</a:t>
                      </a:r>
                      <a:endParaRPr sz="1300">
                        <a:solidFill>
                          <a:srgbClr val="2D2D2D"/>
                        </a:solidFill>
                        <a:latin typeface="Arial"/>
                        <a:ea typeface="Arial"/>
                        <a:cs typeface="Arial"/>
                        <a:sym typeface="Arial"/>
                      </a:endParaRPr>
                    </a:p>
                  </a:txBody>
                  <a:tcPr marL="68575" marR="68575" marT="0" marB="0">
                    <a:solidFill>
                      <a:schemeClr val="lt2"/>
                    </a:solidFill>
                  </a:tcPr>
                </a:tc>
                <a:tc>
                  <a:txBody>
                    <a:bodyPr/>
                    <a:lstStyle/>
                    <a:p>
                      <a:pPr marL="0" marR="0" lvl="0" indent="0" algn="just" rtl="0">
                        <a:lnSpc>
                          <a:spcPct val="107000"/>
                        </a:lnSpc>
                        <a:spcBef>
                          <a:spcPts val="0"/>
                        </a:spcBef>
                        <a:spcAft>
                          <a:spcPts val="0"/>
                        </a:spcAft>
                        <a:buClr>
                          <a:schemeClr val="lt1"/>
                        </a:buClr>
                        <a:buSzPts val="1400"/>
                        <a:buFont typeface="Times New Roman"/>
                        <a:buNone/>
                      </a:pPr>
                      <a:r>
                        <a:rPr lang="en-US" sz="1300">
                          <a:solidFill>
                            <a:srgbClr val="2D2D2D"/>
                          </a:solidFill>
                          <a:latin typeface="Arial"/>
                          <a:ea typeface="Arial"/>
                          <a:cs typeface="Arial"/>
                          <a:sym typeface="Arial"/>
                        </a:rPr>
                        <a:t>They can reach better results by increasing the number of buses, creating more fault locations, and finding exact locations of fault.</a:t>
                      </a:r>
                      <a:endParaRPr sz="1300">
                        <a:solidFill>
                          <a:srgbClr val="2D2D2D"/>
                        </a:solidFill>
                        <a:latin typeface="Arial"/>
                        <a:ea typeface="Arial"/>
                        <a:cs typeface="Arial"/>
                        <a:sym typeface="Arial"/>
                      </a:endParaRPr>
                    </a:p>
                    <a:p>
                      <a:pPr marL="0" lvl="0" indent="0" algn="just" rtl="0">
                        <a:lnSpc>
                          <a:spcPct val="107000"/>
                        </a:lnSpc>
                        <a:spcBef>
                          <a:spcPts val="0"/>
                        </a:spcBef>
                        <a:spcAft>
                          <a:spcPts val="0"/>
                        </a:spcAft>
                        <a:buClr>
                          <a:schemeClr val="lt1"/>
                        </a:buClr>
                        <a:buSzPts val="1400"/>
                        <a:buFont typeface="Times New Roman"/>
                        <a:buNone/>
                      </a:pPr>
                      <a:r>
                        <a:rPr lang="en-US" sz="1300">
                          <a:solidFill>
                            <a:srgbClr val="2D2D2D"/>
                          </a:solidFill>
                          <a:latin typeface="Arial"/>
                          <a:ea typeface="Arial"/>
                          <a:cs typeface="Arial"/>
                          <a:sym typeface="Arial"/>
                        </a:rPr>
                        <a:t>ANN models tends to overfit as the size of data increases which is particularly the case with practical power system.</a:t>
                      </a:r>
                      <a:endParaRPr sz="1300">
                        <a:solidFill>
                          <a:srgbClr val="2D2D2D"/>
                        </a:solidFill>
                        <a:latin typeface="Arial"/>
                        <a:ea typeface="Arial"/>
                        <a:cs typeface="Arial"/>
                        <a:sym typeface="Arial"/>
                      </a:endParaRPr>
                    </a:p>
                  </a:txBody>
                  <a:tcPr marL="68575" marR="68575" marT="0" marB="0">
                    <a:solidFill>
                      <a:schemeClr val="lt1"/>
                    </a:solidFill>
                  </a:tcPr>
                </a:tc>
                <a:extLst>
                  <a:ext uri="{0D108BD9-81ED-4DB2-BD59-A6C34878D82A}">
                    <a16:rowId xmlns:a16="http://schemas.microsoft.com/office/drawing/2014/main" val="10003"/>
                  </a:ext>
                </a:extLst>
              </a:tr>
              <a:tr h="1419225">
                <a:tc>
                  <a:txBody>
                    <a:bodyPr/>
                    <a:lstStyle/>
                    <a:p>
                      <a:pPr marL="0" marR="0" lvl="0" indent="0" algn="just" rtl="0">
                        <a:lnSpc>
                          <a:spcPct val="107000"/>
                        </a:lnSpc>
                        <a:spcBef>
                          <a:spcPts val="0"/>
                        </a:spcBef>
                        <a:spcAft>
                          <a:spcPts val="0"/>
                        </a:spcAft>
                        <a:buClr>
                          <a:schemeClr val="lt1"/>
                        </a:buClr>
                        <a:buSzPts val="1400"/>
                        <a:buFont typeface="Times New Roman"/>
                        <a:buNone/>
                      </a:pPr>
                      <a:r>
                        <a:rPr lang="en-US" sz="1400">
                          <a:solidFill>
                            <a:srgbClr val="2D2D2D"/>
                          </a:solidFill>
                          <a:latin typeface="Arial"/>
                          <a:ea typeface="Arial"/>
                          <a:cs typeface="Arial"/>
                          <a:sym typeface="Arial"/>
                        </a:rPr>
                        <a:t>4. </a:t>
                      </a:r>
                      <a:r>
                        <a:rPr lang="en-US">
                          <a:solidFill>
                            <a:srgbClr val="2D2D2D"/>
                          </a:solidFill>
                          <a:latin typeface="Arial"/>
                          <a:ea typeface="Arial"/>
                          <a:cs typeface="Arial"/>
                          <a:sym typeface="Arial"/>
                        </a:rPr>
                        <a:t>Fault Detection and Classification in Power Transmission Lines using BPNN.</a:t>
                      </a:r>
                      <a:endParaRPr sz="1400" b="0" i="0" u="none" strike="noStrike">
                        <a:solidFill>
                          <a:srgbClr val="2D2D2D"/>
                        </a:solidFill>
                        <a:latin typeface="Arial"/>
                        <a:ea typeface="Arial"/>
                        <a:cs typeface="Arial"/>
                        <a:sym typeface="Arial"/>
                      </a:endParaRPr>
                    </a:p>
                  </a:txBody>
                  <a:tcPr marL="68575" marR="68575" marT="0" marB="0">
                    <a:solidFill>
                      <a:schemeClr val="lt1"/>
                    </a:solidFill>
                  </a:tcPr>
                </a:tc>
                <a:tc>
                  <a:txBody>
                    <a:bodyPr/>
                    <a:lstStyle/>
                    <a:p>
                      <a:pPr marL="0" marR="0" lvl="0" indent="0" algn="ctr" rtl="0">
                        <a:lnSpc>
                          <a:spcPct val="107000"/>
                        </a:lnSpc>
                        <a:spcBef>
                          <a:spcPts val="0"/>
                        </a:spcBef>
                        <a:spcAft>
                          <a:spcPts val="0"/>
                        </a:spcAft>
                        <a:buClr>
                          <a:schemeClr val="lt1"/>
                        </a:buClr>
                        <a:buSzPts val="1400"/>
                        <a:buFont typeface="Times New Roman"/>
                        <a:buNone/>
                      </a:pPr>
                      <a:r>
                        <a:rPr lang="en-US" sz="1100">
                          <a:solidFill>
                            <a:srgbClr val="2D2D2D"/>
                          </a:solidFill>
                          <a:latin typeface="Arial"/>
                          <a:ea typeface="Arial"/>
                          <a:cs typeface="Arial"/>
                          <a:sym typeface="Arial"/>
                        </a:rPr>
                        <a:t>2020 International Conference on Smart Electronics and Communication (ICOSEC)</a:t>
                      </a:r>
                      <a:endParaRPr sz="1100">
                        <a:solidFill>
                          <a:srgbClr val="2D2D2D"/>
                        </a:solidFill>
                        <a:latin typeface="Arial"/>
                        <a:ea typeface="Arial"/>
                        <a:cs typeface="Arial"/>
                        <a:sym typeface="Arial"/>
                      </a:endParaRPr>
                    </a:p>
                  </a:txBody>
                  <a:tcPr marL="68575" marR="68575" marT="0" marB="0">
                    <a:solidFill>
                      <a:schemeClr val="lt2"/>
                    </a:solidFill>
                  </a:tcPr>
                </a:tc>
                <a:tc>
                  <a:txBody>
                    <a:bodyPr/>
                    <a:lstStyle/>
                    <a:p>
                      <a:pPr marL="0" marR="0" lvl="0" indent="0" algn="l" rtl="0">
                        <a:lnSpc>
                          <a:spcPct val="107000"/>
                        </a:lnSpc>
                        <a:spcBef>
                          <a:spcPts val="0"/>
                        </a:spcBef>
                        <a:spcAft>
                          <a:spcPts val="0"/>
                        </a:spcAft>
                        <a:buClr>
                          <a:schemeClr val="lt1"/>
                        </a:buClr>
                        <a:buSzPts val="1400"/>
                        <a:buFont typeface="Times New Roman"/>
                        <a:buNone/>
                      </a:pPr>
                      <a:r>
                        <a:rPr lang="en-US">
                          <a:solidFill>
                            <a:srgbClr val="2D2D2D"/>
                          </a:solidFill>
                          <a:latin typeface="Arial"/>
                          <a:ea typeface="Arial"/>
                          <a:cs typeface="Arial"/>
                          <a:sym typeface="Arial"/>
                        </a:rPr>
                        <a:t>Uses BPNN model with Levenberg-Marquardt algorithm for fault detection and classification.</a:t>
                      </a:r>
                      <a:endParaRPr sz="1400">
                        <a:solidFill>
                          <a:srgbClr val="2D2D2D"/>
                        </a:solidFill>
                        <a:latin typeface="Arial"/>
                        <a:ea typeface="Arial"/>
                        <a:cs typeface="Arial"/>
                        <a:sym typeface="Arial"/>
                      </a:endParaRPr>
                    </a:p>
                  </a:txBody>
                  <a:tcPr marL="68575" marR="68575" marT="0" marB="0">
                    <a:solidFill>
                      <a:schemeClr val="lt1"/>
                    </a:solidFill>
                  </a:tcPr>
                </a:tc>
                <a:tc>
                  <a:txBody>
                    <a:bodyPr/>
                    <a:lstStyle/>
                    <a:p>
                      <a:pPr marL="0" marR="0" lvl="0" indent="0" algn="just" rtl="0">
                        <a:lnSpc>
                          <a:spcPct val="107000"/>
                        </a:lnSpc>
                        <a:spcBef>
                          <a:spcPts val="0"/>
                        </a:spcBef>
                        <a:spcAft>
                          <a:spcPts val="0"/>
                        </a:spcAft>
                        <a:buClr>
                          <a:schemeClr val="lt1"/>
                        </a:buClr>
                        <a:buSzPts val="1400"/>
                        <a:buFont typeface="Times New Roman"/>
                        <a:buNone/>
                      </a:pPr>
                      <a:r>
                        <a:rPr lang="en-US">
                          <a:solidFill>
                            <a:srgbClr val="2D2D2D"/>
                          </a:solidFill>
                          <a:latin typeface="Arial"/>
                          <a:ea typeface="Arial"/>
                          <a:cs typeface="Arial"/>
                          <a:sym typeface="Arial"/>
                        </a:rPr>
                        <a:t>The study is done on a small 3-phase transmission line for only A-G and A-B-G type faults.</a:t>
                      </a:r>
                      <a:endParaRPr sz="1400">
                        <a:solidFill>
                          <a:srgbClr val="2D2D2D"/>
                        </a:solidFill>
                        <a:latin typeface="Arial"/>
                        <a:ea typeface="Arial"/>
                        <a:cs typeface="Arial"/>
                        <a:sym typeface="Arial"/>
                      </a:endParaRPr>
                    </a:p>
                  </a:txBody>
                  <a:tcPr marL="68575" marR="68575" marT="0" marB="0">
                    <a:solidFill>
                      <a:schemeClr val="lt2"/>
                    </a:solidFill>
                  </a:tcPr>
                </a:tc>
                <a:extLst>
                  <a:ext uri="{0D108BD9-81ED-4DB2-BD59-A6C34878D82A}">
                    <a16:rowId xmlns:a16="http://schemas.microsoft.com/office/drawing/2014/main" val="10004"/>
                  </a:ext>
                </a:extLst>
              </a:tr>
              <a:tr h="133350">
                <a:tc>
                  <a:txBody>
                    <a:bodyPr/>
                    <a:lstStyle/>
                    <a:p>
                      <a:pPr marL="0" marR="0" lvl="0" indent="0" algn="just" rtl="0">
                        <a:lnSpc>
                          <a:spcPct val="107000"/>
                        </a:lnSpc>
                        <a:spcBef>
                          <a:spcPts val="0"/>
                        </a:spcBef>
                        <a:spcAft>
                          <a:spcPts val="0"/>
                        </a:spcAft>
                        <a:buNone/>
                      </a:pPr>
                      <a:endParaRPr sz="1400" b="0">
                        <a:latin typeface="Times New Roman"/>
                        <a:ea typeface="Times New Roman"/>
                        <a:cs typeface="Times New Roman"/>
                        <a:sym typeface="Times New Roman"/>
                      </a:endParaRPr>
                    </a:p>
                  </a:txBody>
                  <a:tcPr marL="68575" marR="68575" marT="0" marB="0">
                    <a:solidFill>
                      <a:srgbClr val="37362E"/>
                    </a:solidFill>
                  </a:tcPr>
                </a:tc>
                <a:tc>
                  <a:txBody>
                    <a:bodyPr/>
                    <a:lstStyle/>
                    <a:p>
                      <a:pPr marL="0" marR="0" lvl="0" indent="0" algn="ctr" rtl="0">
                        <a:lnSpc>
                          <a:spcPct val="107000"/>
                        </a:lnSpc>
                        <a:spcBef>
                          <a:spcPts val="0"/>
                        </a:spcBef>
                        <a:spcAft>
                          <a:spcPts val="0"/>
                        </a:spcAft>
                        <a:buClr>
                          <a:schemeClr val="lt1"/>
                        </a:buClr>
                        <a:buSzPts val="1400"/>
                        <a:buFont typeface="Rockwell"/>
                        <a:buNone/>
                      </a:pPr>
                      <a:endParaRPr sz="1400">
                        <a:latin typeface="Times New Roman"/>
                        <a:ea typeface="Times New Roman"/>
                        <a:cs typeface="Times New Roman"/>
                        <a:sym typeface="Times New Roman"/>
                      </a:endParaRPr>
                    </a:p>
                  </a:txBody>
                  <a:tcPr marL="68575" marR="68575" marT="0" marB="0">
                    <a:solidFill>
                      <a:srgbClr val="393830"/>
                    </a:solidFill>
                  </a:tcPr>
                </a:tc>
                <a:tc>
                  <a:txBody>
                    <a:bodyPr/>
                    <a:lstStyle/>
                    <a:p>
                      <a:pPr marL="0" marR="0" lvl="0" indent="0" algn="just" rtl="0">
                        <a:lnSpc>
                          <a:spcPct val="107000"/>
                        </a:lnSpc>
                        <a:spcBef>
                          <a:spcPts val="0"/>
                        </a:spcBef>
                        <a:spcAft>
                          <a:spcPts val="0"/>
                        </a:spcAft>
                        <a:buNone/>
                      </a:pPr>
                      <a:endParaRPr sz="1400">
                        <a:latin typeface="Times New Roman"/>
                        <a:ea typeface="Times New Roman"/>
                        <a:cs typeface="Times New Roman"/>
                        <a:sym typeface="Times New Roman"/>
                      </a:endParaRPr>
                    </a:p>
                  </a:txBody>
                  <a:tcPr marL="68575" marR="68575" marT="0" marB="0">
                    <a:solidFill>
                      <a:srgbClr val="3F3E36"/>
                    </a:solidFill>
                  </a:tcPr>
                </a:tc>
                <a:tc>
                  <a:txBody>
                    <a:bodyPr/>
                    <a:lstStyle/>
                    <a:p>
                      <a:pPr marL="0" marR="0" lvl="0" indent="0" algn="just" rtl="0">
                        <a:lnSpc>
                          <a:spcPct val="107000"/>
                        </a:lnSpc>
                        <a:spcBef>
                          <a:spcPts val="0"/>
                        </a:spcBef>
                        <a:spcAft>
                          <a:spcPts val="0"/>
                        </a:spcAft>
                        <a:buNone/>
                      </a:pPr>
                      <a:endParaRPr sz="1400">
                        <a:latin typeface="Times New Roman"/>
                        <a:ea typeface="Times New Roman"/>
                        <a:cs typeface="Times New Roman"/>
                        <a:sym typeface="Times New Roman"/>
                      </a:endParaRPr>
                    </a:p>
                  </a:txBody>
                  <a:tcPr marL="68575" marR="68575" marT="0" marB="0">
                    <a:solidFill>
                      <a:srgbClr val="19191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dt" idx="10"/>
          </p:nvPr>
        </p:nvSpPr>
        <p:spPr>
          <a:xfrm>
            <a:off x="404252" y="6436225"/>
            <a:ext cx="18429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solidFill>
                  <a:schemeClr val="lt1"/>
                </a:solidFill>
              </a:rPr>
              <a:t>06 Oct 2023</a:t>
            </a:r>
            <a:endParaRPr>
              <a:solidFill>
                <a:schemeClr val="lt1"/>
              </a:solidFill>
            </a:endParaRPr>
          </a:p>
        </p:txBody>
      </p:sp>
      <p:sp>
        <p:nvSpPr>
          <p:cNvPr id="126" name="Google Shape;126;p9"/>
          <p:cNvSpPr txBox="1">
            <a:spLocks noGrp="1"/>
          </p:cNvSpPr>
          <p:nvPr>
            <p:ph type="sldNum" idx="12"/>
          </p:nvPr>
        </p:nvSpPr>
        <p:spPr>
          <a:xfrm>
            <a:off x="10563610" y="6436223"/>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7</a:t>
            </a:fld>
            <a:endParaRPr>
              <a:solidFill>
                <a:schemeClr val="accent1"/>
              </a:solidFill>
              <a:latin typeface="Source Code Pro"/>
              <a:ea typeface="Source Code Pro"/>
              <a:cs typeface="Source Code Pro"/>
              <a:sym typeface="Source Code Pro"/>
            </a:endParaRPr>
          </a:p>
        </p:txBody>
      </p:sp>
      <p:sp>
        <p:nvSpPr>
          <p:cNvPr id="127" name="Google Shape;127;p9"/>
          <p:cNvSpPr txBox="1">
            <a:spLocks noGrp="1"/>
          </p:cNvSpPr>
          <p:nvPr>
            <p:ph type="title"/>
          </p:nvPr>
        </p:nvSpPr>
        <p:spPr>
          <a:xfrm>
            <a:off x="908730" y="202203"/>
            <a:ext cx="10058400" cy="740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200"/>
              <a:buFont typeface="Times New Roman"/>
              <a:buNone/>
            </a:pPr>
            <a:r>
              <a:rPr lang="en-US">
                <a:solidFill>
                  <a:srgbClr val="2D2D2D"/>
                </a:solidFill>
                <a:latin typeface="Arial"/>
                <a:ea typeface="Arial"/>
                <a:cs typeface="Arial"/>
                <a:sym typeface="Arial"/>
              </a:rPr>
              <a:t>IMPLEMENTATION IDEA </a:t>
            </a:r>
            <a:endParaRPr>
              <a:solidFill>
                <a:srgbClr val="2D2D2D"/>
              </a:solidFill>
              <a:latin typeface="Arial"/>
              <a:ea typeface="Arial"/>
              <a:cs typeface="Arial"/>
              <a:sym typeface="Arial"/>
            </a:endParaRPr>
          </a:p>
        </p:txBody>
      </p:sp>
      <p:pic>
        <p:nvPicPr>
          <p:cNvPr id="128" name="Google Shape;128;p9"/>
          <p:cNvPicPr preferRelativeResize="0"/>
          <p:nvPr/>
        </p:nvPicPr>
        <p:blipFill rotWithShape="1">
          <a:blip r:embed="rId3">
            <a:alphaModFix/>
          </a:blip>
          <a:srcRect/>
          <a:stretch/>
        </p:blipFill>
        <p:spPr>
          <a:xfrm>
            <a:off x="5775325" y="3198813"/>
            <a:ext cx="639763" cy="457200"/>
          </a:xfrm>
          <a:prstGeom prst="rect">
            <a:avLst/>
          </a:prstGeom>
          <a:noFill/>
          <a:ln>
            <a:noFill/>
          </a:ln>
        </p:spPr>
      </p:pic>
      <p:pic>
        <p:nvPicPr>
          <p:cNvPr id="129" name="Google Shape;129;p9"/>
          <p:cNvPicPr preferRelativeResize="0"/>
          <p:nvPr/>
        </p:nvPicPr>
        <p:blipFill rotWithShape="1">
          <a:blip r:embed="rId3">
            <a:alphaModFix/>
          </a:blip>
          <a:srcRect/>
          <a:stretch/>
        </p:blipFill>
        <p:spPr>
          <a:xfrm>
            <a:off x="5775325" y="3198813"/>
            <a:ext cx="639763" cy="457200"/>
          </a:xfrm>
          <a:prstGeom prst="rect">
            <a:avLst/>
          </a:prstGeom>
          <a:noFill/>
          <a:ln>
            <a:noFill/>
          </a:ln>
        </p:spPr>
      </p:pic>
      <p:graphicFrame>
        <p:nvGraphicFramePr>
          <p:cNvPr id="130" name="Google Shape;130;p9"/>
          <p:cNvGraphicFramePr/>
          <p:nvPr/>
        </p:nvGraphicFramePr>
        <p:xfrm>
          <a:off x="862375" y="1055375"/>
          <a:ext cx="10579750" cy="4941825"/>
        </p:xfrm>
        <a:graphic>
          <a:graphicData uri="http://schemas.openxmlformats.org/drawingml/2006/table">
            <a:tbl>
              <a:tblPr>
                <a:noFill/>
                <a:tableStyleId>{C62EA40E-66DE-4E26-A5A7-E3EB645F5F3A}</a:tableStyleId>
              </a:tblPr>
              <a:tblGrid>
                <a:gridCol w="2421650">
                  <a:extLst>
                    <a:ext uri="{9D8B030D-6E8A-4147-A177-3AD203B41FA5}">
                      <a16:colId xmlns:a16="http://schemas.microsoft.com/office/drawing/2014/main" val="20000"/>
                    </a:ext>
                  </a:extLst>
                </a:gridCol>
                <a:gridCol w="8158100">
                  <a:extLst>
                    <a:ext uri="{9D8B030D-6E8A-4147-A177-3AD203B41FA5}">
                      <a16:colId xmlns:a16="http://schemas.microsoft.com/office/drawing/2014/main" val="20001"/>
                    </a:ext>
                  </a:extLst>
                </a:gridCol>
              </a:tblGrid>
              <a:tr h="662775">
                <a:tc>
                  <a:txBody>
                    <a:bodyPr/>
                    <a:lstStyle/>
                    <a:p>
                      <a:pPr marL="0" lvl="0" indent="0" algn="l" rtl="0">
                        <a:spcBef>
                          <a:spcPts val="0"/>
                        </a:spcBef>
                        <a:spcAft>
                          <a:spcPts val="0"/>
                        </a:spcAft>
                        <a:buNone/>
                      </a:pPr>
                      <a:r>
                        <a:rPr lang="en-US">
                          <a:solidFill>
                            <a:srgbClr val="2D2D2D"/>
                          </a:solidFill>
                        </a:rPr>
                        <a:t>Data Collection</a:t>
                      </a:r>
                      <a:endParaRPr>
                        <a:solidFill>
                          <a:srgbClr val="2D2D2D"/>
                        </a:solidFill>
                      </a:endParaRPr>
                    </a:p>
                  </a:txBody>
                  <a:tcPr marL="91425" marR="91425" marT="91425" marB="91425"/>
                </a:tc>
                <a:tc>
                  <a:txBody>
                    <a:bodyPr/>
                    <a:lstStyle/>
                    <a:p>
                      <a:pPr marL="0" lvl="0" indent="0" algn="l" rtl="0">
                        <a:spcBef>
                          <a:spcPts val="0"/>
                        </a:spcBef>
                        <a:spcAft>
                          <a:spcPts val="0"/>
                        </a:spcAft>
                        <a:buNone/>
                      </a:pPr>
                      <a:r>
                        <a:rPr lang="en-US">
                          <a:solidFill>
                            <a:srgbClr val="2D2D2D"/>
                          </a:solidFill>
                        </a:rPr>
                        <a:t>Gather data generated by simulating a 2 area 11 bus system for 5 secs from various fault location.</a:t>
                      </a:r>
                      <a:endParaRPr>
                        <a:solidFill>
                          <a:srgbClr val="2D2D2D"/>
                        </a:solidFill>
                      </a:endParaRPr>
                    </a:p>
                  </a:txBody>
                  <a:tcPr marL="91425" marR="91425" marT="91425" marB="91425"/>
                </a:tc>
                <a:extLst>
                  <a:ext uri="{0D108BD9-81ED-4DB2-BD59-A6C34878D82A}">
                    <a16:rowId xmlns:a16="http://schemas.microsoft.com/office/drawing/2014/main" val="10000"/>
                  </a:ext>
                </a:extLst>
              </a:tr>
              <a:tr h="571775">
                <a:tc>
                  <a:txBody>
                    <a:bodyPr/>
                    <a:lstStyle/>
                    <a:p>
                      <a:pPr marL="0" lvl="0" indent="0" algn="l" rtl="0">
                        <a:spcBef>
                          <a:spcPts val="0"/>
                        </a:spcBef>
                        <a:spcAft>
                          <a:spcPts val="0"/>
                        </a:spcAft>
                        <a:buNone/>
                      </a:pPr>
                      <a:r>
                        <a:rPr lang="en-US">
                          <a:solidFill>
                            <a:srgbClr val="2D2D2D"/>
                          </a:solidFill>
                        </a:rPr>
                        <a:t>Data Preprocessing</a:t>
                      </a:r>
                      <a:endParaRPr>
                        <a:solidFill>
                          <a:srgbClr val="2D2D2D"/>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solidFill>
                            <a:srgbClr val="2D2D2D"/>
                          </a:solidFill>
                        </a:rPr>
                        <a:t>Clean, normalize, and handle missing values in the collected data to prepare it for analysis.</a:t>
                      </a:r>
                      <a:endParaRPr>
                        <a:solidFill>
                          <a:srgbClr val="2D2D2D"/>
                        </a:solidFill>
                      </a:endParaRPr>
                    </a:p>
                  </a:txBody>
                  <a:tcPr marL="91425" marR="91425" marT="91425" marB="91425"/>
                </a:tc>
                <a:extLst>
                  <a:ext uri="{0D108BD9-81ED-4DB2-BD59-A6C34878D82A}">
                    <a16:rowId xmlns:a16="http://schemas.microsoft.com/office/drawing/2014/main" val="10001"/>
                  </a:ext>
                </a:extLst>
              </a:tr>
              <a:tr h="594575">
                <a:tc>
                  <a:txBody>
                    <a:bodyPr/>
                    <a:lstStyle/>
                    <a:p>
                      <a:pPr marL="0" lvl="0" indent="0" algn="l" rtl="0">
                        <a:spcBef>
                          <a:spcPts val="0"/>
                        </a:spcBef>
                        <a:spcAft>
                          <a:spcPts val="0"/>
                        </a:spcAft>
                        <a:buNone/>
                      </a:pPr>
                      <a:r>
                        <a:rPr lang="en-US">
                          <a:solidFill>
                            <a:srgbClr val="2D2D2D"/>
                          </a:solidFill>
                        </a:rPr>
                        <a:t>Feature Extraction</a:t>
                      </a:r>
                      <a:endParaRPr>
                        <a:solidFill>
                          <a:srgbClr val="2D2D2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solidFill>
                            <a:srgbClr val="2D2D2D"/>
                          </a:solidFill>
                        </a:rPr>
                        <a:t>Extract relevant features from the preprocessed data, such as waveform characteristics.</a:t>
                      </a:r>
                      <a:endParaRPr>
                        <a:solidFill>
                          <a:srgbClr val="2D2D2D"/>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571775">
                <a:tc>
                  <a:txBody>
                    <a:bodyPr/>
                    <a:lstStyle/>
                    <a:p>
                      <a:pPr marL="0" lvl="0" indent="0" algn="l" rtl="0">
                        <a:spcBef>
                          <a:spcPts val="0"/>
                        </a:spcBef>
                        <a:spcAft>
                          <a:spcPts val="0"/>
                        </a:spcAft>
                        <a:buNone/>
                      </a:pPr>
                      <a:r>
                        <a:rPr lang="en-US">
                          <a:solidFill>
                            <a:srgbClr val="2D2D2D"/>
                          </a:solidFill>
                        </a:rPr>
                        <a:t>Feature Selection</a:t>
                      </a:r>
                      <a:endParaRPr>
                        <a:solidFill>
                          <a:srgbClr val="2D2D2D"/>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solidFill>
                            <a:srgbClr val="2D2D2D"/>
                          </a:solidFill>
                        </a:rPr>
                        <a:t>Choose informative features and reduce dimensionality to improve model efficiency.</a:t>
                      </a:r>
                      <a:endParaRPr>
                        <a:solidFill>
                          <a:srgbClr val="2D2D2D"/>
                        </a:solidFill>
                      </a:endParaRPr>
                    </a:p>
                  </a:txBody>
                  <a:tcPr marL="91425" marR="91425" marT="91425" marB="91425"/>
                </a:tc>
                <a:extLst>
                  <a:ext uri="{0D108BD9-81ED-4DB2-BD59-A6C34878D82A}">
                    <a16:rowId xmlns:a16="http://schemas.microsoft.com/office/drawing/2014/main" val="10003"/>
                  </a:ext>
                </a:extLst>
              </a:tr>
              <a:tr h="571775">
                <a:tc>
                  <a:txBody>
                    <a:bodyPr/>
                    <a:lstStyle/>
                    <a:p>
                      <a:pPr marL="0" lvl="0" indent="0" algn="l" rtl="0">
                        <a:spcBef>
                          <a:spcPts val="0"/>
                        </a:spcBef>
                        <a:spcAft>
                          <a:spcPts val="0"/>
                        </a:spcAft>
                        <a:buNone/>
                      </a:pPr>
                      <a:r>
                        <a:rPr lang="en-US">
                          <a:solidFill>
                            <a:srgbClr val="2D2D2D"/>
                          </a:solidFill>
                        </a:rPr>
                        <a:t>Labeling</a:t>
                      </a:r>
                      <a:endParaRPr>
                        <a:solidFill>
                          <a:srgbClr val="2D2D2D"/>
                        </a:solidFill>
                      </a:endParaRPr>
                    </a:p>
                  </a:txBody>
                  <a:tcPr marL="91425" marR="91425" marT="91425" marB="91425"/>
                </a:tc>
                <a:tc>
                  <a:txBody>
                    <a:bodyPr/>
                    <a:lstStyle/>
                    <a:p>
                      <a:pPr marL="0" lvl="0" indent="0" algn="l" rtl="0">
                        <a:spcBef>
                          <a:spcPts val="0"/>
                        </a:spcBef>
                        <a:spcAft>
                          <a:spcPts val="0"/>
                        </a:spcAft>
                        <a:buNone/>
                      </a:pPr>
                      <a:r>
                        <a:rPr lang="en-US">
                          <a:solidFill>
                            <a:srgbClr val="2D2D2D"/>
                          </a:solidFill>
                        </a:rPr>
                        <a:t>Assign fault type and region labels to the data points.</a:t>
                      </a:r>
                      <a:endParaRPr>
                        <a:solidFill>
                          <a:srgbClr val="2D2D2D"/>
                        </a:solidFill>
                      </a:endParaRPr>
                    </a:p>
                  </a:txBody>
                  <a:tcPr marL="91425" marR="91425" marT="91425" marB="91425"/>
                </a:tc>
                <a:extLst>
                  <a:ext uri="{0D108BD9-81ED-4DB2-BD59-A6C34878D82A}">
                    <a16:rowId xmlns:a16="http://schemas.microsoft.com/office/drawing/2014/main" val="10004"/>
                  </a:ext>
                </a:extLst>
              </a:tr>
              <a:tr h="662775">
                <a:tc>
                  <a:txBody>
                    <a:bodyPr/>
                    <a:lstStyle/>
                    <a:p>
                      <a:pPr marL="0" lvl="0" indent="0" algn="l" rtl="0">
                        <a:spcBef>
                          <a:spcPts val="0"/>
                        </a:spcBef>
                        <a:spcAft>
                          <a:spcPts val="0"/>
                        </a:spcAft>
                        <a:buNone/>
                      </a:pPr>
                      <a:r>
                        <a:rPr lang="en-US"/>
                        <a:t>Model Selection</a:t>
                      </a:r>
                      <a:endParaRPr/>
                    </a:p>
                  </a:txBody>
                  <a:tcPr marL="91425" marR="91425" marT="91425" marB="91425"/>
                </a:tc>
                <a:tc>
                  <a:txBody>
                    <a:bodyPr/>
                    <a:lstStyle/>
                    <a:p>
                      <a:pPr marL="0" lvl="0" indent="0" algn="l" rtl="0">
                        <a:spcBef>
                          <a:spcPts val="0"/>
                        </a:spcBef>
                        <a:spcAft>
                          <a:spcPts val="0"/>
                        </a:spcAft>
                        <a:buNone/>
                      </a:pPr>
                      <a:r>
                        <a:rPr lang="en-US">
                          <a:solidFill>
                            <a:srgbClr val="2D2D2D"/>
                          </a:solidFill>
                        </a:rPr>
                        <a:t>Choose a suitable machine learning or deep learning model for the task, considering algorithms like SVMs, CNNs, or RNNs.</a:t>
                      </a:r>
                      <a:endParaRPr>
                        <a:solidFill>
                          <a:srgbClr val="2D2D2D"/>
                        </a:solidFill>
                      </a:endParaRPr>
                    </a:p>
                  </a:txBody>
                  <a:tcPr marL="91425" marR="91425" marT="91425" marB="91425"/>
                </a:tc>
                <a:extLst>
                  <a:ext uri="{0D108BD9-81ED-4DB2-BD59-A6C34878D82A}">
                    <a16:rowId xmlns:a16="http://schemas.microsoft.com/office/drawing/2014/main" val="10005"/>
                  </a:ext>
                </a:extLst>
              </a:tr>
              <a:tr h="662775">
                <a:tc>
                  <a:txBody>
                    <a:bodyPr/>
                    <a:lstStyle/>
                    <a:p>
                      <a:pPr marL="0" lvl="0" indent="0" algn="l" rtl="0">
                        <a:spcBef>
                          <a:spcPts val="0"/>
                        </a:spcBef>
                        <a:spcAft>
                          <a:spcPts val="0"/>
                        </a:spcAft>
                        <a:buNone/>
                      </a:pPr>
                      <a:r>
                        <a:rPr lang="en-US">
                          <a:solidFill>
                            <a:srgbClr val="2D2D2D"/>
                          </a:solidFill>
                        </a:rPr>
                        <a:t>Training and Validation</a:t>
                      </a:r>
                      <a:endParaRPr>
                        <a:solidFill>
                          <a:srgbClr val="2D2D2D"/>
                        </a:solidFill>
                      </a:endParaRPr>
                    </a:p>
                  </a:txBody>
                  <a:tcPr marL="91425" marR="91425" marT="91425" marB="91425"/>
                </a:tc>
                <a:tc>
                  <a:txBody>
                    <a:bodyPr/>
                    <a:lstStyle/>
                    <a:p>
                      <a:pPr marL="0" lvl="0" indent="0" algn="l" rtl="0">
                        <a:spcBef>
                          <a:spcPts val="0"/>
                        </a:spcBef>
                        <a:spcAft>
                          <a:spcPts val="0"/>
                        </a:spcAft>
                        <a:buNone/>
                      </a:pPr>
                      <a:r>
                        <a:rPr lang="en-US">
                          <a:solidFill>
                            <a:srgbClr val="2D2D2D"/>
                          </a:solidFill>
                        </a:rPr>
                        <a:t>Train the selected model using labeled data, monitor performance on a validation set, and employ early stopping to prevent overfitting.</a:t>
                      </a:r>
                      <a:endParaRPr>
                        <a:solidFill>
                          <a:srgbClr val="2D2D2D"/>
                        </a:solidFill>
                      </a:endParaRPr>
                    </a:p>
                  </a:txBody>
                  <a:tcPr marL="91425" marR="91425" marT="91425" marB="91425"/>
                </a:tc>
                <a:extLst>
                  <a:ext uri="{0D108BD9-81ED-4DB2-BD59-A6C34878D82A}">
                    <a16:rowId xmlns:a16="http://schemas.microsoft.com/office/drawing/2014/main" val="10006"/>
                  </a:ext>
                </a:extLst>
              </a:tr>
              <a:tr h="643600">
                <a:tc>
                  <a:txBody>
                    <a:bodyPr/>
                    <a:lstStyle/>
                    <a:p>
                      <a:pPr marL="0" lvl="0" indent="0" algn="l" rtl="0">
                        <a:spcBef>
                          <a:spcPts val="0"/>
                        </a:spcBef>
                        <a:spcAft>
                          <a:spcPts val="0"/>
                        </a:spcAft>
                        <a:buNone/>
                      </a:pPr>
                      <a:r>
                        <a:rPr lang="en-US">
                          <a:solidFill>
                            <a:srgbClr val="2D2D2D"/>
                          </a:solidFill>
                        </a:rPr>
                        <a:t>Testing and Evaluation</a:t>
                      </a:r>
                      <a:endParaRPr>
                        <a:solidFill>
                          <a:srgbClr val="2D2D2D"/>
                        </a:solidFill>
                      </a:endParaRPr>
                    </a:p>
                  </a:txBody>
                  <a:tcPr marL="91425" marR="91425" marT="91425" marB="91425"/>
                </a:tc>
                <a:tc>
                  <a:txBody>
                    <a:bodyPr/>
                    <a:lstStyle/>
                    <a:p>
                      <a:pPr marL="0" lvl="0" indent="0" algn="l" rtl="0">
                        <a:spcBef>
                          <a:spcPts val="0"/>
                        </a:spcBef>
                        <a:spcAft>
                          <a:spcPts val="0"/>
                        </a:spcAft>
                        <a:buNone/>
                      </a:pPr>
                      <a:r>
                        <a:rPr lang="en-US">
                          <a:solidFill>
                            <a:srgbClr val="2D2D2D"/>
                          </a:solidFill>
                        </a:rPr>
                        <a:t>Assess model performance on a separate testing dataset using metrics like accuracy and precision.</a:t>
                      </a:r>
                      <a:endParaRPr>
                        <a:solidFill>
                          <a:srgbClr val="2D2D2D"/>
                        </a:solidFill>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dt" idx="10"/>
          </p:nvPr>
        </p:nvSpPr>
        <p:spPr>
          <a:xfrm>
            <a:off x="625277" y="6456075"/>
            <a:ext cx="18006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sz="1400">
              <a:solidFill>
                <a:schemeClr val="lt1"/>
              </a:solidFill>
            </a:endParaRPr>
          </a:p>
        </p:txBody>
      </p:sp>
      <p:sp>
        <p:nvSpPr>
          <p:cNvPr id="136" name="Google Shape;136;p8"/>
          <p:cNvSpPr txBox="1">
            <a:spLocks noGrp="1"/>
          </p:cNvSpPr>
          <p:nvPr>
            <p:ph type="sldNum" idx="12"/>
          </p:nvPr>
        </p:nvSpPr>
        <p:spPr>
          <a:xfrm>
            <a:off x="10314185" y="6456073"/>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8</a:t>
            </a:fld>
            <a:endParaRPr>
              <a:solidFill>
                <a:schemeClr val="accent1"/>
              </a:solidFill>
              <a:latin typeface="Source Code Pro"/>
              <a:ea typeface="Source Code Pro"/>
              <a:cs typeface="Source Code Pro"/>
              <a:sym typeface="Source Code Pro"/>
            </a:endParaRPr>
          </a:p>
        </p:txBody>
      </p:sp>
      <p:pic>
        <p:nvPicPr>
          <p:cNvPr id="137" name="Google Shape;137;p8"/>
          <p:cNvPicPr preferRelativeResize="0"/>
          <p:nvPr/>
        </p:nvPicPr>
        <p:blipFill rotWithShape="1">
          <a:blip r:embed="rId3">
            <a:alphaModFix/>
          </a:blip>
          <a:srcRect/>
          <a:stretch/>
        </p:blipFill>
        <p:spPr>
          <a:xfrm>
            <a:off x="5699125" y="3213100"/>
            <a:ext cx="792163" cy="428625"/>
          </a:xfrm>
          <a:prstGeom prst="rect">
            <a:avLst/>
          </a:prstGeom>
          <a:noFill/>
          <a:ln>
            <a:noFill/>
          </a:ln>
        </p:spPr>
      </p:pic>
      <p:pic>
        <p:nvPicPr>
          <p:cNvPr id="138" name="Google Shape;138;p8"/>
          <p:cNvPicPr preferRelativeResize="0"/>
          <p:nvPr/>
        </p:nvPicPr>
        <p:blipFill rotWithShape="1">
          <a:blip r:embed="rId3">
            <a:alphaModFix/>
          </a:blip>
          <a:srcRect/>
          <a:stretch/>
        </p:blipFill>
        <p:spPr>
          <a:xfrm>
            <a:off x="5699125" y="3213100"/>
            <a:ext cx="792163" cy="428625"/>
          </a:xfrm>
          <a:prstGeom prst="rect">
            <a:avLst/>
          </a:prstGeom>
          <a:noFill/>
          <a:ln>
            <a:noFill/>
          </a:ln>
        </p:spPr>
      </p:pic>
      <p:pic>
        <p:nvPicPr>
          <p:cNvPr id="139" name="Google Shape;139;p8"/>
          <p:cNvPicPr preferRelativeResize="0"/>
          <p:nvPr/>
        </p:nvPicPr>
        <p:blipFill>
          <a:blip r:embed="rId4">
            <a:alphaModFix/>
          </a:blip>
          <a:stretch>
            <a:fillRect/>
          </a:stretch>
        </p:blipFill>
        <p:spPr>
          <a:xfrm>
            <a:off x="1505750" y="1275337"/>
            <a:ext cx="9329150" cy="4307325"/>
          </a:xfrm>
          <a:prstGeom prst="rect">
            <a:avLst/>
          </a:prstGeom>
          <a:noFill/>
          <a:ln>
            <a:noFill/>
          </a:ln>
        </p:spPr>
      </p:pic>
      <p:sp>
        <p:nvSpPr>
          <p:cNvPr id="140" name="Google Shape;140;p8"/>
          <p:cNvSpPr txBox="1"/>
          <p:nvPr/>
        </p:nvSpPr>
        <p:spPr>
          <a:xfrm>
            <a:off x="2228100" y="267975"/>
            <a:ext cx="7686600" cy="893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200" b="1">
                <a:solidFill>
                  <a:srgbClr val="2D2D2D"/>
                </a:solidFill>
              </a:rPr>
              <a:t>SINGLE LINE DIAGRAM OF KUNDUR 2 AREA SYSTEM</a:t>
            </a:r>
            <a:endParaRPr sz="2200" b="1">
              <a:solidFill>
                <a:srgbClr val="2D2D2D"/>
              </a:solidFill>
            </a:endParaRPr>
          </a:p>
        </p:txBody>
      </p:sp>
      <p:sp>
        <p:nvSpPr>
          <p:cNvPr id="141" name="Google Shape;141;p8"/>
          <p:cNvSpPr txBox="1"/>
          <p:nvPr/>
        </p:nvSpPr>
        <p:spPr>
          <a:xfrm>
            <a:off x="466475" y="267975"/>
            <a:ext cx="7344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accent1"/>
                </a:solidFill>
              </a:rPr>
              <a:t>1</a:t>
            </a:r>
            <a:endParaRPr sz="2800" b="1">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885dfa016b_0_18"/>
          <p:cNvSpPr txBox="1">
            <a:spLocks noGrp="1"/>
          </p:cNvSpPr>
          <p:nvPr>
            <p:ph type="dt" idx="10"/>
          </p:nvPr>
        </p:nvSpPr>
        <p:spPr>
          <a:xfrm>
            <a:off x="625277" y="6456075"/>
            <a:ext cx="1800600" cy="30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lt1"/>
                </a:solidFill>
              </a:rPr>
              <a:t>6 Oct 2023</a:t>
            </a:r>
            <a:endParaRPr sz="1400">
              <a:solidFill>
                <a:schemeClr val="lt1"/>
              </a:solidFill>
            </a:endParaRPr>
          </a:p>
        </p:txBody>
      </p:sp>
      <p:sp>
        <p:nvSpPr>
          <p:cNvPr id="147" name="Google Shape;147;g2885dfa016b_0_18"/>
          <p:cNvSpPr txBox="1">
            <a:spLocks noGrp="1"/>
          </p:cNvSpPr>
          <p:nvPr>
            <p:ph type="sldNum" idx="12"/>
          </p:nvPr>
        </p:nvSpPr>
        <p:spPr>
          <a:xfrm>
            <a:off x="10314185" y="6456073"/>
            <a:ext cx="810900" cy="5037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0000"/>
              </a:buClr>
              <a:buFont typeface="Arial"/>
              <a:buNone/>
            </a:pPr>
            <a:fld id="{00000000-1234-1234-1234-123412341234}" type="slidenum">
              <a:rPr lang="en-US">
                <a:solidFill>
                  <a:schemeClr val="accent1"/>
                </a:solidFill>
                <a:latin typeface="Source Code Pro"/>
                <a:ea typeface="Source Code Pro"/>
                <a:cs typeface="Source Code Pro"/>
                <a:sym typeface="Source Code Pro"/>
              </a:rPr>
              <a:t>9</a:t>
            </a:fld>
            <a:endParaRPr>
              <a:solidFill>
                <a:schemeClr val="accent1"/>
              </a:solidFill>
              <a:latin typeface="Source Code Pro"/>
              <a:ea typeface="Source Code Pro"/>
              <a:cs typeface="Source Code Pro"/>
              <a:sym typeface="Source Code Pro"/>
            </a:endParaRPr>
          </a:p>
        </p:txBody>
      </p:sp>
      <p:pic>
        <p:nvPicPr>
          <p:cNvPr id="148" name="Google Shape;148;g2885dfa016b_0_18"/>
          <p:cNvPicPr preferRelativeResize="0"/>
          <p:nvPr/>
        </p:nvPicPr>
        <p:blipFill rotWithShape="1">
          <a:blip r:embed="rId3">
            <a:alphaModFix/>
          </a:blip>
          <a:srcRect/>
          <a:stretch/>
        </p:blipFill>
        <p:spPr>
          <a:xfrm>
            <a:off x="5699125" y="3213100"/>
            <a:ext cx="792164" cy="428624"/>
          </a:xfrm>
          <a:prstGeom prst="rect">
            <a:avLst/>
          </a:prstGeom>
          <a:noFill/>
          <a:ln>
            <a:noFill/>
          </a:ln>
        </p:spPr>
      </p:pic>
      <p:pic>
        <p:nvPicPr>
          <p:cNvPr id="149" name="Google Shape;149;g2885dfa016b_0_18"/>
          <p:cNvPicPr preferRelativeResize="0"/>
          <p:nvPr/>
        </p:nvPicPr>
        <p:blipFill rotWithShape="1">
          <a:blip r:embed="rId3">
            <a:alphaModFix/>
          </a:blip>
          <a:srcRect/>
          <a:stretch/>
        </p:blipFill>
        <p:spPr>
          <a:xfrm>
            <a:off x="5699125" y="3213100"/>
            <a:ext cx="792164" cy="428624"/>
          </a:xfrm>
          <a:prstGeom prst="rect">
            <a:avLst/>
          </a:prstGeom>
          <a:noFill/>
          <a:ln>
            <a:noFill/>
          </a:ln>
        </p:spPr>
      </p:pic>
      <p:sp>
        <p:nvSpPr>
          <p:cNvPr id="150" name="Google Shape;150;g2885dfa016b_0_18"/>
          <p:cNvSpPr txBox="1"/>
          <p:nvPr/>
        </p:nvSpPr>
        <p:spPr>
          <a:xfrm>
            <a:off x="3609075" y="307675"/>
            <a:ext cx="5501700"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2D2D2D"/>
                </a:solidFill>
              </a:rPr>
              <a:t>Shaping Dataset for Model Success</a:t>
            </a:r>
            <a:endParaRPr sz="2400" b="1">
              <a:solidFill>
                <a:srgbClr val="2D2D2D"/>
              </a:solidFill>
            </a:endParaRPr>
          </a:p>
        </p:txBody>
      </p:sp>
      <p:sp>
        <p:nvSpPr>
          <p:cNvPr id="151" name="Google Shape;151;g2885dfa016b_0_18"/>
          <p:cNvSpPr txBox="1"/>
          <p:nvPr/>
        </p:nvSpPr>
        <p:spPr>
          <a:xfrm>
            <a:off x="416850" y="307675"/>
            <a:ext cx="734400" cy="5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accent1"/>
                </a:solidFill>
              </a:rPr>
              <a:t>1.1</a:t>
            </a:r>
            <a:endParaRPr sz="2800" b="1">
              <a:solidFill>
                <a:schemeClr val="accent1"/>
              </a:solidFill>
            </a:endParaRPr>
          </a:p>
        </p:txBody>
      </p:sp>
      <p:sp>
        <p:nvSpPr>
          <p:cNvPr id="152" name="Google Shape;152;g2885dfa016b_0_18"/>
          <p:cNvSpPr txBox="1"/>
          <p:nvPr/>
        </p:nvSpPr>
        <p:spPr>
          <a:xfrm>
            <a:off x="1252800" y="1200776"/>
            <a:ext cx="9686400" cy="4939200"/>
          </a:xfrm>
          <a:prstGeom prst="rect">
            <a:avLst/>
          </a:prstGeom>
          <a:noFill/>
          <a:ln>
            <a:noFill/>
          </a:ln>
        </p:spPr>
        <p:txBody>
          <a:bodyPr spcFirstLastPara="1" wrap="square" lIns="91425" tIns="91425" rIns="91425" bIns="91425" anchor="t" anchorCtr="0">
            <a:noAutofit/>
          </a:bodyPr>
          <a:lstStyle/>
          <a:p>
            <a:pPr marL="358775" lvl="0" indent="-365125" algn="just" rtl="0">
              <a:lnSpc>
                <a:spcPct val="120000"/>
              </a:lnSpc>
              <a:spcBef>
                <a:spcPts val="0"/>
              </a:spcBef>
              <a:spcAft>
                <a:spcPts val="0"/>
              </a:spcAft>
              <a:buClr>
                <a:srgbClr val="2D2D2D"/>
              </a:buClr>
              <a:buSzPts val="1900"/>
              <a:buFont typeface="Noto Sans Symbols"/>
              <a:buChar char="❑"/>
            </a:pPr>
            <a:r>
              <a:rPr lang="en-US" sz="1900" b="1" dirty="0">
                <a:solidFill>
                  <a:srgbClr val="2D2D2D"/>
                </a:solidFill>
              </a:rPr>
              <a:t>Diverse System Configuration: </a:t>
            </a:r>
            <a:r>
              <a:rPr lang="en-US" sz="1700" dirty="0">
                <a:solidFill>
                  <a:srgbClr val="2D2D2D"/>
                </a:solidFill>
              </a:rPr>
              <a:t>Data collected from a diverse 2-area system with 11 buses, 4 generators, and 4 transformers.</a:t>
            </a:r>
            <a:br>
              <a:rPr lang="en-US" sz="1700" dirty="0">
                <a:solidFill>
                  <a:srgbClr val="2D2D2D"/>
                </a:solidFill>
              </a:rPr>
            </a:br>
            <a:endParaRPr sz="1700" dirty="0">
              <a:solidFill>
                <a:srgbClr val="2D2D2D"/>
              </a:solidFill>
            </a:endParaRPr>
          </a:p>
          <a:p>
            <a:pPr marL="358775" lvl="0" indent="-365125" algn="just" rtl="0">
              <a:lnSpc>
                <a:spcPct val="120000"/>
              </a:lnSpc>
              <a:spcBef>
                <a:spcPts val="0"/>
              </a:spcBef>
              <a:spcAft>
                <a:spcPts val="0"/>
              </a:spcAft>
              <a:buClr>
                <a:srgbClr val="2D2D2D"/>
              </a:buClr>
              <a:buSzPts val="1900"/>
              <a:buFont typeface="Times New Roman"/>
              <a:buChar char="❑"/>
            </a:pPr>
            <a:r>
              <a:rPr lang="en-US" sz="1900" b="1" dirty="0">
                <a:solidFill>
                  <a:srgbClr val="2D2D2D"/>
                </a:solidFill>
              </a:rPr>
              <a:t>Post-Fault Data Collection:</a:t>
            </a:r>
            <a:r>
              <a:rPr lang="en-US" sz="1800" b="1" dirty="0">
                <a:solidFill>
                  <a:srgbClr val="2D2D2D"/>
                </a:solidFill>
              </a:rPr>
              <a:t> </a:t>
            </a:r>
            <a:r>
              <a:rPr lang="en-US" sz="1700" dirty="0">
                <a:solidFill>
                  <a:srgbClr val="2D2D2D"/>
                </a:solidFill>
              </a:rPr>
              <a:t>Capturing voltage and current data after fault occurrences for in-depth analysis.</a:t>
            </a:r>
            <a:br>
              <a:rPr lang="en-US" sz="1700" dirty="0">
                <a:solidFill>
                  <a:srgbClr val="2D2D2D"/>
                </a:solidFill>
              </a:rPr>
            </a:br>
            <a:endParaRPr sz="1700" dirty="0">
              <a:solidFill>
                <a:srgbClr val="2D2D2D"/>
              </a:solidFill>
            </a:endParaRPr>
          </a:p>
          <a:p>
            <a:pPr marL="358775" lvl="0" indent="-365125" algn="just" rtl="0">
              <a:lnSpc>
                <a:spcPct val="120000"/>
              </a:lnSpc>
              <a:spcBef>
                <a:spcPts val="0"/>
              </a:spcBef>
              <a:spcAft>
                <a:spcPts val="0"/>
              </a:spcAft>
              <a:buClr>
                <a:srgbClr val="2D2D2D"/>
              </a:buClr>
              <a:buSzPts val="1900"/>
              <a:buFont typeface="Times New Roman"/>
              <a:buChar char="❑"/>
            </a:pPr>
            <a:r>
              <a:rPr lang="en-US" sz="1900" b="1" dirty="0">
                <a:solidFill>
                  <a:srgbClr val="2D2D2D"/>
                </a:solidFill>
              </a:rPr>
              <a:t>Varied Fault Locations: </a:t>
            </a:r>
            <a:r>
              <a:rPr lang="en-US" sz="1700" dirty="0">
                <a:solidFill>
                  <a:srgbClr val="2D2D2D"/>
                </a:solidFill>
              </a:rPr>
              <a:t>Inducing faults at 4 unique locations to ensure model robustness.</a:t>
            </a:r>
            <a:br>
              <a:rPr lang="en-US" sz="1700" dirty="0">
                <a:solidFill>
                  <a:srgbClr val="2D2D2D"/>
                </a:solidFill>
              </a:rPr>
            </a:br>
            <a:endParaRPr sz="1700" dirty="0">
              <a:solidFill>
                <a:srgbClr val="2D2D2D"/>
              </a:solidFill>
            </a:endParaRPr>
          </a:p>
          <a:p>
            <a:pPr marL="358775" lvl="0" indent="-365125" algn="just" rtl="0">
              <a:lnSpc>
                <a:spcPct val="120000"/>
              </a:lnSpc>
              <a:spcBef>
                <a:spcPts val="0"/>
              </a:spcBef>
              <a:spcAft>
                <a:spcPts val="0"/>
              </a:spcAft>
              <a:buClr>
                <a:srgbClr val="2D2D2D"/>
              </a:buClr>
              <a:buSzPts val="1900"/>
              <a:buFont typeface="Times New Roman"/>
              <a:buChar char="❑"/>
            </a:pPr>
            <a:r>
              <a:rPr lang="en-US" sz="2000" b="1" dirty="0">
                <a:solidFill>
                  <a:srgbClr val="2D2D2D"/>
                </a:solidFill>
              </a:rPr>
              <a:t>Time-Stamped Data:</a:t>
            </a:r>
            <a:r>
              <a:rPr lang="en-US" sz="1800" b="1" dirty="0">
                <a:solidFill>
                  <a:srgbClr val="2D2D2D"/>
                </a:solidFill>
              </a:rPr>
              <a:t> </a:t>
            </a:r>
            <a:r>
              <a:rPr lang="en-US" sz="1700" dirty="0">
                <a:solidFill>
                  <a:srgbClr val="2D2D2D"/>
                </a:solidFill>
              </a:rPr>
              <a:t>Data collected at precise intervals: 2-2.1s, 3-3.1s, and 4-4.1s post-fault.</a:t>
            </a:r>
            <a:br>
              <a:rPr lang="en-US" sz="1700" dirty="0">
                <a:solidFill>
                  <a:srgbClr val="2D2D2D"/>
                </a:solidFill>
              </a:rPr>
            </a:br>
            <a:endParaRPr sz="1700" dirty="0">
              <a:solidFill>
                <a:srgbClr val="2D2D2D"/>
              </a:solidFill>
            </a:endParaRPr>
          </a:p>
          <a:p>
            <a:pPr marL="358775" lvl="0" indent="-365125" algn="just" rtl="0">
              <a:lnSpc>
                <a:spcPct val="120000"/>
              </a:lnSpc>
              <a:spcBef>
                <a:spcPts val="0"/>
              </a:spcBef>
              <a:spcAft>
                <a:spcPts val="0"/>
              </a:spcAft>
              <a:buClr>
                <a:srgbClr val="2D2D2D"/>
              </a:buClr>
              <a:buSzPts val="1900"/>
              <a:buFont typeface="Times New Roman"/>
              <a:buChar char="❑"/>
            </a:pPr>
            <a:r>
              <a:rPr lang="en-US" sz="1900" b="1" dirty="0">
                <a:solidFill>
                  <a:srgbClr val="2D2D2D"/>
                </a:solidFill>
              </a:rPr>
              <a:t>Comprehensive Fault Types:</a:t>
            </a:r>
            <a:r>
              <a:rPr lang="en-US" sz="1800" b="1" dirty="0">
                <a:solidFill>
                  <a:srgbClr val="2D2D2D"/>
                </a:solidFill>
              </a:rPr>
              <a:t> </a:t>
            </a:r>
            <a:r>
              <a:rPr lang="en-US" sz="1700" dirty="0">
                <a:solidFill>
                  <a:srgbClr val="2D2D2D"/>
                </a:solidFill>
              </a:rPr>
              <a:t>Covering S-L-G, L-L, L-L-G, L-L-L, and L-L-L-G fault scenarios. Also considered no fault scenario.</a:t>
            </a:r>
            <a:endParaRPr sz="1700" dirty="0">
              <a:solidFill>
                <a:srgbClr val="2D2D2D"/>
              </a:solidFill>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1317</Words>
  <Application>Microsoft Office PowerPoint</Application>
  <PresentationFormat>Widescreen</PresentationFormat>
  <Paragraphs>167</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Amatic SC</vt:lpstr>
      <vt:lpstr>Source Code Pro</vt:lpstr>
      <vt:lpstr>Rockwell</vt:lpstr>
      <vt:lpstr>Noto Sans Symbols</vt:lpstr>
      <vt:lpstr>Times New Roman</vt:lpstr>
      <vt:lpstr>Beach Day</vt:lpstr>
      <vt:lpstr>DETECTION, CLASSIFICATION AND IDENTIFYING SOURCE LOCATION OF SHORT CIRCUIT FAULTS IN MODERN POWER SYSTEMS USING MACHINE LEARNING</vt:lpstr>
      <vt:lpstr>TABLE OF CONTENTS</vt:lpstr>
      <vt:lpstr>INTRODUCTION</vt:lpstr>
      <vt:lpstr>MOTIVATION</vt:lpstr>
      <vt:lpstr>LITERATURE REVIEW</vt:lpstr>
      <vt:lpstr>PowerPoint Presentation</vt:lpstr>
      <vt:lpstr>IMPLEMENTATION IDEA </vt:lpstr>
      <vt:lpstr>PowerPoint Presentation</vt:lpstr>
      <vt:lpstr>PowerPoint Presentation</vt:lpstr>
      <vt:lpstr>SIMULATION 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CLASSIFICATION AND IDENTIFYING SOURCE LOCATION OF SHORT CIRCUIT FAULTS IN MODERN POWER SYSTEMS USING MACHINE LEARNING</dc:title>
  <dc:creator>Abhineet Prakash</dc:creator>
  <cp:lastModifiedBy>Aditya  Kumar</cp:lastModifiedBy>
  <cp:revision>2</cp:revision>
  <dcterms:created xsi:type="dcterms:W3CDTF">2020-10-24T05:26:38Z</dcterms:created>
  <dcterms:modified xsi:type="dcterms:W3CDTF">2023-10-06T06:45:08Z</dcterms:modified>
</cp:coreProperties>
</file>