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57" r:id="rId4"/>
    <p:sldId id="266"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95CF-861D-B235-A3C0-8DC77CB520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7A4D39-8317-968B-936A-C10B0C15C3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64FBBE-E476-FD43-1301-CA2067ABB6B6}"/>
              </a:ext>
            </a:extLst>
          </p:cNvPr>
          <p:cNvSpPr>
            <a:spLocks noGrp="1"/>
          </p:cNvSpPr>
          <p:nvPr>
            <p:ph type="dt" sz="half" idx="10"/>
          </p:nvPr>
        </p:nvSpPr>
        <p:spPr/>
        <p:txBody>
          <a:bodyPr/>
          <a:lstStyle/>
          <a:p>
            <a:fld id="{3E895F49-F9BE-43FA-9920-8EBC60536ABB}" type="datetimeFigureOut">
              <a:rPr lang="en-IN" smtClean="0"/>
              <a:t>18-07-2024</a:t>
            </a:fld>
            <a:endParaRPr lang="en-IN"/>
          </a:p>
        </p:txBody>
      </p:sp>
      <p:sp>
        <p:nvSpPr>
          <p:cNvPr id="5" name="Footer Placeholder 4">
            <a:extLst>
              <a:ext uri="{FF2B5EF4-FFF2-40B4-BE49-F238E27FC236}">
                <a16:creationId xmlns:a16="http://schemas.microsoft.com/office/drawing/2014/main" id="{2A19FE4C-2FA4-D21E-1D2F-9A46A39841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C0118-D1BC-1282-0B3D-80241BD93843}"/>
              </a:ext>
            </a:extLst>
          </p:cNvPr>
          <p:cNvSpPr>
            <a:spLocks noGrp="1"/>
          </p:cNvSpPr>
          <p:nvPr>
            <p:ph type="sldNum" sz="quarter" idx="12"/>
          </p:nvPr>
        </p:nvSpPr>
        <p:spPr/>
        <p:txBody>
          <a:bodyPr/>
          <a:lstStyle/>
          <a:p>
            <a:fld id="{0852EB62-0613-4041-A011-5A2B696948B8}" type="slidenum">
              <a:rPr lang="en-IN" smtClean="0"/>
              <a:t>‹#›</a:t>
            </a:fld>
            <a:endParaRPr lang="en-IN"/>
          </a:p>
        </p:txBody>
      </p:sp>
    </p:spTree>
    <p:extLst>
      <p:ext uri="{BB962C8B-B14F-4D97-AF65-F5344CB8AC3E}">
        <p14:creationId xmlns:p14="http://schemas.microsoft.com/office/powerpoint/2010/main" val="389309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EED2-6579-0B38-9A5C-F731570563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00C89B-4FAA-3789-DB8B-A51F6C856C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5F12E-B58F-C34C-5D24-2FCC968B473D}"/>
              </a:ext>
            </a:extLst>
          </p:cNvPr>
          <p:cNvSpPr>
            <a:spLocks noGrp="1"/>
          </p:cNvSpPr>
          <p:nvPr>
            <p:ph type="dt" sz="half" idx="10"/>
          </p:nvPr>
        </p:nvSpPr>
        <p:spPr/>
        <p:txBody>
          <a:bodyPr/>
          <a:lstStyle/>
          <a:p>
            <a:fld id="{3E895F49-F9BE-43FA-9920-8EBC60536ABB}" type="datetimeFigureOut">
              <a:rPr lang="en-IN" smtClean="0"/>
              <a:t>18-07-2024</a:t>
            </a:fld>
            <a:endParaRPr lang="en-IN"/>
          </a:p>
        </p:txBody>
      </p:sp>
      <p:sp>
        <p:nvSpPr>
          <p:cNvPr id="5" name="Footer Placeholder 4">
            <a:extLst>
              <a:ext uri="{FF2B5EF4-FFF2-40B4-BE49-F238E27FC236}">
                <a16:creationId xmlns:a16="http://schemas.microsoft.com/office/drawing/2014/main" id="{E83EAABB-8130-DA2C-BFFE-CD9F165D88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3291C1-48E7-0A65-3345-3BC76A536DEF}"/>
              </a:ext>
            </a:extLst>
          </p:cNvPr>
          <p:cNvSpPr>
            <a:spLocks noGrp="1"/>
          </p:cNvSpPr>
          <p:nvPr>
            <p:ph type="sldNum" sz="quarter" idx="12"/>
          </p:nvPr>
        </p:nvSpPr>
        <p:spPr/>
        <p:txBody>
          <a:bodyPr/>
          <a:lstStyle/>
          <a:p>
            <a:fld id="{0852EB62-0613-4041-A011-5A2B696948B8}" type="slidenum">
              <a:rPr lang="en-IN" smtClean="0"/>
              <a:t>‹#›</a:t>
            </a:fld>
            <a:endParaRPr lang="en-IN"/>
          </a:p>
        </p:txBody>
      </p:sp>
    </p:spTree>
    <p:extLst>
      <p:ext uri="{BB962C8B-B14F-4D97-AF65-F5344CB8AC3E}">
        <p14:creationId xmlns:p14="http://schemas.microsoft.com/office/powerpoint/2010/main" val="147727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2BAF20-AF30-D324-3ED8-E092D1F9BD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7D4822-9105-7CDB-08BC-36EEC26985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06AAC2-7617-2851-F349-95B12DB4BABB}"/>
              </a:ext>
            </a:extLst>
          </p:cNvPr>
          <p:cNvSpPr>
            <a:spLocks noGrp="1"/>
          </p:cNvSpPr>
          <p:nvPr>
            <p:ph type="dt" sz="half" idx="10"/>
          </p:nvPr>
        </p:nvSpPr>
        <p:spPr/>
        <p:txBody>
          <a:bodyPr/>
          <a:lstStyle/>
          <a:p>
            <a:fld id="{3E895F49-F9BE-43FA-9920-8EBC60536ABB}" type="datetimeFigureOut">
              <a:rPr lang="en-IN" smtClean="0"/>
              <a:t>18-07-2024</a:t>
            </a:fld>
            <a:endParaRPr lang="en-IN"/>
          </a:p>
        </p:txBody>
      </p:sp>
      <p:sp>
        <p:nvSpPr>
          <p:cNvPr id="5" name="Footer Placeholder 4">
            <a:extLst>
              <a:ext uri="{FF2B5EF4-FFF2-40B4-BE49-F238E27FC236}">
                <a16:creationId xmlns:a16="http://schemas.microsoft.com/office/drawing/2014/main" id="{9ECBC6F9-7340-0B78-72A5-083C480484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83198B-52D1-474F-3ECC-0E3A1DB064AE}"/>
              </a:ext>
            </a:extLst>
          </p:cNvPr>
          <p:cNvSpPr>
            <a:spLocks noGrp="1"/>
          </p:cNvSpPr>
          <p:nvPr>
            <p:ph type="sldNum" sz="quarter" idx="12"/>
          </p:nvPr>
        </p:nvSpPr>
        <p:spPr/>
        <p:txBody>
          <a:bodyPr/>
          <a:lstStyle/>
          <a:p>
            <a:fld id="{0852EB62-0613-4041-A011-5A2B696948B8}" type="slidenum">
              <a:rPr lang="en-IN" smtClean="0"/>
              <a:t>‹#›</a:t>
            </a:fld>
            <a:endParaRPr lang="en-IN"/>
          </a:p>
        </p:txBody>
      </p:sp>
    </p:spTree>
    <p:extLst>
      <p:ext uri="{BB962C8B-B14F-4D97-AF65-F5344CB8AC3E}">
        <p14:creationId xmlns:p14="http://schemas.microsoft.com/office/powerpoint/2010/main" val="58135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9A35-6D06-C906-478C-F257A50173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093506-9A46-9B07-1B65-298F477C74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8BBADB-9361-CDF9-E4B5-74C869F3A837}"/>
              </a:ext>
            </a:extLst>
          </p:cNvPr>
          <p:cNvSpPr>
            <a:spLocks noGrp="1"/>
          </p:cNvSpPr>
          <p:nvPr>
            <p:ph type="dt" sz="half" idx="10"/>
          </p:nvPr>
        </p:nvSpPr>
        <p:spPr/>
        <p:txBody>
          <a:bodyPr/>
          <a:lstStyle/>
          <a:p>
            <a:fld id="{3E895F49-F9BE-43FA-9920-8EBC60536ABB}" type="datetimeFigureOut">
              <a:rPr lang="en-IN" smtClean="0"/>
              <a:t>18-07-2024</a:t>
            </a:fld>
            <a:endParaRPr lang="en-IN"/>
          </a:p>
        </p:txBody>
      </p:sp>
      <p:sp>
        <p:nvSpPr>
          <p:cNvPr id="5" name="Footer Placeholder 4">
            <a:extLst>
              <a:ext uri="{FF2B5EF4-FFF2-40B4-BE49-F238E27FC236}">
                <a16:creationId xmlns:a16="http://schemas.microsoft.com/office/drawing/2014/main" id="{C6067D7D-15C7-88B3-0712-F7368ECB6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513C5-1DB2-63FD-593E-9957621A9D45}"/>
              </a:ext>
            </a:extLst>
          </p:cNvPr>
          <p:cNvSpPr>
            <a:spLocks noGrp="1"/>
          </p:cNvSpPr>
          <p:nvPr>
            <p:ph type="sldNum" sz="quarter" idx="12"/>
          </p:nvPr>
        </p:nvSpPr>
        <p:spPr/>
        <p:txBody>
          <a:bodyPr/>
          <a:lstStyle/>
          <a:p>
            <a:fld id="{0852EB62-0613-4041-A011-5A2B696948B8}" type="slidenum">
              <a:rPr lang="en-IN" smtClean="0"/>
              <a:t>‹#›</a:t>
            </a:fld>
            <a:endParaRPr lang="en-IN"/>
          </a:p>
        </p:txBody>
      </p:sp>
    </p:spTree>
    <p:extLst>
      <p:ext uri="{BB962C8B-B14F-4D97-AF65-F5344CB8AC3E}">
        <p14:creationId xmlns:p14="http://schemas.microsoft.com/office/powerpoint/2010/main" val="918396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2AE1-809A-A72F-4E62-21EB9D13BD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63C764-C548-0F7F-D455-84C64F21C1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939DF9-ADDD-59CB-5D98-70DA7A89DB12}"/>
              </a:ext>
            </a:extLst>
          </p:cNvPr>
          <p:cNvSpPr>
            <a:spLocks noGrp="1"/>
          </p:cNvSpPr>
          <p:nvPr>
            <p:ph type="dt" sz="half" idx="10"/>
          </p:nvPr>
        </p:nvSpPr>
        <p:spPr/>
        <p:txBody>
          <a:bodyPr/>
          <a:lstStyle/>
          <a:p>
            <a:fld id="{3E895F49-F9BE-43FA-9920-8EBC60536ABB}" type="datetimeFigureOut">
              <a:rPr lang="en-IN" smtClean="0"/>
              <a:t>18-07-2024</a:t>
            </a:fld>
            <a:endParaRPr lang="en-IN"/>
          </a:p>
        </p:txBody>
      </p:sp>
      <p:sp>
        <p:nvSpPr>
          <p:cNvPr id="5" name="Footer Placeholder 4">
            <a:extLst>
              <a:ext uri="{FF2B5EF4-FFF2-40B4-BE49-F238E27FC236}">
                <a16:creationId xmlns:a16="http://schemas.microsoft.com/office/drawing/2014/main" id="{858C68CF-E9F9-FF6F-3D57-9F2221EA29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E83B63-7650-1380-A80D-8404A1A17969}"/>
              </a:ext>
            </a:extLst>
          </p:cNvPr>
          <p:cNvSpPr>
            <a:spLocks noGrp="1"/>
          </p:cNvSpPr>
          <p:nvPr>
            <p:ph type="sldNum" sz="quarter" idx="12"/>
          </p:nvPr>
        </p:nvSpPr>
        <p:spPr/>
        <p:txBody>
          <a:bodyPr/>
          <a:lstStyle/>
          <a:p>
            <a:fld id="{0852EB62-0613-4041-A011-5A2B696948B8}" type="slidenum">
              <a:rPr lang="en-IN" smtClean="0"/>
              <a:t>‹#›</a:t>
            </a:fld>
            <a:endParaRPr lang="en-IN"/>
          </a:p>
        </p:txBody>
      </p:sp>
    </p:spTree>
    <p:extLst>
      <p:ext uri="{BB962C8B-B14F-4D97-AF65-F5344CB8AC3E}">
        <p14:creationId xmlns:p14="http://schemas.microsoft.com/office/powerpoint/2010/main" val="2729019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2C9E-68E7-583F-6762-B36B4C8619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3CB7AB-0CD6-36FD-14AD-6B9F257391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BCD036-30D2-CBD8-80D3-95BAA47474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C1B01E-8B67-DA69-84B6-F50C961500D0}"/>
              </a:ext>
            </a:extLst>
          </p:cNvPr>
          <p:cNvSpPr>
            <a:spLocks noGrp="1"/>
          </p:cNvSpPr>
          <p:nvPr>
            <p:ph type="dt" sz="half" idx="10"/>
          </p:nvPr>
        </p:nvSpPr>
        <p:spPr/>
        <p:txBody>
          <a:bodyPr/>
          <a:lstStyle/>
          <a:p>
            <a:fld id="{3E895F49-F9BE-43FA-9920-8EBC60536ABB}" type="datetimeFigureOut">
              <a:rPr lang="en-IN" smtClean="0"/>
              <a:t>18-07-2024</a:t>
            </a:fld>
            <a:endParaRPr lang="en-IN"/>
          </a:p>
        </p:txBody>
      </p:sp>
      <p:sp>
        <p:nvSpPr>
          <p:cNvPr id="6" name="Footer Placeholder 5">
            <a:extLst>
              <a:ext uri="{FF2B5EF4-FFF2-40B4-BE49-F238E27FC236}">
                <a16:creationId xmlns:a16="http://schemas.microsoft.com/office/drawing/2014/main" id="{BBBDE23B-6B7C-7C29-7E4B-656000687D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5E3A9E-0E97-E14A-6008-605E0B3720FC}"/>
              </a:ext>
            </a:extLst>
          </p:cNvPr>
          <p:cNvSpPr>
            <a:spLocks noGrp="1"/>
          </p:cNvSpPr>
          <p:nvPr>
            <p:ph type="sldNum" sz="quarter" idx="12"/>
          </p:nvPr>
        </p:nvSpPr>
        <p:spPr/>
        <p:txBody>
          <a:bodyPr/>
          <a:lstStyle/>
          <a:p>
            <a:fld id="{0852EB62-0613-4041-A011-5A2B696948B8}" type="slidenum">
              <a:rPr lang="en-IN" smtClean="0"/>
              <a:t>‹#›</a:t>
            </a:fld>
            <a:endParaRPr lang="en-IN"/>
          </a:p>
        </p:txBody>
      </p:sp>
    </p:spTree>
    <p:extLst>
      <p:ext uri="{BB962C8B-B14F-4D97-AF65-F5344CB8AC3E}">
        <p14:creationId xmlns:p14="http://schemas.microsoft.com/office/powerpoint/2010/main" val="124478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A30E-947F-E3B0-12D5-0695BA0038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0824F4-F2B7-05B0-EA63-336B1B6D3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EFDB6-4EB1-311B-BD0B-EB96E52692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A9512F-5260-569F-86BD-CCDEE09D17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3EA8E8-FF11-9F2B-AE44-58A6D4F8BE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A20357-67C8-F503-8F2D-A90F19A05BB9}"/>
              </a:ext>
            </a:extLst>
          </p:cNvPr>
          <p:cNvSpPr>
            <a:spLocks noGrp="1"/>
          </p:cNvSpPr>
          <p:nvPr>
            <p:ph type="dt" sz="half" idx="10"/>
          </p:nvPr>
        </p:nvSpPr>
        <p:spPr/>
        <p:txBody>
          <a:bodyPr/>
          <a:lstStyle/>
          <a:p>
            <a:fld id="{3E895F49-F9BE-43FA-9920-8EBC60536ABB}" type="datetimeFigureOut">
              <a:rPr lang="en-IN" smtClean="0"/>
              <a:t>18-07-2024</a:t>
            </a:fld>
            <a:endParaRPr lang="en-IN"/>
          </a:p>
        </p:txBody>
      </p:sp>
      <p:sp>
        <p:nvSpPr>
          <p:cNvPr id="8" name="Footer Placeholder 7">
            <a:extLst>
              <a:ext uri="{FF2B5EF4-FFF2-40B4-BE49-F238E27FC236}">
                <a16:creationId xmlns:a16="http://schemas.microsoft.com/office/drawing/2014/main" id="{A9E1A648-DA36-CDF4-D834-8058BCC2F3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5CC32D-F3EE-B4F5-1E8A-8A57C3DA5188}"/>
              </a:ext>
            </a:extLst>
          </p:cNvPr>
          <p:cNvSpPr>
            <a:spLocks noGrp="1"/>
          </p:cNvSpPr>
          <p:nvPr>
            <p:ph type="sldNum" sz="quarter" idx="12"/>
          </p:nvPr>
        </p:nvSpPr>
        <p:spPr/>
        <p:txBody>
          <a:bodyPr/>
          <a:lstStyle/>
          <a:p>
            <a:fld id="{0852EB62-0613-4041-A011-5A2B696948B8}" type="slidenum">
              <a:rPr lang="en-IN" smtClean="0"/>
              <a:t>‹#›</a:t>
            </a:fld>
            <a:endParaRPr lang="en-IN"/>
          </a:p>
        </p:txBody>
      </p:sp>
    </p:spTree>
    <p:extLst>
      <p:ext uri="{BB962C8B-B14F-4D97-AF65-F5344CB8AC3E}">
        <p14:creationId xmlns:p14="http://schemas.microsoft.com/office/powerpoint/2010/main" val="396249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8EF9-DFED-60DF-3D55-85ADAC0AA5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266BBB-2CAD-FA05-4011-BF89C019D08D}"/>
              </a:ext>
            </a:extLst>
          </p:cNvPr>
          <p:cNvSpPr>
            <a:spLocks noGrp="1"/>
          </p:cNvSpPr>
          <p:nvPr>
            <p:ph type="dt" sz="half" idx="10"/>
          </p:nvPr>
        </p:nvSpPr>
        <p:spPr/>
        <p:txBody>
          <a:bodyPr/>
          <a:lstStyle/>
          <a:p>
            <a:fld id="{3E895F49-F9BE-43FA-9920-8EBC60536ABB}" type="datetimeFigureOut">
              <a:rPr lang="en-IN" smtClean="0"/>
              <a:t>18-07-2024</a:t>
            </a:fld>
            <a:endParaRPr lang="en-IN"/>
          </a:p>
        </p:txBody>
      </p:sp>
      <p:sp>
        <p:nvSpPr>
          <p:cNvPr id="4" name="Footer Placeholder 3">
            <a:extLst>
              <a:ext uri="{FF2B5EF4-FFF2-40B4-BE49-F238E27FC236}">
                <a16:creationId xmlns:a16="http://schemas.microsoft.com/office/drawing/2014/main" id="{BDD9735D-EC1F-5EC7-9536-616F7A7CC2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ABF1CB-677C-DFCB-74B1-B6183CED74B9}"/>
              </a:ext>
            </a:extLst>
          </p:cNvPr>
          <p:cNvSpPr>
            <a:spLocks noGrp="1"/>
          </p:cNvSpPr>
          <p:nvPr>
            <p:ph type="sldNum" sz="quarter" idx="12"/>
          </p:nvPr>
        </p:nvSpPr>
        <p:spPr/>
        <p:txBody>
          <a:bodyPr/>
          <a:lstStyle/>
          <a:p>
            <a:fld id="{0852EB62-0613-4041-A011-5A2B696948B8}" type="slidenum">
              <a:rPr lang="en-IN" smtClean="0"/>
              <a:t>‹#›</a:t>
            </a:fld>
            <a:endParaRPr lang="en-IN"/>
          </a:p>
        </p:txBody>
      </p:sp>
    </p:spTree>
    <p:extLst>
      <p:ext uri="{BB962C8B-B14F-4D97-AF65-F5344CB8AC3E}">
        <p14:creationId xmlns:p14="http://schemas.microsoft.com/office/powerpoint/2010/main" val="159341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9BC84A-C560-7430-2587-0C411FE367F3}"/>
              </a:ext>
            </a:extLst>
          </p:cNvPr>
          <p:cNvSpPr>
            <a:spLocks noGrp="1"/>
          </p:cNvSpPr>
          <p:nvPr>
            <p:ph type="dt" sz="half" idx="10"/>
          </p:nvPr>
        </p:nvSpPr>
        <p:spPr/>
        <p:txBody>
          <a:bodyPr/>
          <a:lstStyle/>
          <a:p>
            <a:fld id="{3E895F49-F9BE-43FA-9920-8EBC60536ABB}" type="datetimeFigureOut">
              <a:rPr lang="en-IN" smtClean="0"/>
              <a:t>18-07-2024</a:t>
            </a:fld>
            <a:endParaRPr lang="en-IN"/>
          </a:p>
        </p:txBody>
      </p:sp>
      <p:sp>
        <p:nvSpPr>
          <p:cNvPr id="3" name="Footer Placeholder 2">
            <a:extLst>
              <a:ext uri="{FF2B5EF4-FFF2-40B4-BE49-F238E27FC236}">
                <a16:creationId xmlns:a16="http://schemas.microsoft.com/office/drawing/2014/main" id="{B96C04A5-A89A-0F37-4CEB-5C1A912A8E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E91EC6-7C5E-9CB3-A81F-D6A3A29BB0AD}"/>
              </a:ext>
            </a:extLst>
          </p:cNvPr>
          <p:cNvSpPr>
            <a:spLocks noGrp="1"/>
          </p:cNvSpPr>
          <p:nvPr>
            <p:ph type="sldNum" sz="quarter" idx="12"/>
          </p:nvPr>
        </p:nvSpPr>
        <p:spPr/>
        <p:txBody>
          <a:bodyPr/>
          <a:lstStyle/>
          <a:p>
            <a:fld id="{0852EB62-0613-4041-A011-5A2B696948B8}" type="slidenum">
              <a:rPr lang="en-IN" smtClean="0"/>
              <a:t>‹#›</a:t>
            </a:fld>
            <a:endParaRPr lang="en-IN"/>
          </a:p>
        </p:txBody>
      </p:sp>
    </p:spTree>
    <p:extLst>
      <p:ext uri="{BB962C8B-B14F-4D97-AF65-F5344CB8AC3E}">
        <p14:creationId xmlns:p14="http://schemas.microsoft.com/office/powerpoint/2010/main" val="2916878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D6035-9038-3D94-99A7-D47594343D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604A77-C8F8-7786-B9DC-F21FBE462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2C8BF0-5BE6-FD36-E53A-20CA2B3E9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6ED17E-E8FA-51B7-3D2F-AE90A8D7703E}"/>
              </a:ext>
            </a:extLst>
          </p:cNvPr>
          <p:cNvSpPr>
            <a:spLocks noGrp="1"/>
          </p:cNvSpPr>
          <p:nvPr>
            <p:ph type="dt" sz="half" idx="10"/>
          </p:nvPr>
        </p:nvSpPr>
        <p:spPr/>
        <p:txBody>
          <a:bodyPr/>
          <a:lstStyle/>
          <a:p>
            <a:fld id="{3E895F49-F9BE-43FA-9920-8EBC60536ABB}" type="datetimeFigureOut">
              <a:rPr lang="en-IN" smtClean="0"/>
              <a:t>18-07-2024</a:t>
            </a:fld>
            <a:endParaRPr lang="en-IN"/>
          </a:p>
        </p:txBody>
      </p:sp>
      <p:sp>
        <p:nvSpPr>
          <p:cNvPr id="6" name="Footer Placeholder 5">
            <a:extLst>
              <a:ext uri="{FF2B5EF4-FFF2-40B4-BE49-F238E27FC236}">
                <a16:creationId xmlns:a16="http://schemas.microsoft.com/office/drawing/2014/main" id="{4065CCC0-B030-044F-45E3-D1C57B59A1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2F5AE2-E9D0-FC3F-F1E4-D38F8899EB37}"/>
              </a:ext>
            </a:extLst>
          </p:cNvPr>
          <p:cNvSpPr>
            <a:spLocks noGrp="1"/>
          </p:cNvSpPr>
          <p:nvPr>
            <p:ph type="sldNum" sz="quarter" idx="12"/>
          </p:nvPr>
        </p:nvSpPr>
        <p:spPr/>
        <p:txBody>
          <a:bodyPr/>
          <a:lstStyle/>
          <a:p>
            <a:fld id="{0852EB62-0613-4041-A011-5A2B696948B8}" type="slidenum">
              <a:rPr lang="en-IN" smtClean="0"/>
              <a:t>‹#›</a:t>
            </a:fld>
            <a:endParaRPr lang="en-IN"/>
          </a:p>
        </p:txBody>
      </p:sp>
    </p:spTree>
    <p:extLst>
      <p:ext uri="{BB962C8B-B14F-4D97-AF65-F5344CB8AC3E}">
        <p14:creationId xmlns:p14="http://schemas.microsoft.com/office/powerpoint/2010/main" val="2080104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F198-B15E-3B9A-566C-3D571D6A5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A8CC2C-1397-D2E5-EF48-41B482ECA9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E01599-A7E8-5120-0CEC-A862654AC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C27008-B328-813A-8592-D1775081BDCE}"/>
              </a:ext>
            </a:extLst>
          </p:cNvPr>
          <p:cNvSpPr>
            <a:spLocks noGrp="1"/>
          </p:cNvSpPr>
          <p:nvPr>
            <p:ph type="dt" sz="half" idx="10"/>
          </p:nvPr>
        </p:nvSpPr>
        <p:spPr/>
        <p:txBody>
          <a:bodyPr/>
          <a:lstStyle/>
          <a:p>
            <a:fld id="{3E895F49-F9BE-43FA-9920-8EBC60536ABB}" type="datetimeFigureOut">
              <a:rPr lang="en-IN" smtClean="0"/>
              <a:t>18-07-2024</a:t>
            </a:fld>
            <a:endParaRPr lang="en-IN"/>
          </a:p>
        </p:txBody>
      </p:sp>
      <p:sp>
        <p:nvSpPr>
          <p:cNvPr id="6" name="Footer Placeholder 5">
            <a:extLst>
              <a:ext uri="{FF2B5EF4-FFF2-40B4-BE49-F238E27FC236}">
                <a16:creationId xmlns:a16="http://schemas.microsoft.com/office/drawing/2014/main" id="{7717AD90-6494-9C6E-D72B-97A7DCA235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81B738-E1EF-B60F-DAB5-E6B924172FD0}"/>
              </a:ext>
            </a:extLst>
          </p:cNvPr>
          <p:cNvSpPr>
            <a:spLocks noGrp="1"/>
          </p:cNvSpPr>
          <p:nvPr>
            <p:ph type="sldNum" sz="quarter" idx="12"/>
          </p:nvPr>
        </p:nvSpPr>
        <p:spPr/>
        <p:txBody>
          <a:bodyPr/>
          <a:lstStyle/>
          <a:p>
            <a:fld id="{0852EB62-0613-4041-A011-5A2B696948B8}" type="slidenum">
              <a:rPr lang="en-IN" smtClean="0"/>
              <a:t>‹#›</a:t>
            </a:fld>
            <a:endParaRPr lang="en-IN"/>
          </a:p>
        </p:txBody>
      </p:sp>
    </p:spTree>
    <p:extLst>
      <p:ext uri="{BB962C8B-B14F-4D97-AF65-F5344CB8AC3E}">
        <p14:creationId xmlns:p14="http://schemas.microsoft.com/office/powerpoint/2010/main" val="389745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2AF71C-0263-E3AE-E5E5-5809AB6ACB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466BDE-9656-4476-AA67-33D5C2D8C8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839028-E101-F461-7193-028F2FC8F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95F49-F9BE-43FA-9920-8EBC60536ABB}" type="datetimeFigureOut">
              <a:rPr lang="en-IN" smtClean="0"/>
              <a:t>18-07-2024</a:t>
            </a:fld>
            <a:endParaRPr lang="en-IN"/>
          </a:p>
        </p:txBody>
      </p:sp>
      <p:sp>
        <p:nvSpPr>
          <p:cNvPr id="5" name="Footer Placeholder 4">
            <a:extLst>
              <a:ext uri="{FF2B5EF4-FFF2-40B4-BE49-F238E27FC236}">
                <a16:creationId xmlns:a16="http://schemas.microsoft.com/office/drawing/2014/main" id="{95750DBB-F93F-7EC5-9B7F-63C8969DE0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BCEC3E-272F-DE86-BF31-E2A257C043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2EB62-0613-4041-A011-5A2B696948B8}" type="slidenum">
              <a:rPr lang="en-IN" smtClean="0"/>
              <a:t>‹#›</a:t>
            </a:fld>
            <a:endParaRPr lang="en-IN"/>
          </a:p>
        </p:txBody>
      </p:sp>
    </p:spTree>
    <p:extLst>
      <p:ext uri="{BB962C8B-B14F-4D97-AF65-F5344CB8AC3E}">
        <p14:creationId xmlns:p14="http://schemas.microsoft.com/office/powerpoint/2010/main" val="1272662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9000" b="-9000"/>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20BEAF-4B0E-71AD-8F57-DC4995DEC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775" y="88490"/>
            <a:ext cx="6521470" cy="6456255"/>
          </a:xfrm>
          <a:prstGeom prst="rect">
            <a:avLst/>
          </a:prstGeom>
        </p:spPr>
      </p:pic>
      <p:sp>
        <p:nvSpPr>
          <p:cNvPr id="14" name="TextBox 13">
            <a:extLst>
              <a:ext uri="{FF2B5EF4-FFF2-40B4-BE49-F238E27FC236}">
                <a16:creationId xmlns:a16="http://schemas.microsoft.com/office/drawing/2014/main" id="{FCE42BDB-9A25-9AC1-02D8-A6E537226149}"/>
              </a:ext>
            </a:extLst>
          </p:cNvPr>
          <p:cNvSpPr txBox="1"/>
          <p:nvPr/>
        </p:nvSpPr>
        <p:spPr>
          <a:xfrm>
            <a:off x="7266039" y="1288026"/>
            <a:ext cx="4188542" cy="3785652"/>
          </a:xfrm>
          <a:prstGeom prst="rect">
            <a:avLst/>
          </a:prstGeom>
          <a:noFill/>
        </p:spPr>
        <p:txBody>
          <a:bodyPr wrap="square" rtlCol="0">
            <a:spAutoFit/>
          </a:bodyPr>
          <a:lstStyle/>
          <a:p>
            <a:r>
              <a:rPr lang="en-US" sz="8000" dirty="0"/>
              <a:t>DIWALI SALES REPORT</a:t>
            </a:r>
            <a:endParaRPr lang="en-IN" sz="8000" dirty="0"/>
          </a:p>
        </p:txBody>
      </p:sp>
      <p:sp useBgFill="1">
        <p:nvSpPr>
          <p:cNvPr id="15" name="TextBox 14">
            <a:extLst>
              <a:ext uri="{FF2B5EF4-FFF2-40B4-BE49-F238E27FC236}">
                <a16:creationId xmlns:a16="http://schemas.microsoft.com/office/drawing/2014/main" id="{6A9C4726-DF1A-032B-A9B5-5AB69293AC73}"/>
              </a:ext>
            </a:extLst>
          </p:cNvPr>
          <p:cNvSpPr txBox="1"/>
          <p:nvPr/>
        </p:nvSpPr>
        <p:spPr>
          <a:xfrm>
            <a:off x="380775" y="98322"/>
            <a:ext cx="12192000" cy="6769510"/>
          </a:xfrm>
          <a:prstGeom prst="rect">
            <a:avLst/>
          </a:prstGeom>
        </p:spPr>
        <p:txBody>
          <a:bodyPr wrap="square" rtlCol="0">
            <a:spAutoFit/>
          </a:bodyPr>
          <a:lstStyle/>
          <a:p>
            <a:endParaRPr lang="en-IN" dirty="0"/>
          </a:p>
        </p:txBody>
      </p:sp>
      <p:sp>
        <p:nvSpPr>
          <p:cNvPr id="17" name="TextBox 16">
            <a:extLst>
              <a:ext uri="{FF2B5EF4-FFF2-40B4-BE49-F238E27FC236}">
                <a16:creationId xmlns:a16="http://schemas.microsoft.com/office/drawing/2014/main" id="{EEF2A6D4-F7CF-7E0B-B084-3A94933F907E}"/>
              </a:ext>
            </a:extLst>
          </p:cNvPr>
          <p:cNvSpPr txBox="1"/>
          <p:nvPr/>
        </p:nvSpPr>
        <p:spPr>
          <a:xfrm>
            <a:off x="380775" y="98322"/>
            <a:ext cx="6521470" cy="6740307"/>
          </a:xfrm>
          <a:prstGeom prst="rect">
            <a:avLst/>
          </a:prstGeom>
          <a:noFill/>
        </p:spPr>
        <p:txBody>
          <a:bodyPr wrap="square" rtlCol="0">
            <a:sp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id="{18B7FF72-4CD3-ED34-4A7C-99F7C4B5EC1A}"/>
              </a:ext>
            </a:extLst>
          </p:cNvPr>
          <p:cNvSpPr txBox="1"/>
          <p:nvPr/>
        </p:nvSpPr>
        <p:spPr>
          <a:xfrm>
            <a:off x="8170606" y="5319252"/>
            <a:ext cx="3814917" cy="923330"/>
          </a:xfrm>
          <a:prstGeom prst="rect">
            <a:avLst/>
          </a:prstGeom>
          <a:noFill/>
        </p:spPr>
        <p:txBody>
          <a:bodyPr wrap="square" rtlCol="0">
            <a:spAutoFit/>
          </a:bodyPr>
          <a:lstStyle/>
          <a:p>
            <a:r>
              <a:rPr lang="en-US" dirty="0"/>
              <a:t>Name - Aditya Maurya</a:t>
            </a:r>
          </a:p>
          <a:p>
            <a:r>
              <a:rPr lang="en-US" dirty="0"/>
              <a:t>Reg no. – 12206243</a:t>
            </a:r>
          </a:p>
          <a:p>
            <a:r>
              <a:rPr lang="en-US" dirty="0"/>
              <a:t>Email- mauryaaditya7565@gmail.com </a:t>
            </a:r>
            <a:endParaRPr lang="en-IN" dirty="0"/>
          </a:p>
        </p:txBody>
      </p:sp>
    </p:spTree>
    <p:extLst>
      <p:ext uri="{BB962C8B-B14F-4D97-AF65-F5344CB8AC3E}">
        <p14:creationId xmlns:p14="http://schemas.microsoft.com/office/powerpoint/2010/main" val="4144267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E07D8F-1A82-60FC-C979-755076352FA3}"/>
              </a:ext>
            </a:extLst>
          </p:cNvPr>
          <p:cNvSpPr txBox="1"/>
          <p:nvPr/>
        </p:nvSpPr>
        <p:spPr>
          <a:xfrm>
            <a:off x="196646" y="324465"/>
            <a:ext cx="3637935" cy="830997"/>
          </a:xfrm>
          <a:prstGeom prst="rect">
            <a:avLst/>
          </a:prstGeom>
          <a:noFill/>
        </p:spPr>
        <p:txBody>
          <a:bodyPr wrap="square" rtlCol="0">
            <a:spAutoFit/>
          </a:bodyPr>
          <a:lstStyle/>
          <a:p>
            <a:r>
              <a:rPr lang="en-US" sz="2400" dirty="0"/>
              <a:t>Product category</a:t>
            </a:r>
          </a:p>
          <a:p>
            <a:endParaRPr lang="en-IN" sz="2400" dirty="0"/>
          </a:p>
        </p:txBody>
      </p:sp>
      <p:pic>
        <p:nvPicPr>
          <p:cNvPr id="6" name="Picture 5">
            <a:extLst>
              <a:ext uri="{FF2B5EF4-FFF2-40B4-BE49-F238E27FC236}">
                <a16:creationId xmlns:a16="http://schemas.microsoft.com/office/drawing/2014/main" id="{4B4BB816-EA3C-BA4F-03FD-05D114A38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63561"/>
            <a:ext cx="7354529" cy="5035163"/>
          </a:xfrm>
          <a:prstGeom prst="rect">
            <a:avLst/>
          </a:prstGeom>
        </p:spPr>
      </p:pic>
      <p:sp>
        <p:nvSpPr>
          <p:cNvPr id="7" name="TextBox 6">
            <a:extLst>
              <a:ext uri="{FF2B5EF4-FFF2-40B4-BE49-F238E27FC236}">
                <a16:creationId xmlns:a16="http://schemas.microsoft.com/office/drawing/2014/main" id="{30477984-3779-B3AB-9A1F-D6DA230756F5}"/>
              </a:ext>
            </a:extLst>
          </p:cNvPr>
          <p:cNvSpPr txBox="1"/>
          <p:nvPr/>
        </p:nvSpPr>
        <p:spPr>
          <a:xfrm>
            <a:off x="7629832" y="1268361"/>
            <a:ext cx="4247536" cy="1015663"/>
          </a:xfrm>
          <a:prstGeom prst="rect">
            <a:avLst/>
          </a:prstGeom>
          <a:noFill/>
        </p:spPr>
        <p:txBody>
          <a:bodyPr wrap="square" rtlCol="0">
            <a:spAutoFit/>
          </a:bodyPr>
          <a:lstStyle/>
          <a:p>
            <a:r>
              <a:rPr lang="en-US" sz="2000" dirty="0"/>
              <a:t>the graphs reveal that Food, Clothing, and Electronics are the top-selling product categories</a:t>
            </a:r>
            <a:endParaRPr lang="en-IN" sz="2000" dirty="0"/>
          </a:p>
        </p:txBody>
      </p:sp>
    </p:spTree>
    <p:extLst>
      <p:ext uri="{BB962C8B-B14F-4D97-AF65-F5344CB8AC3E}">
        <p14:creationId xmlns:p14="http://schemas.microsoft.com/office/powerpoint/2010/main" val="854573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B019DE-07B7-4869-360E-EA70D1C37585}"/>
              </a:ext>
            </a:extLst>
          </p:cNvPr>
          <p:cNvSpPr txBox="1"/>
          <p:nvPr/>
        </p:nvSpPr>
        <p:spPr>
          <a:xfrm>
            <a:off x="373626" y="226142"/>
            <a:ext cx="3834580" cy="738664"/>
          </a:xfrm>
          <a:prstGeom prst="rect">
            <a:avLst/>
          </a:prstGeom>
          <a:noFill/>
        </p:spPr>
        <p:txBody>
          <a:bodyPr wrap="square" rtlCol="0">
            <a:spAutoFit/>
          </a:bodyPr>
          <a:lstStyle/>
          <a:p>
            <a:r>
              <a:rPr lang="en-US" sz="2400" dirty="0"/>
              <a:t>Product ID</a:t>
            </a:r>
          </a:p>
          <a:p>
            <a:endParaRPr lang="en-IN" dirty="0"/>
          </a:p>
        </p:txBody>
      </p:sp>
      <p:pic>
        <p:nvPicPr>
          <p:cNvPr id="5" name="Picture 4">
            <a:extLst>
              <a:ext uri="{FF2B5EF4-FFF2-40B4-BE49-F238E27FC236}">
                <a16:creationId xmlns:a16="http://schemas.microsoft.com/office/drawing/2014/main" id="{C38C8BD5-042F-6B08-092A-8F378B838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1381"/>
            <a:ext cx="11552903" cy="5540477"/>
          </a:xfrm>
          <a:prstGeom prst="rect">
            <a:avLst/>
          </a:prstGeom>
        </p:spPr>
      </p:pic>
    </p:spTree>
    <p:extLst>
      <p:ext uri="{BB962C8B-B14F-4D97-AF65-F5344CB8AC3E}">
        <p14:creationId xmlns:p14="http://schemas.microsoft.com/office/powerpoint/2010/main" val="3798115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4918F0-3E35-B8ED-6E41-A59E562425ED}"/>
              </a:ext>
            </a:extLst>
          </p:cNvPr>
          <p:cNvSpPr txBox="1"/>
          <p:nvPr/>
        </p:nvSpPr>
        <p:spPr>
          <a:xfrm>
            <a:off x="334297" y="373626"/>
            <a:ext cx="3667432" cy="461665"/>
          </a:xfrm>
          <a:prstGeom prst="rect">
            <a:avLst/>
          </a:prstGeom>
          <a:noFill/>
        </p:spPr>
        <p:txBody>
          <a:bodyPr wrap="square" rtlCol="0">
            <a:spAutoFit/>
          </a:bodyPr>
          <a:lstStyle/>
          <a:p>
            <a:r>
              <a:rPr lang="en-US" sz="2400" dirty="0"/>
              <a:t>Conclusion</a:t>
            </a:r>
            <a:endParaRPr lang="en-IN" sz="2400" dirty="0"/>
          </a:p>
        </p:txBody>
      </p:sp>
      <p:sp>
        <p:nvSpPr>
          <p:cNvPr id="4" name="TextBox 3">
            <a:extLst>
              <a:ext uri="{FF2B5EF4-FFF2-40B4-BE49-F238E27FC236}">
                <a16:creationId xmlns:a16="http://schemas.microsoft.com/office/drawing/2014/main" id="{29073FD2-50D7-934E-F549-38450767E902}"/>
              </a:ext>
            </a:extLst>
          </p:cNvPr>
          <p:cNvSpPr txBox="1"/>
          <p:nvPr/>
        </p:nvSpPr>
        <p:spPr>
          <a:xfrm>
            <a:off x="1789471" y="1091381"/>
            <a:ext cx="9350477" cy="132343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Married women age group 26-35 years from UP,</a:t>
            </a:r>
          </a:p>
          <a:p>
            <a:pPr marL="285750" indent="-285750">
              <a:buFont typeface="Wingdings" panose="05000000000000000000" pitchFamily="2" charset="2"/>
              <a:buChar char="Ø"/>
            </a:pPr>
            <a:r>
              <a:rPr lang="en-US" sz="2000" dirty="0"/>
              <a:t>Maharashtra and Karnataka working in IT,</a:t>
            </a:r>
          </a:p>
          <a:p>
            <a:pPr marL="285750" indent="-285750">
              <a:buFont typeface="Wingdings" panose="05000000000000000000" pitchFamily="2" charset="2"/>
              <a:buChar char="Ø"/>
            </a:pPr>
            <a:r>
              <a:rPr lang="en-US" sz="2000" dirty="0"/>
              <a:t>Healthcare and Aviation are more likely to buy products from Food,</a:t>
            </a:r>
          </a:p>
          <a:p>
            <a:pPr marL="285750" indent="-285750">
              <a:buFont typeface="Wingdings" panose="05000000000000000000" pitchFamily="2" charset="2"/>
              <a:buChar char="Ø"/>
            </a:pPr>
            <a:r>
              <a:rPr lang="en-US" sz="2000" dirty="0"/>
              <a:t>Clothing and Electronics category</a:t>
            </a:r>
            <a:endParaRPr lang="en-IN" sz="2000" dirty="0"/>
          </a:p>
        </p:txBody>
      </p:sp>
    </p:spTree>
    <p:extLst>
      <p:ext uri="{BB962C8B-B14F-4D97-AF65-F5344CB8AC3E}">
        <p14:creationId xmlns:p14="http://schemas.microsoft.com/office/powerpoint/2010/main" val="173140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Meeting with solid fill">
            <a:extLst>
              <a:ext uri="{FF2B5EF4-FFF2-40B4-BE49-F238E27FC236}">
                <a16:creationId xmlns:a16="http://schemas.microsoft.com/office/drawing/2014/main" id="{B94CE3D1-AB2C-B045-C33A-E995544506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9936" y="1074174"/>
            <a:ext cx="3871452" cy="3871452"/>
          </a:xfrm>
          <a:prstGeom prst="rect">
            <a:avLst/>
          </a:prstGeom>
        </p:spPr>
      </p:pic>
      <p:sp>
        <p:nvSpPr>
          <p:cNvPr id="7" name="TextBox 6">
            <a:extLst>
              <a:ext uri="{FF2B5EF4-FFF2-40B4-BE49-F238E27FC236}">
                <a16:creationId xmlns:a16="http://schemas.microsoft.com/office/drawing/2014/main" id="{6974D053-3C42-5090-5A83-65B3402B1CB9}"/>
              </a:ext>
            </a:extLst>
          </p:cNvPr>
          <p:cNvSpPr txBox="1"/>
          <p:nvPr/>
        </p:nvSpPr>
        <p:spPr>
          <a:xfrm>
            <a:off x="491613" y="245806"/>
            <a:ext cx="3569110" cy="646331"/>
          </a:xfrm>
          <a:prstGeom prst="rect">
            <a:avLst/>
          </a:prstGeom>
          <a:noFill/>
        </p:spPr>
        <p:txBody>
          <a:bodyPr wrap="square" rtlCol="0">
            <a:spAutoFit/>
          </a:bodyPr>
          <a:lstStyle/>
          <a:p>
            <a:r>
              <a:rPr lang="en-US" sz="3600" dirty="0"/>
              <a:t>Outline</a:t>
            </a:r>
            <a:endParaRPr lang="en-IN" sz="3600" dirty="0"/>
          </a:p>
        </p:txBody>
      </p:sp>
      <p:sp>
        <p:nvSpPr>
          <p:cNvPr id="8" name="TextBox 7">
            <a:extLst>
              <a:ext uri="{FF2B5EF4-FFF2-40B4-BE49-F238E27FC236}">
                <a16:creationId xmlns:a16="http://schemas.microsoft.com/office/drawing/2014/main" id="{90289145-6FBC-55D1-4850-704DD357D38E}"/>
              </a:ext>
            </a:extLst>
          </p:cNvPr>
          <p:cNvSpPr txBox="1"/>
          <p:nvPr/>
        </p:nvSpPr>
        <p:spPr>
          <a:xfrm>
            <a:off x="6272981" y="1681316"/>
            <a:ext cx="4984955"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Introduction</a:t>
            </a:r>
          </a:p>
          <a:p>
            <a:pPr marL="342900" indent="-342900">
              <a:buFont typeface="Wingdings" panose="05000000000000000000" pitchFamily="2" charset="2"/>
              <a:buChar char="q"/>
            </a:pPr>
            <a:r>
              <a:rPr lang="en-US" sz="2400" dirty="0"/>
              <a:t>Methodology</a:t>
            </a:r>
          </a:p>
          <a:p>
            <a:pPr marL="342900" indent="-342900">
              <a:buFont typeface="Wingdings" panose="05000000000000000000" pitchFamily="2" charset="2"/>
              <a:buChar char="q"/>
            </a:pPr>
            <a:r>
              <a:rPr lang="en-US" sz="2400" dirty="0"/>
              <a:t>Results</a:t>
            </a:r>
          </a:p>
          <a:p>
            <a:pPr marL="800100" lvl="1" indent="-342900">
              <a:buFont typeface="Wingdings" panose="05000000000000000000" pitchFamily="2" charset="2"/>
              <a:buChar char="Ø"/>
            </a:pPr>
            <a:r>
              <a:rPr lang="en-US" sz="2400" dirty="0"/>
              <a:t>Visualization –Charts</a:t>
            </a:r>
          </a:p>
          <a:p>
            <a:pPr marL="342900" indent="-342900">
              <a:buFont typeface="Wingdings" panose="05000000000000000000" pitchFamily="2" charset="2"/>
              <a:buChar char="q"/>
            </a:pPr>
            <a:r>
              <a:rPr lang="en-US" sz="2400" dirty="0"/>
              <a:t>Conclusion</a:t>
            </a:r>
            <a:endParaRPr lang="en-IN" sz="2400" dirty="0"/>
          </a:p>
        </p:txBody>
      </p:sp>
    </p:spTree>
    <p:extLst>
      <p:ext uri="{BB962C8B-B14F-4D97-AF65-F5344CB8AC3E}">
        <p14:creationId xmlns:p14="http://schemas.microsoft.com/office/powerpoint/2010/main" val="2937531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9000" b="-9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E62527-5B35-B8BE-F7F2-25EE10559640}"/>
              </a:ext>
            </a:extLst>
          </p:cNvPr>
          <p:cNvSpPr txBox="1"/>
          <p:nvPr/>
        </p:nvSpPr>
        <p:spPr>
          <a:xfrm>
            <a:off x="5850194" y="2168184"/>
            <a:ext cx="5653548"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 Gender analysis</a:t>
            </a:r>
          </a:p>
          <a:p>
            <a:pPr marL="285750" indent="-285750">
              <a:buFont typeface="Wingdings" panose="05000000000000000000" pitchFamily="2" charset="2"/>
              <a:buChar char="Ø"/>
            </a:pPr>
            <a:r>
              <a:rPr lang="en-IN" dirty="0"/>
              <a:t>Marriage </a:t>
            </a:r>
            <a:r>
              <a:rPr lang="en-US" dirty="0"/>
              <a:t>Status</a:t>
            </a:r>
          </a:p>
          <a:p>
            <a:pPr marL="285750" indent="-285750">
              <a:buFont typeface="Wingdings" panose="05000000000000000000" pitchFamily="2" charset="2"/>
              <a:buChar char="Ø"/>
            </a:pPr>
            <a:r>
              <a:rPr lang="en-US" dirty="0"/>
              <a:t>Age Group</a:t>
            </a:r>
          </a:p>
          <a:p>
            <a:pPr marL="285750" indent="-285750">
              <a:buFont typeface="Wingdings" panose="05000000000000000000" pitchFamily="2" charset="2"/>
              <a:buChar char="Ø"/>
            </a:pPr>
            <a:r>
              <a:rPr lang="en-US" dirty="0"/>
              <a:t>State</a:t>
            </a:r>
          </a:p>
          <a:p>
            <a:pPr marL="285750" indent="-285750">
              <a:buFont typeface="Wingdings" panose="05000000000000000000" pitchFamily="2" charset="2"/>
              <a:buChar char="Ø"/>
            </a:pPr>
            <a:r>
              <a:rPr lang="en-US" dirty="0"/>
              <a:t>Occupation</a:t>
            </a:r>
          </a:p>
          <a:p>
            <a:pPr marL="285750" indent="-285750">
              <a:buFont typeface="Wingdings" panose="05000000000000000000" pitchFamily="2" charset="2"/>
              <a:buChar char="Ø"/>
            </a:pPr>
            <a:r>
              <a:rPr lang="en-US" dirty="0"/>
              <a:t>Product category</a:t>
            </a:r>
          </a:p>
          <a:p>
            <a:pPr marL="285750" indent="-285750">
              <a:buFont typeface="Wingdings" panose="05000000000000000000" pitchFamily="2" charset="2"/>
              <a:buChar char="Ø"/>
            </a:pPr>
            <a:r>
              <a:rPr lang="en-US" dirty="0"/>
              <a:t>Product ID</a:t>
            </a:r>
          </a:p>
          <a:p>
            <a:endParaRPr lang="en-IN" dirty="0"/>
          </a:p>
        </p:txBody>
      </p:sp>
      <p:sp>
        <p:nvSpPr>
          <p:cNvPr id="9" name="TextBox 8">
            <a:extLst>
              <a:ext uri="{FF2B5EF4-FFF2-40B4-BE49-F238E27FC236}">
                <a16:creationId xmlns:a16="http://schemas.microsoft.com/office/drawing/2014/main" id="{12AD8381-FE90-A007-1C3B-8B01971126D9}"/>
              </a:ext>
            </a:extLst>
          </p:cNvPr>
          <p:cNvSpPr txBox="1"/>
          <p:nvPr/>
        </p:nvSpPr>
        <p:spPr>
          <a:xfrm>
            <a:off x="452284" y="639097"/>
            <a:ext cx="5397910" cy="5791200"/>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91279BD9-F9AD-F958-C2F7-F06C2539EB25}"/>
              </a:ext>
            </a:extLst>
          </p:cNvPr>
          <p:cNvSpPr txBox="1"/>
          <p:nvPr/>
        </p:nvSpPr>
        <p:spPr>
          <a:xfrm>
            <a:off x="629265" y="1071716"/>
            <a:ext cx="5653548" cy="830997"/>
          </a:xfrm>
          <a:prstGeom prst="rect">
            <a:avLst/>
          </a:prstGeom>
          <a:noFill/>
        </p:spPr>
        <p:txBody>
          <a:bodyPr wrap="square" rtlCol="0">
            <a:spAutoFit/>
          </a:bodyPr>
          <a:lstStyle/>
          <a:p>
            <a:r>
              <a:rPr lang="en-US" sz="2400" dirty="0"/>
              <a:t>Analysis parameter of Diwali sales data</a:t>
            </a:r>
            <a:br>
              <a:rPr lang="en-US" sz="2400" dirty="0"/>
            </a:br>
            <a:endParaRPr lang="en-IN" sz="2400" dirty="0"/>
          </a:p>
        </p:txBody>
      </p:sp>
      <p:sp>
        <p:nvSpPr>
          <p:cNvPr id="15" name="TextBox 14">
            <a:extLst>
              <a:ext uri="{FF2B5EF4-FFF2-40B4-BE49-F238E27FC236}">
                <a16:creationId xmlns:a16="http://schemas.microsoft.com/office/drawing/2014/main" id="{ABE2BE3B-049C-9509-A202-B718C7A0874E}"/>
              </a:ext>
            </a:extLst>
          </p:cNvPr>
          <p:cNvSpPr txBox="1"/>
          <p:nvPr/>
        </p:nvSpPr>
        <p:spPr>
          <a:xfrm>
            <a:off x="629265" y="373626"/>
            <a:ext cx="4680154" cy="523220"/>
          </a:xfrm>
          <a:prstGeom prst="rect">
            <a:avLst/>
          </a:prstGeom>
          <a:noFill/>
        </p:spPr>
        <p:txBody>
          <a:bodyPr wrap="square" rtlCol="0">
            <a:spAutoFit/>
          </a:bodyPr>
          <a:lstStyle/>
          <a:p>
            <a:r>
              <a:rPr lang="en-US" sz="2800" b="1" dirty="0"/>
              <a:t>INTRODUCTION</a:t>
            </a:r>
            <a:endParaRPr lang="en-IN" sz="2800" b="1" dirty="0"/>
          </a:p>
        </p:txBody>
      </p:sp>
      <p:pic>
        <p:nvPicPr>
          <p:cNvPr id="4" name="Graphic 3" descr="Books with solid fill">
            <a:extLst>
              <a:ext uri="{FF2B5EF4-FFF2-40B4-BE49-F238E27FC236}">
                <a16:creationId xmlns:a16="http://schemas.microsoft.com/office/drawing/2014/main" id="{06448EEA-6CF9-33A7-987C-D722BA1AF5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775" y="1939064"/>
            <a:ext cx="4365523" cy="3596497"/>
          </a:xfrm>
          <a:prstGeom prst="rect">
            <a:avLst/>
          </a:prstGeom>
        </p:spPr>
      </p:pic>
    </p:spTree>
    <p:extLst>
      <p:ext uri="{BB962C8B-B14F-4D97-AF65-F5344CB8AC3E}">
        <p14:creationId xmlns:p14="http://schemas.microsoft.com/office/powerpoint/2010/main" val="98696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2DA819-4525-24F3-1581-FBBD2E7BA181}"/>
              </a:ext>
            </a:extLst>
          </p:cNvPr>
          <p:cNvSpPr txBox="1"/>
          <p:nvPr/>
        </p:nvSpPr>
        <p:spPr>
          <a:xfrm>
            <a:off x="363794" y="373626"/>
            <a:ext cx="3077496" cy="523220"/>
          </a:xfrm>
          <a:prstGeom prst="rect">
            <a:avLst/>
          </a:prstGeom>
          <a:noFill/>
        </p:spPr>
        <p:txBody>
          <a:bodyPr wrap="square" rtlCol="0">
            <a:spAutoFit/>
          </a:bodyPr>
          <a:lstStyle/>
          <a:p>
            <a:r>
              <a:rPr lang="en-US" sz="2800" b="1" dirty="0"/>
              <a:t>METHODOLOGY</a:t>
            </a:r>
            <a:endParaRPr lang="en-IN" sz="2800" b="1" dirty="0"/>
          </a:p>
        </p:txBody>
      </p:sp>
      <p:sp>
        <p:nvSpPr>
          <p:cNvPr id="2" name="TextBox 1">
            <a:extLst>
              <a:ext uri="{FF2B5EF4-FFF2-40B4-BE49-F238E27FC236}">
                <a16:creationId xmlns:a16="http://schemas.microsoft.com/office/drawing/2014/main" id="{9731493C-0A88-4A85-DDFD-07A410A812FC}"/>
              </a:ext>
            </a:extLst>
          </p:cNvPr>
          <p:cNvSpPr txBox="1"/>
          <p:nvPr/>
        </p:nvSpPr>
        <p:spPr>
          <a:xfrm>
            <a:off x="147484" y="1022555"/>
            <a:ext cx="11916697" cy="3939540"/>
          </a:xfrm>
          <a:prstGeom prst="rect">
            <a:avLst/>
          </a:prstGeom>
          <a:noFill/>
        </p:spPr>
        <p:txBody>
          <a:bodyPr wrap="square" rtlCol="0">
            <a:spAutoFit/>
          </a:bodyPr>
          <a:lstStyle/>
          <a:p>
            <a:r>
              <a:rPr lang="en-US" sz="2200" b="1" dirty="0"/>
              <a:t>1. Data Loading:</a:t>
            </a:r>
            <a:r>
              <a:rPr lang="en-US" dirty="0"/>
              <a:t> </a:t>
            </a:r>
            <a:r>
              <a:rPr lang="en-US" sz="2000" dirty="0"/>
              <a:t>Load the Diwali sales dataset into the code using the pandas library Perform initial data exploration to understand the structure and content of the dataset</a:t>
            </a:r>
            <a:endParaRPr lang="en-US" dirty="0"/>
          </a:p>
          <a:p>
            <a:r>
              <a:rPr lang="en-US" sz="2200" b="1" dirty="0"/>
              <a:t>2. Data Cleaning and Manipulation</a:t>
            </a:r>
            <a:r>
              <a:rPr lang="en-US" sz="2400" b="1" dirty="0"/>
              <a:t>: </a:t>
            </a:r>
            <a:r>
              <a:rPr lang="en-US" sz="2000" dirty="0"/>
              <a:t>Handle missing values, remove duplicates, and perform necessary data transformations. This step ensures the data is in a suitable format for analysis.</a:t>
            </a:r>
          </a:p>
          <a:p>
            <a:r>
              <a:rPr lang="en-US" sz="2200" b="1" dirty="0"/>
              <a:t>3. Exploratory Data Analysis (EDA): </a:t>
            </a:r>
            <a:r>
              <a:rPr lang="en-US" sz="2000" dirty="0"/>
              <a:t>Use pandas matplotlib, and seaborn libraries to explore the dataset Analyze different variables, their distributions, and relationships Generate various visualizations such as bar plots pie charts, and scatter plots to uncover patterns and trends.</a:t>
            </a:r>
          </a:p>
          <a:p>
            <a:r>
              <a:rPr lang="en-US" sz="2200" b="1" dirty="0"/>
              <a:t>4 Customer Analysis: </a:t>
            </a:r>
            <a:r>
              <a:rPr lang="en-US" sz="2000" dirty="0"/>
              <a:t>Analyze customer demographics such as state occupations, gender, and age groups to identify potential customers. Use bar plots or pie charts to visualize the distribution of customers across different categories.</a:t>
            </a:r>
          </a:p>
          <a:p>
            <a:r>
              <a:rPr lang="en-US" sz="2200" b="1" dirty="0"/>
              <a:t>5 Product Sales Analysis: </a:t>
            </a:r>
            <a:r>
              <a:rPr lang="en-US" sz="2000" dirty="0"/>
              <a:t>Determine the most selling product categories and specific products during The Diwali Festival Utilize bar plots or pie charts to visualize the sales quantities and identify the Top-selling items</a:t>
            </a:r>
            <a:endParaRPr lang="en-IN" dirty="0"/>
          </a:p>
        </p:txBody>
      </p:sp>
    </p:spTree>
    <p:extLst>
      <p:ext uri="{BB962C8B-B14F-4D97-AF65-F5344CB8AC3E}">
        <p14:creationId xmlns:p14="http://schemas.microsoft.com/office/powerpoint/2010/main" val="3486519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9000" b="-9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8CC6C9-D80D-0F54-5371-004F254BD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99303"/>
            <a:ext cx="7246374" cy="4424515"/>
          </a:xfrm>
          <a:prstGeom prst="rect">
            <a:avLst/>
          </a:prstGeom>
        </p:spPr>
      </p:pic>
      <p:sp>
        <p:nvSpPr>
          <p:cNvPr id="6" name="TextBox 5">
            <a:extLst>
              <a:ext uri="{FF2B5EF4-FFF2-40B4-BE49-F238E27FC236}">
                <a16:creationId xmlns:a16="http://schemas.microsoft.com/office/drawing/2014/main" id="{E769532B-FB44-D3BE-C5FF-9203C35FDCBA}"/>
              </a:ext>
            </a:extLst>
          </p:cNvPr>
          <p:cNvSpPr txBox="1"/>
          <p:nvPr/>
        </p:nvSpPr>
        <p:spPr>
          <a:xfrm>
            <a:off x="7878099" y="1799303"/>
            <a:ext cx="3965991" cy="1323439"/>
          </a:xfrm>
          <a:prstGeom prst="rect">
            <a:avLst/>
          </a:prstGeom>
          <a:noFill/>
        </p:spPr>
        <p:txBody>
          <a:bodyPr wrap="square" rtlCol="0">
            <a:spAutoFit/>
          </a:bodyPr>
          <a:lstStyle/>
          <a:p>
            <a:r>
              <a:rPr lang="en-US" sz="2000" dirty="0"/>
              <a:t>Generally, women tend to place more orders and have higher purchasing power. This makes them a significant group for businesses. </a:t>
            </a:r>
            <a:endParaRPr lang="en-IN" sz="2000" dirty="0"/>
          </a:p>
        </p:txBody>
      </p:sp>
      <p:sp>
        <p:nvSpPr>
          <p:cNvPr id="7" name="TextBox 6">
            <a:extLst>
              <a:ext uri="{FF2B5EF4-FFF2-40B4-BE49-F238E27FC236}">
                <a16:creationId xmlns:a16="http://schemas.microsoft.com/office/drawing/2014/main" id="{00ABDB43-FF89-439A-2390-D4E1AEA6E1B7}"/>
              </a:ext>
            </a:extLst>
          </p:cNvPr>
          <p:cNvSpPr txBox="1"/>
          <p:nvPr/>
        </p:nvSpPr>
        <p:spPr>
          <a:xfrm>
            <a:off x="412955" y="855407"/>
            <a:ext cx="6420464" cy="461665"/>
          </a:xfrm>
          <a:prstGeom prst="rect">
            <a:avLst/>
          </a:prstGeom>
          <a:noFill/>
        </p:spPr>
        <p:txBody>
          <a:bodyPr wrap="square" rtlCol="0">
            <a:spAutoFit/>
          </a:bodyPr>
          <a:lstStyle/>
          <a:p>
            <a:r>
              <a:rPr lang="en-US" sz="2400" dirty="0">
                <a:solidFill>
                  <a:schemeClr val="tx1">
                    <a:lumMod val="95000"/>
                    <a:lumOff val="5000"/>
                  </a:schemeClr>
                </a:solidFill>
              </a:rPr>
              <a:t>Gender wise</a:t>
            </a:r>
            <a:endParaRPr lang="en-IN" sz="2400" dirty="0">
              <a:solidFill>
                <a:schemeClr val="tx1">
                  <a:lumMod val="95000"/>
                  <a:lumOff val="5000"/>
                </a:schemeClr>
              </a:solidFill>
            </a:endParaRPr>
          </a:p>
        </p:txBody>
      </p:sp>
      <p:sp>
        <p:nvSpPr>
          <p:cNvPr id="8" name="TextBox 7">
            <a:extLst>
              <a:ext uri="{FF2B5EF4-FFF2-40B4-BE49-F238E27FC236}">
                <a16:creationId xmlns:a16="http://schemas.microsoft.com/office/drawing/2014/main" id="{124AE492-435B-3F49-CB5A-133B196472EF}"/>
              </a:ext>
            </a:extLst>
          </p:cNvPr>
          <p:cNvSpPr txBox="1"/>
          <p:nvPr/>
        </p:nvSpPr>
        <p:spPr>
          <a:xfrm>
            <a:off x="412955" y="363793"/>
            <a:ext cx="3244645" cy="523220"/>
          </a:xfrm>
          <a:prstGeom prst="rect">
            <a:avLst/>
          </a:prstGeom>
          <a:noFill/>
        </p:spPr>
        <p:txBody>
          <a:bodyPr wrap="square" rtlCol="0">
            <a:spAutoFit/>
          </a:bodyPr>
          <a:lstStyle/>
          <a:p>
            <a:r>
              <a:rPr lang="en-US" sz="2800" b="1" dirty="0"/>
              <a:t>RESULTS</a:t>
            </a:r>
            <a:endParaRPr lang="en-IN" sz="2800" b="1" dirty="0"/>
          </a:p>
        </p:txBody>
      </p:sp>
    </p:spTree>
    <p:extLst>
      <p:ext uri="{BB962C8B-B14F-4D97-AF65-F5344CB8AC3E}">
        <p14:creationId xmlns:p14="http://schemas.microsoft.com/office/powerpoint/2010/main" val="354362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9000" b="-9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40673F-5C4B-6501-D053-C9148947D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81548"/>
            <a:ext cx="7374194" cy="5260257"/>
          </a:xfrm>
          <a:prstGeom prst="rect">
            <a:avLst/>
          </a:prstGeom>
        </p:spPr>
      </p:pic>
      <p:sp>
        <p:nvSpPr>
          <p:cNvPr id="6" name="TextBox 5">
            <a:extLst>
              <a:ext uri="{FF2B5EF4-FFF2-40B4-BE49-F238E27FC236}">
                <a16:creationId xmlns:a16="http://schemas.microsoft.com/office/drawing/2014/main" id="{18ED8AD3-508A-892D-BF1D-73108B1194B2}"/>
              </a:ext>
            </a:extLst>
          </p:cNvPr>
          <p:cNvSpPr txBox="1"/>
          <p:nvPr/>
        </p:nvSpPr>
        <p:spPr>
          <a:xfrm>
            <a:off x="7875639" y="1553497"/>
            <a:ext cx="3982064" cy="2246769"/>
          </a:xfrm>
          <a:prstGeom prst="rect">
            <a:avLst/>
          </a:prstGeom>
          <a:noFill/>
        </p:spPr>
        <p:txBody>
          <a:bodyPr wrap="square" rtlCol="0">
            <a:spAutoFit/>
          </a:bodyPr>
          <a:lstStyle/>
          <a:p>
            <a:r>
              <a:rPr lang="en-US" sz="2000" dirty="0"/>
              <a:t>unmarried women place more orders than both married women and unmarried men. Their higher buying activity makes them very important for sales. Businesses should focus on this group to boost their growth and earnings.</a:t>
            </a:r>
            <a:endParaRPr lang="en-IN" sz="2000" dirty="0"/>
          </a:p>
        </p:txBody>
      </p:sp>
      <p:sp>
        <p:nvSpPr>
          <p:cNvPr id="7" name="TextBox 6">
            <a:extLst>
              <a:ext uri="{FF2B5EF4-FFF2-40B4-BE49-F238E27FC236}">
                <a16:creationId xmlns:a16="http://schemas.microsoft.com/office/drawing/2014/main" id="{EDEB4423-535E-49E0-C5D6-6D0AA7B213D7}"/>
              </a:ext>
            </a:extLst>
          </p:cNvPr>
          <p:cNvSpPr txBox="1"/>
          <p:nvPr/>
        </p:nvSpPr>
        <p:spPr>
          <a:xfrm>
            <a:off x="265471" y="324465"/>
            <a:ext cx="6823587" cy="830997"/>
          </a:xfrm>
          <a:prstGeom prst="rect">
            <a:avLst/>
          </a:prstGeom>
          <a:noFill/>
        </p:spPr>
        <p:txBody>
          <a:bodyPr wrap="square" rtlCol="0">
            <a:spAutoFit/>
          </a:bodyPr>
          <a:lstStyle/>
          <a:p>
            <a:r>
              <a:rPr lang="en-IN" sz="2400" b="1" dirty="0"/>
              <a:t>Marriage </a:t>
            </a:r>
            <a:r>
              <a:rPr lang="en-US" sz="2400" b="1" dirty="0"/>
              <a:t>Status</a:t>
            </a:r>
            <a:br>
              <a:rPr lang="en-US" sz="2400" b="1" dirty="0"/>
            </a:br>
            <a:endParaRPr lang="en-IN" sz="2400" b="1" dirty="0"/>
          </a:p>
        </p:txBody>
      </p:sp>
    </p:spTree>
    <p:extLst>
      <p:ext uri="{BB962C8B-B14F-4D97-AF65-F5344CB8AC3E}">
        <p14:creationId xmlns:p14="http://schemas.microsoft.com/office/powerpoint/2010/main" val="369691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D9212A-0507-867C-B2C8-F70B59ACEDE6}"/>
              </a:ext>
            </a:extLst>
          </p:cNvPr>
          <p:cNvSpPr txBox="1"/>
          <p:nvPr/>
        </p:nvSpPr>
        <p:spPr>
          <a:xfrm>
            <a:off x="344129" y="471948"/>
            <a:ext cx="6056671" cy="461665"/>
          </a:xfrm>
          <a:prstGeom prst="rect">
            <a:avLst/>
          </a:prstGeom>
          <a:noFill/>
        </p:spPr>
        <p:txBody>
          <a:bodyPr wrap="square" rtlCol="0">
            <a:spAutoFit/>
          </a:bodyPr>
          <a:lstStyle/>
          <a:p>
            <a:r>
              <a:rPr lang="en-US" sz="2400" dirty="0"/>
              <a:t>Age Group</a:t>
            </a:r>
          </a:p>
        </p:txBody>
      </p:sp>
      <p:pic>
        <p:nvPicPr>
          <p:cNvPr id="6" name="Picture 5">
            <a:extLst>
              <a:ext uri="{FF2B5EF4-FFF2-40B4-BE49-F238E27FC236}">
                <a16:creationId xmlns:a16="http://schemas.microsoft.com/office/drawing/2014/main" id="{A7FE1D71-3AE6-6AF4-2A30-6C49C0414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29" y="1302082"/>
            <a:ext cx="5855756" cy="4626770"/>
          </a:xfrm>
          <a:prstGeom prst="rect">
            <a:avLst/>
          </a:prstGeom>
        </p:spPr>
      </p:pic>
      <p:sp>
        <p:nvSpPr>
          <p:cNvPr id="7" name="TextBox 6">
            <a:extLst>
              <a:ext uri="{FF2B5EF4-FFF2-40B4-BE49-F238E27FC236}">
                <a16:creationId xmlns:a16="http://schemas.microsoft.com/office/drawing/2014/main" id="{CA853291-BFF3-FAB8-093E-8E6C68B8E490}"/>
              </a:ext>
            </a:extLst>
          </p:cNvPr>
          <p:cNvSpPr txBox="1"/>
          <p:nvPr/>
        </p:nvSpPr>
        <p:spPr>
          <a:xfrm>
            <a:off x="7069393" y="1425677"/>
            <a:ext cx="4227871" cy="2554545"/>
          </a:xfrm>
          <a:prstGeom prst="rect">
            <a:avLst/>
          </a:prstGeom>
          <a:noFill/>
        </p:spPr>
        <p:txBody>
          <a:bodyPr wrap="square" rtlCol="0">
            <a:spAutoFit/>
          </a:bodyPr>
          <a:lstStyle/>
          <a:p>
            <a:r>
              <a:rPr lang="en-US" sz="2000" dirty="0"/>
              <a:t>The chart presented above indicates that the age group of 26-35 made the highest number of purchases, while the age group of 55+ made the least. Moreover, the data shows that females are the primary purchasers across all age groups, regardless of age range.</a:t>
            </a:r>
          </a:p>
          <a:p>
            <a:endParaRPr lang="en-IN" sz="2000" dirty="0"/>
          </a:p>
        </p:txBody>
      </p:sp>
    </p:spTree>
    <p:extLst>
      <p:ext uri="{BB962C8B-B14F-4D97-AF65-F5344CB8AC3E}">
        <p14:creationId xmlns:p14="http://schemas.microsoft.com/office/powerpoint/2010/main" val="3475084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98B1DE-4652-2C2C-BB1E-ADB4CD96950D}"/>
              </a:ext>
            </a:extLst>
          </p:cNvPr>
          <p:cNvSpPr txBox="1"/>
          <p:nvPr/>
        </p:nvSpPr>
        <p:spPr>
          <a:xfrm>
            <a:off x="324465" y="353961"/>
            <a:ext cx="4680154" cy="461665"/>
          </a:xfrm>
          <a:prstGeom prst="rect">
            <a:avLst/>
          </a:prstGeom>
          <a:noFill/>
        </p:spPr>
        <p:txBody>
          <a:bodyPr wrap="square" rtlCol="0">
            <a:spAutoFit/>
          </a:bodyPr>
          <a:lstStyle/>
          <a:p>
            <a:r>
              <a:rPr lang="en-US" sz="2400" dirty="0"/>
              <a:t>State</a:t>
            </a:r>
            <a:endParaRPr lang="en-IN" sz="2400" dirty="0"/>
          </a:p>
        </p:txBody>
      </p:sp>
      <p:sp>
        <p:nvSpPr>
          <p:cNvPr id="3" name="TextBox 2">
            <a:extLst>
              <a:ext uri="{FF2B5EF4-FFF2-40B4-BE49-F238E27FC236}">
                <a16:creationId xmlns:a16="http://schemas.microsoft.com/office/drawing/2014/main" id="{722B1FCD-1468-C5FB-E26F-9AEF911894D2}"/>
              </a:ext>
            </a:extLst>
          </p:cNvPr>
          <p:cNvSpPr txBox="1"/>
          <p:nvPr/>
        </p:nvSpPr>
        <p:spPr>
          <a:xfrm>
            <a:off x="216311" y="943897"/>
            <a:ext cx="7157884" cy="5348748"/>
          </a:xfrm>
          <a:prstGeom prst="rect">
            <a:avLst/>
          </a:prstGeom>
          <a:noFill/>
        </p:spPr>
        <p:txBody>
          <a:bodyPr wrap="square" rtlCol="0">
            <a:spAutoFit/>
          </a:bodyPr>
          <a:lstStyle/>
          <a:p>
            <a:endParaRPr lang="en-IN" dirty="0"/>
          </a:p>
        </p:txBody>
      </p:sp>
      <p:pic>
        <p:nvPicPr>
          <p:cNvPr id="8" name="Picture 7">
            <a:extLst>
              <a:ext uri="{FF2B5EF4-FFF2-40B4-BE49-F238E27FC236}">
                <a16:creationId xmlns:a16="http://schemas.microsoft.com/office/drawing/2014/main" id="{8FC9A7AC-75B6-D3E6-499E-C1DCA2B02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88" y="815626"/>
            <a:ext cx="6924380" cy="5688413"/>
          </a:xfrm>
          <a:prstGeom prst="rect">
            <a:avLst/>
          </a:prstGeom>
        </p:spPr>
      </p:pic>
      <p:sp>
        <p:nvSpPr>
          <p:cNvPr id="10" name="TextBox 9">
            <a:extLst>
              <a:ext uri="{FF2B5EF4-FFF2-40B4-BE49-F238E27FC236}">
                <a16:creationId xmlns:a16="http://schemas.microsoft.com/office/drawing/2014/main" id="{2DDA5EDD-2ADA-4317-84FB-FDDF4D60673D}"/>
              </a:ext>
            </a:extLst>
          </p:cNvPr>
          <p:cNvSpPr txBox="1"/>
          <p:nvPr/>
        </p:nvSpPr>
        <p:spPr>
          <a:xfrm>
            <a:off x="7878108" y="1553496"/>
            <a:ext cx="3932904" cy="2246769"/>
          </a:xfrm>
          <a:prstGeom prst="rect">
            <a:avLst/>
          </a:prstGeom>
          <a:noFill/>
        </p:spPr>
        <p:txBody>
          <a:bodyPr wrap="square" rtlCol="0">
            <a:spAutoFit/>
          </a:bodyPr>
          <a:lstStyle/>
          <a:p>
            <a:r>
              <a:rPr lang="en-US" sz="2000" dirty="0"/>
              <a:t>Based on the above graphs, it is evident that the states of Uttar Pradesh, Maharashtra, and Karnataka contribute significantly to the majority of the orders and total sales/amount.</a:t>
            </a:r>
          </a:p>
          <a:p>
            <a:endParaRPr lang="en-IN" sz="2000" dirty="0"/>
          </a:p>
        </p:txBody>
      </p:sp>
    </p:spTree>
    <p:extLst>
      <p:ext uri="{BB962C8B-B14F-4D97-AF65-F5344CB8AC3E}">
        <p14:creationId xmlns:p14="http://schemas.microsoft.com/office/powerpoint/2010/main" val="62079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CBFCA8-29CC-9507-A4E0-7AE115794095}"/>
              </a:ext>
            </a:extLst>
          </p:cNvPr>
          <p:cNvSpPr txBox="1"/>
          <p:nvPr/>
        </p:nvSpPr>
        <p:spPr>
          <a:xfrm>
            <a:off x="235974" y="324465"/>
            <a:ext cx="4945626" cy="738664"/>
          </a:xfrm>
          <a:prstGeom prst="rect">
            <a:avLst/>
          </a:prstGeom>
          <a:noFill/>
        </p:spPr>
        <p:txBody>
          <a:bodyPr wrap="square" rtlCol="0">
            <a:spAutoFit/>
          </a:bodyPr>
          <a:lstStyle/>
          <a:p>
            <a:r>
              <a:rPr lang="en-US" sz="2400" dirty="0"/>
              <a:t>Occupation</a:t>
            </a:r>
          </a:p>
          <a:p>
            <a:endParaRPr lang="en-IN" dirty="0"/>
          </a:p>
        </p:txBody>
      </p:sp>
      <p:pic>
        <p:nvPicPr>
          <p:cNvPr id="5" name="Picture 4">
            <a:extLst>
              <a:ext uri="{FF2B5EF4-FFF2-40B4-BE49-F238E27FC236}">
                <a16:creationId xmlns:a16="http://schemas.microsoft.com/office/drawing/2014/main" id="{972BE0CE-981C-3E89-75B4-98B680F5A2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48698"/>
            <a:ext cx="6980903" cy="4680154"/>
          </a:xfrm>
          <a:prstGeom prst="rect">
            <a:avLst/>
          </a:prstGeom>
        </p:spPr>
      </p:pic>
      <p:sp>
        <p:nvSpPr>
          <p:cNvPr id="6" name="TextBox 5">
            <a:extLst>
              <a:ext uri="{FF2B5EF4-FFF2-40B4-BE49-F238E27FC236}">
                <a16:creationId xmlns:a16="http://schemas.microsoft.com/office/drawing/2014/main" id="{95A19237-526A-2B47-9A06-0D6E49F2425D}"/>
              </a:ext>
            </a:extLst>
          </p:cNvPr>
          <p:cNvSpPr txBox="1"/>
          <p:nvPr/>
        </p:nvSpPr>
        <p:spPr>
          <a:xfrm>
            <a:off x="7384026" y="1582994"/>
            <a:ext cx="4306529" cy="1323439"/>
          </a:xfrm>
          <a:prstGeom prst="rect">
            <a:avLst/>
          </a:prstGeom>
          <a:noFill/>
        </p:spPr>
        <p:txBody>
          <a:bodyPr wrap="square" rtlCol="0">
            <a:spAutoFit/>
          </a:bodyPr>
          <a:lstStyle/>
          <a:p>
            <a:r>
              <a:rPr lang="en-US" sz="2000" dirty="0"/>
              <a:t>the data clearly shows that a large number of buyers come from the Information Technology, Healthcare, and Aviation industries.</a:t>
            </a:r>
            <a:endParaRPr lang="en-IN" sz="2000" dirty="0"/>
          </a:p>
        </p:txBody>
      </p:sp>
    </p:spTree>
    <p:extLst>
      <p:ext uri="{BB962C8B-B14F-4D97-AF65-F5344CB8AC3E}">
        <p14:creationId xmlns:p14="http://schemas.microsoft.com/office/powerpoint/2010/main" val="919674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458</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maurya</dc:creator>
  <cp:lastModifiedBy>aditya maurya</cp:lastModifiedBy>
  <cp:revision>6</cp:revision>
  <dcterms:created xsi:type="dcterms:W3CDTF">2024-07-14T13:30:29Z</dcterms:created>
  <dcterms:modified xsi:type="dcterms:W3CDTF">2024-07-18T11:47:46Z</dcterms:modified>
</cp:coreProperties>
</file>