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1" r:id="rId7"/>
    <p:sldId id="262" r:id="rId8"/>
    <p:sldId id="263" r:id="rId9"/>
    <p:sldId id="264" r:id="rId10"/>
    <p:sldId id="268"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FC89-C315-7C02-8CAB-891592778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C26387-3E7C-9476-F384-9107CFD4A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07210F-8693-766E-E4F4-FEFB80FC084A}"/>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C8C87272-07C9-E0EB-4527-C35FB4610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776D0-0DBD-BB39-C436-E3619353EFAE}"/>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261303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E006-0E8D-C4EB-4F1C-8B59ACC1DE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E64A0-2D96-0C15-3833-294FCAA7B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CDFB2-CEC9-EBF9-59EF-721CA73723C5}"/>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A98239B8-6CE4-0915-B2B6-51834E39A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8A74F-7516-B25E-D039-169BC3BC765F}"/>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324216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33D96-1DB1-91C0-F792-D0E3C1FE7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4EB5D-AE5F-7BD6-381D-224C9D06A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0916D-5849-80DE-CB4B-6651AFABD952}"/>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27370D94-1557-5A0C-CF60-8DCBD8D28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E2EE5-03C3-B41F-8392-0EDFA91B1069}"/>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316618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3AC4-FE95-14E9-7842-62DE342F1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BD7C3-6A37-99B8-5B33-AE2B0CB03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D75C7-ABBF-7286-4585-D4B9CDEC650F}"/>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29CE3907-CAB6-E10A-6996-801819C0E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AC2C2-51C4-0932-D934-9D7D5678E579}"/>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1712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BA8C-5E36-DB15-ECC3-F9F5BB4A5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7ACB08-F9DD-FA22-D3EE-4539EDD48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11C6E-E673-86F7-DCDD-D7179ED2A1E3}"/>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D8B336F4-5BDE-67F2-28E5-0F9EBE3C6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559DA-8347-BCCA-0E25-F41086378EF5}"/>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10211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1AEE-A616-B48A-F667-B9D55AD1D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4EF192-B292-0BFE-E4D8-E34960FBC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9875ED-29B1-D173-06FA-13E27CBBF3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80F6FB-A8A9-A687-40C1-B31B6D37C3CD}"/>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6" name="Footer Placeholder 5">
            <a:extLst>
              <a:ext uri="{FF2B5EF4-FFF2-40B4-BE49-F238E27FC236}">
                <a16:creationId xmlns:a16="http://schemas.microsoft.com/office/drawing/2014/main" id="{3D47F37E-B14F-2504-103B-FDCCA4A253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4EE8B-74CE-0DA5-5CBB-3A4FDE4C2099}"/>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266664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8E5-E440-B4B9-24B1-AEECFE40D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F5F27D-E948-0785-33DD-82B95F896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287CE-A872-4371-C187-F898D93D3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791A90-7244-01D2-CE47-D3D9C0C16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BB0AC1-09B6-9F0A-C14A-FE339AA43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E26A21-B001-CC36-9D27-355D6B0A1907}"/>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8" name="Footer Placeholder 7">
            <a:extLst>
              <a:ext uri="{FF2B5EF4-FFF2-40B4-BE49-F238E27FC236}">
                <a16:creationId xmlns:a16="http://schemas.microsoft.com/office/drawing/2014/main" id="{6BBA30D6-591E-4E14-8E26-4491B465C6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30801D-4A55-5144-3559-58AED5EAA421}"/>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111204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7667-D051-0B5F-D886-04468E26A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1F5FD0-6F4D-9025-3930-D55A3CC1EE59}"/>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4" name="Footer Placeholder 3">
            <a:extLst>
              <a:ext uri="{FF2B5EF4-FFF2-40B4-BE49-F238E27FC236}">
                <a16:creationId xmlns:a16="http://schemas.microsoft.com/office/drawing/2014/main" id="{3EDBE66A-3D6C-8AB6-1DD2-02591C3673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BE7A28-50B6-863A-3D9A-F443FE5F5AD4}"/>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286328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35BF9-34DE-9680-AED0-90CFDDA4F730}"/>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3" name="Footer Placeholder 2">
            <a:extLst>
              <a:ext uri="{FF2B5EF4-FFF2-40B4-BE49-F238E27FC236}">
                <a16:creationId xmlns:a16="http://schemas.microsoft.com/office/drawing/2014/main" id="{B228EA41-B1E1-5FD7-60A1-424B6FEED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959DC7-2E28-0A13-57DE-F30EB500830B}"/>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75687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696A-2788-1C96-8A95-4477F3424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7B1877-B7BC-FF23-1CFB-860F14E13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9CF193-FBDD-B8FD-57AC-E59843D2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7E181-36E7-7425-E640-FBF1257BB2CE}"/>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6" name="Footer Placeholder 5">
            <a:extLst>
              <a:ext uri="{FF2B5EF4-FFF2-40B4-BE49-F238E27FC236}">
                <a16:creationId xmlns:a16="http://schemas.microsoft.com/office/drawing/2014/main" id="{13C5D036-0B8E-6651-E2B7-2E035B257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680CE-2B95-B113-C2A3-A653275784A2}"/>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82382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50D-474C-3380-6502-CE6C19055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27A7D8-A65E-3A65-C0B6-85C2624AE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2F3779-4E43-4A7D-E046-797FFB2C3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01109-E5FB-ED65-4D25-48B2AF50377E}"/>
              </a:ext>
            </a:extLst>
          </p:cNvPr>
          <p:cNvSpPr>
            <a:spLocks noGrp="1"/>
          </p:cNvSpPr>
          <p:nvPr>
            <p:ph type="dt" sz="half" idx="10"/>
          </p:nvPr>
        </p:nvSpPr>
        <p:spPr/>
        <p:txBody>
          <a:bodyPr/>
          <a:lstStyle/>
          <a:p>
            <a:fld id="{ABE15617-7CC6-49BD-B4A0-5123EC7510EC}" type="datetimeFigureOut">
              <a:rPr lang="en-IN" smtClean="0"/>
              <a:t>23-07-2024</a:t>
            </a:fld>
            <a:endParaRPr lang="en-IN"/>
          </a:p>
        </p:txBody>
      </p:sp>
      <p:sp>
        <p:nvSpPr>
          <p:cNvPr id="6" name="Footer Placeholder 5">
            <a:extLst>
              <a:ext uri="{FF2B5EF4-FFF2-40B4-BE49-F238E27FC236}">
                <a16:creationId xmlns:a16="http://schemas.microsoft.com/office/drawing/2014/main" id="{1DC24C1E-701B-DAFD-7F66-5307E29A3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0FC24-F6C0-4576-9EBA-29A85BFFC1B2}"/>
              </a:ext>
            </a:extLst>
          </p:cNvPr>
          <p:cNvSpPr>
            <a:spLocks noGrp="1"/>
          </p:cNvSpPr>
          <p:nvPr>
            <p:ph type="sldNum" sz="quarter" idx="12"/>
          </p:nvPr>
        </p:nvSpPr>
        <p:spPr/>
        <p:txBody>
          <a:bodyPr/>
          <a:lstStyle/>
          <a:p>
            <a:fld id="{F5CBEFCF-300B-491A-BA88-20A64BFABFDB}" type="slidenum">
              <a:rPr lang="en-IN" smtClean="0"/>
              <a:t>‹#›</a:t>
            </a:fld>
            <a:endParaRPr lang="en-IN"/>
          </a:p>
        </p:txBody>
      </p:sp>
    </p:spTree>
    <p:extLst>
      <p:ext uri="{BB962C8B-B14F-4D97-AF65-F5344CB8AC3E}">
        <p14:creationId xmlns:p14="http://schemas.microsoft.com/office/powerpoint/2010/main" val="275152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692EFE-D399-2FB6-54B1-AF1D25BEE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B0BA6B-E1FE-5A7F-D6C5-2AA5076C0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83614-BDE9-1154-42C6-56900236A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15617-7CC6-49BD-B4A0-5123EC7510EC}" type="datetimeFigureOut">
              <a:rPr lang="en-IN" smtClean="0"/>
              <a:t>23-07-2024</a:t>
            </a:fld>
            <a:endParaRPr lang="en-IN"/>
          </a:p>
        </p:txBody>
      </p:sp>
      <p:sp>
        <p:nvSpPr>
          <p:cNvPr id="5" name="Footer Placeholder 4">
            <a:extLst>
              <a:ext uri="{FF2B5EF4-FFF2-40B4-BE49-F238E27FC236}">
                <a16:creationId xmlns:a16="http://schemas.microsoft.com/office/drawing/2014/main" id="{ED833A70-01E8-A8CB-0245-247CC8F6C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700BB8-02DA-4020-599C-54487B7F2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BEFCF-300B-491A-BA88-20A64BFABFDB}" type="slidenum">
              <a:rPr lang="en-IN" smtClean="0"/>
              <a:t>‹#›</a:t>
            </a:fld>
            <a:endParaRPr lang="en-IN"/>
          </a:p>
        </p:txBody>
      </p:sp>
    </p:spTree>
    <p:extLst>
      <p:ext uri="{BB962C8B-B14F-4D97-AF65-F5344CB8AC3E}">
        <p14:creationId xmlns:p14="http://schemas.microsoft.com/office/powerpoint/2010/main" val="208388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1F09F9-8EC9-9263-E0D1-67D47BC7F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36310" cy="6695767"/>
          </a:xfrm>
          <a:prstGeom prst="rect">
            <a:avLst/>
          </a:prstGeom>
        </p:spPr>
      </p:pic>
      <p:sp>
        <p:nvSpPr>
          <p:cNvPr id="10" name="TextBox 9">
            <a:extLst>
              <a:ext uri="{FF2B5EF4-FFF2-40B4-BE49-F238E27FC236}">
                <a16:creationId xmlns:a16="http://schemas.microsoft.com/office/drawing/2014/main" id="{3E277CB9-C74D-BA72-D102-4DED45B8A97A}"/>
              </a:ext>
            </a:extLst>
          </p:cNvPr>
          <p:cNvSpPr txBox="1"/>
          <p:nvPr/>
        </p:nvSpPr>
        <p:spPr>
          <a:xfrm>
            <a:off x="8141110" y="481781"/>
            <a:ext cx="3401961" cy="4031873"/>
          </a:xfrm>
          <a:prstGeom prst="rect">
            <a:avLst/>
          </a:prstGeom>
          <a:noFill/>
        </p:spPr>
        <p:txBody>
          <a:bodyPr wrap="square" rtlCol="0">
            <a:spAutoFit/>
          </a:bodyPr>
          <a:lstStyle/>
          <a:p>
            <a:r>
              <a:rPr lang="en-US" sz="6400" dirty="0"/>
              <a:t>HOTEL </a:t>
            </a:r>
          </a:p>
          <a:p>
            <a:r>
              <a:rPr lang="en-US" sz="6400" dirty="0"/>
              <a:t>BOOKING </a:t>
            </a:r>
          </a:p>
          <a:p>
            <a:r>
              <a:rPr lang="en-US" sz="6400" dirty="0"/>
              <a:t>DATA</a:t>
            </a:r>
          </a:p>
          <a:p>
            <a:r>
              <a:rPr lang="en-US" sz="6400" dirty="0"/>
              <a:t>ANALYSIS </a:t>
            </a:r>
            <a:endParaRPr lang="en-IN" sz="6400" dirty="0"/>
          </a:p>
        </p:txBody>
      </p:sp>
      <p:sp>
        <p:nvSpPr>
          <p:cNvPr id="11" name="TextBox 10">
            <a:extLst>
              <a:ext uri="{FF2B5EF4-FFF2-40B4-BE49-F238E27FC236}">
                <a16:creationId xmlns:a16="http://schemas.microsoft.com/office/drawing/2014/main" id="{C46B60EC-3A22-5EEC-3034-94C6953C83EC}"/>
              </a:ext>
            </a:extLst>
          </p:cNvPr>
          <p:cNvSpPr txBox="1"/>
          <p:nvPr/>
        </p:nvSpPr>
        <p:spPr>
          <a:xfrm>
            <a:off x="8086217" y="5368413"/>
            <a:ext cx="4011561" cy="923330"/>
          </a:xfrm>
          <a:prstGeom prst="rect">
            <a:avLst/>
          </a:prstGeom>
          <a:noFill/>
        </p:spPr>
        <p:txBody>
          <a:bodyPr wrap="square" rtlCol="0">
            <a:spAutoFit/>
          </a:bodyPr>
          <a:lstStyle/>
          <a:p>
            <a:r>
              <a:rPr lang="en-US" dirty="0"/>
              <a:t>Name-  Aditya Maurya</a:t>
            </a:r>
          </a:p>
          <a:p>
            <a:r>
              <a:rPr lang="en-US" dirty="0"/>
              <a:t>Reg no.- 12206243</a:t>
            </a:r>
          </a:p>
          <a:p>
            <a:r>
              <a:rPr lang="en-US" dirty="0"/>
              <a:t>Email – mauryaaditya7565@gmail.com </a:t>
            </a:r>
            <a:endParaRPr lang="en-IN" dirty="0"/>
          </a:p>
        </p:txBody>
      </p:sp>
    </p:spTree>
    <p:extLst>
      <p:ext uri="{BB962C8B-B14F-4D97-AF65-F5344CB8AC3E}">
        <p14:creationId xmlns:p14="http://schemas.microsoft.com/office/powerpoint/2010/main" val="391021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37488-21A0-7AEF-2C96-B3D39C239547}"/>
              </a:ext>
            </a:extLst>
          </p:cNvPr>
          <p:cNvSpPr txBox="1"/>
          <p:nvPr/>
        </p:nvSpPr>
        <p:spPr>
          <a:xfrm>
            <a:off x="196645" y="363794"/>
            <a:ext cx="4395020" cy="738664"/>
          </a:xfrm>
          <a:prstGeom prst="rect">
            <a:avLst/>
          </a:prstGeom>
          <a:noFill/>
        </p:spPr>
        <p:txBody>
          <a:bodyPr wrap="square" rtlCol="0">
            <a:spAutoFit/>
          </a:bodyPr>
          <a:lstStyle/>
          <a:p>
            <a:r>
              <a:rPr lang="en-US" sz="2400" b="1" dirty="0"/>
              <a:t>Booking type by country (Top 10)</a:t>
            </a:r>
          </a:p>
          <a:p>
            <a:endParaRPr lang="en-IN" dirty="0"/>
          </a:p>
        </p:txBody>
      </p:sp>
      <p:pic>
        <p:nvPicPr>
          <p:cNvPr id="4" name="Picture 3">
            <a:extLst>
              <a:ext uri="{FF2B5EF4-FFF2-40B4-BE49-F238E27FC236}">
                <a16:creationId xmlns:a16="http://schemas.microsoft.com/office/drawing/2014/main" id="{5DD521E4-56C2-42B4-96D3-F01B43231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1102457"/>
            <a:ext cx="8141110" cy="5391749"/>
          </a:xfrm>
          <a:prstGeom prst="rect">
            <a:avLst/>
          </a:prstGeom>
        </p:spPr>
      </p:pic>
      <p:sp>
        <p:nvSpPr>
          <p:cNvPr id="11" name="TextBox 10">
            <a:extLst>
              <a:ext uri="{FF2B5EF4-FFF2-40B4-BE49-F238E27FC236}">
                <a16:creationId xmlns:a16="http://schemas.microsoft.com/office/drawing/2014/main" id="{CC30B566-8891-72AB-CF19-420A4CF11495}"/>
              </a:ext>
            </a:extLst>
          </p:cNvPr>
          <p:cNvSpPr txBox="1"/>
          <p:nvPr/>
        </p:nvSpPr>
        <p:spPr>
          <a:xfrm>
            <a:off x="8691716" y="1632155"/>
            <a:ext cx="2585884" cy="646331"/>
          </a:xfrm>
          <a:prstGeom prst="rect">
            <a:avLst/>
          </a:prstGeom>
          <a:noFill/>
        </p:spPr>
        <p:txBody>
          <a:bodyPr wrap="square" rtlCol="0">
            <a:spAutoFit/>
          </a:bodyPr>
          <a:lstStyle/>
          <a:p>
            <a:endParaRPr lang="en-US" dirty="0"/>
          </a:p>
          <a:p>
            <a:endParaRPr lang="en-IN" dirty="0"/>
          </a:p>
        </p:txBody>
      </p:sp>
      <p:sp>
        <p:nvSpPr>
          <p:cNvPr id="15" name="Rectangle 6">
            <a:extLst>
              <a:ext uri="{FF2B5EF4-FFF2-40B4-BE49-F238E27FC236}">
                <a16:creationId xmlns:a16="http://schemas.microsoft.com/office/drawing/2014/main" id="{0BFD78BB-B23B-7846-CCDC-FBFEF19FF002}"/>
              </a:ext>
            </a:extLst>
          </p:cNvPr>
          <p:cNvSpPr>
            <a:spLocks noChangeArrowheads="1"/>
          </p:cNvSpPr>
          <p:nvPr/>
        </p:nvSpPr>
        <p:spPr bwMode="auto">
          <a:xfrm flipH="1">
            <a:off x="-184729" y="43934"/>
            <a:ext cx="184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6FFF343A-FF16-B842-AF45-8EF090EA3938}"/>
              </a:ext>
            </a:extLst>
          </p:cNvPr>
          <p:cNvSpPr>
            <a:spLocks noChangeArrowheads="1"/>
          </p:cNvSpPr>
          <p:nvPr/>
        </p:nvSpPr>
        <p:spPr bwMode="auto">
          <a:xfrm flipH="1">
            <a:off x="-32330" y="196334"/>
            <a:ext cx="2028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E7CFC360-4048-5202-C874-AFB3D6E4E306}"/>
              </a:ext>
            </a:extLst>
          </p:cNvPr>
          <p:cNvSpPr>
            <a:spLocks noChangeArrowheads="1"/>
          </p:cNvSpPr>
          <p:nvPr/>
        </p:nvSpPr>
        <p:spPr bwMode="auto">
          <a:xfrm flipH="1">
            <a:off x="-32329" y="196334"/>
            <a:ext cx="184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172D715-30D1-0E8C-8566-997799D660D8}"/>
              </a:ext>
            </a:extLst>
          </p:cNvPr>
          <p:cNvSpPr txBox="1"/>
          <p:nvPr/>
        </p:nvSpPr>
        <p:spPr>
          <a:xfrm>
            <a:off x="8563897" y="1632155"/>
            <a:ext cx="3431458" cy="1015663"/>
          </a:xfrm>
          <a:prstGeom prst="rect">
            <a:avLst/>
          </a:prstGeom>
          <a:noFill/>
        </p:spPr>
        <p:txBody>
          <a:bodyPr wrap="square" rtlCol="0">
            <a:spAutoFit/>
          </a:bodyPr>
          <a:lstStyle/>
          <a:p>
            <a:r>
              <a:rPr lang="en-US" sz="2000" dirty="0"/>
              <a:t>The booking percentage of city hotels is higher than that of resort hotels</a:t>
            </a:r>
            <a:endParaRPr lang="en-IN" sz="2000" dirty="0"/>
          </a:p>
        </p:txBody>
      </p:sp>
    </p:spTree>
    <p:extLst>
      <p:ext uri="{BB962C8B-B14F-4D97-AF65-F5344CB8AC3E}">
        <p14:creationId xmlns:p14="http://schemas.microsoft.com/office/powerpoint/2010/main" val="225240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7D343-9ABE-B895-A7C6-D49417FCEA15}"/>
              </a:ext>
            </a:extLst>
          </p:cNvPr>
          <p:cNvSpPr txBox="1"/>
          <p:nvPr/>
        </p:nvSpPr>
        <p:spPr>
          <a:xfrm>
            <a:off x="304800" y="294968"/>
            <a:ext cx="7620000" cy="738664"/>
          </a:xfrm>
          <a:prstGeom prst="rect">
            <a:avLst/>
          </a:prstGeom>
          <a:noFill/>
        </p:spPr>
        <p:txBody>
          <a:bodyPr wrap="square" rtlCol="0">
            <a:spAutoFit/>
          </a:bodyPr>
          <a:lstStyle/>
          <a:p>
            <a:r>
              <a:rPr lang="en-US" sz="2400" b="1" dirty="0"/>
              <a:t>Total Number Of Bookings Across Various Market Segment</a:t>
            </a:r>
          </a:p>
          <a:p>
            <a:endParaRPr lang="en-IN" dirty="0"/>
          </a:p>
        </p:txBody>
      </p:sp>
      <p:pic>
        <p:nvPicPr>
          <p:cNvPr id="4" name="Picture 3">
            <a:extLst>
              <a:ext uri="{FF2B5EF4-FFF2-40B4-BE49-F238E27FC236}">
                <a16:creationId xmlns:a16="http://schemas.microsoft.com/office/drawing/2014/main" id="{29B60A93-AC26-0ED2-50A4-AFFA2891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91139"/>
            <a:ext cx="6351639" cy="5771893"/>
          </a:xfrm>
          <a:prstGeom prst="rect">
            <a:avLst/>
          </a:prstGeom>
        </p:spPr>
      </p:pic>
      <p:sp>
        <p:nvSpPr>
          <p:cNvPr id="9" name="TextBox 8">
            <a:extLst>
              <a:ext uri="{FF2B5EF4-FFF2-40B4-BE49-F238E27FC236}">
                <a16:creationId xmlns:a16="http://schemas.microsoft.com/office/drawing/2014/main" id="{3BD7551E-3A20-6DD1-3556-B46D638197DB}"/>
              </a:ext>
            </a:extLst>
          </p:cNvPr>
          <p:cNvSpPr txBox="1"/>
          <p:nvPr/>
        </p:nvSpPr>
        <p:spPr>
          <a:xfrm>
            <a:off x="7924800" y="2821858"/>
            <a:ext cx="3785419" cy="2595716"/>
          </a:xfrm>
          <a:prstGeom prst="rect">
            <a:avLst/>
          </a:prstGeom>
          <a:noFill/>
        </p:spPr>
        <p:txBody>
          <a:bodyPr wrap="square" rtlCol="0">
            <a:spAutoFit/>
          </a:bodyPr>
          <a:lstStyle/>
          <a:p>
            <a:r>
              <a:rPr lang="en-US" dirty="0"/>
              <a:t>The majority of bookings are done by online TA, with 47%.</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7528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8A604-1C46-2676-4804-F740954BCECC}"/>
              </a:ext>
            </a:extLst>
          </p:cNvPr>
          <p:cNvSpPr txBox="1"/>
          <p:nvPr/>
        </p:nvSpPr>
        <p:spPr>
          <a:xfrm>
            <a:off x="235974" y="216310"/>
            <a:ext cx="6243484" cy="738664"/>
          </a:xfrm>
          <a:prstGeom prst="rect">
            <a:avLst/>
          </a:prstGeom>
          <a:noFill/>
        </p:spPr>
        <p:txBody>
          <a:bodyPr wrap="square" rtlCol="0">
            <a:spAutoFit/>
          </a:bodyPr>
          <a:lstStyle/>
          <a:p>
            <a:r>
              <a:rPr lang="en-IN" sz="2400" b="1" dirty="0"/>
              <a:t>Accommodation Type – Single, Couple &amp; Family</a:t>
            </a:r>
            <a:endParaRPr lang="en-US" sz="2400" b="1" dirty="0"/>
          </a:p>
          <a:p>
            <a:endParaRPr lang="en-IN" dirty="0"/>
          </a:p>
        </p:txBody>
      </p:sp>
      <p:pic>
        <p:nvPicPr>
          <p:cNvPr id="4" name="Picture 3">
            <a:extLst>
              <a:ext uri="{FF2B5EF4-FFF2-40B4-BE49-F238E27FC236}">
                <a16:creationId xmlns:a16="http://schemas.microsoft.com/office/drawing/2014/main" id="{C89D6C83-0597-22A9-5EB4-9F5470D57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6" y="776748"/>
            <a:ext cx="8746114" cy="5456904"/>
          </a:xfrm>
          <a:prstGeom prst="rect">
            <a:avLst/>
          </a:prstGeom>
        </p:spPr>
      </p:pic>
      <p:sp>
        <p:nvSpPr>
          <p:cNvPr id="6" name="TextBox 5">
            <a:extLst>
              <a:ext uri="{FF2B5EF4-FFF2-40B4-BE49-F238E27FC236}">
                <a16:creationId xmlns:a16="http://schemas.microsoft.com/office/drawing/2014/main" id="{6BE9489C-BF58-529B-172F-0A4CC6577BC8}"/>
              </a:ext>
            </a:extLst>
          </p:cNvPr>
          <p:cNvSpPr txBox="1"/>
          <p:nvPr/>
        </p:nvSpPr>
        <p:spPr>
          <a:xfrm>
            <a:off x="8839200" y="1219200"/>
            <a:ext cx="3116826" cy="1292662"/>
          </a:xfrm>
          <a:prstGeom prst="rect">
            <a:avLst/>
          </a:prstGeom>
          <a:noFill/>
        </p:spPr>
        <p:txBody>
          <a:bodyPr wrap="square" rtlCol="0">
            <a:spAutoFit/>
          </a:bodyPr>
          <a:lstStyle/>
          <a:p>
            <a:r>
              <a:rPr lang="en-US" sz="2000" dirty="0"/>
              <a:t>Most rooms are booked by couples who have no children.</a:t>
            </a:r>
          </a:p>
          <a:p>
            <a:endParaRPr lang="en-IN" dirty="0"/>
          </a:p>
        </p:txBody>
      </p:sp>
    </p:spTree>
    <p:extLst>
      <p:ext uri="{BB962C8B-B14F-4D97-AF65-F5344CB8AC3E}">
        <p14:creationId xmlns:p14="http://schemas.microsoft.com/office/powerpoint/2010/main" val="91922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5D6B5-AC80-5D1F-C503-331A1D5111F9}"/>
              </a:ext>
            </a:extLst>
          </p:cNvPr>
          <p:cNvSpPr txBox="1"/>
          <p:nvPr/>
        </p:nvSpPr>
        <p:spPr>
          <a:xfrm>
            <a:off x="167148" y="285135"/>
            <a:ext cx="5230762" cy="738664"/>
          </a:xfrm>
          <a:prstGeom prst="rect">
            <a:avLst/>
          </a:prstGeom>
          <a:noFill/>
        </p:spPr>
        <p:txBody>
          <a:bodyPr wrap="square" rtlCol="0">
            <a:spAutoFit/>
          </a:bodyPr>
          <a:lstStyle/>
          <a:p>
            <a:r>
              <a:rPr lang="en-US" sz="2400" b="1" dirty="0"/>
              <a:t>Reservation Status in Hotels</a:t>
            </a:r>
          </a:p>
          <a:p>
            <a:endParaRPr lang="en-IN" dirty="0"/>
          </a:p>
        </p:txBody>
      </p:sp>
      <p:pic>
        <p:nvPicPr>
          <p:cNvPr id="4" name="Picture 3">
            <a:extLst>
              <a:ext uri="{FF2B5EF4-FFF2-40B4-BE49-F238E27FC236}">
                <a16:creationId xmlns:a16="http://schemas.microsoft.com/office/drawing/2014/main" id="{FB56C0B6-1332-6FBB-CDBA-9B494D439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 y="1023799"/>
            <a:ext cx="8328078" cy="5327840"/>
          </a:xfrm>
          <a:prstGeom prst="rect">
            <a:avLst/>
          </a:prstGeom>
        </p:spPr>
      </p:pic>
      <p:sp>
        <p:nvSpPr>
          <p:cNvPr id="5" name="TextBox 4">
            <a:extLst>
              <a:ext uri="{FF2B5EF4-FFF2-40B4-BE49-F238E27FC236}">
                <a16:creationId xmlns:a16="http://schemas.microsoft.com/office/drawing/2014/main" id="{8A9D9EED-D80D-3CFF-FAAA-B68C7BA815D6}"/>
              </a:ext>
            </a:extLst>
          </p:cNvPr>
          <p:cNvSpPr txBox="1"/>
          <p:nvPr/>
        </p:nvSpPr>
        <p:spPr>
          <a:xfrm>
            <a:off x="7403690" y="2664542"/>
            <a:ext cx="4326194" cy="984885"/>
          </a:xfrm>
          <a:prstGeom prst="rect">
            <a:avLst/>
          </a:prstGeom>
          <a:noFill/>
        </p:spPr>
        <p:txBody>
          <a:bodyPr wrap="square" rtlCol="0">
            <a:spAutoFit/>
          </a:bodyPr>
          <a:lstStyle/>
          <a:p>
            <a:r>
              <a:rPr lang="en-US" sz="2000" dirty="0"/>
              <a:t>The cancellation rate at city hotels is higher than at resort hotels</a:t>
            </a:r>
          </a:p>
          <a:p>
            <a:endParaRPr lang="en-IN" dirty="0"/>
          </a:p>
        </p:txBody>
      </p:sp>
    </p:spTree>
    <p:extLst>
      <p:ext uri="{BB962C8B-B14F-4D97-AF65-F5344CB8AC3E}">
        <p14:creationId xmlns:p14="http://schemas.microsoft.com/office/powerpoint/2010/main" val="63388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27AAA-1438-B2B3-189F-C6080D61EB68}"/>
              </a:ext>
            </a:extLst>
          </p:cNvPr>
          <p:cNvSpPr txBox="1"/>
          <p:nvPr/>
        </p:nvSpPr>
        <p:spPr>
          <a:xfrm>
            <a:off x="245806" y="294968"/>
            <a:ext cx="5043949" cy="461665"/>
          </a:xfrm>
          <a:prstGeom prst="rect">
            <a:avLst/>
          </a:prstGeom>
          <a:noFill/>
        </p:spPr>
        <p:txBody>
          <a:bodyPr wrap="square" rtlCol="0">
            <a:spAutoFit/>
          </a:bodyPr>
          <a:lstStyle/>
          <a:p>
            <a:r>
              <a:rPr lang="en-US" sz="2400" b="1" dirty="0"/>
              <a:t>Average Daily rate by months</a:t>
            </a:r>
            <a:endParaRPr lang="en-IN" sz="2400" b="1" dirty="0"/>
          </a:p>
        </p:txBody>
      </p:sp>
      <p:pic>
        <p:nvPicPr>
          <p:cNvPr id="4" name="Picture 3">
            <a:extLst>
              <a:ext uri="{FF2B5EF4-FFF2-40B4-BE49-F238E27FC236}">
                <a16:creationId xmlns:a16="http://schemas.microsoft.com/office/drawing/2014/main" id="{9EE1F2D5-D1D8-CC65-E5C7-8BE188E9E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63" y="833032"/>
            <a:ext cx="7160202" cy="5489110"/>
          </a:xfrm>
          <a:prstGeom prst="rect">
            <a:avLst/>
          </a:prstGeom>
        </p:spPr>
      </p:pic>
      <p:sp>
        <p:nvSpPr>
          <p:cNvPr id="5" name="TextBox 4">
            <a:extLst>
              <a:ext uri="{FF2B5EF4-FFF2-40B4-BE49-F238E27FC236}">
                <a16:creationId xmlns:a16="http://schemas.microsoft.com/office/drawing/2014/main" id="{BEA9BC20-D5D8-E1AB-6086-612A3604BCAE}"/>
              </a:ext>
            </a:extLst>
          </p:cNvPr>
          <p:cNvSpPr txBox="1"/>
          <p:nvPr/>
        </p:nvSpPr>
        <p:spPr>
          <a:xfrm>
            <a:off x="7502013" y="1258529"/>
            <a:ext cx="4515324" cy="1631216"/>
          </a:xfrm>
          <a:prstGeom prst="rect">
            <a:avLst/>
          </a:prstGeom>
          <a:noFill/>
        </p:spPr>
        <p:txBody>
          <a:bodyPr wrap="square" rtlCol="0">
            <a:spAutoFit/>
          </a:bodyPr>
          <a:lstStyle/>
          <a:p>
            <a:r>
              <a:rPr lang="en-US" sz="2000" dirty="0"/>
              <a:t>The price of the city hotel is higher than the resort hotel, except in July when the resort hotel is more expensive. In June and August, both hotels have the same price</a:t>
            </a:r>
            <a:endParaRPr lang="en-IN" sz="2000" dirty="0"/>
          </a:p>
        </p:txBody>
      </p:sp>
    </p:spTree>
    <p:extLst>
      <p:ext uri="{BB962C8B-B14F-4D97-AF65-F5344CB8AC3E}">
        <p14:creationId xmlns:p14="http://schemas.microsoft.com/office/powerpoint/2010/main" val="394982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5DBB48-AB8A-63F3-EDA2-B954FC2B66CA}"/>
              </a:ext>
            </a:extLst>
          </p:cNvPr>
          <p:cNvSpPr txBox="1"/>
          <p:nvPr/>
        </p:nvSpPr>
        <p:spPr>
          <a:xfrm>
            <a:off x="216310" y="235974"/>
            <a:ext cx="4630993" cy="738664"/>
          </a:xfrm>
          <a:prstGeom prst="rect">
            <a:avLst/>
          </a:prstGeom>
          <a:noFill/>
        </p:spPr>
        <p:txBody>
          <a:bodyPr wrap="square" rtlCol="0">
            <a:spAutoFit/>
          </a:bodyPr>
          <a:lstStyle/>
          <a:p>
            <a:r>
              <a:rPr lang="en-US" sz="2400" b="1" dirty="0"/>
              <a:t>Cancellations per month</a:t>
            </a:r>
          </a:p>
          <a:p>
            <a:endParaRPr lang="en-IN" dirty="0"/>
          </a:p>
        </p:txBody>
      </p:sp>
      <p:pic>
        <p:nvPicPr>
          <p:cNvPr id="4" name="Picture 3">
            <a:extLst>
              <a:ext uri="{FF2B5EF4-FFF2-40B4-BE49-F238E27FC236}">
                <a16:creationId xmlns:a16="http://schemas.microsoft.com/office/drawing/2014/main" id="{7C494DE4-9CFB-3CEE-77D1-64645F7D9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0" y="974638"/>
            <a:ext cx="8003458" cy="5191432"/>
          </a:xfrm>
          <a:prstGeom prst="rect">
            <a:avLst/>
          </a:prstGeom>
        </p:spPr>
      </p:pic>
      <p:sp>
        <p:nvSpPr>
          <p:cNvPr id="5" name="TextBox 4">
            <a:extLst>
              <a:ext uri="{FF2B5EF4-FFF2-40B4-BE49-F238E27FC236}">
                <a16:creationId xmlns:a16="http://schemas.microsoft.com/office/drawing/2014/main" id="{974F6795-6E82-C2FA-5458-2730F0CB3DF6}"/>
              </a:ext>
            </a:extLst>
          </p:cNvPr>
          <p:cNvSpPr txBox="1"/>
          <p:nvPr/>
        </p:nvSpPr>
        <p:spPr>
          <a:xfrm>
            <a:off x="8416413" y="1445342"/>
            <a:ext cx="3559277" cy="1292662"/>
          </a:xfrm>
          <a:prstGeom prst="rect">
            <a:avLst/>
          </a:prstGeom>
          <a:noFill/>
        </p:spPr>
        <p:txBody>
          <a:bodyPr wrap="square" rtlCol="0">
            <a:spAutoFit/>
          </a:bodyPr>
          <a:lstStyle/>
          <a:p>
            <a:r>
              <a:rPr lang="en-US" sz="2000" dirty="0"/>
              <a:t>The cancellation rate at city hotels is higher than at resort hotels</a:t>
            </a:r>
          </a:p>
          <a:p>
            <a:endParaRPr lang="en-IN" dirty="0"/>
          </a:p>
        </p:txBody>
      </p:sp>
    </p:spTree>
    <p:extLst>
      <p:ext uri="{BB962C8B-B14F-4D97-AF65-F5344CB8AC3E}">
        <p14:creationId xmlns:p14="http://schemas.microsoft.com/office/powerpoint/2010/main" val="24068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F8A9D-A8E5-85EC-0C0F-2A11C89BA235}"/>
              </a:ext>
            </a:extLst>
          </p:cNvPr>
          <p:cNvSpPr txBox="1"/>
          <p:nvPr/>
        </p:nvSpPr>
        <p:spPr>
          <a:xfrm>
            <a:off x="314632" y="383458"/>
            <a:ext cx="3736258" cy="461665"/>
          </a:xfrm>
          <a:prstGeom prst="rect">
            <a:avLst/>
          </a:prstGeom>
          <a:noFill/>
        </p:spPr>
        <p:txBody>
          <a:bodyPr wrap="square" rtlCol="0">
            <a:spAutoFit/>
          </a:bodyPr>
          <a:lstStyle/>
          <a:p>
            <a:r>
              <a:rPr lang="en-IN" sz="2400" b="1" dirty="0"/>
              <a:t>Conclusion</a:t>
            </a:r>
          </a:p>
        </p:txBody>
      </p:sp>
      <p:sp>
        <p:nvSpPr>
          <p:cNvPr id="3" name="TextBox 2">
            <a:extLst>
              <a:ext uri="{FF2B5EF4-FFF2-40B4-BE49-F238E27FC236}">
                <a16:creationId xmlns:a16="http://schemas.microsoft.com/office/drawing/2014/main" id="{67CD1CC3-468D-B80A-CCAA-DE21DD96A10E}"/>
              </a:ext>
            </a:extLst>
          </p:cNvPr>
          <p:cNvSpPr txBox="1"/>
          <p:nvPr/>
        </p:nvSpPr>
        <p:spPr>
          <a:xfrm>
            <a:off x="1799303" y="953729"/>
            <a:ext cx="10058400" cy="532453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majority of the hotels booked are city hotels. We need to spend the most targeting funds on those hotels.</a:t>
            </a:r>
          </a:p>
          <a:p>
            <a:pPr marL="342900" indent="-342900">
              <a:buFont typeface="Wingdings" panose="05000000000000000000" pitchFamily="2" charset="2"/>
              <a:buChar char="Ø"/>
            </a:pPr>
            <a:r>
              <a:rPr lang="en-US" sz="2000" dirty="0"/>
              <a:t>The cancellation percentage at city hotels is higher than at resort hotels.</a:t>
            </a:r>
          </a:p>
          <a:p>
            <a:pPr marL="342900" indent="-342900">
              <a:buFont typeface="Wingdings" panose="05000000000000000000" pitchFamily="2" charset="2"/>
              <a:buChar char="Ø"/>
            </a:pPr>
            <a:r>
              <a:rPr lang="en-US" sz="2000" dirty="0"/>
              <a:t>The demand for city hotels is higher than for resort hotels.</a:t>
            </a:r>
          </a:p>
          <a:p>
            <a:pPr marL="342900" indent="-342900">
              <a:buFont typeface="Wingdings" panose="05000000000000000000" pitchFamily="2" charset="2"/>
              <a:buChar char="Ø"/>
            </a:pPr>
            <a:r>
              <a:rPr lang="en-US" sz="2000" dirty="0"/>
              <a:t>Very large amount of hotels have “No Deposit” Policy. And this may be the reason for the cancellation of the high amount of bookings. To avoid this booking cancellation, in account to collect more profit and customers- “No Deposit” policy should be changed.</a:t>
            </a:r>
          </a:p>
          <a:p>
            <a:pPr marL="342900" indent="-342900">
              <a:buFont typeface="Wingdings" panose="05000000000000000000" pitchFamily="2" charset="2"/>
              <a:buChar char="Ø"/>
            </a:pPr>
            <a:r>
              <a:rPr lang="en-US" sz="2000" dirty="0"/>
              <a:t>We also realize that the high rate of cancellations can be due to high no-deposit policies.</a:t>
            </a:r>
          </a:p>
          <a:p>
            <a:pPr marL="342900" indent="-342900">
              <a:buFont typeface="Wingdings" panose="05000000000000000000" pitchFamily="2" charset="2"/>
              <a:buChar char="Ø"/>
            </a:pPr>
            <a:r>
              <a:rPr lang="en-US" sz="2000" dirty="0"/>
              <a:t>We should also target months between May and August because these are peak months.</a:t>
            </a:r>
          </a:p>
          <a:p>
            <a:pPr marL="342900" indent="-342900">
              <a:buFont typeface="Wingdings" panose="05000000000000000000" pitchFamily="2" charset="2"/>
              <a:buChar char="Ø"/>
            </a:pPr>
            <a:r>
              <a:rPr lang="en-US" sz="2000" dirty="0"/>
              <a:t>More cancellation occurs when prices are higher.</a:t>
            </a:r>
          </a:p>
          <a:p>
            <a:pPr marL="342900" indent="-342900">
              <a:buFont typeface="Wingdings" panose="05000000000000000000" pitchFamily="2" charset="2"/>
              <a:buChar char="Ø"/>
            </a:pPr>
            <a:r>
              <a:rPr lang="en-US" sz="2000" dirty="0"/>
              <a:t>Most rooms are booked by couples who have no children</a:t>
            </a:r>
          </a:p>
          <a:p>
            <a:pPr marL="342900" indent="-342900">
              <a:buFont typeface="Wingdings" panose="05000000000000000000" pitchFamily="2" charset="2"/>
              <a:buChar char="Ø"/>
            </a:pPr>
            <a:r>
              <a:rPr lang="en-US" sz="2000" dirty="0"/>
              <a:t>The cancellation rate at city hotels is higher than at resort hotels</a:t>
            </a:r>
          </a:p>
          <a:p>
            <a:pPr marL="342900" indent="-342900">
              <a:buFont typeface="Wingdings" panose="05000000000000000000" pitchFamily="2" charset="2"/>
              <a:buChar char="Ø"/>
            </a:pPr>
            <a:r>
              <a:rPr lang="en-US" sz="2000" dirty="0"/>
              <a:t>The price of the city hotel is higher than the resort hotel, except in July when the resort hotel is more expensive. In June and August, both hotels have the same price</a:t>
            </a:r>
            <a:endParaRPr lang="en-IN" sz="2000" dirty="0"/>
          </a:p>
          <a:p>
            <a:endParaRPr lang="en-US" sz="2000" dirty="0"/>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74287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4ED7B-BE32-D278-E014-6093F10FAA98}"/>
              </a:ext>
            </a:extLst>
          </p:cNvPr>
          <p:cNvSpPr txBox="1"/>
          <p:nvPr/>
        </p:nvSpPr>
        <p:spPr>
          <a:xfrm>
            <a:off x="137652" y="245806"/>
            <a:ext cx="3746090" cy="1200329"/>
          </a:xfrm>
          <a:prstGeom prst="rect">
            <a:avLst/>
          </a:prstGeom>
          <a:noFill/>
        </p:spPr>
        <p:txBody>
          <a:bodyPr wrap="square" rtlCol="0">
            <a:spAutoFit/>
          </a:bodyPr>
          <a:lstStyle/>
          <a:p>
            <a:r>
              <a:rPr lang="en-US" sz="3600" b="1" dirty="0"/>
              <a:t>OUTLINE</a:t>
            </a:r>
          </a:p>
          <a:p>
            <a:endParaRPr lang="en-IN" sz="3600" dirty="0"/>
          </a:p>
        </p:txBody>
      </p:sp>
      <p:pic>
        <p:nvPicPr>
          <p:cNvPr id="7" name="Graphic 6" descr="Meeting with solid fill">
            <a:extLst>
              <a:ext uri="{FF2B5EF4-FFF2-40B4-BE49-F238E27FC236}">
                <a16:creationId xmlns:a16="http://schemas.microsoft.com/office/drawing/2014/main" id="{81FE10C3-9275-FDCC-E369-4CB7C9B029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936" y="1317767"/>
            <a:ext cx="3871452" cy="3871452"/>
          </a:xfrm>
          <a:prstGeom prst="rect">
            <a:avLst/>
          </a:prstGeom>
        </p:spPr>
      </p:pic>
      <p:sp>
        <p:nvSpPr>
          <p:cNvPr id="8" name="TextBox 7">
            <a:extLst>
              <a:ext uri="{FF2B5EF4-FFF2-40B4-BE49-F238E27FC236}">
                <a16:creationId xmlns:a16="http://schemas.microsoft.com/office/drawing/2014/main" id="{B5D2FE5D-6172-2C19-AD44-29AEB07ECCE1}"/>
              </a:ext>
            </a:extLst>
          </p:cNvPr>
          <p:cNvSpPr txBox="1"/>
          <p:nvPr/>
        </p:nvSpPr>
        <p:spPr>
          <a:xfrm>
            <a:off x="5673213" y="1868128"/>
            <a:ext cx="5633884" cy="2554545"/>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Introduction </a:t>
            </a:r>
          </a:p>
          <a:p>
            <a:pPr marL="342900" indent="-342900">
              <a:buFont typeface="Wingdings" panose="05000000000000000000" pitchFamily="2" charset="2"/>
              <a:buChar char="q"/>
            </a:pPr>
            <a:r>
              <a:rPr lang="en-US" sz="2800" dirty="0"/>
              <a:t>Methodology</a:t>
            </a:r>
          </a:p>
          <a:p>
            <a:pPr marL="342900" indent="-342900">
              <a:buFont typeface="Wingdings" panose="05000000000000000000" pitchFamily="2" charset="2"/>
              <a:buChar char="q"/>
            </a:pPr>
            <a:r>
              <a:rPr lang="en-US" sz="2800" dirty="0"/>
              <a:t>Results</a:t>
            </a:r>
          </a:p>
          <a:p>
            <a:pPr marL="800100" lvl="1" indent="-342900">
              <a:buFont typeface="Wingdings" panose="05000000000000000000" pitchFamily="2" charset="2"/>
              <a:buChar char="Ø"/>
            </a:pPr>
            <a:r>
              <a:rPr lang="en-US" sz="2800" dirty="0"/>
              <a:t>Visualization – Charts</a:t>
            </a:r>
          </a:p>
          <a:p>
            <a:pPr marL="342900" indent="-342900">
              <a:buFont typeface="Wingdings" panose="05000000000000000000" pitchFamily="2" charset="2"/>
              <a:buChar char="q"/>
            </a:pPr>
            <a:r>
              <a:rPr lang="en-US" sz="2800" dirty="0"/>
              <a:t>Conclusion</a:t>
            </a:r>
          </a:p>
          <a:p>
            <a:endParaRPr lang="en-IN" sz="2000" dirty="0"/>
          </a:p>
        </p:txBody>
      </p:sp>
    </p:spTree>
    <p:extLst>
      <p:ext uri="{BB962C8B-B14F-4D97-AF65-F5344CB8AC3E}">
        <p14:creationId xmlns:p14="http://schemas.microsoft.com/office/powerpoint/2010/main" val="248513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09DC8-5DE0-1FCB-3C31-52774A604D3E}"/>
              </a:ext>
            </a:extLst>
          </p:cNvPr>
          <p:cNvSpPr txBox="1"/>
          <p:nvPr/>
        </p:nvSpPr>
        <p:spPr>
          <a:xfrm>
            <a:off x="147484" y="314632"/>
            <a:ext cx="3333135" cy="646331"/>
          </a:xfrm>
          <a:prstGeom prst="rect">
            <a:avLst/>
          </a:prstGeom>
          <a:noFill/>
        </p:spPr>
        <p:txBody>
          <a:bodyPr wrap="square" rtlCol="0">
            <a:spAutoFit/>
          </a:bodyPr>
          <a:lstStyle/>
          <a:p>
            <a:r>
              <a:rPr lang="en-US" sz="3600" b="1" dirty="0"/>
              <a:t>INTRODUCTION</a:t>
            </a:r>
            <a:endParaRPr lang="en-IN" sz="3600" b="1" dirty="0"/>
          </a:p>
        </p:txBody>
      </p:sp>
      <p:sp>
        <p:nvSpPr>
          <p:cNvPr id="3" name="TextBox 2">
            <a:extLst>
              <a:ext uri="{FF2B5EF4-FFF2-40B4-BE49-F238E27FC236}">
                <a16:creationId xmlns:a16="http://schemas.microsoft.com/office/drawing/2014/main" id="{0D663FCE-D38A-A0D6-A72B-5C98400357C0}"/>
              </a:ext>
            </a:extLst>
          </p:cNvPr>
          <p:cNvSpPr txBox="1"/>
          <p:nvPr/>
        </p:nvSpPr>
        <p:spPr>
          <a:xfrm>
            <a:off x="294968" y="1061884"/>
            <a:ext cx="6184490" cy="523220"/>
          </a:xfrm>
          <a:prstGeom prst="rect">
            <a:avLst/>
          </a:prstGeom>
          <a:noFill/>
        </p:spPr>
        <p:txBody>
          <a:bodyPr wrap="square" rtlCol="0">
            <a:spAutoFit/>
          </a:bodyPr>
          <a:lstStyle/>
          <a:p>
            <a:r>
              <a:rPr lang="en-US" sz="2800" dirty="0"/>
              <a:t>Analysis parameter of Hotel booking data</a:t>
            </a:r>
            <a:endParaRPr lang="en-IN" sz="2800" dirty="0"/>
          </a:p>
        </p:txBody>
      </p:sp>
      <p:pic>
        <p:nvPicPr>
          <p:cNvPr id="6" name="Graphic 5" descr="Books with solid fill">
            <a:extLst>
              <a:ext uri="{FF2B5EF4-FFF2-40B4-BE49-F238E27FC236}">
                <a16:creationId xmlns:a16="http://schemas.microsoft.com/office/drawing/2014/main" id="{3E3F6A3F-E062-F096-C4EA-DE2A1BEB0F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290" y="1799303"/>
            <a:ext cx="5309420" cy="4345858"/>
          </a:xfrm>
          <a:prstGeom prst="rect">
            <a:avLst/>
          </a:prstGeom>
        </p:spPr>
      </p:pic>
      <p:sp>
        <p:nvSpPr>
          <p:cNvPr id="7" name="TextBox 6">
            <a:extLst>
              <a:ext uri="{FF2B5EF4-FFF2-40B4-BE49-F238E27FC236}">
                <a16:creationId xmlns:a16="http://schemas.microsoft.com/office/drawing/2014/main" id="{0B701268-492B-A210-450E-CF386E0A7498}"/>
              </a:ext>
            </a:extLst>
          </p:cNvPr>
          <p:cNvSpPr txBox="1"/>
          <p:nvPr/>
        </p:nvSpPr>
        <p:spPr>
          <a:xfrm>
            <a:off x="6410632" y="2005781"/>
            <a:ext cx="5250426"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Total Number Of Bookings Across Different Years </a:t>
            </a:r>
          </a:p>
          <a:p>
            <a:pPr marL="285750" indent="-285750">
              <a:buFont typeface="Wingdings" panose="05000000000000000000" pitchFamily="2" charset="2"/>
              <a:buChar char="Ø"/>
            </a:pPr>
            <a:r>
              <a:rPr lang="en-US" dirty="0"/>
              <a:t>Non-Canceled vs Canceled Booking Percentage</a:t>
            </a:r>
          </a:p>
          <a:p>
            <a:pPr marL="285750" indent="-285750">
              <a:buFont typeface="Wingdings" panose="05000000000000000000" pitchFamily="2" charset="2"/>
              <a:buChar char="Ø"/>
            </a:pPr>
            <a:r>
              <a:rPr lang="en-IN" dirty="0"/>
              <a:t>Deposit Policies Of Hotels</a:t>
            </a:r>
            <a:r>
              <a:rPr lang="en-US" dirty="0"/>
              <a:t> </a:t>
            </a:r>
          </a:p>
          <a:p>
            <a:pPr marL="285750" indent="-285750">
              <a:buFont typeface="Wingdings" panose="05000000000000000000" pitchFamily="2" charset="2"/>
              <a:buChar char="Ø"/>
            </a:pPr>
            <a:r>
              <a:rPr lang="en-US" dirty="0"/>
              <a:t>Demand Trend Of Hotels Year-wise</a:t>
            </a:r>
          </a:p>
          <a:p>
            <a:pPr marL="285750" indent="-285750">
              <a:buFont typeface="Wingdings" panose="05000000000000000000" pitchFamily="2" charset="2"/>
              <a:buChar char="Ø"/>
            </a:pPr>
            <a:r>
              <a:rPr lang="en-US" dirty="0"/>
              <a:t>Top 10 Countries With Maximum Customers</a:t>
            </a:r>
          </a:p>
          <a:p>
            <a:pPr marL="285750" indent="-285750">
              <a:buFont typeface="Wingdings" panose="05000000000000000000" pitchFamily="2" charset="2"/>
              <a:buChar char="Ø"/>
            </a:pPr>
            <a:r>
              <a:rPr lang="en-US" dirty="0"/>
              <a:t>Booking type by country (Top 10)</a:t>
            </a:r>
          </a:p>
          <a:p>
            <a:pPr marL="285750" indent="-285750">
              <a:buFont typeface="Wingdings" panose="05000000000000000000" pitchFamily="2" charset="2"/>
              <a:buChar char="Ø"/>
            </a:pPr>
            <a:r>
              <a:rPr lang="en-US" dirty="0"/>
              <a:t>Total Number Of Bookings Across Various Market Segment</a:t>
            </a:r>
          </a:p>
          <a:p>
            <a:pPr marL="285750" indent="-285750">
              <a:buFont typeface="Wingdings" panose="05000000000000000000" pitchFamily="2" charset="2"/>
              <a:buChar char="Ø"/>
            </a:pPr>
            <a:r>
              <a:rPr lang="en-IN" dirty="0"/>
              <a:t>Accommodation Type – Single, Couple &amp; Family</a:t>
            </a:r>
            <a:endParaRPr lang="en-US" dirty="0"/>
          </a:p>
          <a:p>
            <a:pPr marL="285750" indent="-285750">
              <a:buFont typeface="Wingdings" panose="05000000000000000000" pitchFamily="2" charset="2"/>
              <a:buChar char="Ø"/>
            </a:pPr>
            <a:r>
              <a:rPr lang="en-US" dirty="0"/>
              <a:t>Reservation Status in Hotels</a:t>
            </a:r>
          </a:p>
          <a:p>
            <a:pPr marL="285750" indent="-285750">
              <a:buFont typeface="Wingdings" panose="05000000000000000000" pitchFamily="2" charset="2"/>
              <a:buChar char="Ø"/>
            </a:pPr>
            <a:r>
              <a:rPr lang="en-US" dirty="0"/>
              <a:t>Average Daily rate by months</a:t>
            </a:r>
          </a:p>
          <a:p>
            <a:pPr marL="285750" indent="-285750">
              <a:buFont typeface="Wingdings" panose="05000000000000000000" pitchFamily="2" charset="2"/>
              <a:buChar char="Ø"/>
            </a:pPr>
            <a:r>
              <a:rPr lang="en-US" dirty="0"/>
              <a:t>Cancellations per month</a:t>
            </a:r>
          </a:p>
          <a:p>
            <a:pPr marL="285750" indent="-285750">
              <a:buFont typeface="Wingdings" panose="05000000000000000000" pitchFamily="2" charset="2"/>
              <a:buChar char="Ø"/>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580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E45CB-768F-A99A-25B4-96E77D7EE98F}"/>
              </a:ext>
            </a:extLst>
          </p:cNvPr>
          <p:cNvSpPr txBox="1"/>
          <p:nvPr/>
        </p:nvSpPr>
        <p:spPr>
          <a:xfrm>
            <a:off x="550606" y="1110594"/>
            <a:ext cx="9753600" cy="5170646"/>
          </a:xfrm>
          <a:prstGeom prst="rect">
            <a:avLst/>
          </a:prstGeom>
          <a:noFill/>
        </p:spPr>
        <p:txBody>
          <a:bodyPr wrap="square" rtlCol="0">
            <a:spAutoFit/>
          </a:bodyPr>
          <a:lstStyle/>
          <a:p>
            <a:r>
              <a:rPr lang="en-US" sz="2200" b="1" dirty="0"/>
              <a:t>1. Data Loading:</a:t>
            </a:r>
            <a:r>
              <a:rPr lang="en-US" sz="2200" dirty="0"/>
              <a:t> </a:t>
            </a:r>
            <a:r>
              <a:rPr lang="en-US" sz="2000" dirty="0"/>
              <a:t>Load the Hotel booking dataset into the code using the pandas library Perform initial data exploration to understand the structure and content of the dataset</a:t>
            </a:r>
            <a:endParaRPr lang="en-US" dirty="0"/>
          </a:p>
          <a:p>
            <a:r>
              <a:rPr lang="en-US" sz="2200" b="1" dirty="0"/>
              <a:t>2. Data Cleaning and Manipulation: </a:t>
            </a:r>
            <a:r>
              <a:rPr lang="en-US" sz="2000" dirty="0"/>
              <a:t>Handle missing values, remove duplicates, and perform necessary data transformations. This step ensures the data is in a suitable format for analysis.</a:t>
            </a:r>
          </a:p>
          <a:p>
            <a:r>
              <a:rPr lang="en-US" sz="2200" b="1" dirty="0"/>
              <a:t>3. Exploratory Data Analysis (EDA): </a:t>
            </a:r>
            <a:r>
              <a:rPr lang="en-US" sz="2000" dirty="0"/>
              <a:t>Use pandas matplotlib, and seaborn libraries to explore the dataset Analyze different variables, their distributions, and relationships Generate various visualizations such as bar plots pie charts, and scatter plots to uncover patterns and trends.</a:t>
            </a:r>
          </a:p>
          <a:p>
            <a:r>
              <a:rPr lang="en-US" sz="2200" b="1" dirty="0"/>
              <a:t>4 Customer Analysis: </a:t>
            </a:r>
            <a:r>
              <a:rPr lang="en-US" sz="2000" dirty="0"/>
              <a:t>The primary objectives were to analyze key metrics such as booking patterns, customer segments, seasonal trends, and cancellation rates. This analysis aimed to provide valuable insights for hotel management and stakeholders to enhance operational efficiency, improve customer experience, and boost profitability.</a:t>
            </a:r>
            <a:endParaRPr lang="en-US" dirty="0"/>
          </a:p>
          <a:p>
            <a:r>
              <a:rPr lang="en-US" sz="2200" b="1" dirty="0"/>
              <a:t>5 Hotel booking Analysis:</a:t>
            </a:r>
            <a:r>
              <a:rPr lang="en-US" dirty="0"/>
              <a:t> </a:t>
            </a:r>
            <a:r>
              <a:rPr lang="en-US" sz="2000" dirty="0"/>
              <a:t>understand customer behaviors, preferences, and trends in hotel bookings to enhance marketing strategies, improve services, and increase overall bookings.</a:t>
            </a:r>
            <a:endParaRPr lang="en-IN" dirty="0"/>
          </a:p>
        </p:txBody>
      </p:sp>
      <p:sp>
        <p:nvSpPr>
          <p:cNvPr id="3" name="TextBox 2">
            <a:extLst>
              <a:ext uri="{FF2B5EF4-FFF2-40B4-BE49-F238E27FC236}">
                <a16:creationId xmlns:a16="http://schemas.microsoft.com/office/drawing/2014/main" id="{B011B972-09B4-34CC-0BC9-EA6D322F221A}"/>
              </a:ext>
            </a:extLst>
          </p:cNvPr>
          <p:cNvSpPr txBox="1"/>
          <p:nvPr/>
        </p:nvSpPr>
        <p:spPr>
          <a:xfrm>
            <a:off x="550606" y="294968"/>
            <a:ext cx="3490452" cy="646331"/>
          </a:xfrm>
          <a:prstGeom prst="rect">
            <a:avLst/>
          </a:prstGeom>
          <a:noFill/>
        </p:spPr>
        <p:txBody>
          <a:bodyPr wrap="square" rtlCol="0">
            <a:spAutoFit/>
          </a:bodyPr>
          <a:lstStyle/>
          <a:p>
            <a:r>
              <a:rPr lang="en-US" sz="3600" b="1" dirty="0"/>
              <a:t>METHODOLOGY</a:t>
            </a:r>
            <a:endParaRPr lang="en-IN" sz="2400" b="1" dirty="0"/>
          </a:p>
        </p:txBody>
      </p:sp>
    </p:spTree>
    <p:extLst>
      <p:ext uri="{BB962C8B-B14F-4D97-AF65-F5344CB8AC3E}">
        <p14:creationId xmlns:p14="http://schemas.microsoft.com/office/powerpoint/2010/main" val="9518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D588A7-8E51-527A-EC75-1F6FEB184BC1}"/>
              </a:ext>
            </a:extLst>
          </p:cNvPr>
          <p:cNvSpPr txBox="1"/>
          <p:nvPr/>
        </p:nvSpPr>
        <p:spPr>
          <a:xfrm>
            <a:off x="216310" y="235974"/>
            <a:ext cx="5722374" cy="461665"/>
          </a:xfrm>
          <a:prstGeom prst="rect">
            <a:avLst/>
          </a:prstGeom>
          <a:noFill/>
        </p:spPr>
        <p:txBody>
          <a:bodyPr wrap="square" rtlCol="0">
            <a:spAutoFit/>
          </a:bodyPr>
          <a:lstStyle/>
          <a:p>
            <a:r>
              <a:rPr lang="en-US" sz="2400" dirty="0"/>
              <a:t>Total Number Of Bookings</a:t>
            </a:r>
            <a:endParaRPr lang="en-IN" sz="2400" dirty="0"/>
          </a:p>
        </p:txBody>
      </p:sp>
      <p:pic>
        <p:nvPicPr>
          <p:cNvPr id="4" name="Picture 3">
            <a:extLst>
              <a:ext uri="{FF2B5EF4-FFF2-40B4-BE49-F238E27FC236}">
                <a16:creationId xmlns:a16="http://schemas.microsoft.com/office/drawing/2014/main" id="{23994E33-EF9B-5075-9F86-06AA4820A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0" y="806245"/>
            <a:ext cx="7778211" cy="5693965"/>
          </a:xfrm>
          <a:prstGeom prst="rect">
            <a:avLst/>
          </a:prstGeom>
        </p:spPr>
      </p:pic>
      <p:sp>
        <p:nvSpPr>
          <p:cNvPr id="3" name="TextBox 2">
            <a:extLst>
              <a:ext uri="{FF2B5EF4-FFF2-40B4-BE49-F238E27FC236}">
                <a16:creationId xmlns:a16="http://schemas.microsoft.com/office/drawing/2014/main" id="{6CF05CB1-3B28-7CEB-5623-E45C3BF49094}"/>
              </a:ext>
            </a:extLst>
          </p:cNvPr>
          <p:cNvSpPr txBox="1"/>
          <p:nvPr/>
        </p:nvSpPr>
        <p:spPr>
          <a:xfrm>
            <a:off x="8426245" y="1356852"/>
            <a:ext cx="3421626" cy="707886"/>
          </a:xfrm>
          <a:prstGeom prst="rect">
            <a:avLst/>
          </a:prstGeom>
          <a:noFill/>
        </p:spPr>
        <p:txBody>
          <a:bodyPr wrap="square" rtlCol="0">
            <a:spAutoFit/>
          </a:bodyPr>
          <a:lstStyle/>
          <a:p>
            <a:r>
              <a:rPr lang="en-US" sz="2000" dirty="0"/>
              <a:t>The majority of the hotels booked are city hotels.</a:t>
            </a:r>
            <a:endParaRPr lang="en-IN" sz="2000" dirty="0"/>
          </a:p>
        </p:txBody>
      </p:sp>
    </p:spTree>
    <p:extLst>
      <p:ext uri="{BB962C8B-B14F-4D97-AF65-F5344CB8AC3E}">
        <p14:creationId xmlns:p14="http://schemas.microsoft.com/office/powerpoint/2010/main" val="3233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6E1B2-E894-4BD4-3E88-580DE18157C9}"/>
              </a:ext>
            </a:extLst>
          </p:cNvPr>
          <p:cNvSpPr txBox="1"/>
          <p:nvPr/>
        </p:nvSpPr>
        <p:spPr>
          <a:xfrm>
            <a:off x="216309" y="265471"/>
            <a:ext cx="6096001" cy="738664"/>
          </a:xfrm>
          <a:prstGeom prst="rect">
            <a:avLst/>
          </a:prstGeom>
          <a:noFill/>
        </p:spPr>
        <p:txBody>
          <a:bodyPr wrap="square" rtlCol="0">
            <a:spAutoFit/>
          </a:bodyPr>
          <a:lstStyle/>
          <a:p>
            <a:r>
              <a:rPr lang="en-US" sz="2400" b="1" dirty="0"/>
              <a:t>Non-Canceled vs Canceled Booking Percentage</a:t>
            </a:r>
          </a:p>
          <a:p>
            <a:endParaRPr lang="en-IN" dirty="0"/>
          </a:p>
        </p:txBody>
      </p:sp>
      <p:pic>
        <p:nvPicPr>
          <p:cNvPr id="4" name="Picture 3">
            <a:extLst>
              <a:ext uri="{FF2B5EF4-FFF2-40B4-BE49-F238E27FC236}">
                <a16:creationId xmlns:a16="http://schemas.microsoft.com/office/drawing/2014/main" id="{B85CCE76-D62E-C617-CFE5-9D310B09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09" y="880535"/>
            <a:ext cx="7737988" cy="5711994"/>
          </a:xfrm>
          <a:prstGeom prst="rect">
            <a:avLst/>
          </a:prstGeom>
        </p:spPr>
      </p:pic>
      <p:sp>
        <p:nvSpPr>
          <p:cNvPr id="3" name="TextBox 2">
            <a:extLst>
              <a:ext uri="{FF2B5EF4-FFF2-40B4-BE49-F238E27FC236}">
                <a16:creationId xmlns:a16="http://schemas.microsoft.com/office/drawing/2014/main" id="{D30EB21D-A40A-EF6E-28ED-D2C94E0C7F90}"/>
              </a:ext>
            </a:extLst>
          </p:cNvPr>
          <p:cNvSpPr txBox="1"/>
          <p:nvPr/>
        </p:nvSpPr>
        <p:spPr>
          <a:xfrm>
            <a:off x="8318090" y="1199535"/>
            <a:ext cx="2969342" cy="1015663"/>
          </a:xfrm>
          <a:prstGeom prst="rect">
            <a:avLst/>
          </a:prstGeom>
          <a:noFill/>
        </p:spPr>
        <p:txBody>
          <a:bodyPr wrap="square" rtlCol="0">
            <a:spAutoFit/>
          </a:bodyPr>
          <a:lstStyle/>
          <a:p>
            <a:r>
              <a:rPr lang="en-US" sz="2000" dirty="0"/>
              <a:t>The cancellation rate at city hotels is higher than at resort hotels</a:t>
            </a:r>
            <a:endParaRPr lang="en-IN" sz="2000" dirty="0"/>
          </a:p>
        </p:txBody>
      </p:sp>
    </p:spTree>
    <p:extLst>
      <p:ext uri="{BB962C8B-B14F-4D97-AF65-F5344CB8AC3E}">
        <p14:creationId xmlns:p14="http://schemas.microsoft.com/office/powerpoint/2010/main" val="12714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A471D-0D9B-49CC-4FB2-9F5AE316B5D8}"/>
              </a:ext>
            </a:extLst>
          </p:cNvPr>
          <p:cNvSpPr txBox="1"/>
          <p:nvPr/>
        </p:nvSpPr>
        <p:spPr>
          <a:xfrm>
            <a:off x="265471" y="294968"/>
            <a:ext cx="3480619" cy="738664"/>
          </a:xfrm>
          <a:prstGeom prst="rect">
            <a:avLst/>
          </a:prstGeom>
          <a:noFill/>
        </p:spPr>
        <p:txBody>
          <a:bodyPr wrap="square" rtlCol="0">
            <a:spAutoFit/>
          </a:bodyPr>
          <a:lstStyle/>
          <a:p>
            <a:r>
              <a:rPr lang="en-IN" sz="2400" b="1" dirty="0"/>
              <a:t>Deposit Policies Of Hotels</a:t>
            </a:r>
            <a:r>
              <a:rPr lang="en-US" sz="2400" b="1" dirty="0"/>
              <a:t> </a:t>
            </a:r>
          </a:p>
          <a:p>
            <a:endParaRPr lang="en-IN" dirty="0"/>
          </a:p>
        </p:txBody>
      </p:sp>
      <p:pic>
        <p:nvPicPr>
          <p:cNvPr id="5" name="Picture 4">
            <a:extLst>
              <a:ext uri="{FF2B5EF4-FFF2-40B4-BE49-F238E27FC236}">
                <a16:creationId xmlns:a16="http://schemas.microsoft.com/office/drawing/2014/main" id="{2F249485-09AA-8654-115B-63F4D0B3A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1" y="958885"/>
            <a:ext cx="8032955" cy="5814059"/>
          </a:xfrm>
          <a:prstGeom prst="rect">
            <a:avLst/>
          </a:prstGeom>
        </p:spPr>
      </p:pic>
      <p:sp>
        <p:nvSpPr>
          <p:cNvPr id="4" name="TextBox 3">
            <a:extLst>
              <a:ext uri="{FF2B5EF4-FFF2-40B4-BE49-F238E27FC236}">
                <a16:creationId xmlns:a16="http://schemas.microsoft.com/office/drawing/2014/main" id="{FCC3334A-4959-1B39-A106-BF2EE8383BD8}"/>
              </a:ext>
            </a:extLst>
          </p:cNvPr>
          <p:cNvSpPr txBox="1"/>
          <p:nvPr/>
        </p:nvSpPr>
        <p:spPr>
          <a:xfrm>
            <a:off x="8377084" y="1592825"/>
            <a:ext cx="3401961" cy="2308324"/>
          </a:xfrm>
          <a:prstGeom prst="rect">
            <a:avLst/>
          </a:prstGeom>
          <a:noFill/>
        </p:spPr>
        <p:txBody>
          <a:bodyPr wrap="square" rtlCol="0">
            <a:spAutoFit/>
          </a:bodyPr>
          <a:lstStyle/>
          <a:p>
            <a:r>
              <a:rPr lang="en-US" dirty="0"/>
              <a:t>A very large number of hotels have a “No Deposit” policy, which may be the reason for the high number of cancellations. To avoid these cancellations and to increase profit and customer retention, the “No Deposit” policy should be changed.</a:t>
            </a:r>
            <a:endParaRPr lang="en-IN" dirty="0"/>
          </a:p>
        </p:txBody>
      </p:sp>
    </p:spTree>
    <p:extLst>
      <p:ext uri="{BB962C8B-B14F-4D97-AF65-F5344CB8AC3E}">
        <p14:creationId xmlns:p14="http://schemas.microsoft.com/office/powerpoint/2010/main" val="207819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80C88-7282-F7EB-B58A-2AD81FE5132E}"/>
              </a:ext>
            </a:extLst>
          </p:cNvPr>
          <p:cNvSpPr txBox="1"/>
          <p:nvPr/>
        </p:nvSpPr>
        <p:spPr>
          <a:xfrm>
            <a:off x="157316" y="275303"/>
            <a:ext cx="5466736" cy="738664"/>
          </a:xfrm>
          <a:prstGeom prst="rect">
            <a:avLst/>
          </a:prstGeom>
          <a:noFill/>
        </p:spPr>
        <p:txBody>
          <a:bodyPr wrap="square" rtlCol="0">
            <a:spAutoFit/>
          </a:bodyPr>
          <a:lstStyle/>
          <a:p>
            <a:r>
              <a:rPr lang="en-US" sz="2400" b="1" dirty="0"/>
              <a:t>Demand Trend Of Hotels Year-wise</a:t>
            </a:r>
          </a:p>
          <a:p>
            <a:endParaRPr lang="en-IN" b="1" dirty="0"/>
          </a:p>
        </p:txBody>
      </p:sp>
      <p:pic>
        <p:nvPicPr>
          <p:cNvPr id="4" name="Picture 3">
            <a:extLst>
              <a:ext uri="{FF2B5EF4-FFF2-40B4-BE49-F238E27FC236}">
                <a16:creationId xmlns:a16="http://schemas.microsoft.com/office/drawing/2014/main" id="{11192FD4-637B-5FC4-D9F5-0A51642BA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 y="875071"/>
            <a:ext cx="8731045" cy="5707626"/>
          </a:xfrm>
          <a:prstGeom prst="rect">
            <a:avLst/>
          </a:prstGeom>
        </p:spPr>
      </p:pic>
      <p:sp>
        <p:nvSpPr>
          <p:cNvPr id="3" name="TextBox 2">
            <a:extLst>
              <a:ext uri="{FF2B5EF4-FFF2-40B4-BE49-F238E27FC236}">
                <a16:creationId xmlns:a16="http://schemas.microsoft.com/office/drawing/2014/main" id="{EFEB5347-092D-1B86-99BB-140DF8DF7E4D}"/>
              </a:ext>
            </a:extLst>
          </p:cNvPr>
          <p:cNvSpPr txBox="1"/>
          <p:nvPr/>
        </p:nvSpPr>
        <p:spPr>
          <a:xfrm>
            <a:off x="9222658" y="1494503"/>
            <a:ext cx="2743200" cy="1015663"/>
          </a:xfrm>
          <a:prstGeom prst="rect">
            <a:avLst/>
          </a:prstGeom>
          <a:noFill/>
        </p:spPr>
        <p:txBody>
          <a:bodyPr wrap="square" rtlCol="0">
            <a:spAutoFit/>
          </a:bodyPr>
          <a:lstStyle/>
          <a:p>
            <a:r>
              <a:rPr lang="en-US" sz="2000" dirty="0"/>
              <a:t>The demand for city hotels is higher than for resort hotels.</a:t>
            </a:r>
            <a:endParaRPr lang="en-IN" sz="2000" dirty="0"/>
          </a:p>
        </p:txBody>
      </p:sp>
    </p:spTree>
    <p:extLst>
      <p:ext uri="{BB962C8B-B14F-4D97-AF65-F5344CB8AC3E}">
        <p14:creationId xmlns:p14="http://schemas.microsoft.com/office/powerpoint/2010/main" val="92248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38E214-1268-E3C8-C8AF-EB799BF6EFE1}"/>
              </a:ext>
            </a:extLst>
          </p:cNvPr>
          <p:cNvSpPr txBox="1"/>
          <p:nvPr/>
        </p:nvSpPr>
        <p:spPr>
          <a:xfrm>
            <a:off x="157316" y="265471"/>
            <a:ext cx="5840361" cy="738664"/>
          </a:xfrm>
          <a:prstGeom prst="rect">
            <a:avLst/>
          </a:prstGeom>
          <a:noFill/>
        </p:spPr>
        <p:txBody>
          <a:bodyPr wrap="square" rtlCol="0">
            <a:spAutoFit/>
          </a:bodyPr>
          <a:lstStyle/>
          <a:p>
            <a:r>
              <a:rPr lang="en-US" sz="2400" b="1" dirty="0"/>
              <a:t>Top 10 Countries With Maximum Customers</a:t>
            </a:r>
          </a:p>
          <a:p>
            <a:endParaRPr lang="en-IN" dirty="0"/>
          </a:p>
        </p:txBody>
      </p:sp>
      <p:pic>
        <p:nvPicPr>
          <p:cNvPr id="4" name="Picture 3">
            <a:extLst>
              <a:ext uri="{FF2B5EF4-FFF2-40B4-BE49-F238E27FC236}">
                <a16:creationId xmlns:a16="http://schemas.microsoft.com/office/drawing/2014/main" id="{0BC0C029-5FF3-D836-EC28-8A8C98E45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5" y="818727"/>
            <a:ext cx="8052620" cy="5886873"/>
          </a:xfrm>
          <a:prstGeom prst="rect">
            <a:avLst/>
          </a:prstGeom>
        </p:spPr>
      </p:pic>
      <p:sp>
        <p:nvSpPr>
          <p:cNvPr id="5" name="TextBox 4">
            <a:extLst>
              <a:ext uri="{FF2B5EF4-FFF2-40B4-BE49-F238E27FC236}">
                <a16:creationId xmlns:a16="http://schemas.microsoft.com/office/drawing/2014/main" id="{421A30FE-B610-F623-D151-090177C3716C}"/>
              </a:ext>
            </a:extLst>
          </p:cNvPr>
          <p:cNvSpPr txBox="1"/>
          <p:nvPr/>
        </p:nvSpPr>
        <p:spPr>
          <a:xfrm>
            <a:off x="8318090" y="1386348"/>
            <a:ext cx="3608439" cy="707886"/>
          </a:xfrm>
          <a:prstGeom prst="rect">
            <a:avLst/>
          </a:prstGeom>
          <a:noFill/>
        </p:spPr>
        <p:txBody>
          <a:bodyPr wrap="square" rtlCol="0">
            <a:spAutoFit/>
          </a:bodyPr>
          <a:lstStyle/>
          <a:p>
            <a:r>
              <a:rPr lang="en-US" sz="2000" dirty="0"/>
              <a:t>The PRT country has the maximum number of customers</a:t>
            </a:r>
            <a:endParaRPr lang="en-IN" sz="2000" dirty="0"/>
          </a:p>
        </p:txBody>
      </p:sp>
    </p:spTree>
    <p:extLst>
      <p:ext uri="{BB962C8B-B14F-4D97-AF65-F5344CB8AC3E}">
        <p14:creationId xmlns:p14="http://schemas.microsoft.com/office/powerpoint/2010/main" val="386445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731</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maurya</dc:creator>
  <cp:lastModifiedBy>aditya maurya</cp:lastModifiedBy>
  <cp:revision>26</cp:revision>
  <dcterms:created xsi:type="dcterms:W3CDTF">2024-07-20T11:55:01Z</dcterms:created>
  <dcterms:modified xsi:type="dcterms:W3CDTF">2024-07-23T15:15:28Z</dcterms:modified>
</cp:coreProperties>
</file>