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6" r:id="rId1"/>
  </p:sldMasterIdLst>
  <p:notesMasterIdLst>
    <p:notesMasterId r:id="rId14"/>
  </p:notesMasterIdLst>
  <p:sldIdLst>
    <p:sldId id="256" r:id="rId2"/>
    <p:sldId id="264" r:id="rId3"/>
    <p:sldId id="263" r:id="rId4"/>
    <p:sldId id="266" r:id="rId5"/>
    <p:sldId id="267" r:id="rId6"/>
    <p:sldId id="262" r:id="rId7"/>
    <p:sldId id="257" r:id="rId8"/>
    <p:sldId id="258" r:id="rId9"/>
    <p:sldId id="259" r:id="rId10"/>
    <p:sldId id="260" r:id="rId11"/>
    <p:sldId id="261"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2" d="100"/>
          <a:sy n="72" d="100"/>
        </p:scale>
        <p:origin x="374"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3D282-F1F1-40E3-BF61-C45B02D24C8F}" type="datetimeFigureOut">
              <a:rPr lang="en-IN" smtClean="0"/>
              <a:t>14-02-2022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24F12F-12F4-4ED6-9677-2132194C6C04}" type="slidenum">
              <a:rPr lang="en-IN" smtClean="0"/>
              <a:t>‹#›</a:t>
            </a:fld>
            <a:endParaRPr lang="en-IN"/>
          </a:p>
        </p:txBody>
      </p:sp>
    </p:spTree>
    <p:extLst>
      <p:ext uri="{BB962C8B-B14F-4D97-AF65-F5344CB8AC3E}">
        <p14:creationId xmlns:p14="http://schemas.microsoft.com/office/powerpoint/2010/main" val="1591590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0D6CFE-5C73-4622-9B2A-AB3149EAC99E}"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2B29957-EADA-45A9-BA8B-F81DC2D24BD4}" type="slidenum">
              <a:rPr lang="en-IN" smtClean="0"/>
              <a:t>‹#›</a:t>
            </a:fld>
            <a:endParaRPr lang="en-IN"/>
          </a:p>
        </p:txBody>
      </p:sp>
    </p:spTree>
    <p:extLst>
      <p:ext uri="{BB962C8B-B14F-4D97-AF65-F5344CB8AC3E}">
        <p14:creationId xmlns:p14="http://schemas.microsoft.com/office/powerpoint/2010/main" val="1466397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0D6CFE-5C73-4622-9B2A-AB3149EAC99E}"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B29957-EADA-45A9-BA8B-F81DC2D24BD4}" type="slidenum">
              <a:rPr lang="en-IN" smtClean="0"/>
              <a:t>‹#›</a:t>
            </a:fld>
            <a:endParaRPr lang="en-IN"/>
          </a:p>
        </p:txBody>
      </p:sp>
    </p:spTree>
    <p:extLst>
      <p:ext uri="{BB962C8B-B14F-4D97-AF65-F5344CB8AC3E}">
        <p14:creationId xmlns:p14="http://schemas.microsoft.com/office/powerpoint/2010/main" val="2868144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0D6CFE-5C73-4622-9B2A-AB3149EAC99E}"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B29957-EADA-45A9-BA8B-F81DC2D24BD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62342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A0D6CFE-5C73-4622-9B2A-AB3149EAC99E}"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B29957-EADA-45A9-BA8B-F81DC2D24BD4}" type="slidenum">
              <a:rPr lang="en-IN" smtClean="0"/>
              <a:t>‹#›</a:t>
            </a:fld>
            <a:endParaRPr lang="en-IN"/>
          </a:p>
        </p:txBody>
      </p:sp>
    </p:spTree>
    <p:extLst>
      <p:ext uri="{BB962C8B-B14F-4D97-AF65-F5344CB8AC3E}">
        <p14:creationId xmlns:p14="http://schemas.microsoft.com/office/powerpoint/2010/main" val="2966247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A0D6CFE-5C73-4622-9B2A-AB3149EAC99E}"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B29957-EADA-45A9-BA8B-F81DC2D24BD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16334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A0D6CFE-5C73-4622-9B2A-AB3149EAC99E}"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B29957-EADA-45A9-BA8B-F81DC2D24BD4}" type="slidenum">
              <a:rPr lang="en-IN" smtClean="0"/>
              <a:t>‹#›</a:t>
            </a:fld>
            <a:endParaRPr lang="en-IN"/>
          </a:p>
        </p:txBody>
      </p:sp>
    </p:spTree>
    <p:extLst>
      <p:ext uri="{BB962C8B-B14F-4D97-AF65-F5344CB8AC3E}">
        <p14:creationId xmlns:p14="http://schemas.microsoft.com/office/powerpoint/2010/main" val="2661501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D6CFE-5C73-4622-9B2A-AB3149EAC99E}"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B29957-EADA-45A9-BA8B-F81DC2D24BD4}" type="slidenum">
              <a:rPr lang="en-IN" smtClean="0"/>
              <a:t>‹#›</a:t>
            </a:fld>
            <a:endParaRPr lang="en-IN"/>
          </a:p>
        </p:txBody>
      </p:sp>
    </p:spTree>
    <p:extLst>
      <p:ext uri="{BB962C8B-B14F-4D97-AF65-F5344CB8AC3E}">
        <p14:creationId xmlns:p14="http://schemas.microsoft.com/office/powerpoint/2010/main" val="2497759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D6CFE-5C73-4622-9B2A-AB3149EAC99E}"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B29957-EADA-45A9-BA8B-F81DC2D24BD4}" type="slidenum">
              <a:rPr lang="en-IN" smtClean="0"/>
              <a:t>‹#›</a:t>
            </a:fld>
            <a:endParaRPr lang="en-IN"/>
          </a:p>
        </p:txBody>
      </p:sp>
    </p:spTree>
    <p:extLst>
      <p:ext uri="{BB962C8B-B14F-4D97-AF65-F5344CB8AC3E}">
        <p14:creationId xmlns:p14="http://schemas.microsoft.com/office/powerpoint/2010/main" val="4126303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D6CFE-5C73-4622-9B2A-AB3149EAC99E}"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B29957-EADA-45A9-BA8B-F81DC2D24BD4}" type="slidenum">
              <a:rPr lang="en-IN" smtClean="0"/>
              <a:t>‹#›</a:t>
            </a:fld>
            <a:endParaRPr lang="en-IN"/>
          </a:p>
        </p:txBody>
      </p:sp>
    </p:spTree>
    <p:extLst>
      <p:ext uri="{BB962C8B-B14F-4D97-AF65-F5344CB8AC3E}">
        <p14:creationId xmlns:p14="http://schemas.microsoft.com/office/powerpoint/2010/main" val="1951041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0D6CFE-5C73-4622-9B2A-AB3149EAC99E}"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B29957-EADA-45A9-BA8B-F81DC2D24BD4}" type="slidenum">
              <a:rPr lang="en-IN" smtClean="0"/>
              <a:t>‹#›</a:t>
            </a:fld>
            <a:endParaRPr lang="en-IN"/>
          </a:p>
        </p:txBody>
      </p:sp>
    </p:spTree>
    <p:extLst>
      <p:ext uri="{BB962C8B-B14F-4D97-AF65-F5344CB8AC3E}">
        <p14:creationId xmlns:p14="http://schemas.microsoft.com/office/powerpoint/2010/main" val="173997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0D6CFE-5C73-4622-9B2A-AB3149EAC99E}"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2B29957-EADA-45A9-BA8B-F81DC2D24BD4}" type="slidenum">
              <a:rPr lang="en-IN" smtClean="0"/>
              <a:t>‹#›</a:t>
            </a:fld>
            <a:endParaRPr lang="en-IN"/>
          </a:p>
        </p:txBody>
      </p:sp>
    </p:spTree>
    <p:extLst>
      <p:ext uri="{BB962C8B-B14F-4D97-AF65-F5344CB8AC3E}">
        <p14:creationId xmlns:p14="http://schemas.microsoft.com/office/powerpoint/2010/main" val="219148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0D6CFE-5C73-4622-9B2A-AB3149EAC99E}" type="datetimeFigureOut">
              <a:rPr lang="en-IN" smtClean="0"/>
              <a:t>14-02-2022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2B29957-EADA-45A9-BA8B-F81DC2D24BD4}" type="slidenum">
              <a:rPr lang="en-IN" smtClean="0"/>
              <a:t>‹#›</a:t>
            </a:fld>
            <a:endParaRPr lang="en-IN"/>
          </a:p>
        </p:txBody>
      </p:sp>
    </p:spTree>
    <p:extLst>
      <p:ext uri="{BB962C8B-B14F-4D97-AF65-F5344CB8AC3E}">
        <p14:creationId xmlns:p14="http://schemas.microsoft.com/office/powerpoint/2010/main" val="1164268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0D6CFE-5C73-4622-9B2A-AB3149EAC99E}" type="datetimeFigureOut">
              <a:rPr lang="en-IN" smtClean="0"/>
              <a:t>14-02-2022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2B29957-EADA-45A9-BA8B-F81DC2D24BD4}" type="slidenum">
              <a:rPr lang="en-IN" smtClean="0"/>
              <a:t>‹#›</a:t>
            </a:fld>
            <a:endParaRPr lang="en-IN"/>
          </a:p>
        </p:txBody>
      </p:sp>
    </p:spTree>
    <p:extLst>
      <p:ext uri="{BB962C8B-B14F-4D97-AF65-F5344CB8AC3E}">
        <p14:creationId xmlns:p14="http://schemas.microsoft.com/office/powerpoint/2010/main" val="40325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0D6CFE-5C73-4622-9B2A-AB3149EAC99E}" type="datetimeFigureOut">
              <a:rPr lang="en-IN" smtClean="0"/>
              <a:t>14-02-2022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2B29957-EADA-45A9-BA8B-F81DC2D24BD4}" type="slidenum">
              <a:rPr lang="en-IN" smtClean="0"/>
              <a:t>‹#›</a:t>
            </a:fld>
            <a:endParaRPr lang="en-IN"/>
          </a:p>
        </p:txBody>
      </p:sp>
    </p:spTree>
    <p:extLst>
      <p:ext uri="{BB962C8B-B14F-4D97-AF65-F5344CB8AC3E}">
        <p14:creationId xmlns:p14="http://schemas.microsoft.com/office/powerpoint/2010/main" val="2270731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0D6CFE-5C73-4622-9B2A-AB3149EAC99E}"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2B29957-EADA-45A9-BA8B-F81DC2D24BD4}" type="slidenum">
              <a:rPr lang="en-IN" smtClean="0"/>
              <a:t>‹#›</a:t>
            </a:fld>
            <a:endParaRPr lang="en-IN"/>
          </a:p>
        </p:txBody>
      </p:sp>
    </p:spTree>
    <p:extLst>
      <p:ext uri="{BB962C8B-B14F-4D97-AF65-F5344CB8AC3E}">
        <p14:creationId xmlns:p14="http://schemas.microsoft.com/office/powerpoint/2010/main" val="3834457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0D6CFE-5C73-4622-9B2A-AB3149EAC99E}"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B29957-EADA-45A9-BA8B-F81DC2D24BD4}" type="slidenum">
              <a:rPr lang="en-IN" smtClean="0"/>
              <a:t>‹#›</a:t>
            </a:fld>
            <a:endParaRPr lang="en-IN"/>
          </a:p>
        </p:txBody>
      </p:sp>
    </p:spTree>
    <p:extLst>
      <p:ext uri="{BB962C8B-B14F-4D97-AF65-F5344CB8AC3E}">
        <p14:creationId xmlns:p14="http://schemas.microsoft.com/office/powerpoint/2010/main" val="2797732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A0D6CFE-5C73-4622-9B2A-AB3149EAC99E}" type="datetimeFigureOut">
              <a:rPr lang="en-IN" smtClean="0"/>
              <a:t>14-02-2022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2B29957-EADA-45A9-BA8B-F81DC2D24BD4}" type="slidenum">
              <a:rPr lang="en-IN" smtClean="0"/>
              <a:t>‹#›</a:t>
            </a:fld>
            <a:endParaRPr lang="en-IN"/>
          </a:p>
        </p:txBody>
      </p:sp>
    </p:spTree>
    <p:extLst>
      <p:ext uri="{BB962C8B-B14F-4D97-AF65-F5344CB8AC3E}">
        <p14:creationId xmlns:p14="http://schemas.microsoft.com/office/powerpoint/2010/main" val="84147596"/>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3999" r:id="rId13"/>
    <p:sldLayoutId id="2147484000" r:id="rId14"/>
    <p:sldLayoutId id="2147484001" r:id="rId15"/>
    <p:sldLayoutId id="214748400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E31AB-2F85-4158-88B7-D6356C8275B0}"/>
              </a:ext>
            </a:extLst>
          </p:cNvPr>
          <p:cNvSpPr>
            <a:spLocks noGrp="1"/>
          </p:cNvSpPr>
          <p:nvPr>
            <p:ph type="ctrTitle"/>
          </p:nvPr>
        </p:nvSpPr>
        <p:spPr>
          <a:xfrm>
            <a:off x="2284413" y="1"/>
            <a:ext cx="8915399" cy="1584960"/>
          </a:xfrm>
        </p:spPr>
        <p:txBody>
          <a:bodyPr/>
          <a:lstStyle/>
          <a:p>
            <a:r>
              <a:rPr lang="en-IN" dirty="0"/>
              <a:t>TA201 Design Project </a:t>
            </a:r>
          </a:p>
        </p:txBody>
      </p:sp>
      <p:sp>
        <p:nvSpPr>
          <p:cNvPr id="3" name="Subtitle 2">
            <a:extLst>
              <a:ext uri="{FF2B5EF4-FFF2-40B4-BE49-F238E27FC236}">
                <a16:creationId xmlns:a16="http://schemas.microsoft.com/office/drawing/2014/main" id="{E099E993-CE8B-408E-8B0C-8DCB281376BF}"/>
              </a:ext>
            </a:extLst>
          </p:cNvPr>
          <p:cNvSpPr>
            <a:spLocks noGrp="1"/>
          </p:cNvSpPr>
          <p:nvPr>
            <p:ph type="subTitle" idx="1"/>
          </p:nvPr>
        </p:nvSpPr>
        <p:spPr>
          <a:xfrm>
            <a:off x="801052" y="2819456"/>
            <a:ext cx="8915399" cy="1126283"/>
          </a:xfrm>
        </p:spPr>
        <p:txBody>
          <a:bodyPr>
            <a:normAutofit/>
          </a:bodyPr>
          <a:lstStyle/>
          <a:p>
            <a:r>
              <a:rPr lang="en-IN" sz="2500" b="1" dirty="0"/>
              <a:t>Project Idea:</a:t>
            </a:r>
          </a:p>
        </p:txBody>
      </p:sp>
      <p:sp>
        <p:nvSpPr>
          <p:cNvPr id="4" name="TextBox 3">
            <a:extLst>
              <a:ext uri="{FF2B5EF4-FFF2-40B4-BE49-F238E27FC236}">
                <a16:creationId xmlns:a16="http://schemas.microsoft.com/office/drawing/2014/main" id="{B1BBBBC7-1B64-4AC6-B03E-817D297093E0}"/>
              </a:ext>
            </a:extLst>
          </p:cNvPr>
          <p:cNvSpPr txBox="1"/>
          <p:nvPr/>
        </p:nvSpPr>
        <p:spPr>
          <a:xfrm>
            <a:off x="1633637" y="4457813"/>
            <a:ext cx="3625115" cy="769441"/>
          </a:xfrm>
          <a:prstGeom prst="rect">
            <a:avLst/>
          </a:prstGeom>
          <a:noFill/>
        </p:spPr>
        <p:txBody>
          <a:bodyPr wrap="square" rtlCol="0">
            <a:spAutoFit/>
          </a:bodyPr>
          <a:lstStyle/>
          <a:p>
            <a:r>
              <a:rPr lang="en-IN" sz="2200" b="1" dirty="0">
                <a:solidFill>
                  <a:schemeClr val="tx1">
                    <a:lumMod val="65000"/>
                    <a:lumOff val="35000"/>
                  </a:schemeClr>
                </a:solidFill>
                <a:latin typeface="Arial Rounded MT Bold" panose="020F0704030504030204" pitchFamily="34" charset="0"/>
              </a:rPr>
              <a:t> OAT (Open Air Theatre )                    </a:t>
            </a:r>
          </a:p>
          <a:p>
            <a:r>
              <a:rPr lang="en-IN" sz="2200" b="1" dirty="0">
                <a:solidFill>
                  <a:schemeClr val="tx1">
                    <a:lumMod val="65000"/>
                    <a:lumOff val="35000"/>
                  </a:schemeClr>
                </a:solidFill>
                <a:latin typeface="Arial Rounded MT Bold" panose="020F0704030504030204" pitchFamily="34" charset="0"/>
              </a:rPr>
              <a:t>                IIT K</a:t>
            </a:r>
          </a:p>
        </p:txBody>
      </p:sp>
      <p:pic>
        <p:nvPicPr>
          <p:cNvPr id="6" name="Picture 5">
            <a:extLst>
              <a:ext uri="{FF2B5EF4-FFF2-40B4-BE49-F238E27FC236}">
                <a16:creationId xmlns:a16="http://schemas.microsoft.com/office/drawing/2014/main" id="{15CAB79A-E84B-4335-8E82-9373507E7078}"/>
              </a:ext>
            </a:extLst>
          </p:cNvPr>
          <p:cNvPicPr>
            <a:picLocks noChangeAspect="1"/>
          </p:cNvPicPr>
          <p:nvPr/>
        </p:nvPicPr>
        <p:blipFill rotWithShape="1">
          <a:blip r:embed="rId2">
            <a:extLst>
              <a:ext uri="{28A0092B-C50C-407E-A947-70E740481C1C}">
                <a14:useLocalDpi xmlns:a14="http://schemas.microsoft.com/office/drawing/2010/main" val="0"/>
              </a:ext>
            </a:extLst>
          </a:blip>
          <a:srcRect l="5730" t="7119" r="2920" b="7691"/>
          <a:stretch/>
        </p:blipFill>
        <p:spPr>
          <a:xfrm>
            <a:off x="5258752" y="2030161"/>
            <a:ext cx="6720871" cy="43725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08559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5D7B23-D586-4F19-A96D-C706104DD184}"/>
              </a:ext>
            </a:extLst>
          </p:cNvPr>
          <p:cNvSpPr txBox="1"/>
          <p:nvPr/>
        </p:nvSpPr>
        <p:spPr>
          <a:xfrm>
            <a:off x="4570207" y="3429000"/>
            <a:ext cx="1540999" cy="369332"/>
          </a:xfrm>
          <a:prstGeom prst="rect">
            <a:avLst/>
          </a:prstGeom>
          <a:noFill/>
        </p:spPr>
        <p:txBody>
          <a:bodyPr wrap="none" rtlCol="0">
            <a:spAutoFit/>
          </a:bodyPr>
          <a:lstStyle/>
          <a:p>
            <a:r>
              <a:rPr lang="en-IN" dirty="0">
                <a:solidFill>
                  <a:srgbClr val="C00000"/>
                </a:solidFill>
              </a:rPr>
              <a:t>Material used:</a:t>
            </a:r>
          </a:p>
        </p:txBody>
      </p:sp>
      <p:sp>
        <p:nvSpPr>
          <p:cNvPr id="6" name="TextBox 5">
            <a:extLst>
              <a:ext uri="{FF2B5EF4-FFF2-40B4-BE49-F238E27FC236}">
                <a16:creationId xmlns:a16="http://schemas.microsoft.com/office/drawing/2014/main" id="{7BCD92B1-3538-4AAC-B305-B4B341BD738F}"/>
              </a:ext>
            </a:extLst>
          </p:cNvPr>
          <p:cNvSpPr txBox="1"/>
          <p:nvPr/>
        </p:nvSpPr>
        <p:spPr>
          <a:xfrm>
            <a:off x="4570207" y="4056983"/>
            <a:ext cx="1940659" cy="646331"/>
          </a:xfrm>
          <a:prstGeom prst="rect">
            <a:avLst/>
          </a:prstGeom>
          <a:noFill/>
        </p:spPr>
        <p:txBody>
          <a:bodyPr wrap="none" rtlCol="0">
            <a:spAutoFit/>
          </a:bodyPr>
          <a:lstStyle/>
          <a:p>
            <a:pPr marL="285750" indent="-285750">
              <a:buFont typeface="Arial" panose="020B0604020202020204" pitchFamily="34" charset="0"/>
              <a:buChar char="•"/>
            </a:pPr>
            <a:r>
              <a:rPr lang="en-IN" dirty="0"/>
              <a:t>Mild Steel Flat</a:t>
            </a:r>
          </a:p>
          <a:p>
            <a:pPr marL="285750" indent="-285750">
              <a:buFont typeface="Arial" panose="020B0604020202020204" pitchFamily="34" charset="0"/>
              <a:buChar char="•"/>
            </a:pPr>
            <a:r>
              <a:rPr lang="en-IN" dirty="0"/>
              <a:t>Mild Steel Discs</a:t>
            </a:r>
          </a:p>
        </p:txBody>
      </p:sp>
      <p:sp>
        <p:nvSpPr>
          <p:cNvPr id="7" name="TextBox 6">
            <a:extLst>
              <a:ext uri="{FF2B5EF4-FFF2-40B4-BE49-F238E27FC236}">
                <a16:creationId xmlns:a16="http://schemas.microsoft.com/office/drawing/2014/main" id="{4762485C-F4F6-4B15-B445-EF097B381791}"/>
              </a:ext>
            </a:extLst>
          </p:cNvPr>
          <p:cNvSpPr txBox="1"/>
          <p:nvPr/>
        </p:nvSpPr>
        <p:spPr>
          <a:xfrm>
            <a:off x="7891630" y="3417332"/>
            <a:ext cx="1689373" cy="369332"/>
          </a:xfrm>
          <a:prstGeom prst="rect">
            <a:avLst/>
          </a:prstGeom>
          <a:noFill/>
        </p:spPr>
        <p:txBody>
          <a:bodyPr wrap="none" rtlCol="0">
            <a:spAutoFit/>
          </a:bodyPr>
          <a:lstStyle/>
          <a:p>
            <a:r>
              <a:rPr lang="en-IN" dirty="0">
                <a:solidFill>
                  <a:srgbClr val="C00000"/>
                </a:solidFill>
              </a:rPr>
              <a:t>Processes Used:</a:t>
            </a:r>
          </a:p>
        </p:txBody>
      </p:sp>
      <p:sp>
        <p:nvSpPr>
          <p:cNvPr id="16" name="TextBox 15">
            <a:extLst>
              <a:ext uri="{FF2B5EF4-FFF2-40B4-BE49-F238E27FC236}">
                <a16:creationId xmlns:a16="http://schemas.microsoft.com/office/drawing/2014/main" id="{48581D2A-0C4B-44C4-BEA2-21F4E5444F2F}"/>
              </a:ext>
            </a:extLst>
          </p:cNvPr>
          <p:cNvSpPr txBox="1"/>
          <p:nvPr/>
        </p:nvSpPr>
        <p:spPr>
          <a:xfrm>
            <a:off x="7806738" y="3918483"/>
            <a:ext cx="3121810" cy="923330"/>
          </a:xfrm>
          <a:prstGeom prst="rect">
            <a:avLst/>
          </a:prstGeom>
          <a:noFill/>
        </p:spPr>
        <p:txBody>
          <a:bodyPr wrap="square">
            <a:spAutoFit/>
          </a:bodyPr>
          <a:lstStyle/>
          <a:p>
            <a:pPr marL="285750" indent="-285750">
              <a:buFont typeface="Arial" panose="020B0604020202020204" pitchFamily="34" charset="0"/>
              <a:buChar char="•"/>
            </a:pPr>
            <a:r>
              <a:rPr lang="en-IN" dirty="0"/>
              <a:t>Cutting</a:t>
            </a:r>
          </a:p>
          <a:p>
            <a:pPr marL="285750" indent="-285750">
              <a:buFont typeface="Arial" panose="020B0604020202020204" pitchFamily="34" charset="0"/>
              <a:buChar char="•"/>
            </a:pPr>
            <a:r>
              <a:rPr lang="en-IN" dirty="0"/>
              <a:t>Brazing</a:t>
            </a:r>
          </a:p>
          <a:p>
            <a:pPr marL="285750" indent="-285750">
              <a:buFont typeface="Arial" panose="020B0604020202020204" pitchFamily="34" charset="0"/>
              <a:buChar char="•"/>
            </a:pPr>
            <a:r>
              <a:rPr lang="en-IN" dirty="0"/>
              <a:t>Cleaning treatments</a:t>
            </a:r>
          </a:p>
        </p:txBody>
      </p:sp>
      <p:pic>
        <p:nvPicPr>
          <p:cNvPr id="5" name="Picture 4">
            <a:extLst>
              <a:ext uri="{FF2B5EF4-FFF2-40B4-BE49-F238E27FC236}">
                <a16:creationId xmlns:a16="http://schemas.microsoft.com/office/drawing/2014/main" id="{4C6DE65D-495D-4BBE-9C31-77CBDF0E7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384" y="167132"/>
            <a:ext cx="4112152" cy="3261868"/>
          </a:xfrm>
          <a:prstGeom prst="rect">
            <a:avLst/>
          </a:prstGeom>
        </p:spPr>
      </p:pic>
    </p:spTree>
    <p:extLst>
      <p:ext uri="{BB962C8B-B14F-4D97-AF65-F5344CB8AC3E}">
        <p14:creationId xmlns:p14="http://schemas.microsoft.com/office/powerpoint/2010/main" val="1238659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5D7B23-D586-4F19-A96D-C706104DD184}"/>
              </a:ext>
            </a:extLst>
          </p:cNvPr>
          <p:cNvSpPr txBox="1"/>
          <p:nvPr/>
        </p:nvSpPr>
        <p:spPr>
          <a:xfrm>
            <a:off x="4580367" y="3429000"/>
            <a:ext cx="1540999" cy="369332"/>
          </a:xfrm>
          <a:prstGeom prst="rect">
            <a:avLst/>
          </a:prstGeom>
          <a:noFill/>
        </p:spPr>
        <p:txBody>
          <a:bodyPr wrap="none" rtlCol="0">
            <a:spAutoFit/>
          </a:bodyPr>
          <a:lstStyle/>
          <a:p>
            <a:r>
              <a:rPr lang="en-IN" dirty="0">
                <a:solidFill>
                  <a:srgbClr val="C00000"/>
                </a:solidFill>
              </a:rPr>
              <a:t>Material used:</a:t>
            </a:r>
          </a:p>
        </p:txBody>
      </p:sp>
      <p:sp>
        <p:nvSpPr>
          <p:cNvPr id="6" name="TextBox 5">
            <a:extLst>
              <a:ext uri="{FF2B5EF4-FFF2-40B4-BE49-F238E27FC236}">
                <a16:creationId xmlns:a16="http://schemas.microsoft.com/office/drawing/2014/main" id="{7BCD92B1-3538-4AAC-B305-B4B341BD738F}"/>
              </a:ext>
            </a:extLst>
          </p:cNvPr>
          <p:cNvSpPr txBox="1"/>
          <p:nvPr/>
        </p:nvSpPr>
        <p:spPr>
          <a:xfrm>
            <a:off x="4580367" y="4047564"/>
            <a:ext cx="1940659" cy="646331"/>
          </a:xfrm>
          <a:prstGeom prst="rect">
            <a:avLst/>
          </a:prstGeom>
          <a:noFill/>
        </p:spPr>
        <p:txBody>
          <a:bodyPr wrap="none" rtlCol="0">
            <a:spAutoFit/>
          </a:bodyPr>
          <a:lstStyle/>
          <a:p>
            <a:pPr marL="285750" indent="-285750">
              <a:buFont typeface="Arial" panose="020B0604020202020204" pitchFamily="34" charset="0"/>
              <a:buChar char="•"/>
            </a:pPr>
            <a:r>
              <a:rPr lang="en-IN" dirty="0"/>
              <a:t>Mild Steel Flat</a:t>
            </a:r>
          </a:p>
          <a:p>
            <a:pPr marL="285750" indent="-285750">
              <a:buFont typeface="Arial" panose="020B0604020202020204" pitchFamily="34" charset="0"/>
              <a:buChar char="•"/>
            </a:pPr>
            <a:r>
              <a:rPr lang="en-IN" dirty="0"/>
              <a:t>Mild Steel Discs</a:t>
            </a:r>
          </a:p>
        </p:txBody>
      </p:sp>
      <p:sp>
        <p:nvSpPr>
          <p:cNvPr id="7" name="TextBox 6">
            <a:extLst>
              <a:ext uri="{FF2B5EF4-FFF2-40B4-BE49-F238E27FC236}">
                <a16:creationId xmlns:a16="http://schemas.microsoft.com/office/drawing/2014/main" id="{4762485C-F4F6-4B15-B445-EF097B381791}"/>
              </a:ext>
            </a:extLst>
          </p:cNvPr>
          <p:cNvSpPr txBox="1"/>
          <p:nvPr/>
        </p:nvSpPr>
        <p:spPr>
          <a:xfrm>
            <a:off x="8816190" y="3429000"/>
            <a:ext cx="1689373" cy="369332"/>
          </a:xfrm>
          <a:prstGeom prst="rect">
            <a:avLst/>
          </a:prstGeom>
          <a:noFill/>
        </p:spPr>
        <p:txBody>
          <a:bodyPr wrap="none" rtlCol="0">
            <a:spAutoFit/>
          </a:bodyPr>
          <a:lstStyle/>
          <a:p>
            <a:r>
              <a:rPr lang="en-IN" dirty="0">
                <a:solidFill>
                  <a:srgbClr val="C00000"/>
                </a:solidFill>
              </a:rPr>
              <a:t>Processes Used:</a:t>
            </a:r>
          </a:p>
        </p:txBody>
      </p:sp>
      <p:sp>
        <p:nvSpPr>
          <p:cNvPr id="16" name="TextBox 15">
            <a:extLst>
              <a:ext uri="{FF2B5EF4-FFF2-40B4-BE49-F238E27FC236}">
                <a16:creationId xmlns:a16="http://schemas.microsoft.com/office/drawing/2014/main" id="{48581D2A-0C4B-44C4-BEA2-21F4E5444F2F}"/>
              </a:ext>
            </a:extLst>
          </p:cNvPr>
          <p:cNvSpPr txBox="1"/>
          <p:nvPr/>
        </p:nvSpPr>
        <p:spPr>
          <a:xfrm>
            <a:off x="8816190" y="3966882"/>
            <a:ext cx="6098240" cy="1477328"/>
          </a:xfrm>
          <a:prstGeom prst="rect">
            <a:avLst/>
          </a:prstGeom>
          <a:noFill/>
        </p:spPr>
        <p:txBody>
          <a:bodyPr wrap="square">
            <a:spAutoFit/>
          </a:bodyPr>
          <a:lstStyle/>
          <a:p>
            <a:pPr marL="285750" indent="-285750">
              <a:buFont typeface="Arial" panose="020B0604020202020204" pitchFamily="34" charset="0"/>
              <a:buChar char="•"/>
            </a:pPr>
            <a:r>
              <a:rPr lang="en-IN" dirty="0"/>
              <a:t>Cutting</a:t>
            </a:r>
          </a:p>
          <a:p>
            <a:pPr marL="285750" indent="-285750">
              <a:buFont typeface="Arial" panose="020B0604020202020204" pitchFamily="34" charset="0"/>
              <a:buChar char="•"/>
            </a:pPr>
            <a:r>
              <a:rPr lang="en-IN" dirty="0"/>
              <a:t>Brazing</a:t>
            </a:r>
          </a:p>
          <a:p>
            <a:pPr marL="285750" indent="-285750">
              <a:buFont typeface="Arial" panose="020B0604020202020204" pitchFamily="34" charset="0"/>
              <a:buChar char="•"/>
            </a:pPr>
            <a:r>
              <a:rPr lang="en-IN" dirty="0"/>
              <a:t>Cleaning treatments</a:t>
            </a:r>
          </a:p>
          <a:p>
            <a:pPr marL="285750" indent="-285750">
              <a:buFont typeface="Arial" panose="020B0604020202020204" pitchFamily="34" charset="0"/>
              <a:buChar char="•"/>
            </a:pPr>
            <a:r>
              <a:rPr lang="en-IN" dirty="0"/>
              <a:t>Material removal</a:t>
            </a:r>
          </a:p>
          <a:p>
            <a:pPr marL="285750" indent="-285750">
              <a:buFont typeface="Arial" panose="020B0604020202020204" pitchFamily="34" charset="0"/>
              <a:buChar char="•"/>
            </a:pPr>
            <a:endParaRPr lang="en-IN" dirty="0"/>
          </a:p>
        </p:txBody>
      </p:sp>
      <p:pic>
        <p:nvPicPr>
          <p:cNvPr id="3" name="Picture 2">
            <a:extLst>
              <a:ext uri="{FF2B5EF4-FFF2-40B4-BE49-F238E27FC236}">
                <a16:creationId xmlns:a16="http://schemas.microsoft.com/office/drawing/2014/main" id="{09606AC0-02EE-4B6E-8B40-3F92E99BE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009" y="0"/>
            <a:ext cx="4580017" cy="2789162"/>
          </a:xfrm>
          <a:prstGeom prst="rect">
            <a:avLst/>
          </a:prstGeom>
        </p:spPr>
      </p:pic>
    </p:spTree>
    <p:extLst>
      <p:ext uri="{BB962C8B-B14F-4D97-AF65-F5344CB8AC3E}">
        <p14:creationId xmlns:p14="http://schemas.microsoft.com/office/powerpoint/2010/main" val="156707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alpha val="59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698CB9-B12C-40CA-BDF9-2318943AFEBF}"/>
              </a:ext>
            </a:extLst>
          </p:cNvPr>
          <p:cNvSpPr txBox="1"/>
          <p:nvPr/>
        </p:nvSpPr>
        <p:spPr>
          <a:xfrm>
            <a:off x="4224760" y="544010"/>
            <a:ext cx="6956385" cy="1015663"/>
          </a:xfrm>
          <a:prstGeom prst="rect">
            <a:avLst/>
          </a:prstGeom>
          <a:noFill/>
        </p:spPr>
        <p:txBody>
          <a:bodyPr wrap="square" rtlCol="0">
            <a:spAutoFit/>
          </a:bodyPr>
          <a:lstStyle/>
          <a:p>
            <a:r>
              <a:rPr lang="en-IN" sz="6000" b="1" dirty="0">
                <a:latin typeface="Bahnschrift Light SemiCondensed" panose="020B0502040204020203" pitchFamily="34" charset="0"/>
              </a:rPr>
              <a:t>S1G2 GROUP</a:t>
            </a:r>
          </a:p>
        </p:txBody>
      </p:sp>
      <p:sp>
        <p:nvSpPr>
          <p:cNvPr id="4" name="Rectangle: Rounded Corners 3">
            <a:extLst>
              <a:ext uri="{FF2B5EF4-FFF2-40B4-BE49-F238E27FC236}">
                <a16:creationId xmlns:a16="http://schemas.microsoft.com/office/drawing/2014/main" id="{A5FC83E4-81F3-4FE7-88F1-51BEC990F165}"/>
              </a:ext>
            </a:extLst>
          </p:cNvPr>
          <p:cNvSpPr/>
          <p:nvPr/>
        </p:nvSpPr>
        <p:spPr>
          <a:xfrm>
            <a:off x="682322" y="1857737"/>
            <a:ext cx="10827355" cy="4456253"/>
          </a:xfrm>
          <a:prstGeom prst="roundRect">
            <a:avLst/>
          </a:prstGeom>
          <a:gradFill flip="none" rotWithShape="1">
            <a:gsLst>
              <a:gs pos="0">
                <a:schemeClr val="accent5">
                  <a:lumMod val="10000"/>
                  <a:lumOff val="90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88CD0918-FC87-41B6-B490-B325A11EFA8B}"/>
              </a:ext>
            </a:extLst>
          </p:cNvPr>
          <p:cNvSpPr txBox="1"/>
          <p:nvPr/>
        </p:nvSpPr>
        <p:spPr>
          <a:xfrm>
            <a:off x="3338623" y="2169042"/>
            <a:ext cx="6432698" cy="584775"/>
          </a:xfrm>
          <a:prstGeom prst="rect">
            <a:avLst/>
          </a:prstGeom>
          <a:noFill/>
        </p:spPr>
        <p:txBody>
          <a:bodyPr wrap="square" rtlCol="0">
            <a:spAutoFit/>
          </a:bodyPr>
          <a:lstStyle/>
          <a:p>
            <a:r>
              <a:rPr lang="en-IN" sz="3200" b="1" dirty="0">
                <a:solidFill>
                  <a:schemeClr val="accent3">
                    <a:lumMod val="75000"/>
                  </a:schemeClr>
                </a:solidFill>
              </a:rPr>
              <a:t>       WORK DISTRIBUTION</a:t>
            </a:r>
          </a:p>
        </p:txBody>
      </p:sp>
      <p:graphicFrame>
        <p:nvGraphicFramePr>
          <p:cNvPr id="8" name="Table 8">
            <a:extLst>
              <a:ext uri="{FF2B5EF4-FFF2-40B4-BE49-F238E27FC236}">
                <a16:creationId xmlns:a16="http://schemas.microsoft.com/office/drawing/2014/main" id="{1391A93D-CE62-40C7-9204-BECE08CDE89D}"/>
              </a:ext>
            </a:extLst>
          </p:cNvPr>
          <p:cNvGraphicFramePr>
            <a:graphicFrameLocks noGrp="1"/>
          </p:cNvGraphicFramePr>
          <p:nvPr>
            <p:extLst>
              <p:ext uri="{D42A27DB-BD31-4B8C-83A1-F6EECF244321}">
                <p14:modId xmlns:p14="http://schemas.microsoft.com/office/powerpoint/2010/main" val="2654942378"/>
              </p:ext>
            </p:extLst>
          </p:nvPr>
        </p:nvGraphicFramePr>
        <p:xfrm>
          <a:off x="2159591" y="2892056"/>
          <a:ext cx="8128000" cy="3044814"/>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53969355"/>
                    </a:ext>
                  </a:extLst>
                </a:gridCol>
                <a:gridCol w="4064000">
                  <a:extLst>
                    <a:ext uri="{9D8B030D-6E8A-4147-A177-3AD203B41FA5}">
                      <a16:colId xmlns:a16="http://schemas.microsoft.com/office/drawing/2014/main" val="2176538362"/>
                    </a:ext>
                  </a:extLst>
                </a:gridCol>
              </a:tblGrid>
              <a:tr h="448934">
                <a:tc>
                  <a:txBody>
                    <a:bodyPr/>
                    <a:lstStyle/>
                    <a:p>
                      <a:r>
                        <a:rPr lang="en-IN" dirty="0"/>
                        <a:t>NAME (Roll NO.)</a:t>
                      </a:r>
                    </a:p>
                  </a:txBody>
                  <a:tcPr/>
                </a:tc>
                <a:tc>
                  <a:txBody>
                    <a:bodyPr/>
                    <a:lstStyle/>
                    <a:p>
                      <a:r>
                        <a:rPr lang="en-IN" dirty="0"/>
                        <a:t>WORK DONE</a:t>
                      </a:r>
                    </a:p>
                  </a:txBody>
                  <a:tcPr/>
                </a:tc>
                <a:extLst>
                  <a:ext uri="{0D108BD9-81ED-4DB2-BD59-A6C34878D82A}">
                    <a16:rowId xmlns:a16="http://schemas.microsoft.com/office/drawing/2014/main" val="1070275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Aditya </a:t>
                      </a:r>
                      <a:r>
                        <a:rPr lang="en-IN" sz="1800" dirty="0" err="1"/>
                        <a:t>Kaurav</a:t>
                      </a:r>
                      <a:r>
                        <a:rPr lang="en-IN" sz="1800" dirty="0"/>
                        <a:t> (200055)                                     </a:t>
                      </a:r>
                    </a:p>
                  </a:txBody>
                  <a:tcPr/>
                </a:tc>
                <a:tc>
                  <a:txBody>
                    <a:bodyPr/>
                    <a:lstStyle/>
                    <a:p>
                      <a:r>
                        <a:rPr lang="en-IN" dirty="0"/>
                        <a:t>Process and parts</a:t>
                      </a:r>
                    </a:p>
                  </a:txBody>
                  <a:tcPr/>
                </a:tc>
                <a:extLst>
                  <a:ext uri="{0D108BD9-81ED-4DB2-BD59-A6C34878D82A}">
                    <a16:rowId xmlns:a16="http://schemas.microsoft.com/office/drawing/2014/main" val="80636025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Aditya Kushwaha (200051)</a:t>
                      </a:r>
                    </a:p>
                  </a:txBody>
                  <a:tcPr/>
                </a:tc>
                <a:tc>
                  <a:txBody>
                    <a:bodyPr/>
                    <a:lstStyle/>
                    <a:p>
                      <a:r>
                        <a:rPr lang="en-IN" dirty="0"/>
                        <a:t>PPT compilation</a:t>
                      </a:r>
                    </a:p>
                  </a:txBody>
                  <a:tcPr/>
                </a:tc>
                <a:extLst>
                  <a:ext uri="{0D108BD9-81ED-4DB2-BD59-A6C34878D82A}">
                    <a16:rowId xmlns:a16="http://schemas.microsoft.com/office/drawing/2014/main" val="415555031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Akshat Bajaj (</a:t>
                      </a:r>
                      <a:r>
                        <a:rPr lang="en-IN" sz="1800" b="0" i="0" dirty="0">
                          <a:effectLst/>
                          <a:latin typeface="Times New Roman" panose="02020603050405020304" pitchFamily="18" charset="0"/>
                        </a:rPr>
                        <a:t>200083</a:t>
                      </a:r>
                      <a:r>
                        <a:rPr lang="en-IN" sz="1800" dirty="0"/>
                        <a:t>)</a:t>
                      </a:r>
                    </a:p>
                  </a:txBody>
                  <a:tcPr/>
                </a:tc>
                <a:tc>
                  <a:txBody>
                    <a:bodyPr/>
                    <a:lstStyle/>
                    <a:p>
                      <a:r>
                        <a:rPr lang="en-IN" dirty="0"/>
                        <a:t>3D modelling Fusion 360</a:t>
                      </a:r>
                    </a:p>
                  </a:txBody>
                  <a:tcPr/>
                </a:tc>
                <a:extLst>
                  <a:ext uri="{0D108BD9-81ED-4DB2-BD59-A6C34878D82A}">
                    <a16:rowId xmlns:a16="http://schemas.microsoft.com/office/drawing/2014/main" val="62386446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Akshat Mishra (</a:t>
                      </a:r>
                      <a:r>
                        <a:rPr lang="en-IN" sz="1800" b="0" i="0" dirty="0">
                          <a:effectLst/>
                          <a:latin typeface="Times New Roman" panose="02020603050405020304" pitchFamily="18" charset="0"/>
                        </a:rPr>
                        <a:t>200086</a:t>
                      </a:r>
                      <a:r>
                        <a:rPr lang="en-IN" sz="1800" dirty="0"/>
                        <a:t>)</a:t>
                      </a:r>
                    </a:p>
                  </a:txBody>
                  <a:tcPr/>
                </a:tc>
                <a:tc>
                  <a:txBody>
                    <a:bodyPr/>
                    <a:lstStyle/>
                    <a:p>
                      <a:r>
                        <a:rPr lang="en-IN" dirty="0"/>
                        <a:t>Presentation</a:t>
                      </a:r>
                    </a:p>
                  </a:txBody>
                  <a:tcPr/>
                </a:tc>
                <a:extLst>
                  <a:ext uri="{0D108BD9-81ED-4DB2-BD59-A6C34878D82A}">
                    <a16:rowId xmlns:a16="http://schemas.microsoft.com/office/drawing/2014/main" val="261463498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Amit Kumar (</a:t>
                      </a:r>
                      <a:r>
                        <a:rPr lang="en-IN" sz="1800" b="0" i="0" dirty="0">
                          <a:effectLst/>
                          <a:latin typeface="Times New Roman" panose="02020603050405020304" pitchFamily="18" charset="0"/>
                        </a:rPr>
                        <a:t>200109</a:t>
                      </a:r>
                      <a:r>
                        <a:rPr lang="en-IN" sz="1800"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3D modelling Fusion 360</a:t>
                      </a:r>
                    </a:p>
                  </a:txBody>
                  <a:tcPr/>
                </a:tc>
                <a:extLst>
                  <a:ext uri="{0D108BD9-81ED-4DB2-BD59-A6C34878D82A}">
                    <a16:rowId xmlns:a16="http://schemas.microsoft.com/office/drawing/2014/main" val="418171921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Amit Jain  (200108)                        </a:t>
                      </a:r>
                    </a:p>
                  </a:txBody>
                  <a:tcPr/>
                </a:tc>
                <a:tc>
                  <a:txBody>
                    <a:bodyPr/>
                    <a:lstStyle/>
                    <a:p>
                      <a:r>
                        <a:rPr lang="en-IN" dirty="0"/>
                        <a:t>Isometric dimensions</a:t>
                      </a:r>
                    </a:p>
                  </a:txBody>
                  <a:tcPr/>
                </a:tc>
                <a:extLst>
                  <a:ext uri="{0D108BD9-81ED-4DB2-BD59-A6C34878D82A}">
                    <a16:rowId xmlns:a16="http://schemas.microsoft.com/office/drawing/2014/main" val="134650845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Amit </a:t>
                      </a:r>
                      <a:r>
                        <a:rPr lang="en-IN" sz="1800" dirty="0" err="1"/>
                        <a:t>Madhesia</a:t>
                      </a:r>
                      <a:r>
                        <a:rPr lang="en-IN" sz="1800" dirty="0"/>
                        <a:t> (200111)               </a:t>
                      </a:r>
                    </a:p>
                  </a:txBody>
                  <a:tcPr/>
                </a:tc>
                <a:tc>
                  <a:txBody>
                    <a:bodyPr/>
                    <a:lstStyle/>
                    <a:p>
                      <a:r>
                        <a:rPr lang="en-IN" dirty="0"/>
                        <a:t>Isometric drawing</a:t>
                      </a:r>
                    </a:p>
                  </a:txBody>
                  <a:tcPr/>
                </a:tc>
                <a:extLst>
                  <a:ext uri="{0D108BD9-81ED-4DB2-BD59-A6C34878D82A}">
                    <a16:rowId xmlns:a16="http://schemas.microsoft.com/office/drawing/2014/main" val="34435150"/>
                  </a:ext>
                </a:extLst>
              </a:tr>
            </a:tbl>
          </a:graphicData>
        </a:graphic>
      </p:graphicFrame>
    </p:spTree>
    <p:extLst>
      <p:ext uri="{BB962C8B-B14F-4D97-AF65-F5344CB8AC3E}">
        <p14:creationId xmlns:p14="http://schemas.microsoft.com/office/powerpoint/2010/main" val="3413104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0AEA-32F1-49DA-93A7-8B972044D47C}"/>
              </a:ext>
            </a:extLst>
          </p:cNvPr>
          <p:cNvSpPr>
            <a:spLocks noGrp="1"/>
          </p:cNvSpPr>
          <p:nvPr>
            <p:ph type="title"/>
          </p:nvPr>
        </p:nvSpPr>
        <p:spPr>
          <a:xfrm>
            <a:off x="-948929" y="619245"/>
            <a:ext cx="8911687" cy="903748"/>
          </a:xfrm>
        </p:spPr>
        <p:txBody>
          <a:bodyPr/>
          <a:lstStyle/>
          <a:p>
            <a:r>
              <a:rPr lang="en-IN" dirty="0"/>
              <a:t>                      </a:t>
            </a:r>
            <a:r>
              <a:rPr lang="en-IN" b="1" dirty="0"/>
              <a:t>OAT at IITK</a:t>
            </a:r>
          </a:p>
        </p:txBody>
      </p:sp>
      <p:sp>
        <p:nvSpPr>
          <p:cNvPr id="3" name="Content Placeholder 2">
            <a:extLst>
              <a:ext uri="{FF2B5EF4-FFF2-40B4-BE49-F238E27FC236}">
                <a16:creationId xmlns:a16="http://schemas.microsoft.com/office/drawing/2014/main" id="{3A1CFCBF-4704-4C3F-9413-43D13E3A4396}"/>
              </a:ext>
            </a:extLst>
          </p:cNvPr>
          <p:cNvSpPr>
            <a:spLocks noGrp="1"/>
          </p:cNvSpPr>
          <p:nvPr>
            <p:ph idx="1"/>
          </p:nvPr>
        </p:nvSpPr>
        <p:spPr>
          <a:xfrm>
            <a:off x="937549" y="1319514"/>
            <a:ext cx="11254451" cy="5335929"/>
          </a:xfrm>
        </p:spPr>
        <p:txBody>
          <a:bodyPr>
            <a:normAutofit fontScale="92500" lnSpcReduction="10000"/>
          </a:bodyPr>
          <a:lstStyle/>
          <a:p>
            <a:pPr algn="l"/>
            <a:r>
              <a:rPr lang="en-US" b="0" i="0" dirty="0">
                <a:solidFill>
                  <a:srgbClr val="000000"/>
                </a:solidFill>
                <a:effectLst/>
                <a:latin typeface="arial" panose="020B0604020202020204" pitchFamily="34" charset="0"/>
              </a:rPr>
              <a:t>In IIT Kanpur, we have Student Activity Center (SAC) which is the hub of all the extracurricular activities of students. It has rooms for all the clubs of Student's Gymkhana. It also has Open Air Theatre (OAT) with a seating capacity of over 1400 people.</a:t>
            </a:r>
          </a:p>
          <a:p>
            <a:pPr algn="l"/>
            <a:r>
              <a:rPr lang="en-US" b="0" i="0" dirty="0">
                <a:solidFill>
                  <a:srgbClr val="000000"/>
                </a:solidFill>
                <a:effectLst/>
                <a:latin typeface="arial" panose="020B0604020202020204" pitchFamily="34" charset="0"/>
              </a:rPr>
              <a:t>It is used in almost every inter-hall competition like Galaxy, </a:t>
            </a:r>
            <a:r>
              <a:rPr lang="en-US" b="0" i="0" dirty="0" err="1">
                <a:solidFill>
                  <a:srgbClr val="000000"/>
                </a:solidFill>
                <a:effectLst/>
                <a:latin typeface="arial" panose="020B0604020202020204" pitchFamily="34" charset="0"/>
              </a:rPr>
              <a:t>Takneek</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etc</a:t>
            </a:r>
            <a:r>
              <a:rPr lang="en-US" b="0" i="0" dirty="0">
                <a:solidFill>
                  <a:srgbClr val="000000"/>
                </a:solidFill>
                <a:effectLst/>
                <a:latin typeface="arial" panose="020B0604020202020204" pitchFamily="34" charset="0"/>
              </a:rPr>
              <a:t> and for many shows in the institute. We also have a projector and a great sound system. Our Film and Media Club arranges the screening of various movies in a regular time period.</a:t>
            </a:r>
          </a:p>
          <a:p>
            <a:pPr algn="l"/>
            <a:r>
              <a:rPr lang="en-US" b="0" i="0" dirty="0">
                <a:solidFill>
                  <a:srgbClr val="000000"/>
                </a:solidFill>
                <a:effectLst/>
                <a:latin typeface="arial" panose="020B0604020202020204" pitchFamily="34" charset="0"/>
              </a:rPr>
              <a:t>Various Functions are organized here every year. Some are:</a:t>
            </a:r>
          </a:p>
          <a:p>
            <a:pPr algn="l">
              <a:buFont typeface="+mj-lt"/>
              <a:buAutoNum type="arabicPeriod"/>
            </a:pPr>
            <a:r>
              <a:rPr lang="en-US" b="0" i="0" dirty="0">
                <a:solidFill>
                  <a:srgbClr val="000000"/>
                </a:solidFill>
                <a:effectLst/>
                <a:latin typeface="arial" panose="020B0604020202020204" pitchFamily="34" charset="0"/>
              </a:rPr>
              <a:t>Fresher's Night is organized every year for 1st year students.</a:t>
            </a:r>
          </a:p>
          <a:p>
            <a:pPr algn="l">
              <a:buFont typeface="+mj-lt"/>
              <a:buAutoNum type="arabicPeriod"/>
            </a:pPr>
            <a:r>
              <a:rPr lang="en-US" b="0" i="0" dirty="0">
                <a:solidFill>
                  <a:srgbClr val="000000"/>
                </a:solidFill>
                <a:effectLst/>
                <a:latin typeface="arial" panose="020B0604020202020204" pitchFamily="34" charset="0"/>
              </a:rPr>
              <a:t>Various Performances of </a:t>
            </a:r>
            <a:r>
              <a:rPr lang="en-US" b="0" i="0" dirty="0" err="1">
                <a:solidFill>
                  <a:srgbClr val="000000"/>
                </a:solidFill>
                <a:effectLst/>
                <a:latin typeface="arial" panose="020B0604020202020204" pitchFamily="34" charset="0"/>
              </a:rPr>
              <a:t>Udghosh</a:t>
            </a:r>
            <a:r>
              <a:rPr lang="en-US" b="0" i="0" dirty="0">
                <a:solidFill>
                  <a:srgbClr val="000000"/>
                </a:solidFill>
                <a:effectLst/>
                <a:latin typeface="arial" panose="020B0604020202020204" pitchFamily="34" charset="0"/>
              </a:rPr>
              <a:t> (Annual Sports Festival of IIT Kanpur) are organized.</a:t>
            </a:r>
          </a:p>
          <a:p>
            <a:pPr algn="l">
              <a:buFont typeface="+mj-lt"/>
              <a:buAutoNum type="arabicPeriod"/>
            </a:pPr>
            <a:r>
              <a:rPr lang="en-US" b="0" i="0" dirty="0">
                <a:solidFill>
                  <a:srgbClr val="000000"/>
                </a:solidFill>
                <a:effectLst/>
                <a:latin typeface="arial" panose="020B0604020202020204" pitchFamily="34" charset="0"/>
              </a:rPr>
              <a:t>All the events of </a:t>
            </a:r>
            <a:r>
              <a:rPr lang="en-US" b="0" i="0" dirty="0" err="1">
                <a:solidFill>
                  <a:srgbClr val="000000"/>
                </a:solidFill>
                <a:effectLst/>
                <a:latin typeface="arial" panose="020B0604020202020204" pitchFamily="34" charset="0"/>
              </a:rPr>
              <a:t>Takneek</a:t>
            </a:r>
            <a:r>
              <a:rPr lang="en-US" b="0" i="0" dirty="0">
                <a:solidFill>
                  <a:srgbClr val="000000"/>
                </a:solidFill>
                <a:effectLst/>
                <a:latin typeface="arial" panose="020B0604020202020204" pitchFamily="34" charset="0"/>
              </a:rPr>
              <a:t> (Inter-Hall Technical Competition) are held here.</a:t>
            </a:r>
          </a:p>
          <a:p>
            <a:pPr algn="l">
              <a:buFont typeface="+mj-lt"/>
              <a:buAutoNum type="arabicPeriod"/>
            </a:pPr>
            <a:r>
              <a:rPr lang="en-US" b="0" i="0" dirty="0">
                <a:solidFill>
                  <a:srgbClr val="000000"/>
                </a:solidFill>
                <a:effectLst/>
                <a:latin typeface="arial" panose="020B0604020202020204" pitchFamily="34" charset="0"/>
              </a:rPr>
              <a:t>All the events of Galaxy (Inter-Hall Cultural Competition) are also held here.</a:t>
            </a:r>
          </a:p>
          <a:p>
            <a:pPr algn="l">
              <a:buFont typeface="+mj-lt"/>
              <a:buAutoNum type="arabicPeriod"/>
            </a:pPr>
            <a:r>
              <a:rPr lang="en-US" b="0" i="0" dirty="0">
                <a:solidFill>
                  <a:srgbClr val="000000"/>
                </a:solidFill>
                <a:effectLst/>
                <a:latin typeface="arial" panose="020B0604020202020204" pitchFamily="34" charset="0"/>
              </a:rPr>
              <a:t>Many shows of </a:t>
            </a:r>
            <a:r>
              <a:rPr lang="en-US" b="0" i="0" dirty="0" err="1">
                <a:solidFill>
                  <a:srgbClr val="000000"/>
                </a:solidFill>
                <a:effectLst/>
                <a:latin typeface="arial" panose="020B0604020202020204" pitchFamily="34" charset="0"/>
              </a:rPr>
              <a:t>Techriti</a:t>
            </a:r>
            <a:r>
              <a:rPr lang="en-US" b="0" i="0" dirty="0">
                <a:solidFill>
                  <a:srgbClr val="000000"/>
                </a:solidFill>
                <a:effectLst/>
                <a:latin typeface="arial" panose="020B0604020202020204" pitchFamily="34" charset="0"/>
              </a:rPr>
              <a:t> (Annual Technical Festival) were also performed here.</a:t>
            </a:r>
          </a:p>
          <a:p>
            <a:pPr algn="l">
              <a:buFont typeface="+mj-lt"/>
              <a:buAutoNum type="arabicPeriod"/>
            </a:pPr>
            <a:r>
              <a:rPr lang="en-US" b="0" i="0" dirty="0">
                <a:solidFill>
                  <a:srgbClr val="000000"/>
                </a:solidFill>
                <a:effectLst/>
                <a:latin typeface="arial" panose="020B0604020202020204" pitchFamily="34" charset="0"/>
              </a:rPr>
              <a:t>Musical Extravaganza also organized here twice in a year.</a:t>
            </a:r>
          </a:p>
          <a:p>
            <a:pPr algn="l">
              <a:buFont typeface="+mj-lt"/>
              <a:buAutoNum type="arabicPeriod"/>
            </a:pPr>
            <a:r>
              <a:rPr lang="en-US" b="0" i="0" dirty="0">
                <a:solidFill>
                  <a:srgbClr val="000000"/>
                </a:solidFill>
                <a:effectLst/>
                <a:latin typeface="arial" panose="020B0604020202020204" pitchFamily="34" charset="0"/>
              </a:rPr>
              <a:t>Every single match of FIFA World Cup 2014 was screened here.</a:t>
            </a:r>
          </a:p>
          <a:p>
            <a:pPr algn="l"/>
            <a:r>
              <a:rPr lang="en-US" b="0" i="0" dirty="0">
                <a:solidFill>
                  <a:srgbClr val="000000"/>
                </a:solidFill>
                <a:effectLst/>
                <a:latin typeface="arial" panose="020B0604020202020204" pitchFamily="34" charset="0"/>
              </a:rPr>
              <a:t>There is also a food court where we have food available 22.5 hours of the day. It has shops vending snacks, Rolls, </a:t>
            </a:r>
            <a:r>
              <a:rPr lang="en-US" b="0" i="0" dirty="0" err="1">
                <a:solidFill>
                  <a:srgbClr val="000000"/>
                </a:solidFill>
                <a:effectLst/>
                <a:latin typeface="arial" panose="020B0604020202020204" pitchFamily="34" charset="0"/>
              </a:rPr>
              <a:t>Dosas</a:t>
            </a:r>
            <a:r>
              <a:rPr lang="en-US" b="0" i="0" dirty="0">
                <a:solidFill>
                  <a:srgbClr val="000000"/>
                </a:solidFill>
                <a:effectLst/>
                <a:latin typeface="arial" panose="020B0604020202020204" pitchFamily="34" charset="0"/>
              </a:rPr>
              <a:t> etc. We can have food there till 4:00 am.</a:t>
            </a:r>
          </a:p>
          <a:p>
            <a:endParaRPr lang="en-IN" dirty="0"/>
          </a:p>
        </p:txBody>
      </p:sp>
    </p:spTree>
    <p:extLst>
      <p:ext uri="{BB962C8B-B14F-4D97-AF65-F5344CB8AC3E}">
        <p14:creationId xmlns:p14="http://schemas.microsoft.com/office/powerpoint/2010/main" val="1510593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6CB3B4-6BED-40EC-8ADB-46316A019965}"/>
              </a:ext>
            </a:extLst>
          </p:cNvPr>
          <p:cNvSpPr txBox="1"/>
          <p:nvPr/>
        </p:nvSpPr>
        <p:spPr>
          <a:xfrm>
            <a:off x="2747058" y="370390"/>
            <a:ext cx="9097701" cy="707886"/>
          </a:xfrm>
          <a:prstGeom prst="rect">
            <a:avLst/>
          </a:prstGeom>
          <a:noFill/>
        </p:spPr>
        <p:txBody>
          <a:bodyPr wrap="square" rtlCol="0">
            <a:spAutoFit/>
          </a:bodyPr>
          <a:lstStyle/>
          <a:p>
            <a:r>
              <a:rPr lang="en-IN" sz="4000" b="1" dirty="0">
                <a:latin typeface="Algerian" panose="04020705040A02060702" pitchFamily="82" charset="0"/>
              </a:rPr>
              <a:t>ORTHOGRAPHIC DRAWING</a:t>
            </a:r>
          </a:p>
        </p:txBody>
      </p:sp>
      <p:pic>
        <p:nvPicPr>
          <p:cNvPr id="6" name="Picture 5">
            <a:extLst>
              <a:ext uri="{FF2B5EF4-FFF2-40B4-BE49-F238E27FC236}">
                <a16:creationId xmlns:a16="http://schemas.microsoft.com/office/drawing/2014/main" id="{01395AD7-23E6-41DE-8A81-12941904F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706" y="1228747"/>
            <a:ext cx="9248172" cy="53801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8685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F56DDA-CB56-41CD-B3F3-64E070B79C9A}"/>
              </a:ext>
            </a:extLst>
          </p:cNvPr>
          <p:cNvSpPr txBox="1"/>
          <p:nvPr/>
        </p:nvSpPr>
        <p:spPr>
          <a:xfrm>
            <a:off x="2533080" y="209037"/>
            <a:ext cx="8380071" cy="707886"/>
          </a:xfrm>
          <a:prstGeom prst="rect">
            <a:avLst/>
          </a:prstGeom>
          <a:noFill/>
        </p:spPr>
        <p:txBody>
          <a:bodyPr wrap="square" rtlCol="0">
            <a:spAutoFit/>
          </a:bodyPr>
          <a:lstStyle/>
          <a:p>
            <a:r>
              <a:rPr lang="en-IN" sz="4000" b="1" dirty="0">
                <a:solidFill>
                  <a:schemeClr val="accent3">
                    <a:lumMod val="50000"/>
                  </a:schemeClr>
                </a:solidFill>
                <a:latin typeface="Bahnschrift Light" panose="020B0502040204020203" pitchFamily="34" charset="0"/>
              </a:rPr>
              <a:t>DESIGNED MODEL IN FUSION 360</a:t>
            </a:r>
          </a:p>
        </p:txBody>
      </p:sp>
      <p:pic>
        <p:nvPicPr>
          <p:cNvPr id="6" name="Picture 5">
            <a:extLst>
              <a:ext uri="{FF2B5EF4-FFF2-40B4-BE49-F238E27FC236}">
                <a16:creationId xmlns:a16="http://schemas.microsoft.com/office/drawing/2014/main" id="{CC86F83A-5C53-471F-B4BB-9C7CD3A68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668" y="885475"/>
            <a:ext cx="4740374" cy="4195811"/>
          </a:xfrm>
          <a:prstGeom prst="rect">
            <a:avLst/>
          </a:prstGeom>
        </p:spPr>
      </p:pic>
      <p:pic>
        <p:nvPicPr>
          <p:cNvPr id="8" name="Picture 7">
            <a:extLst>
              <a:ext uri="{FF2B5EF4-FFF2-40B4-BE49-F238E27FC236}">
                <a16:creationId xmlns:a16="http://schemas.microsoft.com/office/drawing/2014/main" id="{15E05519-A982-4003-9D0B-7D1C84851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6116" y="4088199"/>
            <a:ext cx="6053998" cy="3018657"/>
          </a:xfrm>
          <a:prstGeom prst="rect">
            <a:avLst/>
          </a:prstGeom>
        </p:spPr>
      </p:pic>
      <p:pic>
        <p:nvPicPr>
          <p:cNvPr id="10" name="Picture 9">
            <a:extLst>
              <a:ext uri="{FF2B5EF4-FFF2-40B4-BE49-F238E27FC236}">
                <a16:creationId xmlns:a16="http://schemas.microsoft.com/office/drawing/2014/main" id="{E06CC734-CE6D-4E7A-B626-07A2EE309D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5232" y="1431633"/>
            <a:ext cx="5573225" cy="2862575"/>
          </a:xfrm>
          <a:prstGeom prst="rect">
            <a:avLst/>
          </a:prstGeom>
        </p:spPr>
      </p:pic>
    </p:spTree>
    <p:extLst>
      <p:ext uri="{BB962C8B-B14F-4D97-AF65-F5344CB8AC3E}">
        <p14:creationId xmlns:p14="http://schemas.microsoft.com/office/powerpoint/2010/main" val="418607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8CBB1A-C1F3-4B50-AAD4-5A496C56CC6F}"/>
              </a:ext>
            </a:extLst>
          </p:cNvPr>
          <p:cNvPicPr>
            <a:picLocks noChangeAspect="1"/>
          </p:cNvPicPr>
          <p:nvPr/>
        </p:nvPicPr>
        <p:blipFill rotWithShape="1">
          <a:blip r:embed="rId2">
            <a:extLst>
              <a:ext uri="{28A0092B-C50C-407E-A947-70E740481C1C}">
                <a14:useLocalDpi xmlns:a14="http://schemas.microsoft.com/office/drawing/2010/main" val="0"/>
              </a:ext>
            </a:extLst>
          </a:blip>
          <a:srcRect l="1821" t="8497" r="6282" b="15960"/>
          <a:stretch/>
        </p:blipFill>
        <p:spPr>
          <a:xfrm>
            <a:off x="1885101" y="423078"/>
            <a:ext cx="9342342" cy="300592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3" name="Picture 2">
            <a:extLst>
              <a:ext uri="{FF2B5EF4-FFF2-40B4-BE49-F238E27FC236}">
                <a16:creationId xmlns:a16="http://schemas.microsoft.com/office/drawing/2014/main" id="{5AEEB2AF-A938-475A-BB61-45613FCE61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272" y="3715109"/>
            <a:ext cx="3707762" cy="282691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a:extLst>
              <a:ext uri="{FF2B5EF4-FFF2-40B4-BE49-F238E27FC236}">
                <a16:creationId xmlns:a16="http://schemas.microsoft.com/office/drawing/2014/main" id="{3B183EBB-744E-4397-929B-0F0C1EC424B5}"/>
              </a:ext>
            </a:extLst>
          </p:cNvPr>
          <p:cNvSpPr txBox="1"/>
          <p:nvPr/>
        </p:nvSpPr>
        <p:spPr>
          <a:xfrm>
            <a:off x="1206483" y="4466770"/>
            <a:ext cx="4429246" cy="738664"/>
          </a:xfrm>
          <a:prstGeom prst="rect">
            <a:avLst/>
          </a:prstGeom>
          <a:noFill/>
        </p:spPr>
        <p:txBody>
          <a:bodyPr wrap="square" rtlCol="0">
            <a:spAutoFit/>
          </a:bodyPr>
          <a:lstStyle/>
          <a:p>
            <a:r>
              <a:rPr lang="en-IN" sz="4200" b="1" dirty="0">
                <a:solidFill>
                  <a:schemeClr val="accent3">
                    <a:lumMod val="75000"/>
                  </a:schemeClr>
                </a:solidFill>
                <a:latin typeface="Bell MT" panose="02020503060305020303" pitchFamily="18" charset="0"/>
              </a:rPr>
              <a:t>DIMENSIONING</a:t>
            </a:r>
          </a:p>
        </p:txBody>
      </p:sp>
    </p:spTree>
    <p:extLst>
      <p:ext uri="{BB962C8B-B14F-4D97-AF65-F5344CB8AC3E}">
        <p14:creationId xmlns:p14="http://schemas.microsoft.com/office/powerpoint/2010/main" val="3599266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B7E7F4-B69B-4E5B-92FF-2FEB811418B7}"/>
              </a:ext>
            </a:extLst>
          </p:cNvPr>
          <p:cNvSpPr>
            <a:spLocks noGrp="1"/>
          </p:cNvSpPr>
          <p:nvPr>
            <p:ph idx="1"/>
          </p:nvPr>
        </p:nvSpPr>
        <p:spPr>
          <a:xfrm>
            <a:off x="428263" y="1566441"/>
            <a:ext cx="11516809" cy="5019554"/>
          </a:xfrm>
        </p:spPr>
        <p:txBody>
          <a:bodyPr>
            <a:normAutofit/>
          </a:bodyPr>
          <a:lstStyle/>
          <a:p>
            <a:pPr marL="0" indent="0">
              <a:buNone/>
            </a:pPr>
            <a:endParaRPr lang="en-IN" sz="4000" dirty="0"/>
          </a:p>
          <a:p>
            <a:pPr marL="0" indent="0">
              <a:buNone/>
            </a:pPr>
            <a:r>
              <a:rPr lang="en-IN" sz="4000" dirty="0"/>
              <a:t>                    </a:t>
            </a:r>
            <a:r>
              <a:rPr lang="en-IN" sz="5000" b="1" dirty="0">
                <a:latin typeface="Bahnschrift Light" panose="020B0502040204020203" pitchFamily="34" charset="0"/>
              </a:rPr>
              <a:t>PARTS WITH THEIR</a:t>
            </a:r>
          </a:p>
          <a:p>
            <a:pPr marL="0" indent="0">
              <a:buNone/>
            </a:pPr>
            <a:r>
              <a:rPr lang="en-IN" sz="5000" b="1" dirty="0">
                <a:latin typeface="Bahnschrift Light" panose="020B0502040204020203" pitchFamily="34" charset="0"/>
              </a:rPr>
              <a:t>         MANUFACTURING PROCESSES</a:t>
            </a:r>
          </a:p>
        </p:txBody>
      </p:sp>
    </p:spTree>
    <p:extLst>
      <p:ext uri="{BB962C8B-B14F-4D97-AF65-F5344CB8AC3E}">
        <p14:creationId xmlns:p14="http://schemas.microsoft.com/office/powerpoint/2010/main" val="1946642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89BE2B-456B-426E-A293-988915F9C989}"/>
              </a:ext>
            </a:extLst>
          </p:cNvPr>
          <p:cNvSpPr txBox="1"/>
          <p:nvPr/>
        </p:nvSpPr>
        <p:spPr>
          <a:xfrm>
            <a:off x="4594412" y="3429000"/>
            <a:ext cx="1656415" cy="369332"/>
          </a:xfrm>
          <a:prstGeom prst="rect">
            <a:avLst/>
          </a:prstGeom>
          <a:noFill/>
        </p:spPr>
        <p:txBody>
          <a:bodyPr wrap="none" rtlCol="0">
            <a:spAutoFit/>
          </a:bodyPr>
          <a:lstStyle/>
          <a:p>
            <a:r>
              <a:rPr lang="en-IN" dirty="0">
                <a:solidFill>
                  <a:srgbClr val="C00000"/>
                </a:solidFill>
              </a:rPr>
              <a:t>Materials Used:</a:t>
            </a:r>
          </a:p>
        </p:txBody>
      </p:sp>
      <p:sp>
        <p:nvSpPr>
          <p:cNvPr id="5" name="TextBox 4">
            <a:extLst>
              <a:ext uri="{FF2B5EF4-FFF2-40B4-BE49-F238E27FC236}">
                <a16:creationId xmlns:a16="http://schemas.microsoft.com/office/drawing/2014/main" id="{2BA5C6A4-C857-4065-9E05-3CC3E6286E9F}"/>
              </a:ext>
            </a:extLst>
          </p:cNvPr>
          <p:cNvSpPr txBox="1"/>
          <p:nvPr/>
        </p:nvSpPr>
        <p:spPr>
          <a:xfrm>
            <a:off x="4594412" y="4339807"/>
            <a:ext cx="1940659" cy="369332"/>
          </a:xfrm>
          <a:prstGeom prst="rect">
            <a:avLst/>
          </a:prstGeom>
          <a:noFill/>
        </p:spPr>
        <p:txBody>
          <a:bodyPr wrap="none" rtlCol="0">
            <a:spAutoFit/>
          </a:bodyPr>
          <a:lstStyle/>
          <a:p>
            <a:pPr marL="285750" indent="-285750">
              <a:buFont typeface="Arial" panose="020B0604020202020204" pitchFamily="34" charset="0"/>
              <a:buChar char="•"/>
            </a:pPr>
            <a:r>
              <a:rPr lang="en-IN" dirty="0"/>
              <a:t>Mild Steel Discs</a:t>
            </a:r>
          </a:p>
        </p:txBody>
      </p:sp>
      <p:sp>
        <p:nvSpPr>
          <p:cNvPr id="8" name="TextBox 7">
            <a:extLst>
              <a:ext uri="{FF2B5EF4-FFF2-40B4-BE49-F238E27FC236}">
                <a16:creationId xmlns:a16="http://schemas.microsoft.com/office/drawing/2014/main" id="{477B7558-8555-4C68-8A8A-4697BF748DC7}"/>
              </a:ext>
            </a:extLst>
          </p:cNvPr>
          <p:cNvSpPr txBox="1"/>
          <p:nvPr/>
        </p:nvSpPr>
        <p:spPr>
          <a:xfrm>
            <a:off x="8413377" y="3429000"/>
            <a:ext cx="1716624" cy="369332"/>
          </a:xfrm>
          <a:prstGeom prst="rect">
            <a:avLst/>
          </a:prstGeom>
          <a:noFill/>
        </p:spPr>
        <p:txBody>
          <a:bodyPr wrap="none" rtlCol="0">
            <a:spAutoFit/>
          </a:bodyPr>
          <a:lstStyle/>
          <a:p>
            <a:r>
              <a:rPr lang="en-IN" dirty="0">
                <a:solidFill>
                  <a:srgbClr val="C00000"/>
                </a:solidFill>
              </a:rPr>
              <a:t>Processes used: </a:t>
            </a:r>
          </a:p>
        </p:txBody>
      </p:sp>
      <p:sp>
        <p:nvSpPr>
          <p:cNvPr id="9" name="TextBox 8">
            <a:extLst>
              <a:ext uri="{FF2B5EF4-FFF2-40B4-BE49-F238E27FC236}">
                <a16:creationId xmlns:a16="http://schemas.microsoft.com/office/drawing/2014/main" id="{8AB48F89-F1E1-4B3F-A37B-BB7BDB8B640A}"/>
              </a:ext>
            </a:extLst>
          </p:cNvPr>
          <p:cNvSpPr txBox="1"/>
          <p:nvPr/>
        </p:nvSpPr>
        <p:spPr>
          <a:xfrm>
            <a:off x="8413377" y="4295873"/>
            <a:ext cx="2375137" cy="646331"/>
          </a:xfrm>
          <a:prstGeom prst="rect">
            <a:avLst/>
          </a:prstGeom>
          <a:noFill/>
        </p:spPr>
        <p:txBody>
          <a:bodyPr wrap="none" rtlCol="0">
            <a:spAutoFit/>
          </a:bodyPr>
          <a:lstStyle/>
          <a:p>
            <a:pPr marL="285750" indent="-285750">
              <a:buFont typeface="Arial" panose="020B0604020202020204" pitchFamily="34" charset="0"/>
              <a:buChar char="•"/>
            </a:pPr>
            <a:r>
              <a:rPr lang="en-IN" dirty="0"/>
              <a:t>Cutting</a:t>
            </a:r>
          </a:p>
          <a:p>
            <a:pPr marL="285750" indent="-285750">
              <a:buFont typeface="Arial" panose="020B0604020202020204" pitchFamily="34" charset="0"/>
              <a:buChar char="•"/>
            </a:pPr>
            <a:r>
              <a:rPr lang="en-IN" dirty="0"/>
              <a:t>Cleaning treatments</a:t>
            </a:r>
          </a:p>
        </p:txBody>
      </p:sp>
      <p:pic>
        <p:nvPicPr>
          <p:cNvPr id="6" name="Picture 5">
            <a:extLst>
              <a:ext uri="{FF2B5EF4-FFF2-40B4-BE49-F238E27FC236}">
                <a16:creationId xmlns:a16="http://schemas.microsoft.com/office/drawing/2014/main" id="{EB696708-88D3-4637-B2F1-853F0D53B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705" y="91682"/>
            <a:ext cx="4857892" cy="2795843"/>
          </a:xfrm>
          <a:prstGeom prst="rect">
            <a:avLst/>
          </a:prstGeom>
        </p:spPr>
      </p:pic>
    </p:spTree>
    <p:extLst>
      <p:ext uri="{BB962C8B-B14F-4D97-AF65-F5344CB8AC3E}">
        <p14:creationId xmlns:p14="http://schemas.microsoft.com/office/powerpoint/2010/main" val="11060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89BE2B-456B-426E-A293-988915F9C989}"/>
              </a:ext>
            </a:extLst>
          </p:cNvPr>
          <p:cNvSpPr txBox="1"/>
          <p:nvPr/>
        </p:nvSpPr>
        <p:spPr>
          <a:xfrm>
            <a:off x="4372745" y="3429000"/>
            <a:ext cx="1656415" cy="369332"/>
          </a:xfrm>
          <a:prstGeom prst="rect">
            <a:avLst/>
          </a:prstGeom>
          <a:noFill/>
        </p:spPr>
        <p:txBody>
          <a:bodyPr wrap="none" rtlCol="0">
            <a:spAutoFit/>
          </a:bodyPr>
          <a:lstStyle/>
          <a:p>
            <a:r>
              <a:rPr lang="en-IN" dirty="0">
                <a:solidFill>
                  <a:srgbClr val="C00000"/>
                </a:solidFill>
              </a:rPr>
              <a:t>Materials Used:</a:t>
            </a:r>
          </a:p>
        </p:txBody>
      </p:sp>
      <p:sp>
        <p:nvSpPr>
          <p:cNvPr id="5" name="TextBox 4">
            <a:extLst>
              <a:ext uri="{FF2B5EF4-FFF2-40B4-BE49-F238E27FC236}">
                <a16:creationId xmlns:a16="http://schemas.microsoft.com/office/drawing/2014/main" id="{2BA5C6A4-C857-4065-9E05-3CC3E6286E9F}"/>
              </a:ext>
            </a:extLst>
          </p:cNvPr>
          <p:cNvSpPr txBox="1"/>
          <p:nvPr/>
        </p:nvSpPr>
        <p:spPr>
          <a:xfrm>
            <a:off x="4549588" y="4249271"/>
            <a:ext cx="1681871" cy="646331"/>
          </a:xfrm>
          <a:prstGeom prst="rect">
            <a:avLst/>
          </a:prstGeom>
          <a:noFill/>
        </p:spPr>
        <p:txBody>
          <a:bodyPr wrap="none" rtlCol="0">
            <a:spAutoFit/>
          </a:bodyPr>
          <a:lstStyle/>
          <a:p>
            <a:pPr marL="285750" indent="-285750">
              <a:buFont typeface="Arial" panose="020B0604020202020204" pitchFamily="34" charset="0"/>
              <a:buChar char="•"/>
            </a:pPr>
            <a:r>
              <a:rPr lang="en-IN" dirty="0" err="1"/>
              <a:t>Thermocol</a:t>
            </a:r>
            <a:endParaRPr lang="en-IN" dirty="0"/>
          </a:p>
          <a:p>
            <a:pPr marL="285750" indent="-285750">
              <a:buFont typeface="Arial" panose="020B0604020202020204" pitchFamily="34" charset="0"/>
              <a:buChar char="•"/>
            </a:pPr>
            <a:r>
              <a:rPr lang="en-IN" dirty="0"/>
              <a:t>Cello Tape</a:t>
            </a:r>
          </a:p>
        </p:txBody>
      </p:sp>
      <p:sp>
        <p:nvSpPr>
          <p:cNvPr id="8" name="TextBox 7">
            <a:extLst>
              <a:ext uri="{FF2B5EF4-FFF2-40B4-BE49-F238E27FC236}">
                <a16:creationId xmlns:a16="http://schemas.microsoft.com/office/drawing/2014/main" id="{477B7558-8555-4C68-8A8A-4697BF748DC7}"/>
              </a:ext>
            </a:extLst>
          </p:cNvPr>
          <p:cNvSpPr txBox="1"/>
          <p:nvPr/>
        </p:nvSpPr>
        <p:spPr>
          <a:xfrm>
            <a:off x="8449236" y="3429000"/>
            <a:ext cx="1716624" cy="369332"/>
          </a:xfrm>
          <a:prstGeom prst="rect">
            <a:avLst/>
          </a:prstGeom>
          <a:noFill/>
        </p:spPr>
        <p:txBody>
          <a:bodyPr wrap="none" rtlCol="0">
            <a:spAutoFit/>
          </a:bodyPr>
          <a:lstStyle/>
          <a:p>
            <a:r>
              <a:rPr lang="en-IN" dirty="0">
                <a:solidFill>
                  <a:srgbClr val="C00000"/>
                </a:solidFill>
              </a:rPr>
              <a:t>Processes used: </a:t>
            </a:r>
          </a:p>
        </p:txBody>
      </p:sp>
      <p:sp>
        <p:nvSpPr>
          <p:cNvPr id="9" name="TextBox 8">
            <a:extLst>
              <a:ext uri="{FF2B5EF4-FFF2-40B4-BE49-F238E27FC236}">
                <a16:creationId xmlns:a16="http://schemas.microsoft.com/office/drawing/2014/main" id="{8AB48F89-F1E1-4B3F-A37B-BB7BDB8B640A}"/>
              </a:ext>
            </a:extLst>
          </p:cNvPr>
          <p:cNvSpPr txBox="1"/>
          <p:nvPr/>
        </p:nvSpPr>
        <p:spPr>
          <a:xfrm>
            <a:off x="8449236" y="4249271"/>
            <a:ext cx="2013052" cy="646331"/>
          </a:xfrm>
          <a:prstGeom prst="rect">
            <a:avLst/>
          </a:prstGeom>
          <a:noFill/>
        </p:spPr>
        <p:txBody>
          <a:bodyPr wrap="none" rtlCol="0">
            <a:spAutoFit/>
          </a:bodyPr>
          <a:lstStyle/>
          <a:p>
            <a:pPr marL="285750" indent="-285750">
              <a:buFont typeface="Arial" panose="020B0604020202020204" pitchFamily="34" charset="0"/>
              <a:buChar char="•"/>
            </a:pPr>
            <a:r>
              <a:rPr lang="en-IN" dirty="0"/>
              <a:t>Cutting</a:t>
            </a:r>
          </a:p>
          <a:p>
            <a:pPr marL="285750" indent="-285750">
              <a:buFont typeface="Arial" panose="020B0604020202020204" pitchFamily="34" charset="0"/>
              <a:buChar char="•"/>
            </a:pPr>
            <a:r>
              <a:rPr lang="en-IN" dirty="0"/>
              <a:t>Adhesive joining</a:t>
            </a:r>
          </a:p>
        </p:txBody>
      </p:sp>
      <p:pic>
        <p:nvPicPr>
          <p:cNvPr id="3" name="Picture 2">
            <a:extLst>
              <a:ext uri="{FF2B5EF4-FFF2-40B4-BE49-F238E27FC236}">
                <a16:creationId xmlns:a16="http://schemas.microsoft.com/office/drawing/2014/main" id="{50EF71E1-559F-4345-8420-84C965FB9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3" y="80071"/>
            <a:ext cx="5301854" cy="3281694"/>
          </a:xfrm>
          <a:prstGeom prst="rect">
            <a:avLst/>
          </a:prstGeom>
        </p:spPr>
      </p:pic>
    </p:spTree>
    <p:extLst>
      <p:ext uri="{BB962C8B-B14F-4D97-AF65-F5344CB8AC3E}">
        <p14:creationId xmlns:p14="http://schemas.microsoft.com/office/powerpoint/2010/main" val="2595488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89BE2B-456B-426E-A293-988915F9C989}"/>
              </a:ext>
            </a:extLst>
          </p:cNvPr>
          <p:cNvSpPr txBox="1"/>
          <p:nvPr/>
        </p:nvSpPr>
        <p:spPr>
          <a:xfrm>
            <a:off x="4564579" y="3429000"/>
            <a:ext cx="1656415" cy="369332"/>
          </a:xfrm>
          <a:prstGeom prst="rect">
            <a:avLst/>
          </a:prstGeom>
          <a:noFill/>
        </p:spPr>
        <p:txBody>
          <a:bodyPr wrap="none" rtlCol="0">
            <a:spAutoFit/>
          </a:bodyPr>
          <a:lstStyle/>
          <a:p>
            <a:r>
              <a:rPr lang="en-IN" dirty="0">
                <a:solidFill>
                  <a:srgbClr val="C00000"/>
                </a:solidFill>
              </a:rPr>
              <a:t>Materials Used:</a:t>
            </a:r>
          </a:p>
        </p:txBody>
      </p:sp>
      <p:sp>
        <p:nvSpPr>
          <p:cNvPr id="5" name="TextBox 4">
            <a:extLst>
              <a:ext uri="{FF2B5EF4-FFF2-40B4-BE49-F238E27FC236}">
                <a16:creationId xmlns:a16="http://schemas.microsoft.com/office/drawing/2014/main" id="{2BA5C6A4-C857-4065-9E05-3CC3E6286E9F}"/>
              </a:ext>
            </a:extLst>
          </p:cNvPr>
          <p:cNvSpPr txBox="1"/>
          <p:nvPr/>
        </p:nvSpPr>
        <p:spPr>
          <a:xfrm>
            <a:off x="4486834" y="4256456"/>
            <a:ext cx="1811906" cy="369332"/>
          </a:xfrm>
          <a:prstGeom prst="rect">
            <a:avLst/>
          </a:prstGeom>
          <a:noFill/>
        </p:spPr>
        <p:txBody>
          <a:bodyPr wrap="none" rtlCol="0">
            <a:spAutoFit/>
          </a:bodyPr>
          <a:lstStyle/>
          <a:p>
            <a:pPr marL="285750" indent="-285750">
              <a:buFont typeface="Arial" panose="020B0604020202020204" pitchFamily="34" charset="0"/>
              <a:buChar char="•"/>
            </a:pPr>
            <a:r>
              <a:rPr lang="en-IN" dirty="0"/>
              <a:t>Mild Steel Flat</a:t>
            </a:r>
          </a:p>
        </p:txBody>
      </p:sp>
      <p:sp>
        <p:nvSpPr>
          <p:cNvPr id="8" name="TextBox 7">
            <a:extLst>
              <a:ext uri="{FF2B5EF4-FFF2-40B4-BE49-F238E27FC236}">
                <a16:creationId xmlns:a16="http://schemas.microsoft.com/office/drawing/2014/main" id="{477B7558-8555-4C68-8A8A-4697BF748DC7}"/>
              </a:ext>
            </a:extLst>
          </p:cNvPr>
          <p:cNvSpPr txBox="1"/>
          <p:nvPr/>
        </p:nvSpPr>
        <p:spPr>
          <a:xfrm>
            <a:off x="8292352" y="3429000"/>
            <a:ext cx="1716624" cy="369332"/>
          </a:xfrm>
          <a:prstGeom prst="rect">
            <a:avLst/>
          </a:prstGeom>
          <a:noFill/>
        </p:spPr>
        <p:txBody>
          <a:bodyPr wrap="none" rtlCol="0">
            <a:spAutoFit/>
          </a:bodyPr>
          <a:lstStyle/>
          <a:p>
            <a:r>
              <a:rPr lang="en-IN" dirty="0">
                <a:solidFill>
                  <a:srgbClr val="C00000"/>
                </a:solidFill>
              </a:rPr>
              <a:t>Processes used: </a:t>
            </a:r>
          </a:p>
        </p:txBody>
      </p:sp>
      <p:sp>
        <p:nvSpPr>
          <p:cNvPr id="9" name="TextBox 8">
            <a:extLst>
              <a:ext uri="{FF2B5EF4-FFF2-40B4-BE49-F238E27FC236}">
                <a16:creationId xmlns:a16="http://schemas.microsoft.com/office/drawing/2014/main" id="{8AB48F89-F1E1-4B3F-A37B-BB7BDB8B640A}"/>
              </a:ext>
            </a:extLst>
          </p:cNvPr>
          <p:cNvSpPr txBox="1"/>
          <p:nvPr/>
        </p:nvSpPr>
        <p:spPr>
          <a:xfrm>
            <a:off x="8359588" y="4252915"/>
            <a:ext cx="1810817" cy="1200329"/>
          </a:xfrm>
          <a:prstGeom prst="rect">
            <a:avLst/>
          </a:prstGeom>
          <a:noFill/>
        </p:spPr>
        <p:txBody>
          <a:bodyPr wrap="none" rtlCol="0">
            <a:spAutoFit/>
          </a:bodyPr>
          <a:lstStyle/>
          <a:p>
            <a:pPr marL="285750" indent="-285750">
              <a:buFont typeface="Arial" panose="020B0604020202020204" pitchFamily="34" charset="0"/>
              <a:buChar char="•"/>
            </a:pPr>
            <a:r>
              <a:rPr lang="en-IN" dirty="0"/>
              <a:t>Metal forming</a:t>
            </a:r>
          </a:p>
          <a:p>
            <a:pPr marL="285750" indent="-285750">
              <a:buFont typeface="Arial" panose="020B0604020202020204" pitchFamily="34" charset="0"/>
              <a:buChar char="•"/>
            </a:pPr>
            <a:r>
              <a:rPr lang="en-IN" dirty="0"/>
              <a:t>Soldering</a:t>
            </a:r>
          </a:p>
          <a:p>
            <a:pPr marL="285750" indent="-285750">
              <a:buFont typeface="Arial" panose="020B0604020202020204" pitchFamily="34" charset="0"/>
              <a:buChar char="•"/>
            </a:pPr>
            <a:r>
              <a:rPr lang="en-IN" dirty="0"/>
              <a:t>Cutting</a:t>
            </a:r>
          </a:p>
          <a:p>
            <a:pPr marL="285750" indent="-285750">
              <a:buFont typeface="Arial" panose="020B0604020202020204" pitchFamily="34" charset="0"/>
              <a:buChar char="•"/>
            </a:pPr>
            <a:r>
              <a:rPr lang="en-IN" dirty="0"/>
              <a:t>Brazing</a:t>
            </a:r>
          </a:p>
        </p:txBody>
      </p:sp>
      <p:pic>
        <p:nvPicPr>
          <p:cNvPr id="6" name="Picture 5">
            <a:extLst>
              <a:ext uri="{FF2B5EF4-FFF2-40B4-BE49-F238E27FC236}">
                <a16:creationId xmlns:a16="http://schemas.microsoft.com/office/drawing/2014/main" id="{73E1000D-24C1-4724-A7EB-B10051B71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294" y="0"/>
            <a:ext cx="4686706" cy="3093988"/>
          </a:xfrm>
          <a:prstGeom prst="rect">
            <a:avLst/>
          </a:prstGeom>
        </p:spPr>
      </p:pic>
    </p:spTree>
    <p:extLst>
      <p:ext uri="{BB962C8B-B14F-4D97-AF65-F5344CB8AC3E}">
        <p14:creationId xmlns:p14="http://schemas.microsoft.com/office/powerpoint/2010/main" val="93467109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198</TotalTime>
  <Words>413</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Algerian</vt:lpstr>
      <vt:lpstr>Arial</vt:lpstr>
      <vt:lpstr>Arial</vt:lpstr>
      <vt:lpstr>Arial Rounded MT Bold</vt:lpstr>
      <vt:lpstr>Bahnschrift Light</vt:lpstr>
      <vt:lpstr>Bahnschrift Light SemiCondensed</vt:lpstr>
      <vt:lpstr>Bell MT</vt:lpstr>
      <vt:lpstr>Calibri</vt:lpstr>
      <vt:lpstr>Century Gothic</vt:lpstr>
      <vt:lpstr>Times New Roman</vt:lpstr>
      <vt:lpstr>Wingdings 3</vt:lpstr>
      <vt:lpstr>Wisp</vt:lpstr>
      <vt:lpstr>TA201 Design Project </vt:lpstr>
      <vt:lpstr>                      OAT at IITK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Kaurav</dc:creator>
  <cp:lastModifiedBy>priyanshi kushwaha</cp:lastModifiedBy>
  <cp:revision>4</cp:revision>
  <dcterms:created xsi:type="dcterms:W3CDTF">2022-02-13T14:47:00Z</dcterms:created>
  <dcterms:modified xsi:type="dcterms:W3CDTF">2022-02-14T08:22:09Z</dcterms:modified>
</cp:coreProperties>
</file>