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6-10T18:01:39.411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2386 193 0,'-38'0'141,"-1"0"-141,1 0 15,-1 0 1,1 0 0,-1 0-16,1 0 0,-1 0 15,1 0-15,-1 0 16,1 0-16,-1 0 15,1 0-15,-1 0 0,1 0 0,-1 0 16,1 0-16,-1 0 0,1 0 0,-1 0 16,1 0-16,-1 0 0,1 0 15,-1 0-15,1 0 0,-1 0 0,1 0 16,-1 0-16,1-39 0,-1 39 16,1 0-16,-1 0 15,1 0-15,0 0 110,-1 0-95,1 0-15,-1 0 16,1-38-16,-1 38 15,1 0-15,-1 0 0,1 0 16,-39 0-16,38 0 16,1 0-16,-1 0 15,1-39-15,-1 39 16,1 0-16,-1 0 16,1 0-16,-1 0 0,1 0 15,-1 0-15,1-38 16,-1 38-1,1 0 17,-1 0-17,1 0 32,-1 0-47,1 0 125,38-39-62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6-10T18:36:11.590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1 347 0,'39'0'172,"-1"0"-172,1 0 31,-1 0-16,1 0 1,-1 0-16,1 0 16,-1 0-16,1 0 0,-1 0 0,1 0 15,-1 0-15,39 0 0,-38 0 0,38 0 16,-39 0-16,39 0 0,0 0 0,-38 0 16,38 0-16,-39 0 0,1-39 0,-39 1 15,38 38 1,0 0-16,1 0 0,-1 0 15,1 0-15,38 0 0,0 0 0,-39-39 16,39 39-16,39-38 0,-78 38 0,39 0 16,0-39-16,0 39 0,39-38 0,-39 38 15,0 0-15,38 0 0,0-39 0,-38 39 16,39-38-16,-39-1 0,0 39 0,0 0 16,-39 0-16,1 0 0,-1 0 15,1 0-15,-1 0 0,39 0 0,-38 0 16,38 0-16,-39 0 15,39 0-15,-38 0 0,-1 0 16,1 0-16,-1 0 0,1 0 16,-1 0-1,1 0-15,-1 0 157,0 0-142,1 0-15,-1 0 0,1 0 0,-1 0 16,1 0-16,-1 0 0,1 0 0,-1 0 15,1 0-15,-1 0 0,1 0 16,-1 0-16,1 0 16,-1 0-16,1 0 15,-1 0-15,1 0 0,-1 0 16,39 0-16,-38 0 0,-1 0 16,1 0-16,38 0 0,-39 0 15,39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6-10T18:36:13.246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3540 163 0,'-38'0'78,"-1"0"-62,1 0-1,0 0-15,-1 0 16,1 0-1,-1 0-15,1 0 16,-1 0-16,1 0 16,-1 0-16,1 0 0,-1 0 15,1 0-15,-1 0 0,1 0 0,-1 0 16,1 0-16,-1 0 0,1 0 16,-39 0-16,38 0 0,1 0 0,-39-39 15,38 39-15,1 0 0,-1 0 0,1 0 16,-1 0-16,-38-38 0,39 38 0,-1 0 15,1 0-15,-39 0 0,39 0 0,-1 0 16,-38 0-16,0 0 0,0-39 16,39 39-16,-1 0 0,-38 0 0,39 0 15,-39 0-15,0 0 0,38 0 16,1 0-16,-1 0 0,1 0 16,-1 0-16,1 0 15,-1 0-15,1 0 0,-1 0 16,39-38-16,-38 38 15,-1 0-15,1 0 0,-1 0 16,1 0 172,0 0-188,-1 0 15,1 0 1,-1 0-1,1 0-15,-1 0 16,1 0 0,-39 0-16,38 0 0,1 0 15,-1 0-15,-38 0 0,39 0 16,-1 0-16,1 0 16,-1 0-1,1 0-15,-1 0 16,1 0-16,-1 0 15,1 0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6-10T18:36:15.108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0-1 0,'38'0'78,"1"0"-62,-1 0-16,1 0 15,-1 0-15,1 0 0,-1 0 16,1 0-16,-1 0 0,39 0 16,-38 0-16,-1 0 0,1 0 0,37 0 15,1 0-15,0 0 0,0 0 0,0 0 16,0 0-16,0 0 0,39 0 0,-39 0 15,0 0-15,0 0 0,0 0 0,0 0 16,0 0-16,38 0 0,-76 38 0,37-38 16,1 0-16,0 0 0,0 0 15,39 39-15,-39-39 0,0 0 0,-39 0 16,39 0-16,39 0 0,-78 0 0,39 38 16,0-38-16,-38 0 0,38 0 15,-39 0-15,1 0 0,-1 0 0,1 0 0,-1 0 16,39 0-16,-39 0 0,39 0 15,-38 0-15,-1 0 16,1 0-16,-1 0 0,39 0 31,77 0 16,-115 0-31,-1 0-16,1 0 0,153 0 31,-153 0-15,-1 0-16,1 0 0,-1 0 15,1 0-15,-1 0 0,1 0 16,-1 0-16,1 0 0,-1 0 0,0 0 16,39 0-16,-38 0 0,38 39 15,-39-39-15,1 0 0,-1 0 0,1 0 16,-1 0-16,1 0 0,-1 0 15,1 38-15,-1-38 0,1 0 16,-1 0-16,1 0 0,-1 0 16,1 39-16,-1-39 0,1 0 15,38 0-15,-77 38 16,38-38-16,1 0 0,-1 0 0,1 0 16,-1 0-16,1 0 0,38 0 0,-39 0 15,193 0 1,-193 0-16,39 39 15,-38-1-15,38-38 0,0 0 16,-39 0-16,1 0 0,-1 0 16,1 0-16,-1 0 0,1 0 0,38 39 15,-39-39-15,1 0 0,38 0 0,-39 0 16,1 0-16,-1 38 0,1-38 16,-1 0-16,1 0 0,-1 0 15,39 0-15,-77 39 16,38-39-16,1 0 0,-1 0 0,1 0 15,-1 0-15,1 0 0,-1 0 0,39 0 16,-38 38-16,-1-38 0,39 0 16,-38 0-16,-1 0 0,1 0 0,38 0 15,-39 0-15,-38 38 0,77-38 0,0 0 16,-38 0-16,38 0 16,-39 0-16,39 0 15,-38 0-15,-1 39 0,39-39 0,-39 0 16,39 38-16,-38-38 0,-1 0 15,1 0-15,-1 0 0,1 0 0,-1 0 16,1 0-16,-1 0 0,39 39 0,-38-39 16,-1 0-16,39 0 0,-38 0 15,-1 0-15,1 0 0,38 0 0,-39 0 0,1 0 16,38 0-16,-39 0 0,39 0 16,-38 0-16,-1 0 0,0 0 15,1 0-15,-1 0 16,39 0-1,-38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6-10T18:43:19.692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38 9 0,'-38'0'47,"76"0"31,1 0-62,-1 0 0,1 0-16,-1 0 0,1 0 15,-1 0-15,1 0 16,38 0-16,-39 0 16,39 0-16,-38 0 0,-1 0 15,1 0-15,-1 0 0,0 0 0,1 0 16,-1 39-16,1-39 0,-1 0 15,1 0-15,-1 0 0,1 0 16,-1 0-16,1 0 16,-1 0-16,-38 38 0,77-38 15,-38 0-15,-1 0 0,1 0 16,38 0-16,-39 39 0,39-39 16,-38 0-16,-1 0 0,1 0 0,-1 0 15,1 0-15,-1 0 16,1 0-16,-1 0 281,1 0-265,-1 0-16,1 0 15,-1 0-15,0 0 16,1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6-10T18:46:16.629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80 0,'39'0'140,"-1"0"-124,1 0-16,-1 0 0,1 0 0,-1-38 16,39 38-16,-77-39 0,39 39 15,38 0-15,-39 0 0,39 0 0,-38 0 16,38 0-16,0 0 0,-39 0 0,39 0 16,0 0-16,0 0 0,-39 0 0,39 0 15,-38 0-15,38 0 0,-39 0 0,1 0 16,38 0-16,-39 0 0,1 0 15,-1 0-15,1 0 0,-1 0 16,1 0-16,-1 0 16,1 0-16,-1 0 15,1 0 1,-1 0-16,1 0 16,-1 0 15,1 0-16,-1 0-15,1 0 16,-1 0-16,1 0 16,-1 0-16,1 0 15,-1 0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6-10T18:46:18.947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0 121 0,'38'0'16,"1"0"15,-1 0-31,1 0 0,-1 0 16,1 0-16,-1 0 0,1 0 0,-1 0 15,1 0-15,-1 0 0,1 0 16,-1 0-16,1 0 0,-1 0 0,1 0 16,38 0-16,-39-38 0,1 38 0,38 0 15,0 0-15,-39 0 0,78 0 16,-78 0-16,39 0 0,0 0 0,-39 0 16,39 0-16,0 0 0,0 0 15,0 0-15,-38 0 0,38 0 0,0 0 16,0 0-16,-39 0 0,39 0 0,0 0 15,39 0-15,-39 0 0,-39 0 0,39 0 16,-39 0-16,39 0 0,0 0 0,0 0 16,-38 0-16,38 0 0,0 0 0,-39 0 15,1 0-15,38 0 0,0 0 0,-39 0 16,39 0-16,-38 0 0,38 0 0,-39 0 16,39 0-16,-38 0 0,-1 0 15,1 0-15,-1 0 0,1 0 0,-1 0 16,39 0-1,77 0 17,-116 0-32,193 0 31,-192 0-15,-1 0-16,1 0 15,-1 0-15,1 0 16,-1 0-1,1 0-15,-1 0 0,1 0 0,-1 0 16,1 0-16,-1 0 0,1 0 16,38 0-16,-39 0 15,39 0-15,-38 0 16,37 0-16,-37 0 0,-1 0 16,39 0-16,-38 0 0,-1 0 0,1 0 15,-1 0-15,1 0 0,-1 0 0,39 0 16,0 0-16,-38 0 0,-1 0 0,39 0 15,-38 0-15,-1 0 0,39 0 0,-38 0 16,-1 0-16,39 0 0,0 0 0,-38 0 16,-1 0-16,1 0 0,-1 0 0,0 0 15,1 0-15,-1 0 0,1 0 0,-1 0 16,1 0-16,-1 0 0,1 0 16,-1 0-16,1 0 15,-1 0 1,1 0 249,307 0-233,-269 0-17,-38 0-15,-1 0 0,39 0 0,-38 0 16,-1 0-16,39 0 0,-38 0 16,-1 0-16,0 0 0,1 0 0,-1 0 15,1 0-15,-1 0 0,1 0 16,-1 0 374,39 0-390,-38 0 16,38 0-16,-39 0 16,1 0-16,-1 0 0,1 0 15,-1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6-10T18:46:22.847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0 0,'0'39'0,"39"-39"16,-1 0-16,1 0 0,-1 0 15,39 0-15,-38 38 0,-1-38 0,78 0 16,-39 0-16,38 0 0,1 0 0,-1 39 16,0-39-16,1 0 0,38 0 0,0 0 15,0 0-15,0 0 0,77 0 0,-78 0 16,40 0-16,38 0 0,-77 0 0,38 0 15,39 0-15,-38 0 0,-40 0 0,40 0 16,-1 38-16,-38-38 0,0 39 0,0-39 16,39 38-16,-1-38 0,-77 0 0,39 39 15,39-1-15,-78-38 0,39 0 16,0 0-16,-38 0 0,38 39 0,-1-39 16,40 38-16,-78-38 0,39 39 0,-38-39 15,-1 0-15,1 0 0,-1 0 0,-38 0 16,39 0-16,-40 0 0,1 0 0,0 0 15,-38 0-15,76 0 0,-76 0 0,38 0 16,-39 0-16,39 0 0,0 0 0,-38 0 16,-1 0-16,39 0 0,-38 0 0,-1 0 15,1 0-15,-1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6-10T18:46:26.293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SMU </a:t>
            </a:r>
            <a:r>
              <a:rPr dirty="0"/>
              <a:t>291: Distillation </a:t>
            </a:r>
            <a:r>
              <a:rPr spc="-5" dirty="0"/>
              <a:t>Column</a:t>
            </a:r>
            <a:r>
              <a:rPr spc="-55" dirty="0"/>
              <a:t> </a:t>
            </a:r>
            <a:r>
              <a:rPr spc="-5" dirty="0"/>
              <a:t>Design</a:t>
            </a:r>
          </a:p>
          <a:p>
            <a:pPr marL="12700">
              <a:lnSpc>
                <a:spcPct val="100000"/>
              </a:lnSpc>
            </a:pPr>
            <a:r>
              <a:rPr dirty="0"/>
              <a:t>Mentor: </a:t>
            </a:r>
            <a:r>
              <a:rPr spc="-5" dirty="0"/>
              <a:t>Ashish</a:t>
            </a:r>
            <a:r>
              <a:rPr spc="-105" dirty="0"/>
              <a:t> </a:t>
            </a:r>
            <a:r>
              <a:rPr spc="-5" dirty="0"/>
              <a:t>Kumar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587120"/>
            <a:ext cx="12191365" cy="19050"/>
          </a:xfrm>
          <a:custGeom>
            <a:avLst/>
            <a:gdLst/>
            <a:ahLst/>
            <a:cxnLst/>
            <a:rect l="l" t="t" r="r" b="b"/>
            <a:pathLst>
              <a:path w="12191365" h="19050">
                <a:moveTo>
                  <a:pt x="0" y="19050"/>
                </a:moveTo>
                <a:lnTo>
                  <a:pt x="12191238" y="19050"/>
                </a:lnTo>
                <a:lnTo>
                  <a:pt x="12191238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26211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6561" y="6303222"/>
            <a:ext cx="245110" cy="56515"/>
          </a:xfrm>
          <a:custGeom>
            <a:avLst/>
            <a:gdLst/>
            <a:ahLst/>
            <a:cxnLst/>
            <a:rect l="l" t="t" r="r" b="b"/>
            <a:pathLst>
              <a:path w="245109" h="56514">
                <a:moveTo>
                  <a:pt x="216526" y="0"/>
                </a:moveTo>
                <a:lnTo>
                  <a:pt x="28242" y="0"/>
                </a:lnTo>
                <a:lnTo>
                  <a:pt x="17077" y="2163"/>
                </a:lnTo>
                <a:lnTo>
                  <a:pt x="8119" y="8124"/>
                </a:lnTo>
                <a:lnTo>
                  <a:pt x="2162" y="17088"/>
                </a:lnTo>
                <a:lnTo>
                  <a:pt x="0" y="28259"/>
                </a:lnTo>
                <a:lnTo>
                  <a:pt x="2162" y="39430"/>
                </a:lnTo>
                <a:lnTo>
                  <a:pt x="8119" y="48394"/>
                </a:lnTo>
                <a:lnTo>
                  <a:pt x="17077" y="54355"/>
                </a:lnTo>
                <a:lnTo>
                  <a:pt x="28242" y="56519"/>
                </a:lnTo>
                <a:lnTo>
                  <a:pt x="216526" y="56519"/>
                </a:lnTo>
                <a:lnTo>
                  <a:pt x="227691" y="54355"/>
                </a:lnTo>
                <a:lnTo>
                  <a:pt x="236649" y="48394"/>
                </a:lnTo>
                <a:lnTo>
                  <a:pt x="242607" y="39430"/>
                </a:lnTo>
                <a:lnTo>
                  <a:pt x="244769" y="28259"/>
                </a:lnTo>
                <a:lnTo>
                  <a:pt x="242607" y="17088"/>
                </a:lnTo>
                <a:lnTo>
                  <a:pt x="236649" y="8124"/>
                </a:lnTo>
                <a:lnTo>
                  <a:pt x="227691" y="2163"/>
                </a:lnTo>
                <a:lnTo>
                  <a:pt x="21652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6561" y="6303222"/>
            <a:ext cx="245110" cy="56515"/>
          </a:xfrm>
          <a:custGeom>
            <a:avLst/>
            <a:gdLst/>
            <a:ahLst/>
            <a:cxnLst/>
            <a:rect l="l" t="t" r="r" b="b"/>
            <a:pathLst>
              <a:path w="245109" h="56514">
                <a:moveTo>
                  <a:pt x="28242" y="0"/>
                </a:moveTo>
                <a:lnTo>
                  <a:pt x="216526" y="0"/>
                </a:lnTo>
                <a:lnTo>
                  <a:pt x="227691" y="2163"/>
                </a:lnTo>
                <a:lnTo>
                  <a:pt x="236649" y="8124"/>
                </a:lnTo>
                <a:lnTo>
                  <a:pt x="242607" y="17088"/>
                </a:lnTo>
                <a:lnTo>
                  <a:pt x="244769" y="28259"/>
                </a:lnTo>
                <a:lnTo>
                  <a:pt x="242607" y="39430"/>
                </a:lnTo>
                <a:lnTo>
                  <a:pt x="236649" y="48394"/>
                </a:lnTo>
                <a:lnTo>
                  <a:pt x="227691" y="54355"/>
                </a:lnTo>
                <a:lnTo>
                  <a:pt x="216526" y="56519"/>
                </a:lnTo>
                <a:lnTo>
                  <a:pt x="28242" y="56519"/>
                </a:lnTo>
                <a:lnTo>
                  <a:pt x="17077" y="54355"/>
                </a:lnTo>
                <a:lnTo>
                  <a:pt x="8119" y="48394"/>
                </a:lnTo>
                <a:lnTo>
                  <a:pt x="2162" y="39430"/>
                </a:lnTo>
                <a:lnTo>
                  <a:pt x="0" y="28259"/>
                </a:lnTo>
                <a:lnTo>
                  <a:pt x="2162" y="17088"/>
                </a:lnTo>
                <a:lnTo>
                  <a:pt x="8119" y="8124"/>
                </a:lnTo>
                <a:lnTo>
                  <a:pt x="17077" y="2163"/>
                </a:lnTo>
                <a:lnTo>
                  <a:pt x="28242" y="0"/>
                </a:lnTo>
                <a:close/>
              </a:path>
            </a:pathLst>
          </a:custGeom>
          <a:ln w="12559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6561" y="6397420"/>
            <a:ext cx="245110" cy="56515"/>
          </a:xfrm>
          <a:custGeom>
            <a:avLst/>
            <a:gdLst/>
            <a:ahLst/>
            <a:cxnLst/>
            <a:rect l="l" t="t" r="r" b="b"/>
            <a:pathLst>
              <a:path w="245109" h="56514">
                <a:moveTo>
                  <a:pt x="216526" y="0"/>
                </a:moveTo>
                <a:lnTo>
                  <a:pt x="28242" y="0"/>
                </a:lnTo>
                <a:lnTo>
                  <a:pt x="17077" y="2163"/>
                </a:lnTo>
                <a:lnTo>
                  <a:pt x="8119" y="8124"/>
                </a:lnTo>
                <a:lnTo>
                  <a:pt x="2162" y="17088"/>
                </a:lnTo>
                <a:lnTo>
                  <a:pt x="0" y="28259"/>
                </a:lnTo>
                <a:lnTo>
                  <a:pt x="2162" y="39430"/>
                </a:lnTo>
                <a:lnTo>
                  <a:pt x="8119" y="48394"/>
                </a:lnTo>
                <a:lnTo>
                  <a:pt x="17077" y="54355"/>
                </a:lnTo>
                <a:lnTo>
                  <a:pt x="28242" y="56519"/>
                </a:lnTo>
                <a:lnTo>
                  <a:pt x="216526" y="56519"/>
                </a:lnTo>
                <a:lnTo>
                  <a:pt x="227691" y="54355"/>
                </a:lnTo>
                <a:lnTo>
                  <a:pt x="236649" y="48394"/>
                </a:lnTo>
                <a:lnTo>
                  <a:pt x="242607" y="39430"/>
                </a:lnTo>
                <a:lnTo>
                  <a:pt x="244769" y="28259"/>
                </a:lnTo>
                <a:lnTo>
                  <a:pt x="242607" y="17088"/>
                </a:lnTo>
                <a:lnTo>
                  <a:pt x="236649" y="8124"/>
                </a:lnTo>
                <a:lnTo>
                  <a:pt x="227691" y="2163"/>
                </a:lnTo>
                <a:lnTo>
                  <a:pt x="21652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6561" y="6397420"/>
            <a:ext cx="245110" cy="56515"/>
          </a:xfrm>
          <a:custGeom>
            <a:avLst/>
            <a:gdLst/>
            <a:ahLst/>
            <a:cxnLst/>
            <a:rect l="l" t="t" r="r" b="b"/>
            <a:pathLst>
              <a:path w="245109" h="56514">
                <a:moveTo>
                  <a:pt x="28242" y="0"/>
                </a:moveTo>
                <a:lnTo>
                  <a:pt x="216526" y="0"/>
                </a:lnTo>
                <a:lnTo>
                  <a:pt x="227691" y="2163"/>
                </a:lnTo>
                <a:lnTo>
                  <a:pt x="236649" y="8124"/>
                </a:lnTo>
                <a:lnTo>
                  <a:pt x="242607" y="17088"/>
                </a:lnTo>
                <a:lnTo>
                  <a:pt x="244769" y="28259"/>
                </a:lnTo>
                <a:lnTo>
                  <a:pt x="242607" y="39430"/>
                </a:lnTo>
                <a:lnTo>
                  <a:pt x="236649" y="48394"/>
                </a:lnTo>
                <a:lnTo>
                  <a:pt x="227691" y="54355"/>
                </a:lnTo>
                <a:lnTo>
                  <a:pt x="216526" y="56519"/>
                </a:lnTo>
                <a:lnTo>
                  <a:pt x="28242" y="56519"/>
                </a:lnTo>
                <a:lnTo>
                  <a:pt x="17077" y="54355"/>
                </a:lnTo>
                <a:lnTo>
                  <a:pt x="8119" y="48394"/>
                </a:lnTo>
                <a:lnTo>
                  <a:pt x="2162" y="39430"/>
                </a:lnTo>
                <a:lnTo>
                  <a:pt x="0" y="28259"/>
                </a:lnTo>
                <a:lnTo>
                  <a:pt x="2162" y="17088"/>
                </a:lnTo>
                <a:lnTo>
                  <a:pt x="8119" y="8124"/>
                </a:lnTo>
                <a:lnTo>
                  <a:pt x="17077" y="2163"/>
                </a:lnTo>
                <a:lnTo>
                  <a:pt x="28242" y="0"/>
                </a:lnTo>
                <a:close/>
              </a:path>
            </a:pathLst>
          </a:custGeom>
          <a:ln w="12559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11474" y="6485339"/>
            <a:ext cx="134943" cy="6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34176" y="5756902"/>
            <a:ext cx="489584" cy="508634"/>
          </a:xfrm>
          <a:custGeom>
            <a:avLst/>
            <a:gdLst/>
            <a:ahLst/>
            <a:cxnLst/>
            <a:rect l="l" t="t" r="r" b="b"/>
            <a:pathLst>
              <a:path w="489584" h="508635">
                <a:moveTo>
                  <a:pt x="244769" y="0"/>
                </a:moveTo>
                <a:lnTo>
                  <a:pt x="195986" y="5185"/>
                </a:lnTo>
                <a:lnTo>
                  <a:pt x="150524" y="19408"/>
                </a:lnTo>
                <a:lnTo>
                  <a:pt x="109320" y="41733"/>
                </a:lnTo>
                <a:lnTo>
                  <a:pt x="73313" y="71221"/>
                </a:lnTo>
                <a:lnTo>
                  <a:pt x="43439" y="106936"/>
                </a:lnTo>
                <a:lnTo>
                  <a:pt x="20637" y="147938"/>
                </a:lnTo>
                <a:lnTo>
                  <a:pt x="5845" y="193292"/>
                </a:lnTo>
                <a:lnTo>
                  <a:pt x="0" y="242058"/>
                </a:lnTo>
                <a:lnTo>
                  <a:pt x="0" y="250536"/>
                </a:lnTo>
                <a:lnTo>
                  <a:pt x="4942" y="293632"/>
                </a:lnTo>
                <a:lnTo>
                  <a:pt x="16945" y="335315"/>
                </a:lnTo>
                <a:lnTo>
                  <a:pt x="35303" y="371934"/>
                </a:lnTo>
                <a:lnTo>
                  <a:pt x="59309" y="405021"/>
                </a:lnTo>
                <a:lnTo>
                  <a:pt x="76358" y="427011"/>
                </a:lnTo>
                <a:lnTo>
                  <a:pt x="92612" y="453063"/>
                </a:lnTo>
                <a:lnTo>
                  <a:pt x="106571" y="478408"/>
                </a:lnTo>
                <a:lnTo>
                  <a:pt x="116736" y="498278"/>
                </a:lnTo>
                <a:lnTo>
                  <a:pt x="119560" y="504872"/>
                </a:lnTo>
                <a:lnTo>
                  <a:pt x="126150" y="508640"/>
                </a:lnTo>
                <a:lnTo>
                  <a:pt x="363388" y="508640"/>
                </a:lnTo>
                <a:lnTo>
                  <a:pt x="369978" y="504872"/>
                </a:lnTo>
                <a:lnTo>
                  <a:pt x="372802" y="498278"/>
                </a:lnTo>
                <a:lnTo>
                  <a:pt x="382966" y="478408"/>
                </a:lnTo>
                <a:lnTo>
                  <a:pt x="396926" y="453063"/>
                </a:lnTo>
                <a:lnTo>
                  <a:pt x="397514" y="452121"/>
                </a:lnTo>
                <a:lnTo>
                  <a:pt x="157217" y="452121"/>
                </a:lnTo>
                <a:lnTo>
                  <a:pt x="132034" y="408318"/>
                </a:lnTo>
                <a:lnTo>
                  <a:pt x="102614" y="367342"/>
                </a:lnTo>
                <a:lnTo>
                  <a:pt x="93112" y="355538"/>
                </a:lnTo>
                <a:lnTo>
                  <a:pt x="84492" y="342850"/>
                </a:lnTo>
                <a:lnTo>
                  <a:pt x="65105" y="299666"/>
                </a:lnTo>
                <a:lnTo>
                  <a:pt x="57497" y="250536"/>
                </a:lnTo>
                <a:lnTo>
                  <a:pt x="57426" y="242058"/>
                </a:lnTo>
                <a:lnTo>
                  <a:pt x="64901" y="192659"/>
                </a:lnTo>
                <a:lnTo>
                  <a:pt x="84274" y="148286"/>
                </a:lnTo>
                <a:lnTo>
                  <a:pt x="113794" y="110667"/>
                </a:lnTo>
                <a:lnTo>
                  <a:pt x="151708" y="81525"/>
                </a:lnTo>
                <a:lnTo>
                  <a:pt x="196264" y="62587"/>
                </a:lnTo>
                <a:lnTo>
                  <a:pt x="245710" y="55577"/>
                </a:lnTo>
                <a:lnTo>
                  <a:pt x="397122" y="55577"/>
                </a:lnTo>
                <a:lnTo>
                  <a:pt x="380218" y="41733"/>
                </a:lnTo>
                <a:lnTo>
                  <a:pt x="339014" y="19408"/>
                </a:lnTo>
                <a:lnTo>
                  <a:pt x="293552" y="5185"/>
                </a:lnTo>
                <a:lnTo>
                  <a:pt x="244769" y="0"/>
                </a:lnTo>
                <a:close/>
              </a:path>
              <a:path w="489584" h="508635">
                <a:moveTo>
                  <a:pt x="397122" y="55577"/>
                </a:moveTo>
                <a:lnTo>
                  <a:pt x="245710" y="55577"/>
                </a:lnTo>
                <a:lnTo>
                  <a:pt x="295157" y="62521"/>
                </a:lnTo>
                <a:lnTo>
                  <a:pt x="339713" y="81316"/>
                </a:lnTo>
                <a:lnTo>
                  <a:pt x="377627" y="110314"/>
                </a:lnTo>
                <a:lnTo>
                  <a:pt x="407146" y="147868"/>
                </a:lnTo>
                <a:lnTo>
                  <a:pt x="426520" y="192331"/>
                </a:lnTo>
                <a:lnTo>
                  <a:pt x="433994" y="242058"/>
                </a:lnTo>
                <a:lnTo>
                  <a:pt x="433994" y="249594"/>
                </a:lnTo>
                <a:lnTo>
                  <a:pt x="433053" y="249594"/>
                </a:lnTo>
                <a:lnTo>
                  <a:pt x="431656" y="266520"/>
                </a:lnTo>
                <a:lnTo>
                  <a:pt x="419873" y="315533"/>
                </a:lnTo>
                <a:lnTo>
                  <a:pt x="397764" y="355538"/>
                </a:lnTo>
                <a:lnTo>
                  <a:pt x="387865" y="367342"/>
                </a:lnTo>
                <a:lnTo>
                  <a:pt x="372184" y="387477"/>
                </a:lnTo>
                <a:lnTo>
                  <a:pt x="357739" y="408318"/>
                </a:lnTo>
                <a:lnTo>
                  <a:pt x="344707" y="429866"/>
                </a:lnTo>
                <a:lnTo>
                  <a:pt x="333262" y="452121"/>
                </a:lnTo>
                <a:lnTo>
                  <a:pt x="397514" y="452121"/>
                </a:lnTo>
                <a:lnTo>
                  <a:pt x="413180" y="427011"/>
                </a:lnTo>
                <a:lnTo>
                  <a:pt x="430229" y="405021"/>
                </a:lnTo>
                <a:lnTo>
                  <a:pt x="454588" y="371934"/>
                </a:lnTo>
                <a:lnTo>
                  <a:pt x="472593" y="335315"/>
                </a:lnTo>
                <a:lnTo>
                  <a:pt x="484596" y="293632"/>
                </a:lnTo>
                <a:lnTo>
                  <a:pt x="489538" y="250536"/>
                </a:lnTo>
                <a:lnTo>
                  <a:pt x="489538" y="242058"/>
                </a:lnTo>
                <a:lnTo>
                  <a:pt x="483693" y="193292"/>
                </a:lnTo>
                <a:lnTo>
                  <a:pt x="468900" y="147938"/>
                </a:lnTo>
                <a:lnTo>
                  <a:pt x="446099" y="106936"/>
                </a:lnTo>
                <a:lnTo>
                  <a:pt x="416225" y="71221"/>
                </a:lnTo>
                <a:lnTo>
                  <a:pt x="397122" y="5557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34176" y="5756902"/>
            <a:ext cx="489584" cy="508634"/>
          </a:xfrm>
          <a:custGeom>
            <a:avLst/>
            <a:gdLst/>
            <a:ahLst/>
            <a:cxnLst/>
            <a:rect l="l" t="t" r="r" b="b"/>
            <a:pathLst>
              <a:path w="489584" h="508635">
                <a:moveTo>
                  <a:pt x="244769" y="0"/>
                </a:moveTo>
                <a:lnTo>
                  <a:pt x="195986" y="5185"/>
                </a:lnTo>
                <a:lnTo>
                  <a:pt x="150524" y="19408"/>
                </a:lnTo>
                <a:lnTo>
                  <a:pt x="109320" y="41733"/>
                </a:lnTo>
                <a:lnTo>
                  <a:pt x="73313" y="71221"/>
                </a:lnTo>
                <a:lnTo>
                  <a:pt x="43439" y="106936"/>
                </a:lnTo>
                <a:lnTo>
                  <a:pt x="20637" y="147938"/>
                </a:lnTo>
                <a:lnTo>
                  <a:pt x="5845" y="193292"/>
                </a:lnTo>
                <a:lnTo>
                  <a:pt x="0" y="242058"/>
                </a:lnTo>
                <a:lnTo>
                  <a:pt x="0" y="250536"/>
                </a:lnTo>
                <a:lnTo>
                  <a:pt x="4942" y="293632"/>
                </a:lnTo>
                <a:lnTo>
                  <a:pt x="16945" y="335315"/>
                </a:lnTo>
                <a:lnTo>
                  <a:pt x="35303" y="371934"/>
                </a:lnTo>
                <a:lnTo>
                  <a:pt x="59309" y="405021"/>
                </a:lnTo>
                <a:lnTo>
                  <a:pt x="76358" y="427011"/>
                </a:lnTo>
                <a:lnTo>
                  <a:pt x="92612" y="453063"/>
                </a:lnTo>
                <a:lnTo>
                  <a:pt x="106571" y="478408"/>
                </a:lnTo>
                <a:lnTo>
                  <a:pt x="116736" y="498278"/>
                </a:lnTo>
                <a:lnTo>
                  <a:pt x="119560" y="504872"/>
                </a:lnTo>
                <a:lnTo>
                  <a:pt x="126150" y="508640"/>
                </a:lnTo>
                <a:lnTo>
                  <a:pt x="133681" y="508640"/>
                </a:lnTo>
                <a:lnTo>
                  <a:pt x="355856" y="508640"/>
                </a:lnTo>
                <a:lnTo>
                  <a:pt x="363388" y="508640"/>
                </a:lnTo>
                <a:lnTo>
                  <a:pt x="369978" y="504872"/>
                </a:lnTo>
                <a:lnTo>
                  <a:pt x="396926" y="453063"/>
                </a:lnTo>
                <a:lnTo>
                  <a:pt x="430229" y="405021"/>
                </a:lnTo>
                <a:lnTo>
                  <a:pt x="443070" y="388964"/>
                </a:lnTo>
                <a:lnTo>
                  <a:pt x="454588" y="371934"/>
                </a:lnTo>
                <a:lnTo>
                  <a:pt x="472593" y="335315"/>
                </a:lnTo>
                <a:lnTo>
                  <a:pt x="484596" y="293632"/>
                </a:lnTo>
                <a:lnTo>
                  <a:pt x="489538" y="250536"/>
                </a:lnTo>
                <a:lnTo>
                  <a:pt x="489538" y="242058"/>
                </a:lnTo>
                <a:lnTo>
                  <a:pt x="483693" y="193292"/>
                </a:lnTo>
                <a:lnTo>
                  <a:pt x="468900" y="147938"/>
                </a:lnTo>
                <a:lnTo>
                  <a:pt x="446099" y="106936"/>
                </a:lnTo>
                <a:lnTo>
                  <a:pt x="416225" y="71221"/>
                </a:lnTo>
                <a:lnTo>
                  <a:pt x="380218" y="41733"/>
                </a:lnTo>
                <a:lnTo>
                  <a:pt x="339014" y="19408"/>
                </a:lnTo>
                <a:lnTo>
                  <a:pt x="293552" y="5185"/>
                </a:lnTo>
                <a:lnTo>
                  <a:pt x="244769" y="0"/>
                </a:lnTo>
                <a:close/>
              </a:path>
              <a:path w="489584" h="508635">
                <a:moveTo>
                  <a:pt x="433053" y="249594"/>
                </a:moveTo>
                <a:lnTo>
                  <a:pt x="424977" y="299666"/>
                </a:lnTo>
                <a:lnTo>
                  <a:pt x="406340" y="342850"/>
                </a:lnTo>
                <a:lnTo>
                  <a:pt x="387865" y="367342"/>
                </a:lnTo>
                <a:lnTo>
                  <a:pt x="372184" y="387477"/>
                </a:lnTo>
                <a:lnTo>
                  <a:pt x="357739" y="408318"/>
                </a:lnTo>
                <a:lnTo>
                  <a:pt x="344707" y="429866"/>
                </a:lnTo>
                <a:lnTo>
                  <a:pt x="333262" y="452121"/>
                </a:lnTo>
                <a:lnTo>
                  <a:pt x="244769" y="452121"/>
                </a:lnTo>
                <a:lnTo>
                  <a:pt x="157217" y="452121"/>
                </a:lnTo>
                <a:lnTo>
                  <a:pt x="145243" y="429866"/>
                </a:lnTo>
                <a:lnTo>
                  <a:pt x="132034" y="408318"/>
                </a:lnTo>
                <a:lnTo>
                  <a:pt x="117765" y="387477"/>
                </a:lnTo>
                <a:lnTo>
                  <a:pt x="102614" y="367342"/>
                </a:lnTo>
                <a:lnTo>
                  <a:pt x="93112" y="355538"/>
                </a:lnTo>
                <a:lnTo>
                  <a:pt x="84492" y="342850"/>
                </a:lnTo>
                <a:lnTo>
                  <a:pt x="65105" y="299666"/>
                </a:lnTo>
                <a:lnTo>
                  <a:pt x="57426" y="249594"/>
                </a:lnTo>
                <a:lnTo>
                  <a:pt x="57426" y="242058"/>
                </a:lnTo>
                <a:lnTo>
                  <a:pt x="64901" y="192659"/>
                </a:lnTo>
                <a:lnTo>
                  <a:pt x="84274" y="148286"/>
                </a:lnTo>
                <a:lnTo>
                  <a:pt x="113794" y="110667"/>
                </a:lnTo>
                <a:lnTo>
                  <a:pt x="151708" y="81525"/>
                </a:lnTo>
                <a:lnTo>
                  <a:pt x="196264" y="62587"/>
                </a:lnTo>
                <a:lnTo>
                  <a:pt x="245710" y="55577"/>
                </a:lnTo>
                <a:lnTo>
                  <a:pt x="295157" y="62521"/>
                </a:lnTo>
                <a:lnTo>
                  <a:pt x="339713" y="81316"/>
                </a:lnTo>
                <a:lnTo>
                  <a:pt x="377627" y="110314"/>
                </a:lnTo>
                <a:lnTo>
                  <a:pt x="407146" y="147868"/>
                </a:lnTo>
                <a:lnTo>
                  <a:pt x="426520" y="192331"/>
                </a:lnTo>
                <a:lnTo>
                  <a:pt x="433994" y="242058"/>
                </a:lnTo>
                <a:lnTo>
                  <a:pt x="433994" y="249594"/>
                </a:lnTo>
                <a:lnTo>
                  <a:pt x="433053" y="249594"/>
                </a:lnTo>
                <a:close/>
              </a:path>
            </a:pathLst>
          </a:custGeom>
          <a:ln w="1255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92565" y="6291083"/>
            <a:ext cx="531850" cy="536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SMU </a:t>
            </a:r>
            <a:r>
              <a:rPr dirty="0"/>
              <a:t>291: Distillation </a:t>
            </a:r>
            <a:r>
              <a:rPr spc="-5" dirty="0"/>
              <a:t>Column</a:t>
            </a:r>
            <a:r>
              <a:rPr spc="-55" dirty="0"/>
              <a:t> </a:t>
            </a:r>
            <a:r>
              <a:rPr spc="-5" dirty="0"/>
              <a:t>Design</a:t>
            </a:r>
          </a:p>
          <a:p>
            <a:pPr marL="12700">
              <a:lnSpc>
                <a:spcPct val="100000"/>
              </a:lnSpc>
            </a:pPr>
            <a:r>
              <a:rPr dirty="0"/>
              <a:t>Mentor: </a:t>
            </a:r>
            <a:r>
              <a:rPr spc="-5" dirty="0"/>
              <a:t>Ashish</a:t>
            </a:r>
            <a:r>
              <a:rPr spc="-105" dirty="0"/>
              <a:t> </a:t>
            </a:r>
            <a:r>
              <a:rPr spc="-5" dirty="0"/>
              <a:t>Kumar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SMU </a:t>
            </a:r>
            <a:r>
              <a:rPr dirty="0"/>
              <a:t>291: Distillation </a:t>
            </a:r>
            <a:r>
              <a:rPr spc="-5" dirty="0"/>
              <a:t>Column</a:t>
            </a:r>
            <a:r>
              <a:rPr spc="-55" dirty="0"/>
              <a:t> </a:t>
            </a:r>
            <a:r>
              <a:rPr spc="-5" dirty="0"/>
              <a:t>Design</a:t>
            </a:r>
          </a:p>
          <a:p>
            <a:pPr marL="12700">
              <a:lnSpc>
                <a:spcPct val="100000"/>
              </a:lnSpc>
            </a:pPr>
            <a:r>
              <a:rPr dirty="0"/>
              <a:t>Mentor: </a:t>
            </a:r>
            <a:r>
              <a:rPr spc="-5" dirty="0"/>
              <a:t>Ashish</a:t>
            </a:r>
            <a:r>
              <a:rPr spc="-105" dirty="0"/>
              <a:t> </a:t>
            </a:r>
            <a:r>
              <a:rPr spc="-5" dirty="0"/>
              <a:t>Kumar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SMU </a:t>
            </a:r>
            <a:r>
              <a:rPr dirty="0"/>
              <a:t>291: Distillation </a:t>
            </a:r>
            <a:r>
              <a:rPr spc="-5" dirty="0"/>
              <a:t>Column</a:t>
            </a:r>
            <a:r>
              <a:rPr spc="-55" dirty="0"/>
              <a:t> </a:t>
            </a:r>
            <a:r>
              <a:rPr spc="-5" dirty="0"/>
              <a:t>Design</a:t>
            </a:r>
          </a:p>
          <a:p>
            <a:pPr marL="12700">
              <a:lnSpc>
                <a:spcPct val="100000"/>
              </a:lnSpc>
            </a:pPr>
            <a:r>
              <a:rPr dirty="0"/>
              <a:t>Mentor: </a:t>
            </a:r>
            <a:r>
              <a:rPr spc="-5" dirty="0"/>
              <a:t>Ashish</a:t>
            </a:r>
            <a:r>
              <a:rPr spc="-105" dirty="0"/>
              <a:t> </a:t>
            </a:r>
            <a:r>
              <a:rPr spc="-5" dirty="0"/>
              <a:t>Kumar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587120"/>
            <a:ext cx="12191365" cy="19050"/>
          </a:xfrm>
          <a:custGeom>
            <a:avLst/>
            <a:gdLst/>
            <a:ahLst/>
            <a:cxnLst/>
            <a:rect l="l" t="t" r="r" b="b"/>
            <a:pathLst>
              <a:path w="12191365" h="19050">
                <a:moveTo>
                  <a:pt x="0" y="19050"/>
                </a:moveTo>
                <a:lnTo>
                  <a:pt x="12191238" y="19050"/>
                </a:lnTo>
                <a:lnTo>
                  <a:pt x="12191238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666988" y="6095"/>
            <a:ext cx="573024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923199" y="83040"/>
            <a:ext cx="459105" cy="459740"/>
          </a:xfrm>
          <a:custGeom>
            <a:avLst/>
            <a:gdLst/>
            <a:ahLst/>
            <a:cxnLst/>
            <a:rect l="l" t="t" r="r" b="b"/>
            <a:pathLst>
              <a:path w="459104" h="459740">
                <a:moveTo>
                  <a:pt x="229550" y="0"/>
                </a:moveTo>
                <a:lnTo>
                  <a:pt x="183288" y="4665"/>
                </a:lnTo>
                <a:lnTo>
                  <a:pt x="140199" y="18047"/>
                </a:lnTo>
                <a:lnTo>
                  <a:pt x="101207" y="39221"/>
                </a:lnTo>
                <a:lnTo>
                  <a:pt x="67234" y="67264"/>
                </a:lnTo>
                <a:lnTo>
                  <a:pt x="39203" y="101254"/>
                </a:lnTo>
                <a:lnTo>
                  <a:pt x="18039" y="140266"/>
                </a:lnTo>
                <a:lnTo>
                  <a:pt x="4663" y="183379"/>
                </a:lnTo>
                <a:lnTo>
                  <a:pt x="0" y="229668"/>
                </a:lnTo>
                <a:lnTo>
                  <a:pt x="4663" y="275958"/>
                </a:lnTo>
                <a:lnTo>
                  <a:pt x="18039" y="319072"/>
                </a:lnTo>
                <a:lnTo>
                  <a:pt x="39203" y="358088"/>
                </a:lnTo>
                <a:lnTo>
                  <a:pt x="67234" y="392082"/>
                </a:lnTo>
                <a:lnTo>
                  <a:pt x="101207" y="420129"/>
                </a:lnTo>
                <a:lnTo>
                  <a:pt x="140199" y="441306"/>
                </a:lnTo>
                <a:lnTo>
                  <a:pt x="183288" y="454690"/>
                </a:lnTo>
                <a:lnTo>
                  <a:pt x="229550" y="459356"/>
                </a:lnTo>
                <a:lnTo>
                  <a:pt x="275813" y="454690"/>
                </a:lnTo>
                <a:lnTo>
                  <a:pt x="318902" y="441306"/>
                </a:lnTo>
                <a:lnTo>
                  <a:pt x="357894" y="420129"/>
                </a:lnTo>
                <a:lnTo>
                  <a:pt x="391867" y="392082"/>
                </a:lnTo>
                <a:lnTo>
                  <a:pt x="419897" y="358088"/>
                </a:lnTo>
                <a:lnTo>
                  <a:pt x="441062" y="319072"/>
                </a:lnTo>
                <a:lnTo>
                  <a:pt x="454438" y="275958"/>
                </a:lnTo>
                <a:lnTo>
                  <a:pt x="459101" y="229668"/>
                </a:lnTo>
                <a:lnTo>
                  <a:pt x="454438" y="183379"/>
                </a:lnTo>
                <a:lnTo>
                  <a:pt x="441062" y="140266"/>
                </a:lnTo>
                <a:lnTo>
                  <a:pt x="419897" y="101254"/>
                </a:lnTo>
                <a:lnTo>
                  <a:pt x="391867" y="67264"/>
                </a:lnTo>
                <a:lnTo>
                  <a:pt x="357894" y="39221"/>
                </a:lnTo>
                <a:lnTo>
                  <a:pt x="318902" y="18047"/>
                </a:lnTo>
                <a:lnTo>
                  <a:pt x="275813" y="4665"/>
                </a:lnTo>
                <a:lnTo>
                  <a:pt x="22955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26211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6561" y="6303222"/>
            <a:ext cx="245110" cy="56515"/>
          </a:xfrm>
          <a:custGeom>
            <a:avLst/>
            <a:gdLst/>
            <a:ahLst/>
            <a:cxnLst/>
            <a:rect l="l" t="t" r="r" b="b"/>
            <a:pathLst>
              <a:path w="245109" h="56514">
                <a:moveTo>
                  <a:pt x="216526" y="0"/>
                </a:moveTo>
                <a:lnTo>
                  <a:pt x="28242" y="0"/>
                </a:lnTo>
                <a:lnTo>
                  <a:pt x="17077" y="2163"/>
                </a:lnTo>
                <a:lnTo>
                  <a:pt x="8119" y="8124"/>
                </a:lnTo>
                <a:lnTo>
                  <a:pt x="2162" y="17088"/>
                </a:lnTo>
                <a:lnTo>
                  <a:pt x="0" y="28259"/>
                </a:lnTo>
                <a:lnTo>
                  <a:pt x="2162" y="39430"/>
                </a:lnTo>
                <a:lnTo>
                  <a:pt x="8119" y="48394"/>
                </a:lnTo>
                <a:lnTo>
                  <a:pt x="17077" y="54355"/>
                </a:lnTo>
                <a:lnTo>
                  <a:pt x="28242" y="56519"/>
                </a:lnTo>
                <a:lnTo>
                  <a:pt x="216526" y="56519"/>
                </a:lnTo>
                <a:lnTo>
                  <a:pt x="227691" y="54355"/>
                </a:lnTo>
                <a:lnTo>
                  <a:pt x="236649" y="48394"/>
                </a:lnTo>
                <a:lnTo>
                  <a:pt x="242607" y="39430"/>
                </a:lnTo>
                <a:lnTo>
                  <a:pt x="244769" y="28259"/>
                </a:lnTo>
                <a:lnTo>
                  <a:pt x="242607" y="17088"/>
                </a:lnTo>
                <a:lnTo>
                  <a:pt x="236649" y="8124"/>
                </a:lnTo>
                <a:lnTo>
                  <a:pt x="227691" y="2163"/>
                </a:lnTo>
                <a:lnTo>
                  <a:pt x="21652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6561" y="6303222"/>
            <a:ext cx="245110" cy="56515"/>
          </a:xfrm>
          <a:custGeom>
            <a:avLst/>
            <a:gdLst/>
            <a:ahLst/>
            <a:cxnLst/>
            <a:rect l="l" t="t" r="r" b="b"/>
            <a:pathLst>
              <a:path w="245109" h="56514">
                <a:moveTo>
                  <a:pt x="28242" y="0"/>
                </a:moveTo>
                <a:lnTo>
                  <a:pt x="216526" y="0"/>
                </a:lnTo>
                <a:lnTo>
                  <a:pt x="227691" y="2163"/>
                </a:lnTo>
                <a:lnTo>
                  <a:pt x="236649" y="8124"/>
                </a:lnTo>
                <a:lnTo>
                  <a:pt x="242607" y="17088"/>
                </a:lnTo>
                <a:lnTo>
                  <a:pt x="244769" y="28259"/>
                </a:lnTo>
                <a:lnTo>
                  <a:pt x="242607" y="39430"/>
                </a:lnTo>
                <a:lnTo>
                  <a:pt x="236649" y="48394"/>
                </a:lnTo>
                <a:lnTo>
                  <a:pt x="227691" y="54355"/>
                </a:lnTo>
                <a:lnTo>
                  <a:pt x="216526" y="56519"/>
                </a:lnTo>
                <a:lnTo>
                  <a:pt x="28242" y="56519"/>
                </a:lnTo>
                <a:lnTo>
                  <a:pt x="17077" y="54355"/>
                </a:lnTo>
                <a:lnTo>
                  <a:pt x="8119" y="48394"/>
                </a:lnTo>
                <a:lnTo>
                  <a:pt x="2162" y="39430"/>
                </a:lnTo>
                <a:lnTo>
                  <a:pt x="0" y="28259"/>
                </a:lnTo>
                <a:lnTo>
                  <a:pt x="2162" y="17088"/>
                </a:lnTo>
                <a:lnTo>
                  <a:pt x="8119" y="8124"/>
                </a:lnTo>
                <a:lnTo>
                  <a:pt x="17077" y="2163"/>
                </a:lnTo>
                <a:lnTo>
                  <a:pt x="28242" y="0"/>
                </a:lnTo>
                <a:close/>
              </a:path>
            </a:pathLst>
          </a:custGeom>
          <a:ln w="12559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56561" y="6397420"/>
            <a:ext cx="245110" cy="56515"/>
          </a:xfrm>
          <a:custGeom>
            <a:avLst/>
            <a:gdLst/>
            <a:ahLst/>
            <a:cxnLst/>
            <a:rect l="l" t="t" r="r" b="b"/>
            <a:pathLst>
              <a:path w="245109" h="56514">
                <a:moveTo>
                  <a:pt x="216526" y="0"/>
                </a:moveTo>
                <a:lnTo>
                  <a:pt x="28242" y="0"/>
                </a:lnTo>
                <a:lnTo>
                  <a:pt x="17077" y="2163"/>
                </a:lnTo>
                <a:lnTo>
                  <a:pt x="8119" y="8124"/>
                </a:lnTo>
                <a:lnTo>
                  <a:pt x="2162" y="17088"/>
                </a:lnTo>
                <a:lnTo>
                  <a:pt x="0" y="28259"/>
                </a:lnTo>
                <a:lnTo>
                  <a:pt x="2162" y="39430"/>
                </a:lnTo>
                <a:lnTo>
                  <a:pt x="8119" y="48394"/>
                </a:lnTo>
                <a:lnTo>
                  <a:pt x="17077" y="54355"/>
                </a:lnTo>
                <a:lnTo>
                  <a:pt x="28242" y="56519"/>
                </a:lnTo>
                <a:lnTo>
                  <a:pt x="216526" y="56519"/>
                </a:lnTo>
                <a:lnTo>
                  <a:pt x="227691" y="54355"/>
                </a:lnTo>
                <a:lnTo>
                  <a:pt x="236649" y="48394"/>
                </a:lnTo>
                <a:lnTo>
                  <a:pt x="242607" y="39430"/>
                </a:lnTo>
                <a:lnTo>
                  <a:pt x="244769" y="28259"/>
                </a:lnTo>
                <a:lnTo>
                  <a:pt x="242607" y="17088"/>
                </a:lnTo>
                <a:lnTo>
                  <a:pt x="236649" y="8124"/>
                </a:lnTo>
                <a:lnTo>
                  <a:pt x="227691" y="2163"/>
                </a:lnTo>
                <a:lnTo>
                  <a:pt x="21652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56561" y="6397420"/>
            <a:ext cx="245110" cy="56515"/>
          </a:xfrm>
          <a:custGeom>
            <a:avLst/>
            <a:gdLst/>
            <a:ahLst/>
            <a:cxnLst/>
            <a:rect l="l" t="t" r="r" b="b"/>
            <a:pathLst>
              <a:path w="245109" h="56514">
                <a:moveTo>
                  <a:pt x="28242" y="0"/>
                </a:moveTo>
                <a:lnTo>
                  <a:pt x="216526" y="0"/>
                </a:lnTo>
                <a:lnTo>
                  <a:pt x="227691" y="2163"/>
                </a:lnTo>
                <a:lnTo>
                  <a:pt x="236649" y="8124"/>
                </a:lnTo>
                <a:lnTo>
                  <a:pt x="242607" y="17088"/>
                </a:lnTo>
                <a:lnTo>
                  <a:pt x="244769" y="28259"/>
                </a:lnTo>
                <a:lnTo>
                  <a:pt x="242607" y="39430"/>
                </a:lnTo>
                <a:lnTo>
                  <a:pt x="236649" y="48394"/>
                </a:lnTo>
                <a:lnTo>
                  <a:pt x="227691" y="54355"/>
                </a:lnTo>
                <a:lnTo>
                  <a:pt x="216526" y="56519"/>
                </a:lnTo>
                <a:lnTo>
                  <a:pt x="28242" y="56519"/>
                </a:lnTo>
                <a:lnTo>
                  <a:pt x="17077" y="54355"/>
                </a:lnTo>
                <a:lnTo>
                  <a:pt x="8119" y="48394"/>
                </a:lnTo>
                <a:lnTo>
                  <a:pt x="2162" y="39430"/>
                </a:lnTo>
                <a:lnTo>
                  <a:pt x="0" y="28259"/>
                </a:lnTo>
                <a:lnTo>
                  <a:pt x="2162" y="17088"/>
                </a:lnTo>
                <a:lnTo>
                  <a:pt x="8119" y="8124"/>
                </a:lnTo>
                <a:lnTo>
                  <a:pt x="17077" y="2163"/>
                </a:lnTo>
                <a:lnTo>
                  <a:pt x="28242" y="0"/>
                </a:lnTo>
                <a:close/>
              </a:path>
            </a:pathLst>
          </a:custGeom>
          <a:ln w="12559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11474" y="6485339"/>
            <a:ext cx="134943" cy="69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34176" y="5756902"/>
            <a:ext cx="489584" cy="508634"/>
          </a:xfrm>
          <a:custGeom>
            <a:avLst/>
            <a:gdLst/>
            <a:ahLst/>
            <a:cxnLst/>
            <a:rect l="l" t="t" r="r" b="b"/>
            <a:pathLst>
              <a:path w="489584" h="508635">
                <a:moveTo>
                  <a:pt x="244769" y="0"/>
                </a:moveTo>
                <a:lnTo>
                  <a:pt x="195986" y="5185"/>
                </a:lnTo>
                <a:lnTo>
                  <a:pt x="150524" y="19408"/>
                </a:lnTo>
                <a:lnTo>
                  <a:pt x="109320" y="41733"/>
                </a:lnTo>
                <a:lnTo>
                  <a:pt x="73313" y="71221"/>
                </a:lnTo>
                <a:lnTo>
                  <a:pt x="43439" y="106936"/>
                </a:lnTo>
                <a:lnTo>
                  <a:pt x="20637" y="147938"/>
                </a:lnTo>
                <a:lnTo>
                  <a:pt x="5845" y="193292"/>
                </a:lnTo>
                <a:lnTo>
                  <a:pt x="0" y="242058"/>
                </a:lnTo>
                <a:lnTo>
                  <a:pt x="0" y="250536"/>
                </a:lnTo>
                <a:lnTo>
                  <a:pt x="4942" y="293632"/>
                </a:lnTo>
                <a:lnTo>
                  <a:pt x="16945" y="335315"/>
                </a:lnTo>
                <a:lnTo>
                  <a:pt x="35303" y="371934"/>
                </a:lnTo>
                <a:lnTo>
                  <a:pt x="59309" y="405021"/>
                </a:lnTo>
                <a:lnTo>
                  <a:pt x="76358" y="427011"/>
                </a:lnTo>
                <a:lnTo>
                  <a:pt x="92612" y="453063"/>
                </a:lnTo>
                <a:lnTo>
                  <a:pt x="106571" y="478408"/>
                </a:lnTo>
                <a:lnTo>
                  <a:pt x="116736" y="498278"/>
                </a:lnTo>
                <a:lnTo>
                  <a:pt x="119560" y="504872"/>
                </a:lnTo>
                <a:lnTo>
                  <a:pt x="126150" y="508640"/>
                </a:lnTo>
                <a:lnTo>
                  <a:pt x="363388" y="508640"/>
                </a:lnTo>
                <a:lnTo>
                  <a:pt x="369978" y="504872"/>
                </a:lnTo>
                <a:lnTo>
                  <a:pt x="372802" y="498278"/>
                </a:lnTo>
                <a:lnTo>
                  <a:pt x="382966" y="478408"/>
                </a:lnTo>
                <a:lnTo>
                  <a:pt x="396926" y="453063"/>
                </a:lnTo>
                <a:lnTo>
                  <a:pt x="397514" y="452121"/>
                </a:lnTo>
                <a:lnTo>
                  <a:pt x="157217" y="452121"/>
                </a:lnTo>
                <a:lnTo>
                  <a:pt x="132034" y="408318"/>
                </a:lnTo>
                <a:lnTo>
                  <a:pt x="102614" y="367342"/>
                </a:lnTo>
                <a:lnTo>
                  <a:pt x="93112" y="355538"/>
                </a:lnTo>
                <a:lnTo>
                  <a:pt x="84492" y="342850"/>
                </a:lnTo>
                <a:lnTo>
                  <a:pt x="65105" y="299666"/>
                </a:lnTo>
                <a:lnTo>
                  <a:pt x="57497" y="250536"/>
                </a:lnTo>
                <a:lnTo>
                  <a:pt x="57426" y="242058"/>
                </a:lnTo>
                <a:lnTo>
                  <a:pt x="64901" y="192659"/>
                </a:lnTo>
                <a:lnTo>
                  <a:pt x="84274" y="148286"/>
                </a:lnTo>
                <a:lnTo>
                  <a:pt x="113794" y="110667"/>
                </a:lnTo>
                <a:lnTo>
                  <a:pt x="151708" y="81525"/>
                </a:lnTo>
                <a:lnTo>
                  <a:pt x="196264" y="62587"/>
                </a:lnTo>
                <a:lnTo>
                  <a:pt x="245710" y="55577"/>
                </a:lnTo>
                <a:lnTo>
                  <a:pt x="397122" y="55577"/>
                </a:lnTo>
                <a:lnTo>
                  <a:pt x="380218" y="41733"/>
                </a:lnTo>
                <a:lnTo>
                  <a:pt x="339014" y="19408"/>
                </a:lnTo>
                <a:lnTo>
                  <a:pt x="293552" y="5185"/>
                </a:lnTo>
                <a:lnTo>
                  <a:pt x="244769" y="0"/>
                </a:lnTo>
                <a:close/>
              </a:path>
              <a:path w="489584" h="508635">
                <a:moveTo>
                  <a:pt x="397122" y="55577"/>
                </a:moveTo>
                <a:lnTo>
                  <a:pt x="245710" y="55577"/>
                </a:lnTo>
                <a:lnTo>
                  <a:pt x="295157" y="62521"/>
                </a:lnTo>
                <a:lnTo>
                  <a:pt x="339713" y="81316"/>
                </a:lnTo>
                <a:lnTo>
                  <a:pt x="377627" y="110314"/>
                </a:lnTo>
                <a:lnTo>
                  <a:pt x="407146" y="147868"/>
                </a:lnTo>
                <a:lnTo>
                  <a:pt x="426520" y="192331"/>
                </a:lnTo>
                <a:lnTo>
                  <a:pt x="433994" y="242058"/>
                </a:lnTo>
                <a:lnTo>
                  <a:pt x="433994" y="249594"/>
                </a:lnTo>
                <a:lnTo>
                  <a:pt x="433053" y="249594"/>
                </a:lnTo>
                <a:lnTo>
                  <a:pt x="431656" y="266520"/>
                </a:lnTo>
                <a:lnTo>
                  <a:pt x="419873" y="315533"/>
                </a:lnTo>
                <a:lnTo>
                  <a:pt x="397764" y="355538"/>
                </a:lnTo>
                <a:lnTo>
                  <a:pt x="387865" y="367342"/>
                </a:lnTo>
                <a:lnTo>
                  <a:pt x="372184" y="387477"/>
                </a:lnTo>
                <a:lnTo>
                  <a:pt x="357739" y="408318"/>
                </a:lnTo>
                <a:lnTo>
                  <a:pt x="344707" y="429866"/>
                </a:lnTo>
                <a:lnTo>
                  <a:pt x="333262" y="452121"/>
                </a:lnTo>
                <a:lnTo>
                  <a:pt x="397514" y="452121"/>
                </a:lnTo>
                <a:lnTo>
                  <a:pt x="413180" y="427011"/>
                </a:lnTo>
                <a:lnTo>
                  <a:pt x="430229" y="405021"/>
                </a:lnTo>
                <a:lnTo>
                  <a:pt x="454588" y="371934"/>
                </a:lnTo>
                <a:lnTo>
                  <a:pt x="472593" y="335315"/>
                </a:lnTo>
                <a:lnTo>
                  <a:pt x="484596" y="293632"/>
                </a:lnTo>
                <a:lnTo>
                  <a:pt x="489538" y="250536"/>
                </a:lnTo>
                <a:lnTo>
                  <a:pt x="489538" y="242058"/>
                </a:lnTo>
                <a:lnTo>
                  <a:pt x="483693" y="193292"/>
                </a:lnTo>
                <a:lnTo>
                  <a:pt x="468900" y="147938"/>
                </a:lnTo>
                <a:lnTo>
                  <a:pt x="446099" y="106936"/>
                </a:lnTo>
                <a:lnTo>
                  <a:pt x="416225" y="71221"/>
                </a:lnTo>
                <a:lnTo>
                  <a:pt x="397122" y="5557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34176" y="5756902"/>
            <a:ext cx="489584" cy="508634"/>
          </a:xfrm>
          <a:custGeom>
            <a:avLst/>
            <a:gdLst/>
            <a:ahLst/>
            <a:cxnLst/>
            <a:rect l="l" t="t" r="r" b="b"/>
            <a:pathLst>
              <a:path w="489584" h="508635">
                <a:moveTo>
                  <a:pt x="244769" y="0"/>
                </a:moveTo>
                <a:lnTo>
                  <a:pt x="195986" y="5185"/>
                </a:lnTo>
                <a:lnTo>
                  <a:pt x="150524" y="19408"/>
                </a:lnTo>
                <a:lnTo>
                  <a:pt x="109320" y="41733"/>
                </a:lnTo>
                <a:lnTo>
                  <a:pt x="73313" y="71221"/>
                </a:lnTo>
                <a:lnTo>
                  <a:pt x="43439" y="106936"/>
                </a:lnTo>
                <a:lnTo>
                  <a:pt x="20637" y="147938"/>
                </a:lnTo>
                <a:lnTo>
                  <a:pt x="5845" y="193292"/>
                </a:lnTo>
                <a:lnTo>
                  <a:pt x="0" y="242058"/>
                </a:lnTo>
                <a:lnTo>
                  <a:pt x="0" y="250536"/>
                </a:lnTo>
                <a:lnTo>
                  <a:pt x="4942" y="293632"/>
                </a:lnTo>
                <a:lnTo>
                  <a:pt x="16945" y="335315"/>
                </a:lnTo>
                <a:lnTo>
                  <a:pt x="35303" y="371934"/>
                </a:lnTo>
                <a:lnTo>
                  <a:pt x="59309" y="405021"/>
                </a:lnTo>
                <a:lnTo>
                  <a:pt x="76358" y="427011"/>
                </a:lnTo>
                <a:lnTo>
                  <a:pt x="92612" y="453063"/>
                </a:lnTo>
                <a:lnTo>
                  <a:pt x="106571" y="478408"/>
                </a:lnTo>
                <a:lnTo>
                  <a:pt x="116736" y="498278"/>
                </a:lnTo>
                <a:lnTo>
                  <a:pt x="119560" y="504872"/>
                </a:lnTo>
                <a:lnTo>
                  <a:pt x="126150" y="508640"/>
                </a:lnTo>
                <a:lnTo>
                  <a:pt x="133681" y="508640"/>
                </a:lnTo>
                <a:lnTo>
                  <a:pt x="355856" y="508640"/>
                </a:lnTo>
                <a:lnTo>
                  <a:pt x="363388" y="508640"/>
                </a:lnTo>
                <a:lnTo>
                  <a:pt x="369978" y="504872"/>
                </a:lnTo>
                <a:lnTo>
                  <a:pt x="396926" y="453063"/>
                </a:lnTo>
                <a:lnTo>
                  <a:pt x="430229" y="405021"/>
                </a:lnTo>
                <a:lnTo>
                  <a:pt x="443070" y="388964"/>
                </a:lnTo>
                <a:lnTo>
                  <a:pt x="454588" y="371934"/>
                </a:lnTo>
                <a:lnTo>
                  <a:pt x="472593" y="335315"/>
                </a:lnTo>
                <a:lnTo>
                  <a:pt x="484596" y="293632"/>
                </a:lnTo>
                <a:lnTo>
                  <a:pt x="489538" y="250536"/>
                </a:lnTo>
                <a:lnTo>
                  <a:pt x="489538" y="242058"/>
                </a:lnTo>
                <a:lnTo>
                  <a:pt x="483693" y="193292"/>
                </a:lnTo>
                <a:lnTo>
                  <a:pt x="468900" y="147938"/>
                </a:lnTo>
                <a:lnTo>
                  <a:pt x="446099" y="106936"/>
                </a:lnTo>
                <a:lnTo>
                  <a:pt x="416225" y="71221"/>
                </a:lnTo>
                <a:lnTo>
                  <a:pt x="380218" y="41733"/>
                </a:lnTo>
                <a:lnTo>
                  <a:pt x="339014" y="19408"/>
                </a:lnTo>
                <a:lnTo>
                  <a:pt x="293552" y="5185"/>
                </a:lnTo>
                <a:lnTo>
                  <a:pt x="244769" y="0"/>
                </a:lnTo>
                <a:close/>
              </a:path>
              <a:path w="489584" h="508635">
                <a:moveTo>
                  <a:pt x="433053" y="249594"/>
                </a:moveTo>
                <a:lnTo>
                  <a:pt x="424977" y="299666"/>
                </a:lnTo>
                <a:lnTo>
                  <a:pt x="406340" y="342850"/>
                </a:lnTo>
                <a:lnTo>
                  <a:pt x="387865" y="367342"/>
                </a:lnTo>
                <a:lnTo>
                  <a:pt x="372184" y="387477"/>
                </a:lnTo>
                <a:lnTo>
                  <a:pt x="357739" y="408318"/>
                </a:lnTo>
                <a:lnTo>
                  <a:pt x="344707" y="429866"/>
                </a:lnTo>
                <a:lnTo>
                  <a:pt x="333262" y="452121"/>
                </a:lnTo>
                <a:lnTo>
                  <a:pt x="244769" y="452121"/>
                </a:lnTo>
                <a:lnTo>
                  <a:pt x="157217" y="452121"/>
                </a:lnTo>
                <a:lnTo>
                  <a:pt x="145243" y="429866"/>
                </a:lnTo>
                <a:lnTo>
                  <a:pt x="132034" y="408318"/>
                </a:lnTo>
                <a:lnTo>
                  <a:pt x="117765" y="387477"/>
                </a:lnTo>
                <a:lnTo>
                  <a:pt x="102614" y="367342"/>
                </a:lnTo>
                <a:lnTo>
                  <a:pt x="93112" y="355538"/>
                </a:lnTo>
                <a:lnTo>
                  <a:pt x="84492" y="342850"/>
                </a:lnTo>
                <a:lnTo>
                  <a:pt x="65105" y="299666"/>
                </a:lnTo>
                <a:lnTo>
                  <a:pt x="57426" y="249594"/>
                </a:lnTo>
                <a:lnTo>
                  <a:pt x="57426" y="242058"/>
                </a:lnTo>
                <a:lnTo>
                  <a:pt x="64901" y="192659"/>
                </a:lnTo>
                <a:lnTo>
                  <a:pt x="84274" y="148286"/>
                </a:lnTo>
                <a:lnTo>
                  <a:pt x="113794" y="110667"/>
                </a:lnTo>
                <a:lnTo>
                  <a:pt x="151708" y="81525"/>
                </a:lnTo>
                <a:lnTo>
                  <a:pt x="196264" y="62587"/>
                </a:lnTo>
                <a:lnTo>
                  <a:pt x="245710" y="55577"/>
                </a:lnTo>
                <a:lnTo>
                  <a:pt x="295157" y="62521"/>
                </a:lnTo>
                <a:lnTo>
                  <a:pt x="339713" y="81316"/>
                </a:lnTo>
                <a:lnTo>
                  <a:pt x="377627" y="110314"/>
                </a:lnTo>
                <a:lnTo>
                  <a:pt x="407146" y="147868"/>
                </a:lnTo>
                <a:lnTo>
                  <a:pt x="426520" y="192331"/>
                </a:lnTo>
                <a:lnTo>
                  <a:pt x="433994" y="242058"/>
                </a:lnTo>
                <a:lnTo>
                  <a:pt x="433994" y="249594"/>
                </a:lnTo>
                <a:lnTo>
                  <a:pt x="433053" y="249594"/>
                </a:lnTo>
                <a:close/>
              </a:path>
            </a:pathLst>
          </a:custGeom>
          <a:ln w="1255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892565" y="6291083"/>
            <a:ext cx="531850" cy="5364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SMU </a:t>
            </a:r>
            <a:r>
              <a:rPr dirty="0"/>
              <a:t>291: Distillation </a:t>
            </a:r>
            <a:r>
              <a:rPr spc="-5" dirty="0"/>
              <a:t>Column</a:t>
            </a:r>
            <a:r>
              <a:rPr spc="-55" dirty="0"/>
              <a:t> </a:t>
            </a:r>
            <a:r>
              <a:rPr spc="-5" dirty="0"/>
              <a:t>Design</a:t>
            </a:r>
          </a:p>
          <a:p>
            <a:pPr marL="12700">
              <a:lnSpc>
                <a:spcPct val="100000"/>
              </a:lnSpc>
            </a:pPr>
            <a:r>
              <a:rPr dirty="0"/>
              <a:t>Mentor: </a:t>
            </a:r>
            <a:r>
              <a:rPr spc="-5" dirty="0"/>
              <a:t>Ashish</a:t>
            </a:r>
            <a:r>
              <a:rPr spc="-105" dirty="0"/>
              <a:t> </a:t>
            </a:r>
            <a:r>
              <a:rPr spc="-5" dirty="0"/>
              <a:t>Kumar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587120"/>
            <a:ext cx="12191365" cy="19050"/>
          </a:xfrm>
          <a:custGeom>
            <a:avLst/>
            <a:gdLst/>
            <a:ahLst/>
            <a:cxnLst/>
            <a:rect l="l" t="t" r="r" b="b"/>
            <a:pathLst>
              <a:path w="12191365" h="19050">
                <a:moveTo>
                  <a:pt x="0" y="19050"/>
                </a:moveTo>
                <a:lnTo>
                  <a:pt x="12191238" y="19050"/>
                </a:lnTo>
                <a:lnTo>
                  <a:pt x="12191238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2734" y="15620"/>
            <a:ext cx="39865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6187" y="1074547"/>
            <a:ext cx="9924415" cy="4585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3536" y="6285584"/>
            <a:ext cx="3566795" cy="553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SMU </a:t>
            </a:r>
            <a:r>
              <a:rPr dirty="0"/>
              <a:t>291: Distillation </a:t>
            </a:r>
            <a:r>
              <a:rPr spc="-5" dirty="0"/>
              <a:t>Column</a:t>
            </a:r>
            <a:r>
              <a:rPr spc="-55" dirty="0"/>
              <a:t> </a:t>
            </a:r>
            <a:r>
              <a:rPr spc="-5" dirty="0"/>
              <a:t>Design</a:t>
            </a:r>
          </a:p>
          <a:p>
            <a:pPr marL="12700">
              <a:lnSpc>
                <a:spcPct val="100000"/>
              </a:lnSpc>
            </a:pPr>
            <a:r>
              <a:rPr dirty="0"/>
              <a:t>Mentor: </a:t>
            </a:r>
            <a:r>
              <a:rPr spc="-5" dirty="0"/>
              <a:t>Ashish</a:t>
            </a:r>
            <a:r>
              <a:rPr spc="-105" dirty="0"/>
              <a:t> </a:t>
            </a:r>
            <a:r>
              <a:rPr spc="-5" dirty="0"/>
              <a:t>Kumar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571481" y="6352718"/>
            <a:ext cx="2390775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12" Type="http://schemas.openxmlformats.org/officeDocument/2006/relationships/image" Target="../media/image10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customXml" Target="../ink/ink3.xml"/><Relationship Id="rId5" Type="http://schemas.openxmlformats.org/officeDocument/2006/relationships/image" Target="../media/image6.jpg"/><Relationship Id="rId10" Type="http://schemas.openxmlformats.org/officeDocument/2006/relationships/image" Target="../media/image9.emf"/><Relationship Id="rId4" Type="http://schemas.openxmlformats.org/officeDocument/2006/relationships/image" Target="../media/image2.jpg"/><Relationship Id="rId9" Type="http://schemas.openxmlformats.org/officeDocument/2006/relationships/customXml" Target="../ink/ink2.xml"/><Relationship Id="rId1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.xml"/><Relationship Id="rId5" Type="http://schemas.openxmlformats.org/officeDocument/2006/relationships/image" Target="../media/image12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8.emf"/><Relationship Id="rId3" Type="http://schemas.openxmlformats.org/officeDocument/2006/relationships/image" Target="../media/image1.png"/><Relationship Id="rId7" Type="http://schemas.openxmlformats.org/officeDocument/2006/relationships/image" Target="../media/image15.emf"/><Relationship Id="rId12" Type="http://schemas.openxmlformats.org/officeDocument/2006/relationships/customXml" Target="../ink/ink9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.xml"/><Relationship Id="rId11" Type="http://schemas.openxmlformats.org/officeDocument/2006/relationships/image" Target="../media/image17.emf"/><Relationship Id="rId5" Type="http://schemas.openxmlformats.org/officeDocument/2006/relationships/image" Target="../media/image14.jpg"/><Relationship Id="rId10" Type="http://schemas.openxmlformats.org/officeDocument/2006/relationships/customXml" Target="../ink/ink8.xml"/><Relationship Id="rId4" Type="http://schemas.openxmlformats.org/officeDocument/2006/relationships/image" Target="../media/image2.jpg"/><Relationship Id="rId9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7078" y="120522"/>
            <a:ext cx="2830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Distillation Column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6294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58376" y="44958"/>
            <a:ext cx="2786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Department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Chemical </a:t>
            </a:r>
            <a:r>
              <a:rPr sz="1400" dirty="0">
                <a:latin typeface="Times New Roman"/>
                <a:cs typeface="Times New Roman"/>
              </a:rPr>
              <a:t>Engineering  Indian </a:t>
            </a:r>
            <a:r>
              <a:rPr sz="1400" spc="-5" dirty="0">
                <a:latin typeface="Times New Roman"/>
                <a:cs typeface="Times New Roman"/>
              </a:rPr>
              <a:t>Institute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Technology,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Kanpur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62000" y="6285584"/>
            <a:ext cx="3918331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dirty="0"/>
              <a:t>Mentor: Raju Singh</a:t>
            </a:r>
            <a:r>
              <a:rPr lang="en-US" spc="-5" dirty="0"/>
              <a:t> &amp; </a:t>
            </a:r>
            <a:r>
              <a:rPr lang="en-US" spc="-5" dirty="0" err="1" smtClean="0"/>
              <a:t>Samnvay</a:t>
            </a:r>
            <a:r>
              <a:rPr lang="en-US" spc="-5" dirty="0" smtClean="0"/>
              <a:t> </a:t>
            </a:r>
            <a:r>
              <a:rPr lang="en-US" spc="-5" dirty="0" err="1" smtClean="0"/>
              <a:t>Lakhotia</a:t>
            </a:r>
            <a:endParaRPr lang="en-US" dirty="0"/>
          </a:p>
          <a:p>
            <a:pPr marL="12700">
              <a:lnSpc>
                <a:spcPts val="2065"/>
              </a:lnSpc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3536" y="1358948"/>
            <a:ext cx="10911840" cy="28437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95"/>
              </a:spcBef>
            </a:pPr>
            <a:r>
              <a:rPr sz="4400" b="1" spc="-30" dirty="0">
                <a:latin typeface="Times New Roman"/>
                <a:cs typeface="Times New Roman"/>
              </a:rPr>
              <a:t>DISTILLATION </a:t>
            </a:r>
            <a:r>
              <a:rPr sz="4400" b="1" spc="-10" dirty="0">
                <a:latin typeface="Times New Roman"/>
                <a:cs typeface="Times New Roman"/>
              </a:rPr>
              <a:t>COLUMN </a:t>
            </a:r>
            <a:r>
              <a:rPr sz="4400" b="1" spc="-5" dirty="0">
                <a:latin typeface="Times New Roman"/>
                <a:cs typeface="Times New Roman"/>
              </a:rPr>
              <a:t>DESIGN</a:t>
            </a:r>
            <a:r>
              <a:rPr sz="4400" b="1" spc="50" dirty="0">
                <a:latin typeface="Times New Roman"/>
                <a:cs typeface="Times New Roman"/>
              </a:rPr>
              <a:t> </a:t>
            </a:r>
            <a:r>
              <a:rPr sz="4400" b="1" spc="-5" dirty="0" smtClean="0">
                <a:latin typeface="Times New Roman"/>
                <a:cs typeface="Times New Roman"/>
              </a:rPr>
              <a:t>PROJECT</a:t>
            </a:r>
            <a:r>
              <a:rPr lang="en-US" sz="4400" b="1" spc="-5" dirty="0" smtClean="0">
                <a:latin typeface="Times New Roman"/>
                <a:cs typeface="Times New Roman"/>
              </a:rPr>
              <a:t>                 -By</a:t>
            </a:r>
            <a:endParaRPr sz="44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  <a:spcBef>
                <a:spcPts val="2415"/>
              </a:spcBef>
            </a:pPr>
            <a:r>
              <a:rPr lang="en-US" sz="2800" b="1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HARJAP SINGH</a:t>
            </a:r>
          </a:p>
          <a:p>
            <a:pPr marL="12700" algn="r">
              <a:lnSpc>
                <a:spcPct val="100000"/>
              </a:lnSpc>
              <a:spcBef>
                <a:spcPts val="2415"/>
              </a:spcBef>
            </a:pPr>
            <a:r>
              <a:rPr lang="en-US" sz="2800" b="1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ADITYA SINGH KAURAV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56057"/>
            <a:ext cx="12192000" cy="3071495"/>
            <a:chOff x="0" y="3756057"/>
            <a:chExt cx="12192000" cy="3071495"/>
          </a:xfrm>
        </p:grpSpPr>
        <p:sp>
          <p:nvSpPr>
            <p:cNvPr id="3" name="object 3"/>
            <p:cNvSpPr/>
            <p:nvPr/>
          </p:nvSpPr>
          <p:spPr>
            <a:xfrm>
              <a:off x="6441947" y="3756057"/>
              <a:ext cx="4715256" cy="24390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6152" y="4792979"/>
              <a:ext cx="914400" cy="399415"/>
            </a:xfrm>
            <a:custGeom>
              <a:avLst/>
              <a:gdLst/>
              <a:ahLst/>
              <a:cxnLst/>
              <a:rect l="l" t="t" r="r" b="b"/>
              <a:pathLst>
                <a:path w="914400" h="399414">
                  <a:moveTo>
                    <a:pt x="714756" y="0"/>
                  </a:moveTo>
                  <a:lnTo>
                    <a:pt x="714756" y="99822"/>
                  </a:lnTo>
                  <a:lnTo>
                    <a:pt x="0" y="99822"/>
                  </a:lnTo>
                  <a:lnTo>
                    <a:pt x="0" y="299466"/>
                  </a:lnTo>
                  <a:lnTo>
                    <a:pt x="714756" y="299466"/>
                  </a:lnTo>
                  <a:lnTo>
                    <a:pt x="714756" y="399288"/>
                  </a:lnTo>
                  <a:lnTo>
                    <a:pt x="914400" y="199644"/>
                  </a:lnTo>
                  <a:lnTo>
                    <a:pt x="7147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26152" y="4792979"/>
              <a:ext cx="914400" cy="399415"/>
            </a:xfrm>
            <a:custGeom>
              <a:avLst/>
              <a:gdLst/>
              <a:ahLst/>
              <a:cxnLst/>
              <a:rect l="l" t="t" r="r" b="b"/>
              <a:pathLst>
                <a:path w="914400" h="399414">
                  <a:moveTo>
                    <a:pt x="0" y="99822"/>
                  </a:moveTo>
                  <a:lnTo>
                    <a:pt x="714756" y="99822"/>
                  </a:lnTo>
                  <a:lnTo>
                    <a:pt x="714756" y="0"/>
                  </a:lnTo>
                  <a:lnTo>
                    <a:pt x="914400" y="199644"/>
                  </a:lnTo>
                  <a:lnTo>
                    <a:pt x="714756" y="399288"/>
                  </a:lnTo>
                  <a:lnTo>
                    <a:pt x="714756" y="299466"/>
                  </a:lnTo>
                  <a:lnTo>
                    <a:pt x="0" y="299466"/>
                  </a:lnTo>
                  <a:lnTo>
                    <a:pt x="0" y="9982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9273" y="3882083"/>
              <a:ext cx="3138882" cy="21818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664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DWSIM </a:t>
            </a:r>
            <a:r>
              <a:rPr spc="-15" dirty="0"/>
              <a:t>DISTILLATION</a:t>
            </a:r>
            <a:r>
              <a:rPr spc="-45" dirty="0"/>
              <a:t> </a:t>
            </a:r>
            <a:r>
              <a:rPr dirty="0"/>
              <a:t>OF  </a:t>
            </a:r>
            <a:r>
              <a:rPr spc="-5" dirty="0"/>
              <a:t>AZEOTROPIC</a:t>
            </a:r>
            <a:r>
              <a:rPr spc="-10" dirty="0"/>
              <a:t> </a:t>
            </a:r>
            <a:r>
              <a:rPr dirty="0"/>
              <a:t>MIXTURES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66294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663950" y="6095"/>
            <a:ext cx="4576445" cy="546100"/>
            <a:chOff x="4663950" y="6095"/>
            <a:chExt cx="4576445" cy="546100"/>
          </a:xfrm>
        </p:grpSpPr>
        <p:sp>
          <p:nvSpPr>
            <p:cNvPr id="10" name="object 10"/>
            <p:cNvSpPr/>
            <p:nvPr/>
          </p:nvSpPr>
          <p:spPr>
            <a:xfrm>
              <a:off x="8666988" y="6095"/>
              <a:ext cx="573024" cy="5455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63950" y="88971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70" h="458470">
                  <a:moveTo>
                    <a:pt x="228953" y="0"/>
                  </a:moveTo>
                  <a:lnTo>
                    <a:pt x="182811" y="4653"/>
                  </a:lnTo>
                  <a:lnTo>
                    <a:pt x="139834" y="18000"/>
                  </a:lnTo>
                  <a:lnTo>
                    <a:pt x="100943" y="39118"/>
                  </a:lnTo>
                  <a:lnTo>
                    <a:pt x="67059" y="67089"/>
                  </a:lnTo>
                  <a:lnTo>
                    <a:pt x="39101" y="100990"/>
                  </a:lnTo>
                  <a:lnTo>
                    <a:pt x="17992" y="139901"/>
                  </a:lnTo>
                  <a:lnTo>
                    <a:pt x="4651" y="182901"/>
                  </a:lnTo>
                  <a:lnTo>
                    <a:pt x="0" y="229070"/>
                  </a:lnTo>
                  <a:lnTo>
                    <a:pt x="4651" y="275239"/>
                  </a:lnTo>
                  <a:lnTo>
                    <a:pt x="17992" y="318242"/>
                  </a:lnTo>
                  <a:lnTo>
                    <a:pt x="39101" y="357156"/>
                  </a:lnTo>
                  <a:lnTo>
                    <a:pt x="67059" y="391061"/>
                  </a:lnTo>
                  <a:lnTo>
                    <a:pt x="100943" y="419035"/>
                  </a:lnTo>
                  <a:lnTo>
                    <a:pt x="139834" y="440157"/>
                  </a:lnTo>
                  <a:lnTo>
                    <a:pt x="182811" y="453506"/>
                  </a:lnTo>
                  <a:lnTo>
                    <a:pt x="228953" y="458161"/>
                  </a:lnTo>
                  <a:lnTo>
                    <a:pt x="275095" y="453506"/>
                  </a:lnTo>
                  <a:lnTo>
                    <a:pt x="318072" y="440157"/>
                  </a:lnTo>
                  <a:lnTo>
                    <a:pt x="356963" y="419035"/>
                  </a:lnTo>
                  <a:lnTo>
                    <a:pt x="390847" y="391061"/>
                  </a:lnTo>
                  <a:lnTo>
                    <a:pt x="418805" y="357156"/>
                  </a:lnTo>
                  <a:lnTo>
                    <a:pt x="439914" y="318242"/>
                  </a:lnTo>
                  <a:lnTo>
                    <a:pt x="453255" y="275239"/>
                  </a:lnTo>
                  <a:lnTo>
                    <a:pt x="457906" y="229070"/>
                  </a:lnTo>
                  <a:lnTo>
                    <a:pt x="453255" y="182901"/>
                  </a:lnTo>
                  <a:lnTo>
                    <a:pt x="439914" y="139901"/>
                  </a:lnTo>
                  <a:lnTo>
                    <a:pt x="418805" y="100990"/>
                  </a:lnTo>
                  <a:lnTo>
                    <a:pt x="390847" y="67089"/>
                  </a:lnTo>
                  <a:lnTo>
                    <a:pt x="356963" y="39118"/>
                  </a:lnTo>
                  <a:lnTo>
                    <a:pt x="318072" y="18000"/>
                  </a:lnTo>
                  <a:lnTo>
                    <a:pt x="275095" y="4653"/>
                  </a:lnTo>
                  <a:lnTo>
                    <a:pt x="2289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358376" y="44958"/>
            <a:ext cx="2786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Department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Chemical </a:t>
            </a:r>
            <a:r>
              <a:rPr sz="1400" dirty="0">
                <a:latin typeface="Times New Roman"/>
                <a:cs typeface="Times New Roman"/>
              </a:rPr>
              <a:t>Engineering  Indian </a:t>
            </a:r>
            <a:r>
              <a:rPr sz="1400" spc="-5" dirty="0">
                <a:latin typeface="Times New Roman"/>
                <a:cs typeface="Times New Roman"/>
              </a:rPr>
              <a:t>Institute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Technology,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Kanpur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766063"/>
            <a:ext cx="7070090" cy="2557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Ethanol &amp;</a:t>
            </a:r>
            <a:r>
              <a:rPr sz="2000" b="1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Water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azeotropic </a:t>
            </a:r>
            <a:r>
              <a:rPr sz="1800" spc="-5" dirty="0">
                <a:latin typeface="Times New Roman"/>
                <a:cs typeface="Times New Roman"/>
              </a:rPr>
              <a:t>composition is </a:t>
            </a:r>
            <a:r>
              <a:rPr sz="1800" dirty="0">
                <a:latin typeface="Times New Roman"/>
                <a:cs typeface="Times New Roman"/>
              </a:rPr>
              <a:t>found when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mole fraction (X)-Ethanol = mole fraction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(Y)-Ethanol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 happens at x=0.86 for Ethanol &amp; </a:t>
            </a:r>
            <a:r>
              <a:rPr sz="1800" spc="-30" dirty="0">
                <a:latin typeface="Times New Roman"/>
                <a:cs typeface="Times New Roman"/>
              </a:rPr>
              <a:t>Water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mixture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471C4"/>
              </a:buClr>
              <a:buFont typeface="Wingdings"/>
              <a:buChar char="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Shortcut</a:t>
            </a:r>
            <a:r>
              <a:rPr sz="20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Column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By simulating a </a:t>
            </a:r>
            <a:r>
              <a:rPr sz="1800" spc="-5" dirty="0">
                <a:latin typeface="Times New Roman"/>
                <a:cs typeface="Times New Roman"/>
              </a:rPr>
              <a:t>shortcut column </a:t>
            </a:r>
            <a:r>
              <a:rPr sz="1800" dirty="0">
                <a:latin typeface="Times New Roman"/>
                <a:cs typeface="Times New Roman"/>
              </a:rPr>
              <a:t>, the necessary parameters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actual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stages </a:t>
            </a:r>
            <a:r>
              <a:rPr sz="1800" dirty="0">
                <a:latin typeface="Times New Roman"/>
                <a:cs typeface="Times New Roman"/>
              </a:rPr>
              <a:t>, feed tray </a:t>
            </a:r>
            <a:r>
              <a:rPr sz="1800" spc="-5" dirty="0">
                <a:latin typeface="Times New Roman"/>
                <a:cs typeface="Times New Roman"/>
              </a:rPr>
              <a:t>optimal </a:t>
            </a:r>
            <a:r>
              <a:rPr sz="1800" dirty="0">
                <a:latin typeface="Times New Roman"/>
                <a:cs typeface="Times New Roman"/>
              </a:rPr>
              <a:t>position , reflux ratio gets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83303" y="772523"/>
            <a:ext cx="3888187" cy="2807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SMU </a:t>
            </a:r>
            <a:r>
              <a:rPr dirty="0"/>
              <a:t>291: Distillation </a:t>
            </a:r>
            <a:r>
              <a:rPr spc="-5" dirty="0"/>
              <a:t>Column</a:t>
            </a:r>
            <a:r>
              <a:rPr spc="-55" dirty="0"/>
              <a:t> </a:t>
            </a:r>
            <a:r>
              <a:rPr spc="-5" dirty="0"/>
              <a:t>Design</a:t>
            </a:r>
          </a:p>
          <a:p>
            <a:pPr marL="12700">
              <a:lnSpc>
                <a:spcPct val="100000"/>
              </a:lnSpc>
            </a:pPr>
            <a:r>
              <a:rPr dirty="0"/>
              <a:t>Mentor: </a:t>
            </a:r>
            <a:r>
              <a:rPr spc="-5" dirty="0"/>
              <a:t>Ashish</a:t>
            </a:r>
            <a:r>
              <a:rPr spc="-105" dirty="0"/>
              <a:t> </a:t>
            </a:r>
            <a:r>
              <a:rPr spc="-5" dirty="0"/>
              <a:t>Kumar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664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DWSIM </a:t>
            </a:r>
            <a:r>
              <a:rPr spc="-15" dirty="0"/>
              <a:t>DISTILLATION</a:t>
            </a:r>
            <a:r>
              <a:rPr spc="-45" dirty="0"/>
              <a:t> </a:t>
            </a:r>
            <a:r>
              <a:rPr dirty="0"/>
              <a:t>OF  </a:t>
            </a:r>
            <a:r>
              <a:rPr spc="-5" dirty="0"/>
              <a:t>AZEOTROPIC</a:t>
            </a:r>
            <a:r>
              <a:rPr spc="-10" dirty="0"/>
              <a:t> </a:t>
            </a:r>
            <a:r>
              <a:rPr dirty="0"/>
              <a:t>MIXTURES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6294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663950" y="6095"/>
            <a:ext cx="4576445" cy="546100"/>
            <a:chOff x="4663950" y="6095"/>
            <a:chExt cx="4576445" cy="546100"/>
          </a:xfrm>
        </p:grpSpPr>
        <p:sp>
          <p:nvSpPr>
            <p:cNvPr id="5" name="object 5"/>
            <p:cNvSpPr/>
            <p:nvPr/>
          </p:nvSpPr>
          <p:spPr>
            <a:xfrm>
              <a:off x="8666988" y="6095"/>
              <a:ext cx="573024" cy="545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63950" y="88971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70" h="458470">
                  <a:moveTo>
                    <a:pt x="228953" y="0"/>
                  </a:moveTo>
                  <a:lnTo>
                    <a:pt x="182811" y="4653"/>
                  </a:lnTo>
                  <a:lnTo>
                    <a:pt x="139834" y="18000"/>
                  </a:lnTo>
                  <a:lnTo>
                    <a:pt x="100943" y="39118"/>
                  </a:lnTo>
                  <a:lnTo>
                    <a:pt x="67059" y="67089"/>
                  </a:lnTo>
                  <a:lnTo>
                    <a:pt x="39101" y="100990"/>
                  </a:lnTo>
                  <a:lnTo>
                    <a:pt x="17992" y="139901"/>
                  </a:lnTo>
                  <a:lnTo>
                    <a:pt x="4651" y="182901"/>
                  </a:lnTo>
                  <a:lnTo>
                    <a:pt x="0" y="229070"/>
                  </a:lnTo>
                  <a:lnTo>
                    <a:pt x="4651" y="275239"/>
                  </a:lnTo>
                  <a:lnTo>
                    <a:pt x="17992" y="318242"/>
                  </a:lnTo>
                  <a:lnTo>
                    <a:pt x="39101" y="357156"/>
                  </a:lnTo>
                  <a:lnTo>
                    <a:pt x="67059" y="391061"/>
                  </a:lnTo>
                  <a:lnTo>
                    <a:pt x="100943" y="419035"/>
                  </a:lnTo>
                  <a:lnTo>
                    <a:pt x="139834" y="440157"/>
                  </a:lnTo>
                  <a:lnTo>
                    <a:pt x="182811" y="453506"/>
                  </a:lnTo>
                  <a:lnTo>
                    <a:pt x="228953" y="458161"/>
                  </a:lnTo>
                  <a:lnTo>
                    <a:pt x="275095" y="453506"/>
                  </a:lnTo>
                  <a:lnTo>
                    <a:pt x="318072" y="440157"/>
                  </a:lnTo>
                  <a:lnTo>
                    <a:pt x="356963" y="419035"/>
                  </a:lnTo>
                  <a:lnTo>
                    <a:pt x="390847" y="391061"/>
                  </a:lnTo>
                  <a:lnTo>
                    <a:pt x="418805" y="357156"/>
                  </a:lnTo>
                  <a:lnTo>
                    <a:pt x="439914" y="318242"/>
                  </a:lnTo>
                  <a:lnTo>
                    <a:pt x="453255" y="275239"/>
                  </a:lnTo>
                  <a:lnTo>
                    <a:pt x="457906" y="229070"/>
                  </a:lnTo>
                  <a:lnTo>
                    <a:pt x="453255" y="182901"/>
                  </a:lnTo>
                  <a:lnTo>
                    <a:pt x="439914" y="139901"/>
                  </a:lnTo>
                  <a:lnTo>
                    <a:pt x="418805" y="100990"/>
                  </a:lnTo>
                  <a:lnTo>
                    <a:pt x="390847" y="67089"/>
                  </a:lnTo>
                  <a:lnTo>
                    <a:pt x="356963" y="39118"/>
                  </a:lnTo>
                  <a:lnTo>
                    <a:pt x="318072" y="18000"/>
                  </a:lnTo>
                  <a:lnTo>
                    <a:pt x="275095" y="4653"/>
                  </a:lnTo>
                  <a:lnTo>
                    <a:pt x="2289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58376" y="44958"/>
            <a:ext cx="2786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Department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Chemical </a:t>
            </a:r>
            <a:r>
              <a:rPr sz="1400" dirty="0">
                <a:latin typeface="Times New Roman"/>
                <a:cs typeface="Times New Roman"/>
              </a:rPr>
              <a:t>Engineering  Indian </a:t>
            </a:r>
            <a:r>
              <a:rPr sz="1400" spc="-5" dirty="0">
                <a:latin typeface="Times New Roman"/>
                <a:cs typeface="Times New Roman"/>
              </a:rPr>
              <a:t>Institute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Technology,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Kanpur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766063"/>
            <a:ext cx="111277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Ethanol &amp;</a:t>
            </a:r>
            <a:r>
              <a:rPr sz="2000" b="1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Water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By putting the </a:t>
            </a:r>
            <a:r>
              <a:rPr sz="2000" spc="-5" dirty="0">
                <a:latin typeface="Times New Roman"/>
                <a:cs typeface="Times New Roman"/>
              </a:rPr>
              <a:t>same parameters </a:t>
            </a:r>
            <a:r>
              <a:rPr sz="2000" dirty="0">
                <a:latin typeface="Times New Roman"/>
                <a:cs typeface="Times New Roman"/>
              </a:rPr>
              <a:t>in Chem-Sep </a:t>
            </a:r>
            <a:r>
              <a:rPr sz="2000" spc="-5" dirty="0">
                <a:latin typeface="Times New Roman"/>
                <a:cs typeface="Times New Roman"/>
              </a:rPr>
              <a:t>column </a:t>
            </a:r>
            <a:r>
              <a:rPr sz="2000" dirty="0">
                <a:latin typeface="Times New Roman"/>
                <a:cs typeface="Times New Roman"/>
              </a:rPr>
              <a:t>as obtained from Shortcut </a:t>
            </a:r>
            <a:r>
              <a:rPr sz="2000" spc="-5" dirty="0">
                <a:latin typeface="Times New Roman"/>
                <a:cs typeface="Times New Roman"/>
              </a:rPr>
              <a:t>column simulation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can  achieve separation of Ethanol and </a:t>
            </a:r>
            <a:r>
              <a:rPr sz="2000" spc="-30" dirty="0">
                <a:latin typeface="Times New Roman"/>
                <a:cs typeface="Times New Roman"/>
              </a:rPr>
              <a:t>Water </a:t>
            </a:r>
            <a:r>
              <a:rPr sz="2000" dirty="0">
                <a:latin typeface="Times New Roman"/>
                <a:cs typeface="Times New Roman"/>
              </a:rPr>
              <a:t>with Ethanol being obtained as a top product (72%) and water as</a:t>
            </a:r>
            <a:r>
              <a:rPr sz="2000" spc="-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bottom product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(99%)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2044" y="5338978"/>
            <a:ext cx="2730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McCabe-Thiele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7300" y="5338978"/>
            <a:ext cx="1664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Stream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Results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33515" y="2253995"/>
            <a:ext cx="5847588" cy="2977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395" y="2168521"/>
            <a:ext cx="5576454" cy="3019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SMU </a:t>
            </a:r>
            <a:r>
              <a:rPr dirty="0"/>
              <a:t>291: Distillation </a:t>
            </a:r>
            <a:r>
              <a:rPr spc="-5" dirty="0"/>
              <a:t>Column</a:t>
            </a:r>
            <a:r>
              <a:rPr spc="-55" dirty="0"/>
              <a:t> </a:t>
            </a:r>
            <a:r>
              <a:rPr spc="-5" dirty="0"/>
              <a:t>Design</a:t>
            </a:r>
          </a:p>
          <a:p>
            <a:pPr marL="12700">
              <a:lnSpc>
                <a:spcPct val="100000"/>
              </a:lnSpc>
            </a:pPr>
            <a:r>
              <a:rPr dirty="0"/>
              <a:t>Mentor: </a:t>
            </a:r>
            <a:r>
              <a:rPr spc="-5" dirty="0"/>
              <a:t>Ashish</a:t>
            </a:r>
            <a:r>
              <a:rPr spc="-105" dirty="0"/>
              <a:t> </a:t>
            </a:r>
            <a:r>
              <a:rPr spc="-5" dirty="0"/>
              <a:t>Kumar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664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DWSIM </a:t>
            </a:r>
            <a:r>
              <a:rPr spc="-15" dirty="0"/>
              <a:t>DISTILLATION</a:t>
            </a:r>
            <a:r>
              <a:rPr spc="-45" dirty="0"/>
              <a:t> </a:t>
            </a:r>
            <a:r>
              <a:rPr dirty="0"/>
              <a:t>OF  </a:t>
            </a:r>
            <a:r>
              <a:rPr spc="-5" dirty="0"/>
              <a:t>AZEOTROPIC</a:t>
            </a:r>
            <a:r>
              <a:rPr spc="-10" dirty="0"/>
              <a:t> </a:t>
            </a:r>
            <a:r>
              <a:rPr dirty="0"/>
              <a:t>MIXTURES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6294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663950" y="6095"/>
            <a:ext cx="4576445" cy="546100"/>
            <a:chOff x="4663950" y="6095"/>
            <a:chExt cx="4576445" cy="546100"/>
          </a:xfrm>
        </p:grpSpPr>
        <p:sp>
          <p:nvSpPr>
            <p:cNvPr id="5" name="object 5"/>
            <p:cNvSpPr/>
            <p:nvPr/>
          </p:nvSpPr>
          <p:spPr>
            <a:xfrm>
              <a:off x="8666988" y="6095"/>
              <a:ext cx="573024" cy="545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63950" y="88971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70" h="458470">
                  <a:moveTo>
                    <a:pt x="228953" y="0"/>
                  </a:moveTo>
                  <a:lnTo>
                    <a:pt x="182811" y="4653"/>
                  </a:lnTo>
                  <a:lnTo>
                    <a:pt x="139834" y="18000"/>
                  </a:lnTo>
                  <a:lnTo>
                    <a:pt x="100943" y="39118"/>
                  </a:lnTo>
                  <a:lnTo>
                    <a:pt x="67059" y="67089"/>
                  </a:lnTo>
                  <a:lnTo>
                    <a:pt x="39101" y="100990"/>
                  </a:lnTo>
                  <a:lnTo>
                    <a:pt x="17992" y="139901"/>
                  </a:lnTo>
                  <a:lnTo>
                    <a:pt x="4651" y="182901"/>
                  </a:lnTo>
                  <a:lnTo>
                    <a:pt x="0" y="229070"/>
                  </a:lnTo>
                  <a:lnTo>
                    <a:pt x="4651" y="275239"/>
                  </a:lnTo>
                  <a:lnTo>
                    <a:pt x="17992" y="318242"/>
                  </a:lnTo>
                  <a:lnTo>
                    <a:pt x="39101" y="357156"/>
                  </a:lnTo>
                  <a:lnTo>
                    <a:pt x="67059" y="391061"/>
                  </a:lnTo>
                  <a:lnTo>
                    <a:pt x="100943" y="419035"/>
                  </a:lnTo>
                  <a:lnTo>
                    <a:pt x="139834" y="440157"/>
                  </a:lnTo>
                  <a:lnTo>
                    <a:pt x="182811" y="453506"/>
                  </a:lnTo>
                  <a:lnTo>
                    <a:pt x="228953" y="458161"/>
                  </a:lnTo>
                  <a:lnTo>
                    <a:pt x="275095" y="453506"/>
                  </a:lnTo>
                  <a:lnTo>
                    <a:pt x="318072" y="440157"/>
                  </a:lnTo>
                  <a:lnTo>
                    <a:pt x="356963" y="419035"/>
                  </a:lnTo>
                  <a:lnTo>
                    <a:pt x="390847" y="391061"/>
                  </a:lnTo>
                  <a:lnTo>
                    <a:pt x="418805" y="357156"/>
                  </a:lnTo>
                  <a:lnTo>
                    <a:pt x="439914" y="318242"/>
                  </a:lnTo>
                  <a:lnTo>
                    <a:pt x="453255" y="275239"/>
                  </a:lnTo>
                  <a:lnTo>
                    <a:pt x="457906" y="229070"/>
                  </a:lnTo>
                  <a:lnTo>
                    <a:pt x="453255" y="182901"/>
                  </a:lnTo>
                  <a:lnTo>
                    <a:pt x="439914" y="139901"/>
                  </a:lnTo>
                  <a:lnTo>
                    <a:pt x="418805" y="100990"/>
                  </a:lnTo>
                  <a:lnTo>
                    <a:pt x="390847" y="67089"/>
                  </a:lnTo>
                  <a:lnTo>
                    <a:pt x="356963" y="39118"/>
                  </a:lnTo>
                  <a:lnTo>
                    <a:pt x="318072" y="18000"/>
                  </a:lnTo>
                  <a:lnTo>
                    <a:pt x="275095" y="4653"/>
                  </a:lnTo>
                  <a:lnTo>
                    <a:pt x="2289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58376" y="44958"/>
            <a:ext cx="2786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Department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Chemical </a:t>
            </a:r>
            <a:r>
              <a:rPr sz="1400" dirty="0">
                <a:latin typeface="Times New Roman"/>
                <a:cs typeface="Times New Roman"/>
              </a:rPr>
              <a:t>Engineering  Indian </a:t>
            </a:r>
            <a:r>
              <a:rPr sz="1400" spc="-5" dirty="0">
                <a:latin typeface="Times New Roman"/>
                <a:cs typeface="Times New Roman"/>
              </a:rPr>
              <a:t>Institute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Technology,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Kanpur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795" y="868680"/>
            <a:ext cx="6010857" cy="3973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02893" y="4952492"/>
            <a:ext cx="4804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Composition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Ethanol </a:t>
            </a:r>
            <a:r>
              <a:rPr sz="1800" b="1" dirty="0">
                <a:latin typeface="Times New Roman"/>
                <a:cs typeface="Times New Roman"/>
              </a:rPr>
              <a:t>&amp; </a:t>
            </a:r>
            <a:r>
              <a:rPr sz="1800" b="1" spc="-20" dirty="0">
                <a:latin typeface="Times New Roman"/>
                <a:cs typeface="Times New Roman"/>
              </a:rPr>
              <a:t>Water </a:t>
            </a:r>
            <a:r>
              <a:rPr sz="1800" b="1" dirty="0">
                <a:latin typeface="Times New Roman"/>
                <a:cs typeface="Times New Roman"/>
              </a:rPr>
              <a:t>at each stage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R="166370" algn="ctr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Chem-Sep </a:t>
            </a:r>
            <a:r>
              <a:rPr sz="1800" b="1" dirty="0">
                <a:latin typeface="Times New Roman"/>
                <a:cs typeface="Times New Roman"/>
              </a:rPr>
              <a:t>Column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19909" y="4952492"/>
            <a:ext cx="266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Times New Roman"/>
                <a:cs typeface="Times New Roman"/>
              </a:rPr>
              <a:t>Chem-Sep </a:t>
            </a:r>
            <a:r>
              <a:rPr sz="1800" b="1" spc="-5" dirty="0">
                <a:latin typeface="Times New Roman"/>
                <a:cs typeface="Times New Roman"/>
              </a:rPr>
              <a:t>Column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Design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20730" y="1513615"/>
            <a:ext cx="4584191" cy="2996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SMU </a:t>
            </a:r>
            <a:r>
              <a:rPr dirty="0"/>
              <a:t>291: Distillation </a:t>
            </a:r>
            <a:r>
              <a:rPr spc="-5" dirty="0"/>
              <a:t>Column</a:t>
            </a:r>
            <a:r>
              <a:rPr spc="-55" dirty="0"/>
              <a:t> </a:t>
            </a:r>
            <a:r>
              <a:rPr spc="-5" dirty="0"/>
              <a:t>Design</a:t>
            </a:r>
          </a:p>
          <a:p>
            <a:pPr marL="12700">
              <a:lnSpc>
                <a:spcPct val="100000"/>
              </a:lnSpc>
            </a:pPr>
            <a:r>
              <a:rPr dirty="0"/>
              <a:t>Mentor: </a:t>
            </a:r>
            <a:r>
              <a:rPr spc="-5" dirty="0"/>
              <a:t>Ashish</a:t>
            </a:r>
            <a:r>
              <a:rPr spc="-105" dirty="0"/>
              <a:t> </a:t>
            </a:r>
            <a:r>
              <a:rPr spc="-5" dirty="0"/>
              <a:t>Kumar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3047"/>
            <a:ext cx="12192000" cy="3014980"/>
            <a:chOff x="0" y="3813047"/>
            <a:chExt cx="12192000" cy="3014980"/>
          </a:xfrm>
        </p:grpSpPr>
        <p:sp>
          <p:nvSpPr>
            <p:cNvPr id="3" name="object 3"/>
            <p:cNvSpPr/>
            <p:nvPr/>
          </p:nvSpPr>
          <p:spPr>
            <a:xfrm>
              <a:off x="1189273" y="3882083"/>
              <a:ext cx="3138882" cy="21818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36208" y="3813047"/>
              <a:ext cx="4837176" cy="22944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664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DWSIM </a:t>
            </a:r>
            <a:r>
              <a:rPr spc="-15" dirty="0"/>
              <a:t>DISTILLATION</a:t>
            </a:r>
            <a:r>
              <a:rPr spc="-45" dirty="0"/>
              <a:t> </a:t>
            </a:r>
            <a:r>
              <a:rPr dirty="0"/>
              <a:t>OF  </a:t>
            </a:r>
            <a:r>
              <a:rPr spc="-5" dirty="0"/>
              <a:t>AZEOTROPIC</a:t>
            </a:r>
            <a:r>
              <a:rPr spc="-10" dirty="0"/>
              <a:t> </a:t>
            </a:r>
            <a:r>
              <a:rPr dirty="0"/>
              <a:t>MIXTURES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66294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63950" y="6095"/>
            <a:ext cx="4576445" cy="546100"/>
            <a:chOff x="4663950" y="6095"/>
            <a:chExt cx="4576445" cy="546100"/>
          </a:xfrm>
        </p:grpSpPr>
        <p:sp>
          <p:nvSpPr>
            <p:cNvPr id="8" name="object 8"/>
            <p:cNvSpPr/>
            <p:nvPr/>
          </p:nvSpPr>
          <p:spPr>
            <a:xfrm>
              <a:off x="8666988" y="6095"/>
              <a:ext cx="573024" cy="5455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3950" y="88971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70" h="458470">
                  <a:moveTo>
                    <a:pt x="228953" y="0"/>
                  </a:moveTo>
                  <a:lnTo>
                    <a:pt x="182811" y="4653"/>
                  </a:lnTo>
                  <a:lnTo>
                    <a:pt x="139834" y="18000"/>
                  </a:lnTo>
                  <a:lnTo>
                    <a:pt x="100943" y="39118"/>
                  </a:lnTo>
                  <a:lnTo>
                    <a:pt x="67059" y="67089"/>
                  </a:lnTo>
                  <a:lnTo>
                    <a:pt x="39101" y="100990"/>
                  </a:lnTo>
                  <a:lnTo>
                    <a:pt x="17992" y="139901"/>
                  </a:lnTo>
                  <a:lnTo>
                    <a:pt x="4651" y="182901"/>
                  </a:lnTo>
                  <a:lnTo>
                    <a:pt x="0" y="229070"/>
                  </a:lnTo>
                  <a:lnTo>
                    <a:pt x="4651" y="275239"/>
                  </a:lnTo>
                  <a:lnTo>
                    <a:pt x="17992" y="318242"/>
                  </a:lnTo>
                  <a:lnTo>
                    <a:pt x="39101" y="357156"/>
                  </a:lnTo>
                  <a:lnTo>
                    <a:pt x="67059" y="391061"/>
                  </a:lnTo>
                  <a:lnTo>
                    <a:pt x="100943" y="419035"/>
                  </a:lnTo>
                  <a:lnTo>
                    <a:pt x="139834" y="440157"/>
                  </a:lnTo>
                  <a:lnTo>
                    <a:pt x="182811" y="453506"/>
                  </a:lnTo>
                  <a:lnTo>
                    <a:pt x="228953" y="458161"/>
                  </a:lnTo>
                  <a:lnTo>
                    <a:pt x="275095" y="453506"/>
                  </a:lnTo>
                  <a:lnTo>
                    <a:pt x="318072" y="440157"/>
                  </a:lnTo>
                  <a:lnTo>
                    <a:pt x="356963" y="419035"/>
                  </a:lnTo>
                  <a:lnTo>
                    <a:pt x="390847" y="391061"/>
                  </a:lnTo>
                  <a:lnTo>
                    <a:pt x="418805" y="357156"/>
                  </a:lnTo>
                  <a:lnTo>
                    <a:pt x="439914" y="318242"/>
                  </a:lnTo>
                  <a:lnTo>
                    <a:pt x="453255" y="275239"/>
                  </a:lnTo>
                  <a:lnTo>
                    <a:pt x="457906" y="229070"/>
                  </a:lnTo>
                  <a:lnTo>
                    <a:pt x="453255" y="182901"/>
                  </a:lnTo>
                  <a:lnTo>
                    <a:pt x="439914" y="139901"/>
                  </a:lnTo>
                  <a:lnTo>
                    <a:pt x="418805" y="100990"/>
                  </a:lnTo>
                  <a:lnTo>
                    <a:pt x="390847" y="67089"/>
                  </a:lnTo>
                  <a:lnTo>
                    <a:pt x="356963" y="39118"/>
                  </a:lnTo>
                  <a:lnTo>
                    <a:pt x="318072" y="18000"/>
                  </a:lnTo>
                  <a:lnTo>
                    <a:pt x="275095" y="4653"/>
                  </a:lnTo>
                  <a:lnTo>
                    <a:pt x="2289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358376" y="44958"/>
            <a:ext cx="2786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Department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Chemical </a:t>
            </a:r>
            <a:r>
              <a:rPr sz="1400" dirty="0">
                <a:latin typeface="Times New Roman"/>
                <a:cs typeface="Times New Roman"/>
              </a:rPr>
              <a:t>Engineering  Indian </a:t>
            </a:r>
            <a:r>
              <a:rPr sz="1400" spc="-5" dirty="0">
                <a:latin typeface="Times New Roman"/>
                <a:cs typeface="Times New Roman"/>
              </a:rPr>
              <a:t>Institute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Technology,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Kanpur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766063"/>
            <a:ext cx="7070090" cy="2557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Butanol &amp;</a:t>
            </a:r>
            <a:r>
              <a:rPr sz="2000" b="1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Water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azeotropic </a:t>
            </a:r>
            <a:r>
              <a:rPr sz="1800" spc="-5" dirty="0">
                <a:latin typeface="Times New Roman"/>
                <a:cs typeface="Times New Roman"/>
              </a:rPr>
              <a:t>composition is </a:t>
            </a:r>
            <a:r>
              <a:rPr sz="1800" dirty="0">
                <a:latin typeface="Times New Roman"/>
                <a:cs typeface="Times New Roman"/>
              </a:rPr>
              <a:t>found when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mole fraction (X)-Butanol = mole fraction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(Y)-Butanol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 happens at x=0.21618 for Butanol &amp; </a:t>
            </a:r>
            <a:r>
              <a:rPr sz="1800" spc="-30" dirty="0">
                <a:latin typeface="Times New Roman"/>
                <a:cs typeface="Times New Roman"/>
              </a:rPr>
              <a:t>Water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mixture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471C4"/>
              </a:buClr>
              <a:buFont typeface="Wingdings"/>
              <a:buChar char="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Shortcut</a:t>
            </a:r>
            <a:r>
              <a:rPr sz="20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Column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By simulating a </a:t>
            </a:r>
            <a:r>
              <a:rPr sz="1800" spc="-5" dirty="0">
                <a:latin typeface="Times New Roman"/>
                <a:cs typeface="Times New Roman"/>
              </a:rPr>
              <a:t>shortcut column </a:t>
            </a:r>
            <a:r>
              <a:rPr sz="1800" dirty="0">
                <a:latin typeface="Times New Roman"/>
                <a:cs typeface="Times New Roman"/>
              </a:rPr>
              <a:t>, the necessary parameters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actual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stages </a:t>
            </a:r>
            <a:r>
              <a:rPr sz="1800" dirty="0">
                <a:latin typeface="Times New Roman"/>
                <a:cs typeface="Times New Roman"/>
              </a:rPr>
              <a:t>, feed tray </a:t>
            </a:r>
            <a:r>
              <a:rPr sz="1800" spc="-5" dirty="0">
                <a:latin typeface="Times New Roman"/>
                <a:cs typeface="Times New Roman"/>
              </a:rPr>
              <a:t>optimal </a:t>
            </a:r>
            <a:r>
              <a:rPr sz="1800" dirty="0">
                <a:latin typeface="Times New Roman"/>
                <a:cs typeface="Times New Roman"/>
              </a:rPr>
              <a:t>position , reflux ratio gets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known.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19802" y="4786629"/>
            <a:ext cx="927100" cy="412115"/>
            <a:chOff x="5019802" y="4786629"/>
            <a:chExt cx="927100" cy="412115"/>
          </a:xfrm>
        </p:grpSpPr>
        <p:sp>
          <p:nvSpPr>
            <p:cNvPr id="13" name="object 13"/>
            <p:cNvSpPr/>
            <p:nvPr/>
          </p:nvSpPr>
          <p:spPr>
            <a:xfrm>
              <a:off x="5026152" y="4792979"/>
              <a:ext cx="914400" cy="399415"/>
            </a:xfrm>
            <a:custGeom>
              <a:avLst/>
              <a:gdLst/>
              <a:ahLst/>
              <a:cxnLst/>
              <a:rect l="l" t="t" r="r" b="b"/>
              <a:pathLst>
                <a:path w="914400" h="399414">
                  <a:moveTo>
                    <a:pt x="714756" y="0"/>
                  </a:moveTo>
                  <a:lnTo>
                    <a:pt x="714756" y="99822"/>
                  </a:lnTo>
                  <a:lnTo>
                    <a:pt x="0" y="99822"/>
                  </a:lnTo>
                  <a:lnTo>
                    <a:pt x="0" y="299466"/>
                  </a:lnTo>
                  <a:lnTo>
                    <a:pt x="714756" y="299466"/>
                  </a:lnTo>
                  <a:lnTo>
                    <a:pt x="714756" y="399288"/>
                  </a:lnTo>
                  <a:lnTo>
                    <a:pt x="914400" y="199644"/>
                  </a:lnTo>
                  <a:lnTo>
                    <a:pt x="7147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6152" y="4792979"/>
              <a:ext cx="914400" cy="399415"/>
            </a:xfrm>
            <a:custGeom>
              <a:avLst/>
              <a:gdLst/>
              <a:ahLst/>
              <a:cxnLst/>
              <a:rect l="l" t="t" r="r" b="b"/>
              <a:pathLst>
                <a:path w="914400" h="399414">
                  <a:moveTo>
                    <a:pt x="0" y="99822"/>
                  </a:moveTo>
                  <a:lnTo>
                    <a:pt x="714756" y="99822"/>
                  </a:lnTo>
                  <a:lnTo>
                    <a:pt x="714756" y="0"/>
                  </a:lnTo>
                  <a:lnTo>
                    <a:pt x="914400" y="199644"/>
                  </a:lnTo>
                  <a:lnTo>
                    <a:pt x="714756" y="399288"/>
                  </a:lnTo>
                  <a:lnTo>
                    <a:pt x="714756" y="299466"/>
                  </a:lnTo>
                  <a:lnTo>
                    <a:pt x="0" y="299466"/>
                  </a:lnTo>
                  <a:lnTo>
                    <a:pt x="0" y="9982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7295067" y="806840"/>
            <a:ext cx="4264249" cy="28706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SMU </a:t>
            </a:r>
            <a:r>
              <a:rPr dirty="0"/>
              <a:t>291: Distillation </a:t>
            </a:r>
            <a:r>
              <a:rPr spc="-5" dirty="0"/>
              <a:t>Column</a:t>
            </a:r>
            <a:r>
              <a:rPr spc="-55" dirty="0"/>
              <a:t> </a:t>
            </a:r>
            <a:r>
              <a:rPr spc="-5" dirty="0"/>
              <a:t>Design</a:t>
            </a:r>
          </a:p>
          <a:p>
            <a:pPr marL="12700">
              <a:lnSpc>
                <a:spcPct val="100000"/>
              </a:lnSpc>
            </a:pPr>
            <a:r>
              <a:rPr dirty="0"/>
              <a:t>Mentor: </a:t>
            </a:r>
            <a:r>
              <a:rPr spc="-5" dirty="0"/>
              <a:t>Ashish</a:t>
            </a:r>
            <a:r>
              <a:rPr spc="-105" dirty="0"/>
              <a:t> </a:t>
            </a:r>
            <a:r>
              <a:rPr spc="-5" dirty="0"/>
              <a:t>Kumar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664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DWSIM </a:t>
            </a:r>
            <a:r>
              <a:rPr spc="-15" dirty="0"/>
              <a:t>DISTILLATION</a:t>
            </a:r>
            <a:r>
              <a:rPr spc="-45" dirty="0"/>
              <a:t> </a:t>
            </a:r>
            <a:r>
              <a:rPr dirty="0"/>
              <a:t>OF  </a:t>
            </a:r>
            <a:r>
              <a:rPr spc="-5" dirty="0"/>
              <a:t>AZEOTROPIC</a:t>
            </a:r>
            <a:r>
              <a:rPr spc="-10" dirty="0"/>
              <a:t> </a:t>
            </a:r>
            <a:r>
              <a:rPr dirty="0"/>
              <a:t>MIXTURES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6294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663950" y="6095"/>
            <a:ext cx="4576445" cy="546100"/>
            <a:chOff x="4663950" y="6095"/>
            <a:chExt cx="4576445" cy="546100"/>
          </a:xfrm>
        </p:grpSpPr>
        <p:sp>
          <p:nvSpPr>
            <p:cNvPr id="5" name="object 5"/>
            <p:cNvSpPr/>
            <p:nvPr/>
          </p:nvSpPr>
          <p:spPr>
            <a:xfrm>
              <a:off x="8666988" y="6095"/>
              <a:ext cx="573024" cy="545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63950" y="88971"/>
              <a:ext cx="458470" cy="458470"/>
            </a:xfrm>
            <a:custGeom>
              <a:avLst/>
              <a:gdLst/>
              <a:ahLst/>
              <a:cxnLst/>
              <a:rect l="l" t="t" r="r" b="b"/>
              <a:pathLst>
                <a:path w="458470" h="458470">
                  <a:moveTo>
                    <a:pt x="228953" y="0"/>
                  </a:moveTo>
                  <a:lnTo>
                    <a:pt x="182811" y="4653"/>
                  </a:lnTo>
                  <a:lnTo>
                    <a:pt x="139834" y="18000"/>
                  </a:lnTo>
                  <a:lnTo>
                    <a:pt x="100943" y="39118"/>
                  </a:lnTo>
                  <a:lnTo>
                    <a:pt x="67059" y="67089"/>
                  </a:lnTo>
                  <a:lnTo>
                    <a:pt x="39101" y="100990"/>
                  </a:lnTo>
                  <a:lnTo>
                    <a:pt x="17992" y="139901"/>
                  </a:lnTo>
                  <a:lnTo>
                    <a:pt x="4651" y="182901"/>
                  </a:lnTo>
                  <a:lnTo>
                    <a:pt x="0" y="229070"/>
                  </a:lnTo>
                  <a:lnTo>
                    <a:pt x="4651" y="275239"/>
                  </a:lnTo>
                  <a:lnTo>
                    <a:pt x="17992" y="318242"/>
                  </a:lnTo>
                  <a:lnTo>
                    <a:pt x="39101" y="357156"/>
                  </a:lnTo>
                  <a:lnTo>
                    <a:pt x="67059" y="391061"/>
                  </a:lnTo>
                  <a:lnTo>
                    <a:pt x="100943" y="419035"/>
                  </a:lnTo>
                  <a:lnTo>
                    <a:pt x="139834" y="440157"/>
                  </a:lnTo>
                  <a:lnTo>
                    <a:pt x="182811" y="453506"/>
                  </a:lnTo>
                  <a:lnTo>
                    <a:pt x="228953" y="458161"/>
                  </a:lnTo>
                  <a:lnTo>
                    <a:pt x="275095" y="453506"/>
                  </a:lnTo>
                  <a:lnTo>
                    <a:pt x="318072" y="440157"/>
                  </a:lnTo>
                  <a:lnTo>
                    <a:pt x="356963" y="419035"/>
                  </a:lnTo>
                  <a:lnTo>
                    <a:pt x="390847" y="391061"/>
                  </a:lnTo>
                  <a:lnTo>
                    <a:pt x="418805" y="357156"/>
                  </a:lnTo>
                  <a:lnTo>
                    <a:pt x="439914" y="318242"/>
                  </a:lnTo>
                  <a:lnTo>
                    <a:pt x="453255" y="275239"/>
                  </a:lnTo>
                  <a:lnTo>
                    <a:pt x="457906" y="229070"/>
                  </a:lnTo>
                  <a:lnTo>
                    <a:pt x="453255" y="182901"/>
                  </a:lnTo>
                  <a:lnTo>
                    <a:pt x="439914" y="139901"/>
                  </a:lnTo>
                  <a:lnTo>
                    <a:pt x="418805" y="100990"/>
                  </a:lnTo>
                  <a:lnTo>
                    <a:pt x="390847" y="67089"/>
                  </a:lnTo>
                  <a:lnTo>
                    <a:pt x="356963" y="39118"/>
                  </a:lnTo>
                  <a:lnTo>
                    <a:pt x="318072" y="18000"/>
                  </a:lnTo>
                  <a:lnTo>
                    <a:pt x="275095" y="4653"/>
                  </a:lnTo>
                  <a:lnTo>
                    <a:pt x="2289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58376" y="44958"/>
            <a:ext cx="2786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Department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Chemical </a:t>
            </a:r>
            <a:r>
              <a:rPr sz="1400" dirty="0">
                <a:latin typeface="Times New Roman"/>
                <a:cs typeface="Times New Roman"/>
              </a:rPr>
              <a:t>Engineering  Indian </a:t>
            </a:r>
            <a:r>
              <a:rPr sz="1400" spc="-5" dirty="0">
                <a:latin typeface="Times New Roman"/>
                <a:cs typeface="Times New Roman"/>
              </a:rPr>
              <a:t>Institute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Technology,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Kanpur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766063"/>
            <a:ext cx="1114361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Butanol &amp;</a:t>
            </a:r>
            <a:r>
              <a:rPr sz="2000" b="1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Water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By putting the </a:t>
            </a:r>
            <a:r>
              <a:rPr sz="2000" spc="-5" dirty="0">
                <a:latin typeface="Times New Roman"/>
                <a:cs typeface="Times New Roman"/>
              </a:rPr>
              <a:t>same parameters </a:t>
            </a:r>
            <a:r>
              <a:rPr sz="2000" dirty="0">
                <a:latin typeface="Times New Roman"/>
                <a:cs typeface="Times New Roman"/>
              </a:rPr>
              <a:t>in Chem-Sep </a:t>
            </a:r>
            <a:r>
              <a:rPr sz="2000" spc="-5" dirty="0">
                <a:latin typeface="Times New Roman"/>
                <a:cs typeface="Times New Roman"/>
              </a:rPr>
              <a:t>column </a:t>
            </a:r>
            <a:r>
              <a:rPr sz="2000" dirty="0">
                <a:latin typeface="Times New Roman"/>
                <a:cs typeface="Times New Roman"/>
              </a:rPr>
              <a:t>as obtained from Shortcut </a:t>
            </a:r>
            <a:r>
              <a:rPr sz="2000" spc="-5" dirty="0">
                <a:latin typeface="Times New Roman"/>
                <a:cs typeface="Times New Roman"/>
              </a:rPr>
              <a:t>column simulation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can  achieve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separation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Butanol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Water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Water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obtained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(76%)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butanol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bottom product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(99%)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6502" y="5338978"/>
            <a:ext cx="2753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Composition at each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tray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3636" y="5948578"/>
            <a:ext cx="1664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Stream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Results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4158" y="1844039"/>
            <a:ext cx="11267440" cy="3999229"/>
            <a:chOff x="254158" y="1844039"/>
            <a:chExt cx="11267440" cy="3999229"/>
          </a:xfrm>
        </p:grpSpPr>
        <p:sp>
          <p:nvSpPr>
            <p:cNvPr id="12" name="object 12"/>
            <p:cNvSpPr/>
            <p:nvPr/>
          </p:nvSpPr>
          <p:spPr>
            <a:xfrm>
              <a:off x="6059423" y="1844039"/>
              <a:ext cx="5462016" cy="3998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4158" y="2162555"/>
              <a:ext cx="5562904" cy="2959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SMU </a:t>
            </a:r>
            <a:r>
              <a:rPr dirty="0"/>
              <a:t>291: Distillation </a:t>
            </a:r>
            <a:r>
              <a:rPr spc="-5" dirty="0"/>
              <a:t>Column</a:t>
            </a:r>
            <a:r>
              <a:rPr spc="-55" dirty="0"/>
              <a:t> </a:t>
            </a:r>
            <a:r>
              <a:rPr spc="-5" dirty="0"/>
              <a:t>Design</a:t>
            </a:r>
          </a:p>
          <a:p>
            <a:pPr marL="12700">
              <a:lnSpc>
                <a:spcPct val="100000"/>
              </a:lnSpc>
            </a:pPr>
            <a:r>
              <a:rPr dirty="0"/>
              <a:t>Mentor: </a:t>
            </a:r>
            <a:r>
              <a:rPr spc="-5" dirty="0"/>
              <a:t>Ashish</a:t>
            </a:r>
            <a:r>
              <a:rPr spc="-105" dirty="0"/>
              <a:t> </a:t>
            </a:r>
            <a:r>
              <a:rPr spc="-5" dirty="0"/>
              <a:t>Kumar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6095"/>
            <a:ext cx="12191365" cy="600075"/>
            <a:chOff x="761" y="6095"/>
            <a:chExt cx="12191365" cy="600075"/>
          </a:xfrm>
        </p:grpSpPr>
        <p:sp>
          <p:nvSpPr>
            <p:cNvPr id="3" name="object 3"/>
            <p:cNvSpPr/>
            <p:nvPr/>
          </p:nvSpPr>
          <p:spPr>
            <a:xfrm>
              <a:off x="761" y="587120"/>
              <a:ext cx="12191365" cy="19050"/>
            </a:xfrm>
            <a:custGeom>
              <a:avLst/>
              <a:gdLst/>
              <a:ahLst/>
              <a:cxnLst/>
              <a:rect l="l" t="t" r="r" b="b"/>
              <a:pathLst>
                <a:path w="12191365" h="19050">
                  <a:moveTo>
                    <a:pt x="0" y="19050"/>
                  </a:moveTo>
                  <a:lnTo>
                    <a:pt x="12191238" y="19050"/>
                  </a:lnTo>
                  <a:lnTo>
                    <a:pt x="12191238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66988" y="6095"/>
              <a:ext cx="573024" cy="545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5258" y="101328"/>
              <a:ext cx="458470" cy="459740"/>
            </a:xfrm>
            <a:custGeom>
              <a:avLst/>
              <a:gdLst/>
              <a:ahLst/>
              <a:cxnLst/>
              <a:rect l="l" t="t" r="r" b="b"/>
              <a:pathLst>
                <a:path w="458469" h="459740">
                  <a:moveTo>
                    <a:pt x="228953" y="0"/>
                  </a:moveTo>
                  <a:lnTo>
                    <a:pt x="182811" y="4665"/>
                  </a:lnTo>
                  <a:lnTo>
                    <a:pt x="139834" y="18047"/>
                  </a:lnTo>
                  <a:lnTo>
                    <a:pt x="100943" y="39221"/>
                  </a:lnTo>
                  <a:lnTo>
                    <a:pt x="67059" y="67264"/>
                  </a:lnTo>
                  <a:lnTo>
                    <a:pt x="39101" y="101254"/>
                  </a:lnTo>
                  <a:lnTo>
                    <a:pt x="17992" y="140266"/>
                  </a:lnTo>
                  <a:lnTo>
                    <a:pt x="4651" y="183379"/>
                  </a:lnTo>
                  <a:lnTo>
                    <a:pt x="0" y="229668"/>
                  </a:lnTo>
                  <a:lnTo>
                    <a:pt x="4651" y="275958"/>
                  </a:lnTo>
                  <a:lnTo>
                    <a:pt x="17992" y="319072"/>
                  </a:lnTo>
                  <a:lnTo>
                    <a:pt x="39101" y="358088"/>
                  </a:lnTo>
                  <a:lnTo>
                    <a:pt x="67059" y="392082"/>
                  </a:lnTo>
                  <a:lnTo>
                    <a:pt x="100943" y="420129"/>
                  </a:lnTo>
                  <a:lnTo>
                    <a:pt x="139834" y="441306"/>
                  </a:lnTo>
                  <a:lnTo>
                    <a:pt x="182811" y="454690"/>
                  </a:lnTo>
                  <a:lnTo>
                    <a:pt x="228953" y="459356"/>
                  </a:lnTo>
                  <a:lnTo>
                    <a:pt x="275095" y="454690"/>
                  </a:lnTo>
                  <a:lnTo>
                    <a:pt x="318072" y="441306"/>
                  </a:lnTo>
                  <a:lnTo>
                    <a:pt x="356963" y="420129"/>
                  </a:lnTo>
                  <a:lnTo>
                    <a:pt x="390847" y="392082"/>
                  </a:lnTo>
                  <a:lnTo>
                    <a:pt x="418805" y="358088"/>
                  </a:lnTo>
                  <a:lnTo>
                    <a:pt x="439914" y="319072"/>
                  </a:lnTo>
                  <a:lnTo>
                    <a:pt x="453255" y="275958"/>
                  </a:lnTo>
                  <a:lnTo>
                    <a:pt x="457906" y="229668"/>
                  </a:lnTo>
                  <a:lnTo>
                    <a:pt x="453255" y="183379"/>
                  </a:lnTo>
                  <a:lnTo>
                    <a:pt x="439914" y="140266"/>
                  </a:lnTo>
                  <a:lnTo>
                    <a:pt x="418805" y="101254"/>
                  </a:lnTo>
                  <a:lnTo>
                    <a:pt x="390847" y="67264"/>
                  </a:lnTo>
                  <a:lnTo>
                    <a:pt x="356963" y="39221"/>
                  </a:lnTo>
                  <a:lnTo>
                    <a:pt x="318072" y="18047"/>
                  </a:lnTo>
                  <a:lnTo>
                    <a:pt x="275095" y="4665"/>
                  </a:lnTo>
                  <a:lnTo>
                    <a:pt x="2289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5750624"/>
            <a:ext cx="12192000" cy="1076960"/>
            <a:chOff x="0" y="5750624"/>
            <a:chExt cx="12192000" cy="1076960"/>
          </a:xfrm>
        </p:grpSpPr>
        <p:sp>
          <p:nvSpPr>
            <p:cNvPr id="7" name="object 7"/>
            <p:cNvSpPr/>
            <p:nvPr/>
          </p:nvSpPr>
          <p:spPr>
            <a:xfrm>
              <a:off x="0" y="626211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63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561" y="6303222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16526" y="0"/>
                  </a:moveTo>
                  <a:lnTo>
                    <a:pt x="28242" y="0"/>
                  </a:lnTo>
                  <a:lnTo>
                    <a:pt x="17077" y="2163"/>
                  </a:lnTo>
                  <a:lnTo>
                    <a:pt x="8119" y="8124"/>
                  </a:lnTo>
                  <a:lnTo>
                    <a:pt x="2162" y="17088"/>
                  </a:lnTo>
                  <a:lnTo>
                    <a:pt x="0" y="28259"/>
                  </a:lnTo>
                  <a:lnTo>
                    <a:pt x="2162" y="39430"/>
                  </a:lnTo>
                  <a:lnTo>
                    <a:pt x="8119" y="48394"/>
                  </a:lnTo>
                  <a:lnTo>
                    <a:pt x="17077" y="54355"/>
                  </a:lnTo>
                  <a:lnTo>
                    <a:pt x="28242" y="56519"/>
                  </a:lnTo>
                  <a:lnTo>
                    <a:pt x="216526" y="56519"/>
                  </a:lnTo>
                  <a:lnTo>
                    <a:pt x="227691" y="54355"/>
                  </a:lnTo>
                  <a:lnTo>
                    <a:pt x="236649" y="48394"/>
                  </a:lnTo>
                  <a:lnTo>
                    <a:pt x="242607" y="39430"/>
                  </a:lnTo>
                  <a:lnTo>
                    <a:pt x="244769" y="28259"/>
                  </a:lnTo>
                  <a:lnTo>
                    <a:pt x="242607" y="17088"/>
                  </a:lnTo>
                  <a:lnTo>
                    <a:pt x="236649" y="8124"/>
                  </a:lnTo>
                  <a:lnTo>
                    <a:pt x="227691" y="2163"/>
                  </a:lnTo>
                  <a:lnTo>
                    <a:pt x="216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561" y="6303222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8242" y="0"/>
                  </a:moveTo>
                  <a:lnTo>
                    <a:pt x="216526" y="0"/>
                  </a:lnTo>
                  <a:lnTo>
                    <a:pt x="227691" y="2163"/>
                  </a:lnTo>
                  <a:lnTo>
                    <a:pt x="236649" y="8124"/>
                  </a:lnTo>
                  <a:lnTo>
                    <a:pt x="242607" y="17088"/>
                  </a:lnTo>
                  <a:lnTo>
                    <a:pt x="244769" y="28259"/>
                  </a:lnTo>
                  <a:lnTo>
                    <a:pt x="242607" y="39430"/>
                  </a:lnTo>
                  <a:lnTo>
                    <a:pt x="236649" y="48394"/>
                  </a:lnTo>
                  <a:lnTo>
                    <a:pt x="227691" y="54355"/>
                  </a:lnTo>
                  <a:lnTo>
                    <a:pt x="216526" y="56519"/>
                  </a:lnTo>
                  <a:lnTo>
                    <a:pt x="28242" y="56519"/>
                  </a:lnTo>
                  <a:lnTo>
                    <a:pt x="17077" y="54355"/>
                  </a:lnTo>
                  <a:lnTo>
                    <a:pt x="8119" y="48394"/>
                  </a:lnTo>
                  <a:lnTo>
                    <a:pt x="2162" y="39430"/>
                  </a:lnTo>
                  <a:lnTo>
                    <a:pt x="0" y="28259"/>
                  </a:lnTo>
                  <a:lnTo>
                    <a:pt x="2162" y="17088"/>
                  </a:lnTo>
                  <a:lnTo>
                    <a:pt x="8119" y="8124"/>
                  </a:lnTo>
                  <a:lnTo>
                    <a:pt x="17077" y="2163"/>
                  </a:lnTo>
                  <a:lnTo>
                    <a:pt x="28242" y="0"/>
                  </a:lnTo>
                  <a:close/>
                </a:path>
              </a:pathLst>
            </a:custGeom>
            <a:ln w="1255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6561" y="6397420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16526" y="0"/>
                  </a:moveTo>
                  <a:lnTo>
                    <a:pt x="28242" y="0"/>
                  </a:lnTo>
                  <a:lnTo>
                    <a:pt x="17077" y="2163"/>
                  </a:lnTo>
                  <a:lnTo>
                    <a:pt x="8119" y="8124"/>
                  </a:lnTo>
                  <a:lnTo>
                    <a:pt x="2162" y="17088"/>
                  </a:lnTo>
                  <a:lnTo>
                    <a:pt x="0" y="28259"/>
                  </a:lnTo>
                  <a:lnTo>
                    <a:pt x="2162" y="39430"/>
                  </a:lnTo>
                  <a:lnTo>
                    <a:pt x="8119" y="48394"/>
                  </a:lnTo>
                  <a:lnTo>
                    <a:pt x="17077" y="54355"/>
                  </a:lnTo>
                  <a:lnTo>
                    <a:pt x="28242" y="56519"/>
                  </a:lnTo>
                  <a:lnTo>
                    <a:pt x="216526" y="56519"/>
                  </a:lnTo>
                  <a:lnTo>
                    <a:pt x="227691" y="54355"/>
                  </a:lnTo>
                  <a:lnTo>
                    <a:pt x="236649" y="48394"/>
                  </a:lnTo>
                  <a:lnTo>
                    <a:pt x="242607" y="39430"/>
                  </a:lnTo>
                  <a:lnTo>
                    <a:pt x="244769" y="28259"/>
                  </a:lnTo>
                  <a:lnTo>
                    <a:pt x="242607" y="17088"/>
                  </a:lnTo>
                  <a:lnTo>
                    <a:pt x="236649" y="8124"/>
                  </a:lnTo>
                  <a:lnTo>
                    <a:pt x="227691" y="2163"/>
                  </a:lnTo>
                  <a:lnTo>
                    <a:pt x="216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6561" y="6397420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8242" y="0"/>
                  </a:moveTo>
                  <a:lnTo>
                    <a:pt x="216526" y="0"/>
                  </a:lnTo>
                  <a:lnTo>
                    <a:pt x="227691" y="2163"/>
                  </a:lnTo>
                  <a:lnTo>
                    <a:pt x="236649" y="8124"/>
                  </a:lnTo>
                  <a:lnTo>
                    <a:pt x="242607" y="17088"/>
                  </a:lnTo>
                  <a:lnTo>
                    <a:pt x="244769" y="28259"/>
                  </a:lnTo>
                  <a:lnTo>
                    <a:pt x="242607" y="39430"/>
                  </a:lnTo>
                  <a:lnTo>
                    <a:pt x="236649" y="48394"/>
                  </a:lnTo>
                  <a:lnTo>
                    <a:pt x="227691" y="54355"/>
                  </a:lnTo>
                  <a:lnTo>
                    <a:pt x="216526" y="56519"/>
                  </a:lnTo>
                  <a:lnTo>
                    <a:pt x="28242" y="56519"/>
                  </a:lnTo>
                  <a:lnTo>
                    <a:pt x="17077" y="54355"/>
                  </a:lnTo>
                  <a:lnTo>
                    <a:pt x="8119" y="48394"/>
                  </a:lnTo>
                  <a:lnTo>
                    <a:pt x="2162" y="39430"/>
                  </a:lnTo>
                  <a:lnTo>
                    <a:pt x="0" y="28259"/>
                  </a:lnTo>
                  <a:lnTo>
                    <a:pt x="2162" y="17088"/>
                  </a:lnTo>
                  <a:lnTo>
                    <a:pt x="8119" y="8124"/>
                  </a:lnTo>
                  <a:lnTo>
                    <a:pt x="17077" y="2163"/>
                  </a:lnTo>
                  <a:lnTo>
                    <a:pt x="28242" y="0"/>
                  </a:lnTo>
                  <a:close/>
                </a:path>
              </a:pathLst>
            </a:custGeom>
            <a:ln w="1255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1474" y="6485339"/>
              <a:ext cx="134943" cy="690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176" y="5756902"/>
              <a:ext cx="489584" cy="508634"/>
            </a:xfrm>
            <a:custGeom>
              <a:avLst/>
              <a:gdLst/>
              <a:ahLst/>
              <a:cxnLst/>
              <a:rect l="l" t="t" r="r" b="b"/>
              <a:pathLst>
                <a:path w="489584" h="508635">
                  <a:moveTo>
                    <a:pt x="244769" y="0"/>
                  </a:moveTo>
                  <a:lnTo>
                    <a:pt x="195986" y="5185"/>
                  </a:lnTo>
                  <a:lnTo>
                    <a:pt x="150524" y="19408"/>
                  </a:lnTo>
                  <a:lnTo>
                    <a:pt x="109320" y="41733"/>
                  </a:lnTo>
                  <a:lnTo>
                    <a:pt x="73313" y="71221"/>
                  </a:lnTo>
                  <a:lnTo>
                    <a:pt x="43439" y="106936"/>
                  </a:lnTo>
                  <a:lnTo>
                    <a:pt x="20637" y="147938"/>
                  </a:lnTo>
                  <a:lnTo>
                    <a:pt x="5845" y="193292"/>
                  </a:lnTo>
                  <a:lnTo>
                    <a:pt x="0" y="242058"/>
                  </a:lnTo>
                  <a:lnTo>
                    <a:pt x="0" y="250536"/>
                  </a:lnTo>
                  <a:lnTo>
                    <a:pt x="4942" y="293632"/>
                  </a:lnTo>
                  <a:lnTo>
                    <a:pt x="16945" y="335315"/>
                  </a:lnTo>
                  <a:lnTo>
                    <a:pt x="35303" y="371934"/>
                  </a:lnTo>
                  <a:lnTo>
                    <a:pt x="59309" y="405021"/>
                  </a:lnTo>
                  <a:lnTo>
                    <a:pt x="76358" y="427011"/>
                  </a:lnTo>
                  <a:lnTo>
                    <a:pt x="92612" y="453063"/>
                  </a:lnTo>
                  <a:lnTo>
                    <a:pt x="106571" y="478408"/>
                  </a:lnTo>
                  <a:lnTo>
                    <a:pt x="116736" y="498278"/>
                  </a:lnTo>
                  <a:lnTo>
                    <a:pt x="119560" y="504872"/>
                  </a:lnTo>
                  <a:lnTo>
                    <a:pt x="126150" y="508640"/>
                  </a:lnTo>
                  <a:lnTo>
                    <a:pt x="363388" y="508640"/>
                  </a:lnTo>
                  <a:lnTo>
                    <a:pt x="369978" y="504872"/>
                  </a:lnTo>
                  <a:lnTo>
                    <a:pt x="372802" y="498278"/>
                  </a:lnTo>
                  <a:lnTo>
                    <a:pt x="382966" y="478408"/>
                  </a:lnTo>
                  <a:lnTo>
                    <a:pt x="396926" y="453063"/>
                  </a:lnTo>
                  <a:lnTo>
                    <a:pt x="397514" y="452121"/>
                  </a:lnTo>
                  <a:lnTo>
                    <a:pt x="157217" y="452121"/>
                  </a:lnTo>
                  <a:lnTo>
                    <a:pt x="132034" y="408318"/>
                  </a:lnTo>
                  <a:lnTo>
                    <a:pt x="102614" y="367342"/>
                  </a:lnTo>
                  <a:lnTo>
                    <a:pt x="93112" y="355538"/>
                  </a:lnTo>
                  <a:lnTo>
                    <a:pt x="84492" y="342850"/>
                  </a:lnTo>
                  <a:lnTo>
                    <a:pt x="65105" y="299666"/>
                  </a:lnTo>
                  <a:lnTo>
                    <a:pt x="57497" y="250536"/>
                  </a:lnTo>
                  <a:lnTo>
                    <a:pt x="57426" y="242058"/>
                  </a:lnTo>
                  <a:lnTo>
                    <a:pt x="64901" y="192659"/>
                  </a:lnTo>
                  <a:lnTo>
                    <a:pt x="84274" y="148286"/>
                  </a:lnTo>
                  <a:lnTo>
                    <a:pt x="113794" y="110667"/>
                  </a:lnTo>
                  <a:lnTo>
                    <a:pt x="151708" y="81525"/>
                  </a:lnTo>
                  <a:lnTo>
                    <a:pt x="196264" y="62587"/>
                  </a:lnTo>
                  <a:lnTo>
                    <a:pt x="245710" y="55577"/>
                  </a:lnTo>
                  <a:lnTo>
                    <a:pt x="397122" y="55577"/>
                  </a:lnTo>
                  <a:lnTo>
                    <a:pt x="380218" y="41733"/>
                  </a:lnTo>
                  <a:lnTo>
                    <a:pt x="339014" y="19408"/>
                  </a:lnTo>
                  <a:lnTo>
                    <a:pt x="293552" y="5185"/>
                  </a:lnTo>
                  <a:lnTo>
                    <a:pt x="244769" y="0"/>
                  </a:lnTo>
                  <a:close/>
                </a:path>
                <a:path w="489584" h="508635">
                  <a:moveTo>
                    <a:pt x="397122" y="55577"/>
                  </a:moveTo>
                  <a:lnTo>
                    <a:pt x="245710" y="55577"/>
                  </a:lnTo>
                  <a:lnTo>
                    <a:pt x="295157" y="62521"/>
                  </a:lnTo>
                  <a:lnTo>
                    <a:pt x="339713" y="81316"/>
                  </a:lnTo>
                  <a:lnTo>
                    <a:pt x="377627" y="110314"/>
                  </a:lnTo>
                  <a:lnTo>
                    <a:pt x="407146" y="147868"/>
                  </a:lnTo>
                  <a:lnTo>
                    <a:pt x="426520" y="192331"/>
                  </a:lnTo>
                  <a:lnTo>
                    <a:pt x="433994" y="242058"/>
                  </a:lnTo>
                  <a:lnTo>
                    <a:pt x="433994" y="249594"/>
                  </a:lnTo>
                  <a:lnTo>
                    <a:pt x="433053" y="249594"/>
                  </a:lnTo>
                  <a:lnTo>
                    <a:pt x="431656" y="266520"/>
                  </a:lnTo>
                  <a:lnTo>
                    <a:pt x="419873" y="315533"/>
                  </a:lnTo>
                  <a:lnTo>
                    <a:pt x="397764" y="355538"/>
                  </a:lnTo>
                  <a:lnTo>
                    <a:pt x="387865" y="367342"/>
                  </a:lnTo>
                  <a:lnTo>
                    <a:pt x="372184" y="387477"/>
                  </a:lnTo>
                  <a:lnTo>
                    <a:pt x="357739" y="408318"/>
                  </a:lnTo>
                  <a:lnTo>
                    <a:pt x="344707" y="429866"/>
                  </a:lnTo>
                  <a:lnTo>
                    <a:pt x="333262" y="452121"/>
                  </a:lnTo>
                  <a:lnTo>
                    <a:pt x="397514" y="452121"/>
                  </a:lnTo>
                  <a:lnTo>
                    <a:pt x="413180" y="427011"/>
                  </a:lnTo>
                  <a:lnTo>
                    <a:pt x="430229" y="405021"/>
                  </a:lnTo>
                  <a:lnTo>
                    <a:pt x="454588" y="371934"/>
                  </a:lnTo>
                  <a:lnTo>
                    <a:pt x="472593" y="335315"/>
                  </a:lnTo>
                  <a:lnTo>
                    <a:pt x="484596" y="293632"/>
                  </a:lnTo>
                  <a:lnTo>
                    <a:pt x="489538" y="250536"/>
                  </a:lnTo>
                  <a:lnTo>
                    <a:pt x="489538" y="242058"/>
                  </a:lnTo>
                  <a:lnTo>
                    <a:pt x="483693" y="193292"/>
                  </a:lnTo>
                  <a:lnTo>
                    <a:pt x="468900" y="147938"/>
                  </a:lnTo>
                  <a:lnTo>
                    <a:pt x="446099" y="106936"/>
                  </a:lnTo>
                  <a:lnTo>
                    <a:pt x="416225" y="71221"/>
                  </a:lnTo>
                  <a:lnTo>
                    <a:pt x="397122" y="5557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176" y="5756902"/>
              <a:ext cx="489584" cy="508634"/>
            </a:xfrm>
            <a:custGeom>
              <a:avLst/>
              <a:gdLst/>
              <a:ahLst/>
              <a:cxnLst/>
              <a:rect l="l" t="t" r="r" b="b"/>
              <a:pathLst>
                <a:path w="489584" h="508635">
                  <a:moveTo>
                    <a:pt x="244769" y="0"/>
                  </a:moveTo>
                  <a:lnTo>
                    <a:pt x="195986" y="5185"/>
                  </a:lnTo>
                  <a:lnTo>
                    <a:pt x="150524" y="19408"/>
                  </a:lnTo>
                  <a:lnTo>
                    <a:pt x="109320" y="41733"/>
                  </a:lnTo>
                  <a:lnTo>
                    <a:pt x="73313" y="71221"/>
                  </a:lnTo>
                  <a:lnTo>
                    <a:pt x="43439" y="106936"/>
                  </a:lnTo>
                  <a:lnTo>
                    <a:pt x="20637" y="147938"/>
                  </a:lnTo>
                  <a:lnTo>
                    <a:pt x="5845" y="193292"/>
                  </a:lnTo>
                  <a:lnTo>
                    <a:pt x="0" y="242058"/>
                  </a:lnTo>
                  <a:lnTo>
                    <a:pt x="0" y="250536"/>
                  </a:lnTo>
                  <a:lnTo>
                    <a:pt x="4942" y="293632"/>
                  </a:lnTo>
                  <a:lnTo>
                    <a:pt x="16945" y="335315"/>
                  </a:lnTo>
                  <a:lnTo>
                    <a:pt x="35303" y="371934"/>
                  </a:lnTo>
                  <a:lnTo>
                    <a:pt x="59309" y="405021"/>
                  </a:lnTo>
                  <a:lnTo>
                    <a:pt x="76358" y="427011"/>
                  </a:lnTo>
                  <a:lnTo>
                    <a:pt x="92612" y="453063"/>
                  </a:lnTo>
                  <a:lnTo>
                    <a:pt x="106571" y="478408"/>
                  </a:lnTo>
                  <a:lnTo>
                    <a:pt x="116736" y="498278"/>
                  </a:lnTo>
                  <a:lnTo>
                    <a:pt x="119560" y="504872"/>
                  </a:lnTo>
                  <a:lnTo>
                    <a:pt x="126150" y="508640"/>
                  </a:lnTo>
                  <a:lnTo>
                    <a:pt x="133681" y="508640"/>
                  </a:lnTo>
                  <a:lnTo>
                    <a:pt x="355856" y="508640"/>
                  </a:lnTo>
                  <a:lnTo>
                    <a:pt x="363388" y="508640"/>
                  </a:lnTo>
                  <a:lnTo>
                    <a:pt x="369978" y="504872"/>
                  </a:lnTo>
                  <a:lnTo>
                    <a:pt x="396926" y="453063"/>
                  </a:lnTo>
                  <a:lnTo>
                    <a:pt x="430229" y="405021"/>
                  </a:lnTo>
                  <a:lnTo>
                    <a:pt x="443070" y="388964"/>
                  </a:lnTo>
                  <a:lnTo>
                    <a:pt x="454588" y="371934"/>
                  </a:lnTo>
                  <a:lnTo>
                    <a:pt x="472593" y="335315"/>
                  </a:lnTo>
                  <a:lnTo>
                    <a:pt x="484596" y="293632"/>
                  </a:lnTo>
                  <a:lnTo>
                    <a:pt x="489538" y="250536"/>
                  </a:lnTo>
                  <a:lnTo>
                    <a:pt x="489538" y="242058"/>
                  </a:lnTo>
                  <a:lnTo>
                    <a:pt x="483693" y="193292"/>
                  </a:lnTo>
                  <a:lnTo>
                    <a:pt x="468900" y="147938"/>
                  </a:lnTo>
                  <a:lnTo>
                    <a:pt x="446099" y="106936"/>
                  </a:lnTo>
                  <a:lnTo>
                    <a:pt x="416225" y="71221"/>
                  </a:lnTo>
                  <a:lnTo>
                    <a:pt x="380218" y="41733"/>
                  </a:lnTo>
                  <a:lnTo>
                    <a:pt x="339014" y="19408"/>
                  </a:lnTo>
                  <a:lnTo>
                    <a:pt x="293552" y="5185"/>
                  </a:lnTo>
                  <a:lnTo>
                    <a:pt x="244769" y="0"/>
                  </a:lnTo>
                  <a:close/>
                </a:path>
                <a:path w="489584" h="508635">
                  <a:moveTo>
                    <a:pt x="433053" y="249594"/>
                  </a:moveTo>
                  <a:lnTo>
                    <a:pt x="424977" y="299666"/>
                  </a:lnTo>
                  <a:lnTo>
                    <a:pt x="406340" y="342850"/>
                  </a:lnTo>
                  <a:lnTo>
                    <a:pt x="387865" y="367342"/>
                  </a:lnTo>
                  <a:lnTo>
                    <a:pt x="372184" y="387477"/>
                  </a:lnTo>
                  <a:lnTo>
                    <a:pt x="357739" y="408318"/>
                  </a:lnTo>
                  <a:lnTo>
                    <a:pt x="344707" y="429866"/>
                  </a:lnTo>
                  <a:lnTo>
                    <a:pt x="333262" y="452121"/>
                  </a:lnTo>
                  <a:lnTo>
                    <a:pt x="244769" y="452121"/>
                  </a:lnTo>
                  <a:lnTo>
                    <a:pt x="157217" y="452121"/>
                  </a:lnTo>
                  <a:lnTo>
                    <a:pt x="145243" y="429866"/>
                  </a:lnTo>
                  <a:lnTo>
                    <a:pt x="132034" y="408318"/>
                  </a:lnTo>
                  <a:lnTo>
                    <a:pt x="117765" y="387477"/>
                  </a:lnTo>
                  <a:lnTo>
                    <a:pt x="102614" y="367342"/>
                  </a:lnTo>
                  <a:lnTo>
                    <a:pt x="93112" y="355538"/>
                  </a:lnTo>
                  <a:lnTo>
                    <a:pt x="84492" y="342850"/>
                  </a:lnTo>
                  <a:lnTo>
                    <a:pt x="65105" y="299666"/>
                  </a:lnTo>
                  <a:lnTo>
                    <a:pt x="57426" y="249594"/>
                  </a:lnTo>
                  <a:lnTo>
                    <a:pt x="57426" y="242058"/>
                  </a:lnTo>
                  <a:lnTo>
                    <a:pt x="64901" y="192659"/>
                  </a:lnTo>
                  <a:lnTo>
                    <a:pt x="84274" y="148286"/>
                  </a:lnTo>
                  <a:lnTo>
                    <a:pt x="113794" y="110667"/>
                  </a:lnTo>
                  <a:lnTo>
                    <a:pt x="151708" y="81525"/>
                  </a:lnTo>
                  <a:lnTo>
                    <a:pt x="196264" y="62587"/>
                  </a:lnTo>
                  <a:lnTo>
                    <a:pt x="245710" y="55577"/>
                  </a:lnTo>
                  <a:lnTo>
                    <a:pt x="295157" y="62521"/>
                  </a:lnTo>
                  <a:lnTo>
                    <a:pt x="339713" y="81316"/>
                  </a:lnTo>
                  <a:lnTo>
                    <a:pt x="377627" y="110314"/>
                  </a:lnTo>
                  <a:lnTo>
                    <a:pt x="407146" y="147868"/>
                  </a:lnTo>
                  <a:lnTo>
                    <a:pt x="426520" y="192331"/>
                  </a:lnTo>
                  <a:lnTo>
                    <a:pt x="433994" y="242058"/>
                  </a:lnTo>
                  <a:lnTo>
                    <a:pt x="433994" y="249594"/>
                  </a:lnTo>
                  <a:lnTo>
                    <a:pt x="433053" y="249594"/>
                  </a:lnTo>
                  <a:close/>
                </a:path>
              </a:pathLst>
            </a:custGeom>
            <a:ln w="1255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92565" y="6291083"/>
              <a:ext cx="531850" cy="5364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997454" y="139065"/>
            <a:ext cx="5122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WORK CONTRIBUTION </a:t>
            </a:r>
            <a:r>
              <a:rPr dirty="0"/>
              <a:t>OF GROUP</a:t>
            </a:r>
            <a:r>
              <a:rPr spc="-200" dirty="0"/>
              <a:t> </a:t>
            </a:r>
            <a:r>
              <a:rPr dirty="0"/>
              <a:t>MEMBERS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66294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58376" y="44958"/>
            <a:ext cx="2786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Department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Chemical </a:t>
            </a:r>
            <a:r>
              <a:rPr sz="1400" dirty="0">
                <a:latin typeface="Times New Roman"/>
                <a:cs typeface="Times New Roman"/>
              </a:rPr>
              <a:t>Engineering  Indian </a:t>
            </a:r>
            <a:r>
              <a:rPr sz="1400" spc="-5" dirty="0">
                <a:latin typeface="Times New Roman"/>
                <a:cs typeface="Times New Roman"/>
              </a:rPr>
              <a:t>Institute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Technology,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Kanpur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SMU </a:t>
            </a:r>
            <a:r>
              <a:rPr dirty="0"/>
              <a:t>291: Distillation </a:t>
            </a:r>
            <a:r>
              <a:rPr spc="-5" dirty="0"/>
              <a:t>Column</a:t>
            </a:r>
            <a:r>
              <a:rPr spc="-55" dirty="0"/>
              <a:t> </a:t>
            </a:r>
            <a:r>
              <a:rPr spc="-5" dirty="0"/>
              <a:t>Design</a:t>
            </a:r>
          </a:p>
          <a:p>
            <a:pPr marL="12700">
              <a:lnSpc>
                <a:spcPct val="100000"/>
              </a:lnSpc>
            </a:pPr>
            <a:r>
              <a:rPr dirty="0"/>
              <a:t>Mentor: </a:t>
            </a:r>
            <a:r>
              <a:rPr spc="-5" dirty="0"/>
              <a:t>Ashish</a:t>
            </a:r>
            <a:r>
              <a:rPr spc="-105" dirty="0"/>
              <a:t> </a:t>
            </a:r>
            <a:r>
              <a:rPr spc="-5" dirty="0"/>
              <a:t>Kumar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246187" y="1074547"/>
          <a:ext cx="9904730" cy="457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R="1587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DIYA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SINGHAL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(190320)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133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DHANANJAY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GUPTA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(190280)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19">
                <a:tc>
                  <a:txBody>
                    <a:bodyPr/>
                    <a:lstStyle/>
                    <a:p>
                      <a:pPr marL="91440" marR="6267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Wrote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MATLAB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code for plotting vapor –  liquid equilibrium curve of Acetone-Butanol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mixture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632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Looked out for videos and resources for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McCabe  Thiele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process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simulation in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MATLAB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257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Wrote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MATLAB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code for getting the actual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stages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 Reflux ratio 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Minimum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Reflux  Ratio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Wrote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MATLAB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code for getting the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minimum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stages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6127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Simulated the Shortcut column in DWSIM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  acetone-butanol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mixture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compiled all the  results in a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report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97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Simulated the xy -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Equilibrium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plot for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azeotropic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mixtures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DWSIM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Ethanol-Water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Butanol-Water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mixture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70">
                <a:tc>
                  <a:txBody>
                    <a:bodyPr/>
                    <a:lstStyle/>
                    <a:p>
                      <a:pPr marL="91440" marR="927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Simulated the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azeotropic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mixtures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DWSIM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using  both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Chemsep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Shortcut column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 Ethanol- 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Water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Butanol-Water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mixture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Simulated the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azeotropic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mixtures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DWSIM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using  only Shortcut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column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Ethanol-Water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Butanol-Water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mixture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7078" y="120522"/>
            <a:ext cx="1873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Times New Roman"/>
                <a:cs typeface="Times New Roman"/>
              </a:rPr>
              <a:t>DISTILLATION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6294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58376" y="44958"/>
            <a:ext cx="2786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Department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Chemical </a:t>
            </a:r>
            <a:r>
              <a:rPr sz="1400" dirty="0">
                <a:latin typeface="Times New Roman"/>
                <a:cs typeface="Times New Roman"/>
              </a:rPr>
              <a:t>Engineering  Indian </a:t>
            </a:r>
            <a:r>
              <a:rPr sz="1400" spc="-5" dirty="0">
                <a:latin typeface="Times New Roman"/>
                <a:cs typeface="Times New Roman"/>
              </a:rPr>
              <a:t>Institute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Technology,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Kanpur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38200" y="6189448"/>
            <a:ext cx="2089531" cy="22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endParaRPr sz="800"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874524"/>
            <a:ext cx="1094168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Times New Roman"/>
                <a:cs typeface="Times New Roman"/>
              </a:rPr>
              <a:t>DISTILLATION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Distillation </a:t>
            </a:r>
            <a:r>
              <a:rPr sz="2400" dirty="0">
                <a:latin typeface="Times New Roman"/>
                <a:cs typeface="Times New Roman"/>
              </a:rPr>
              <a:t>refers to the selective boiling and </a:t>
            </a:r>
            <a:r>
              <a:rPr sz="2400" spc="-5" dirty="0">
                <a:latin typeface="Times New Roman"/>
                <a:cs typeface="Times New Roman"/>
              </a:rPr>
              <a:t>subsequent </a:t>
            </a:r>
            <a:r>
              <a:rPr sz="2400" dirty="0">
                <a:latin typeface="Times New Roman"/>
                <a:cs typeface="Times New Roman"/>
              </a:rPr>
              <a:t>condensation of 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  </a:t>
            </a:r>
            <a:r>
              <a:rPr sz="2400" dirty="0">
                <a:latin typeface="Times New Roman"/>
                <a:cs typeface="Times New Roman"/>
              </a:rPr>
              <a:t>in a liquid </a:t>
            </a:r>
            <a:r>
              <a:rPr sz="2400" spc="-5" dirty="0">
                <a:latin typeface="Times New Roman"/>
                <a:cs typeface="Times New Roman"/>
              </a:rPr>
              <a:t>mixture.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distillation </a:t>
            </a:r>
            <a:r>
              <a:rPr sz="2400" dirty="0">
                <a:latin typeface="Times New Roman"/>
                <a:cs typeface="Times New Roman"/>
              </a:rPr>
              <a:t>exploits the </a:t>
            </a:r>
            <a:r>
              <a:rPr sz="2400" spc="-10" dirty="0">
                <a:latin typeface="Times New Roman"/>
                <a:cs typeface="Times New Roman"/>
              </a:rPr>
              <a:t>difference </a:t>
            </a:r>
            <a:r>
              <a:rPr sz="2400" dirty="0">
                <a:latin typeface="Times New Roman"/>
                <a:cs typeface="Times New Roman"/>
              </a:rPr>
              <a:t>in the boiling  points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components </a:t>
            </a:r>
            <a:r>
              <a:rPr sz="2400" dirty="0">
                <a:latin typeface="Times New Roman"/>
                <a:cs typeface="Times New Roman"/>
              </a:rPr>
              <a:t>in the liquid </a:t>
            </a:r>
            <a:r>
              <a:rPr sz="2400" spc="-5" dirty="0">
                <a:latin typeface="Times New Roman"/>
                <a:cs typeface="Times New Roman"/>
              </a:rPr>
              <a:t>mixture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forcing </a:t>
            </a:r>
            <a:r>
              <a:rPr sz="2400" dirty="0">
                <a:latin typeface="Times New Roman"/>
                <a:cs typeface="Times New Roman"/>
              </a:rPr>
              <a:t>one of them into a gaseous  state.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471C4"/>
              </a:buClr>
              <a:buFont typeface="Wingdings"/>
              <a:buChar char="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10" dirty="0">
                <a:latin typeface="Times New Roman"/>
                <a:cs typeface="Times New Roman"/>
              </a:rPr>
              <a:t>energy </a:t>
            </a:r>
            <a:r>
              <a:rPr sz="2400" dirty="0">
                <a:latin typeface="Times New Roman"/>
                <a:cs typeface="Times New Roman"/>
              </a:rPr>
              <a:t>intensive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but high purity can be obtained by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471C4"/>
              </a:buClr>
              <a:buFont typeface="Wingdings"/>
              <a:buChar char="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Applications in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Industry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wide range of Petroleum Products can be obtained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Gasoline , </a:t>
            </a:r>
            <a:r>
              <a:rPr sz="2400" spc="-5" dirty="0">
                <a:latin typeface="Times New Roman"/>
                <a:cs typeface="Times New Roman"/>
              </a:rPr>
              <a:t>Diesel </a:t>
            </a:r>
            <a:r>
              <a:rPr sz="2400" dirty="0">
                <a:latin typeface="Times New Roman"/>
                <a:cs typeface="Times New Roman"/>
              </a:rPr>
              <a:t>fuel , Lubricating oil , Fuel oil , </a:t>
            </a:r>
            <a:r>
              <a:rPr sz="2400" spc="-10" dirty="0">
                <a:latin typeface="Times New Roman"/>
                <a:cs typeface="Times New Roman"/>
              </a:rPr>
              <a:t>paraffin </a:t>
            </a:r>
            <a:r>
              <a:rPr sz="2400" spc="-5" dirty="0">
                <a:latin typeface="Times New Roman"/>
                <a:cs typeface="Times New Roman"/>
              </a:rPr>
              <a:t>wax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petrochemicals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06425"/>
            <a:chOff x="0" y="0"/>
            <a:chExt cx="12192000" cy="606425"/>
          </a:xfrm>
        </p:grpSpPr>
        <p:sp>
          <p:nvSpPr>
            <p:cNvPr id="3" name="object 3"/>
            <p:cNvSpPr/>
            <p:nvPr/>
          </p:nvSpPr>
          <p:spPr>
            <a:xfrm>
              <a:off x="761" y="587120"/>
              <a:ext cx="12191365" cy="19050"/>
            </a:xfrm>
            <a:custGeom>
              <a:avLst/>
              <a:gdLst/>
              <a:ahLst/>
              <a:cxnLst/>
              <a:rect l="l" t="t" r="r" b="b"/>
              <a:pathLst>
                <a:path w="12191365" h="19050">
                  <a:moveTo>
                    <a:pt x="0" y="19050"/>
                  </a:moveTo>
                  <a:lnTo>
                    <a:pt x="12191238" y="19050"/>
                  </a:lnTo>
                  <a:lnTo>
                    <a:pt x="12191238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66988" y="6095"/>
              <a:ext cx="573024" cy="545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13498" y="64752"/>
              <a:ext cx="459105" cy="459740"/>
            </a:xfrm>
            <a:custGeom>
              <a:avLst/>
              <a:gdLst/>
              <a:ahLst/>
              <a:cxnLst/>
              <a:rect l="l" t="t" r="r" b="b"/>
              <a:pathLst>
                <a:path w="459104" h="459740">
                  <a:moveTo>
                    <a:pt x="229550" y="0"/>
                  </a:moveTo>
                  <a:lnTo>
                    <a:pt x="183288" y="4665"/>
                  </a:lnTo>
                  <a:lnTo>
                    <a:pt x="140199" y="18047"/>
                  </a:lnTo>
                  <a:lnTo>
                    <a:pt x="101207" y="39221"/>
                  </a:lnTo>
                  <a:lnTo>
                    <a:pt x="67234" y="67264"/>
                  </a:lnTo>
                  <a:lnTo>
                    <a:pt x="39203" y="101254"/>
                  </a:lnTo>
                  <a:lnTo>
                    <a:pt x="18039" y="140266"/>
                  </a:lnTo>
                  <a:lnTo>
                    <a:pt x="4663" y="183379"/>
                  </a:lnTo>
                  <a:lnTo>
                    <a:pt x="0" y="229668"/>
                  </a:lnTo>
                  <a:lnTo>
                    <a:pt x="4663" y="275958"/>
                  </a:lnTo>
                  <a:lnTo>
                    <a:pt x="18039" y="319072"/>
                  </a:lnTo>
                  <a:lnTo>
                    <a:pt x="39203" y="358088"/>
                  </a:lnTo>
                  <a:lnTo>
                    <a:pt x="67234" y="392082"/>
                  </a:lnTo>
                  <a:lnTo>
                    <a:pt x="101207" y="420129"/>
                  </a:lnTo>
                  <a:lnTo>
                    <a:pt x="140199" y="441306"/>
                  </a:lnTo>
                  <a:lnTo>
                    <a:pt x="183288" y="454690"/>
                  </a:lnTo>
                  <a:lnTo>
                    <a:pt x="229550" y="459356"/>
                  </a:lnTo>
                  <a:lnTo>
                    <a:pt x="275813" y="454690"/>
                  </a:lnTo>
                  <a:lnTo>
                    <a:pt x="318902" y="441306"/>
                  </a:lnTo>
                  <a:lnTo>
                    <a:pt x="357894" y="420129"/>
                  </a:lnTo>
                  <a:lnTo>
                    <a:pt x="391867" y="392082"/>
                  </a:lnTo>
                  <a:lnTo>
                    <a:pt x="419897" y="358088"/>
                  </a:lnTo>
                  <a:lnTo>
                    <a:pt x="441062" y="319072"/>
                  </a:lnTo>
                  <a:lnTo>
                    <a:pt x="454438" y="275958"/>
                  </a:lnTo>
                  <a:lnTo>
                    <a:pt x="459101" y="229668"/>
                  </a:lnTo>
                  <a:lnTo>
                    <a:pt x="454438" y="183379"/>
                  </a:lnTo>
                  <a:lnTo>
                    <a:pt x="441062" y="140266"/>
                  </a:lnTo>
                  <a:lnTo>
                    <a:pt x="419897" y="101254"/>
                  </a:lnTo>
                  <a:lnTo>
                    <a:pt x="391867" y="67264"/>
                  </a:lnTo>
                  <a:lnTo>
                    <a:pt x="357894" y="39221"/>
                  </a:lnTo>
                  <a:lnTo>
                    <a:pt x="318902" y="18047"/>
                  </a:lnTo>
                  <a:lnTo>
                    <a:pt x="275813" y="4665"/>
                  </a:lnTo>
                  <a:lnTo>
                    <a:pt x="2295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37743" cy="190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5750624"/>
            <a:ext cx="12192000" cy="1076960"/>
            <a:chOff x="0" y="5750624"/>
            <a:chExt cx="12192000" cy="1076960"/>
          </a:xfrm>
        </p:grpSpPr>
        <p:sp>
          <p:nvSpPr>
            <p:cNvPr id="8" name="object 8"/>
            <p:cNvSpPr/>
            <p:nvPr/>
          </p:nvSpPr>
          <p:spPr>
            <a:xfrm>
              <a:off x="0" y="626211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63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561" y="6303222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16526" y="0"/>
                  </a:moveTo>
                  <a:lnTo>
                    <a:pt x="28242" y="0"/>
                  </a:lnTo>
                  <a:lnTo>
                    <a:pt x="17077" y="2163"/>
                  </a:lnTo>
                  <a:lnTo>
                    <a:pt x="8119" y="8124"/>
                  </a:lnTo>
                  <a:lnTo>
                    <a:pt x="2162" y="17088"/>
                  </a:lnTo>
                  <a:lnTo>
                    <a:pt x="0" y="28259"/>
                  </a:lnTo>
                  <a:lnTo>
                    <a:pt x="2162" y="39430"/>
                  </a:lnTo>
                  <a:lnTo>
                    <a:pt x="8119" y="48394"/>
                  </a:lnTo>
                  <a:lnTo>
                    <a:pt x="17077" y="54355"/>
                  </a:lnTo>
                  <a:lnTo>
                    <a:pt x="28242" y="56519"/>
                  </a:lnTo>
                  <a:lnTo>
                    <a:pt x="216526" y="56519"/>
                  </a:lnTo>
                  <a:lnTo>
                    <a:pt x="227691" y="54355"/>
                  </a:lnTo>
                  <a:lnTo>
                    <a:pt x="236649" y="48394"/>
                  </a:lnTo>
                  <a:lnTo>
                    <a:pt x="242607" y="39430"/>
                  </a:lnTo>
                  <a:lnTo>
                    <a:pt x="244769" y="28259"/>
                  </a:lnTo>
                  <a:lnTo>
                    <a:pt x="242607" y="17088"/>
                  </a:lnTo>
                  <a:lnTo>
                    <a:pt x="236649" y="8124"/>
                  </a:lnTo>
                  <a:lnTo>
                    <a:pt x="227691" y="2163"/>
                  </a:lnTo>
                  <a:lnTo>
                    <a:pt x="216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6561" y="6303222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8242" y="0"/>
                  </a:moveTo>
                  <a:lnTo>
                    <a:pt x="216526" y="0"/>
                  </a:lnTo>
                  <a:lnTo>
                    <a:pt x="227691" y="2163"/>
                  </a:lnTo>
                  <a:lnTo>
                    <a:pt x="236649" y="8124"/>
                  </a:lnTo>
                  <a:lnTo>
                    <a:pt x="242607" y="17088"/>
                  </a:lnTo>
                  <a:lnTo>
                    <a:pt x="244769" y="28259"/>
                  </a:lnTo>
                  <a:lnTo>
                    <a:pt x="242607" y="39430"/>
                  </a:lnTo>
                  <a:lnTo>
                    <a:pt x="236649" y="48394"/>
                  </a:lnTo>
                  <a:lnTo>
                    <a:pt x="227691" y="54355"/>
                  </a:lnTo>
                  <a:lnTo>
                    <a:pt x="216526" y="56519"/>
                  </a:lnTo>
                  <a:lnTo>
                    <a:pt x="28242" y="56519"/>
                  </a:lnTo>
                  <a:lnTo>
                    <a:pt x="17077" y="54355"/>
                  </a:lnTo>
                  <a:lnTo>
                    <a:pt x="8119" y="48394"/>
                  </a:lnTo>
                  <a:lnTo>
                    <a:pt x="2162" y="39430"/>
                  </a:lnTo>
                  <a:lnTo>
                    <a:pt x="0" y="28259"/>
                  </a:lnTo>
                  <a:lnTo>
                    <a:pt x="2162" y="17088"/>
                  </a:lnTo>
                  <a:lnTo>
                    <a:pt x="8119" y="8124"/>
                  </a:lnTo>
                  <a:lnTo>
                    <a:pt x="17077" y="2163"/>
                  </a:lnTo>
                  <a:lnTo>
                    <a:pt x="28242" y="0"/>
                  </a:lnTo>
                  <a:close/>
                </a:path>
              </a:pathLst>
            </a:custGeom>
            <a:ln w="1255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6561" y="6397420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16526" y="0"/>
                  </a:moveTo>
                  <a:lnTo>
                    <a:pt x="28242" y="0"/>
                  </a:lnTo>
                  <a:lnTo>
                    <a:pt x="17077" y="2163"/>
                  </a:lnTo>
                  <a:lnTo>
                    <a:pt x="8119" y="8124"/>
                  </a:lnTo>
                  <a:lnTo>
                    <a:pt x="2162" y="17088"/>
                  </a:lnTo>
                  <a:lnTo>
                    <a:pt x="0" y="28259"/>
                  </a:lnTo>
                  <a:lnTo>
                    <a:pt x="2162" y="39430"/>
                  </a:lnTo>
                  <a:lnTo>
                    <a:pt x="8119" y="48394"/>
                  </a:lnTo>
                  <a:lnTo>
                    <a:pt x="17077" y="54355"/>
                  </a:lnTo>
                  <a:lnTo>
                    <a:pt x="28242" y="56519"/>
                  </a:lnTo>
                  <a:lnTo>
                    <a:pt x="216526" y="56519"/>
                  </a:lnTo>
                  <a:lnTo>
                    <a:pt x="227691" y="54355"/>
                  </a:lnTo>
                  <a:lnTo>
                    <a:pt x="236649" y="48394"/>
                  </a:lnTo>
                  <a:lnTo>
                    <a:pt x="242607" y="39430"/>
                  </a:lnTo>
                  <a:lnTo>
                    <a:pt x="244769" y="28259"/>
                  </a:lnTo>
                  <a:lnTo>
                    <a:pt x="242607" y="17088"/>
                  </a:lnTo>
                  <a:lnTo>
                    <a:pt x="236649" y="8124"/>
                  </a:lnTo>
                  <a:lnTo>
                    <a:pt x="227691" y="2163"/>
                  </a:lnTo>
                  <a:lnTo>
                    <a:pt x="216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6561" y="6397420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8242" y="0"/>
                  </a:moveTo>
                  <a:lnTo>
                    <a:pt x="216526" y="0"/>
                  </a:lnTo>
                  <a:lnTo>
                    <a:pt x="227691" y="2163"/>
                  </a:lnTo>
                  <a:lnTo>
                    <a:pt x="236649" y="8124"/>
                  </a:lnTo>
                  <a:lnTo>
                    <a:pt x="242607" y="17088"/>
                  </a:lnTo>
                  <a:lnTo>
                    <a:pt x="244769" y="28259"/>
                  </a:lnTo>
                  <a:lnTo>
                    <a:pt x="242607" y="39430"/>
                  </a:lnTo>
                  <a:lnTo>
                    <a:pt x="236649" y="48394"/>
                  </a:lnTo>
                  <a:lnTo>
                    <a:pt x="227691" y="54355"/>
                  </a:lnTo>
                  <a:lnTo>
                    <a:pt x="216526" y="56519"/>
                  </a:lnTo>
                  <a:lnTo>
                    <a:pt x="28242" y="56519"/>
                  </a:lnTo>
                  <a:lnTo>
                    <a:pt x="17077" y="54355"/>
                  </a:lnTo>
                  <a:lnTo>
                    <a:pt x="8119" y="48394"/>
                  </a:lnTo>
                  <a:lnTo>
                    <a:pt x="2162" y="39430"/>
                  </a:lnTo>
                  <a:lnTo>
                    <a:pt x="0" y="28259"/>
                  </a:lnTo>
                  <a:lnTo>
                    <a:pt x="2162" y="17088"/>
                  </a:lnTo>
                  <a:lnTo>
                    <a:pt x="8119" y="8124"/>
                  </a:lnTo>
                  <a:lnTo>
                    <a:pt x="17077" y="2163"/>
                  </a:lnTo>
                  <a:lnTo>
                    <a:pt x="28242" y="0"/>
                  </a:lnTo>
                  <a:close/>
                </a:path>
              </a:pathLst>
            </a:custGeom>
            <a:ln w="1255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1474" y="6485339"/>
              <a:ext cx="134943" cy="690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176" y="5756902"/>
              <a:ext cx="489584" cy="508634"/>
            </a:xfrm>
            <a:custGeom>
              <a:avLst/>
              <a:gdLst/>
              <a:ahLst/>
              <a:cxnLst/>
              <a:rect l="l" t="t" r="r" b="b"/>
              <a:pathLst>
                <a:path w="489584" h="508635">
                  <a:moveTo>
                    <a:pt x="244769" y="0"/>
                  </a:moveTo>
                  <a:lnTo>
                    <a:pt x="195986" y="5185"/>
                  </a:lnTo>
                  <a:lnTo>
                    <a:pt x="150524" y="19408"/>
                  </a:lnTo>
                  <a:lnTo>
                    <a:pt x="109320" y="41733"/>
                  </a:lnTo>
                  <a:lnTo>
                    <a:pt x="73313" y="71221"/>
                  </a:lnTo>
                  <a:lnTo>
                    <a:pt x="43439" y="106936"/>
                  </a:lnTo>
                  <a:lnTo>
                    <a:pt x="20637" y="147938"/>
                  </a:lnTo>
                  <a:lnTo>
                    <a:pt x="5845" y="193292"/>
                  </a:lnTo>
                  <a:lnTo>
                    <a:pt x="0" y="242058"/>
                  </a:lnTo>
                  <a:lnTo>
                    <a:pt x="0" y="250536"/>
                  </a:lnTo>
                  <a:lnTo>
                    <a:pt x="4942" y="293632"/>
                  </a:lnTo>
                  <a:lnTo>
                    <a:pt x="16945" y="335315"/>
                  </a:lnTo>
                  <a:lnTo>
                    <a:pt x="35303" y="371934"/>
                  </a:lnTo>
                  <a:lnTo>
                    <a:pt x="59309" y="405021"/>
                  </a:lnTo>
                  <a:lnTo>
                    <a:pt x="76358" y="427011"/>
                  </a:lnTo>
                  <a:lnTo>
                    <a:pt x="92612" y="453063"/>
                  </a:lnTo>
                  <a:lnTo>
                    <a:pt x="106571" y="478408"/>
                  </a:lnTo>
                  <a:lnTo>
                    <a:pt x="116736" y="498278"/>
                  </a:lnTo>
                  <a:lnTo>
                    <a:pt x="119560" y="504872"/>
                  </a:lnTo>
                  <a:lnTo>
                    <a:pt x="126150" y="508640"/>
                  </a:lnTo>
                  <a:lnTo>
                    <a:pt x="363388" y="508640"/>
                  </a:lnTo>
                  <a:lnTo>
                    <a:pt x="369978" y="504872"/>
                  </a:lnTo>
                  <a:lnTo>
                    <a:pt x="372802" y="498278"/>
                  </a:lnTo>
                  <a:lnTo>
                    <a:pt x="382966" y="478408"/>
                  </a:lnTo>
                  <a:lnTo>
                    <a:pt x="396926" y="453063"/>
                  </a:lnTo>
                  <a:lnTo>
                    <a:pt x="397514" y="452121"/>
                  </a:lnTo>
                  <a:lnTo>
                    <a:pt x="157217" y="452121"/>
                  </a:lnTo>
                  <a:lnTo>
                    <a:pt x="132034" y="408318"/>
                  </a:lnTo>
                  <a:lnTo>
                    <a:pt x="102614" y="367342"/>
                  </a:lnTo>
                  <a:lnTo>
                    <a:pt x="93112" y="355538"/>
                  </a:lnTo>
                  <a:lnTo>
                    <a:pt x="84492" y="342850"/>
                  </a:lnTo>
                  <a:lnTo>
                    <a:pt x="65105" y="299666"/>
                  </a:lnTo>
                  <a:lnTo>
                    <a:pt x="57497" y="250536"/>
                  </a:lnTo>
                  <a:lnTo>
                    <a:pt x="57426" y="242058"/>
                  </a:lnTo>
                  <a:lnTo>
                    <a:pt x="64901" y="192659"/>
                  </a:lnTo>
                  <a:lnTo>
                    <a:pt x="84274" y="148286"/>
                  </a:lnTo>
                  <a:lnTo>
                    <a:pt x="113794" y="110667"/>
                  </a:lnTo>
                  <a:lnTo>
                    <a:pt x="151708" y="81525"/>
                  </a:lnTo>
                  <a:lnTo>
                    <a:pt x="196264" y="62587"/>
                  </a:lnTo>
                  <a:lnTo>
                    <a:pt x="245710" y="55577"/>
                  </a:lnTo>
                  <a:lnTo>
                    <a:pt x="397122" y="55577"/>
                  </a:lnTo>
                  <a:lnTo>
                    <a:pt x="380218" y="41733"/>
                  </a:lnTo>
                  <a:lnTo>
                    <a:pt x="339014" y="19408"/>
                  </a:lnTo>
                  <a:lnTo>
                    <a:pt x="293552" y="5185"/>
                  </a:lnTo>
                  <a:lnTo>
                    <a:pt x="244769" y="0"/>
                  </a:lnTo>
                  <a:close/>
                </a:path>
                <a:path w="489584" h="508635">
                  <a:moveTo>
                    <a:pt x="397122" y="55577"/>
                  </a:moveTo>
                  <a:lnTo>
                    <a:pt x="245710" y="55577"/>
                  </a:lnTo>
                  <a:lnTo>
                    <a:pt x="295157" y="62521"/>
                  </a:lnTo>
                  <a:lnTo>
                    <a:pt x="339713" y="81316"/>
                  </a:lnTo>
                  <a:lnTo>
                    <a:pt x="377627" y="110314"/>
                  </a:lnTo>
                  <a:lnTo>
                    <a:pt x="407146" y="147868"/>
                  </a:lnTo>
                  <a:lnTo>
                    <a:pt x="426520" y="192331"/>
                  </a:lnTo>
                  <a:lnTo>
                    <a:pt x="433994" y="242058"/>
                  </a:lnTo>
                  <a:lnTo>
                    <a:pt x="433994" y="249594"/>
                  </a:lnTo>
                  <a:lnTo>
                    <a:pt x="433053" y="249594"/>
                  </a:lnTo>
                  <a:lnTo>
                    <a:pt x="431656" y="266520"/>
                  </a:lnTo>
                  <a:lnTo>
                    <a:pt x="419873" y="315533"/>
                  </a:lnTo>
                  <a:lnTo>
                    <a:pt x="397764" y="355538"/>
                  </a:lnTo>
                  <a:lnTo>
                    <a:pt x="387865" y="367342"/>
                  </a:lnTo>
                  <a:lnTo>
                    <a:pt x="372184" y="387477"/>
                  </a:lnTo>
                  <a:lnTo>
                    <a:pt x="357739" y="408318"/>
                  </a:lnTo>
                  <a:lnTo>
                    <a:pt x="344707" y="429866"/>
                  </a:lnTo>
                  <a:lnTo>
                    <a:pt x="333262" y="452121"/>
                  </a:lnTo>
                  <a:lnTo>
                    <a:pt x="397514" y="452121"/>
                  </a:lnTo>
                  <a:lnTo>
                    <a:pt x="413180" y="427011"/>
                  </a:lnTo>
                  <a:lnTo>
                    <a:pt x="430229" y="405021"/>
                  </a:lnTo>
                  <a:lnTo>
                    <a:pt x="454588" y="371934"/>
                  </a:lnTo>
                  <a:lnTo>
                    <a:pt x="472593" y="335315"/>
                  </a:lnTo>
                  <a:lnTo>
                    <a:pt x="484596" y="293632"/>
                  </a:lnTo>
                  <a:lnTo>
                    <a:pt x="489538" y="250536"/>
                  </a:lnTo>
                  <a:lnTo>
                    <a:pt x="489538" y="242058"/>
                  </a:lnTo>
                  <a:lnTo>
                    <a:pt x="483693" y="193292"/>
                  </a:lnTo>
                  <a:lnTo>
                    <a:pt x="468900" y="147938"/>
                  </a:lnTo>
                  <a:lnTo>
                    <a:pt x="446099" y="106936"/>
                  </a:lnTo>
                  <a:lnTo>
                    <a:pt x="416225" y="71221"/>
                  </a:lnTo>
                  <a:lnTo>
                    <a:pt x="397122" y="5557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176" y="5756902"/>
              <a:ext cx="489584" cy="508634"/>
            </a:xfrm>
            <a:custGeom>
              <a:avLst/>
              <a:gdLst/>
              <a:ahLst/>
              <a:cxnLst/>
              <a:rect l="l" t="t" r="r" b="b"/>
              <a:pathLst>
                <a:path w="489584" h="508635">
                  <a:moveTo>
                    <a:pt x="244769" y="0"/>
                  </a:moveTo>
                  <a:lnTo>
                    <a:pt x="195986" y="5185"/>
                  </a:lnTo>
                  <a:lnTo>
                    <a:pt x="150524" y="19408"/>
                  </a:lnTo>
                  <a:lnTo>
                    <a:pt x="109320" y="41733"/>
                  </a:lnTo>
                  <a:lnTo>
                    <a:pt x="73313" y="71221"/>
                  </a:lnTo>
                  <a:lnTo>
                    <a:pt x="43439" y="106936"/>
                  </a:lnTo>
                  <a:lnTo>
                    <a:pt x="20637" y="147938"/>
                  </a:lnTo>
                  <a:lnTo>
                    <a:pt x="5845" y="193292"/>
                  </a:lnTo>
                  <a:lnTo>
                    <a:pt x="0" y="242058"/>
                  </a:lnTo>
                  <a:lnTo>
                    <a:pt x="0" y="250536"/>
                  </a:lnTo>
                  <a:lnTo>
                    <a:pt x="4942" y="293632"/>
                  </a:lnTo>
                  <a:lnTo>
                    <a:pt x="16945" y="335315"/>
                  </a:lnTo>
                  <a:lnTo>
                    <a:pt x="35303" y="371934"/>
                  </a:lnTo>
                  <a:lnTo>
                    <a:pt x="59309" y="405021"/>
                  </a:lnTo>
                  <a:lnTo>
                    <a:pt x="76358" y="427011"/>
                  </a:lnTo>
                  <a:lnTo>
                    <a:pt x="92612" y="453063"/>
                  </a:lnTo>
                  <a:lnTo>
                    <a:pt x="106571" y="478408"/>
                  </a:lnTo>
                  <a:lnTo>
                    <a:pt x="116736" y="498278"/>
                  </a:lnTo>
                  <a:lnTo>
                    <a:pt x="119560" y="504872"/>
                  </a:lnTo>
                  <a:lnTo>
                    <a:pt x="126150" y="508640"/>
                  </a:lnTo>
                  <a:lnTo>
                    <a:pt x="133681" y="508640"/>
                  </a:lnTo>
                  <a:lnTo>
                    <a:pt x="355856" y="508640"/>
                  </a:lnTo>
                  <a:lnTo>
                    <a:pt x="363388" y="508640"/>
                  </a:lnTo>
                  <a:lnTo>
                    <a:pt x="369978" y="504872"/>
                  </a:lnTo>
                  <a:lnTo>
                    <a:pt x="396926" y="453063"/>
                  </a:lnTo>
                  <a:lnTo>
                    <a:pt x="430229" y="405021"/>
                  </a:lnTo>
                  <a:lnTo>
                    <a:pt x="443070" y="388964"/>
                  </a:lnTo>
                  <a:lnTo>
                    <a:pt x="454588" y="371934"/>
                  </a:lnTo>
                  <a:lnTo>
                    <a:pt x="472593" y="335315"/>
                  </a:lnTo>
                  <a:lnTo>
                    <a:pt x="484596" y="293632"/>
                  </a:lnTo>
                  <a:lnTo>
                    <a:pt x="489538" y="250536"/>
                  </a:lnTo>
                  <a:lnTo>
                    <a:pt x="489538" y="242058"/>
                  </a:lnTo>
                  <a:lnTo>
                    <a:pt x="483693" y="193292"/>
                  </a:lnTo>
                  <a:lnTo>
                    <a:pt x="468900" y="147938"/>
                  </a:lnTo>
                  <a:lnTo>
                    <a:pt x="446099" y="106936"/>
                  </a:lnTo>
                  <a:lnTo>
                    <a:pt x="416225" y="71221"/>
                  </a:lnTo>
                  <a:lnTo>
                    <a:pt x="380218" y="41733"/>
                  </a:lnTo>
                  <a:lnTo>
                    <a:pt x="339014" y="19408"/>
                  </a:lnTo>
                  <a:lnTo>
                    <a:pt x="293552" y="5185"/>
                  </a:lnTo>
                  <a:lnTo>
                    <a:pt x="244769" y="0"/>
                  </a:lnTo>
                  <a:close/>
                </a:path>
                <a:path w="489584" h="508635">
                  <a:moveTo>
                    <a:pt x="433053" y="249594"/>
                  </a:moveTo>
                  <a:lnTo>
                    <a:pt x="424977" y="299666"/>
                  </a:lnTo>
                  <a:lnTo>
                    <a:pt x="406340" y="342850"/>
                  </a:lnTo>
                  <a:lnTo>
                    <a:pt x="387865" y="367342"/>
                  </a:lnTo>
                  <a:lnTo>
                    <a:pt x="372184" y="387477"/>
                  </a:lnTo>
                  <a:lnTo>
                    <a:pt x="357739" y="408318"/>
                  </a:lnTo>
                  <a:lnTo>
                    <a:pt x="344707" y="429866"/>
                  </a:lnTo>
                  <a:lnTo>
                    <a:pt x="333262" y="452121"/>
                  </a:lnTo>
                  <a:lnTo>
                    <a:pt x="244769" y="452121"/>
                  </a:lnTo>
                  <a:lnTo>
                    <a:pt x="157217" y="452121"/>
                  </a:lnTo>
                  <a:lnTo>
                    <a:pt x="145243" y="429866"/>
                  </a:lnTo>
                  <a:lnTo>
                    <a:pt x="132034" y="408318"/>
                  </a:lnTo>
                  <a:lnTo>
                    <a:pt x="117765" y="387477"/>
                  </a:lnTo>
                  <a:lnTo>
                    <a:pt x="102614" y="367342"/>
                  </a:lnTo>
                  <a:lnTo>
                    <a:pt x="93112" y="355538"/>
                  </a:lnTo>
                  <a:lnTo>
                    <a:pt x="84492" y="342850"/>
                  </a:lnTo>
                  <a:lnTo>
                    <a:pt x="65105" y="299666"/>
                  </a:lnTo>
                  <a:lnTo>
                    <a:pt x="57426" y="249594"/>
                  </a:lnTo>
                  <a:lnTo>
                    <a:pt x="57426" y="242058"/>
                  </a:lnTo>
                  <a:lnTo>
                    <a:pt x="64901" y="192659"/>
                  </a:lnTo>
                  <a:lnTo>
                    <a:pt x="84274" y="148286"/>
                  </a:lnTo>
                  <a:lnTo>
                    <a:pt x="113794" y="110667"/>
                  </a:lnTo>
                  <a:lnTo>
                    <a:pt x="151708" y="81525"/>
                  </a:lnTo>
                  <a:lnTo>
                    <a:pt x="196264" y="62587"/>
                  </a:lnTo>
                  <a:lnTo>
                    <a:pt x="245710" y="55577"/>
                  </a:lnTo>
                  <a:lnTo>
                    <a:pt x="295157" y="62521"/>
                  </a:lnTo>
                  <a:lnTo>
                    <a:pt x="339713" y="81316"/>
                  </a:lnTo>
                  <a:lnTo>
                    <a:pt x="377627" y="110314"/>
                  </a:lnTo>
                  <a:lnTo>
                    <a:pt x="407146" y="147868"/>
                  </a:lnTo>
                  <a:lnTo>
                    <a:pt x="426520" y="192331"/>
                  </a:lnTo>
                  <a:lnTo>
                    <a:pt x="433994" y="242058"/>
                  </a:lnTo>
                  <a:lnTo>
                    <a:pt x="433994" y="249594"/>
                  </a:lnTo>
                  <a:lnTo>
                    <a:pt x="433053" y="249594"/>
                  </a:lnTo>
                  <a:close/>
                </a:path>
              </a:pathLst>
            </a:custGeom>
            <a:ln w="1255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92565" y="6291083"/>
              <a:ext cx="531850" cy="5364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153027" y="120522"/>
            <a:ext cx="414527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BINARY </a:t>
            </a:r>
            <a:r>
              <a:rPr sz="2000" spc="-15" dirty="0"/>
              <a:t>DISTILLATION</a:t>
            </a:r>
            <a:r>
              <a:rPr sz="2000" spc="-100" dirty="0"/>
              <a:t> </a:t>
            </a:r>
            <a:r>
              <a:rPr sz="2000" dirty="0"/>
              <a:t>COLUMN</a:t>
            </a:r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0" y="66294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58376" y="44958"/>
            <a:ext cx="2786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Department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Chemical </a:t>
            </a:r>
            <a:r>
              <a:rPr sz="1400" dirty="0">
                <a:latin typeface="Times New Roman"/>
                <a:cs typeface="Times New Roman"/>
              </a:rPr>
              <a:t>Engineering  Indian </a:t>
            </a:r>
            <a:r>
              <a:rPr sz="1400" spc="-5" dirty="0">
                <a:latin typeface="Times New Roman"/>
                <a:cs typeface="Times New Roman"/>
              </a:rPr>
              <a:t>Institute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Technology,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Kanpur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8942" y="871169"/>
            <a:ext cx="7346315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main </a:t>
            </a:r>
            <a:r>
              <a:rPr sz="2000" dirty="0">
                <a:latin typeface="Times New Roman"/>
                <a:cs typeface="Times New Roman"/>
              </a:rPr>
              <a:t>components are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vertical </a:t>
            </a:r>
            <a:r>
              <a:rPr sz="2000" spc="-5" dirty="0">
                <a:latin typeface="Times New Roman"/>
                <a:cs typeface="Times New Roman"/>
              </a:rPr>
              <a:t>shell </a:t>
            </a:r>
            <a:r>
              <a:rPr sz="2000" dirty="0">
                <a:latin typeface="Times New Roman"/>
                <a:cs typeface="Times New Roman"/>
              </a:rPr>
              <a:t>where the separation of liquid components is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carried</a:t>
            </a:r>
            <a:endParaRPr sz="2000">
              <a:latin typeface="Times New Roman"/>
              <a:cs typeface="Times New Roman"/>
            </a:endParaRPr>
          </a:p>
          <a:p>
            <a:pPr marL="76200" marR="5080" indent="-64135">
              <a:lnSpc>
                <a:spcPct val="100000"/>
              </a:lnSpc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column internals </a:t>
            </a:r>
            <a:r>
              <a:rPr sz="2000" dirty="0">
                <a:latin typeface="Times New Roman"/>
                <a:cs typeface="Times New Roman"/>
              </a:rPr>
              <a:t>such as </a:t>
            </a:r>
            <a:r>
              <a:rPr sz="2000" spc="-5" dirty="0">
                <a:latin typeface="Times New Roman"/>
                <a:cs typeface="Times New Roman"/>
              </a:rPr>
              <a:t>trays/plates </a:t>
            </a:r>
            <a:r>
              <a:rPr sz="2000" dirty="0">
                <a:latin typeface="Times New Roman"/>
                <a:cs typeface="Times New Roman"/>
              </a:rPr>
              <a:t>and/or packings which are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  to enhance component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separations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8942" y="2091055"/>
            <a:ext cx="1422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471C4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471C4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1842" y="2091055"/>
            <a:ext cx="67195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 reboiler to provide the necessary </a:t>
            </a:r>
            <a:r>
              <a:rPr sz="2000" spc="-5" dirty="0">
                <a:latin typeface="Times New Roman"/>
                <a:cs typeface="Times New Roman"/>
              </a:rPr>
              <a:t>vaporization </a:t>
            </a:r>
            <a:r>
              <a:rPr sz="2000" dirty="0">
                <a:latin typeface="Times New Roman"/>
                <a:cs typeface="Times New Roman"/>
              </a:rPr>
              <a:t>for the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distillation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 condenser to cool and condense the vapor leaving the top of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78942" y="2700908"/>
            <a:ext cx="1080008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column</a:t>
            </a:r>
            <a:endParaRPr sz="2000" dirty="0">
              <a:latin typeface="Times New Roman"/>
              <a:cs typeface="Times New Roman"/>
            </a:endParaRPr>
          </a:p>
          <a:p>
            <a:pPr marL="76200" marR="2613660" indent="-64135">
              <a:lnSpc>
                <a:spcPct val="100000"/>
              </a:lnSpc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reflux drum to hold the condensed vapor from the top of the </a:t>
            </a:r>
            <a:r>
              <a:rPr sz="2000" spc="-5" dirty="0">
                <a:latin typeface="Times New Roman"/>
                <a:cs typeface="Times New Roman"/>
              </a:rPr>
              <a:t>column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  liquid (reflux) can be </a:t>
            </a:r>
            <a:r>
              <a:rPr sz="2000" spc="-5" dirty="0">
                <a:latin typeface="Times New Roman"/>
                <a:cs typeface="Times New Roman"/>
              </a:rPr>
              <a:t>recycled </a:t>
            </a:r>
            <a:r>
              <a:rPr sz="2000" dirty="0">
                <a:latin typeface="Times New Roman"/>
                <a:cs typeface="Times New Roman"/>
              </a:rPr>
              <a:t>back to the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column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789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liquid mixture </a:t>
            </a:r>
            <a:r>
              <a:rPr sz="2000" dirty="0">
                <a:latin typeface="Times New Roman"/>
                <a:cs typeface="Times New Roman"/>
              </a:rPr>
              <a:t>that is to be processed is </a:t>
            </a:r>
            <a:r>
              <a:rPr sz="2000" spc="5" dirty="0">
                <a:latin typeface="Times New Roman"/>
                <a:cs typeface="Times New Roman"/>
              </a:rPr>
              <a:t>known </a:t>
            </a:r>
            <a:r>
              <a:rPr sz="2000" dirty="0">
                <a:latin typeface="Times New Roman"/>
                <a:cs typeface="Times New Roman"/>
              </a:rPr>
              <a:t>as the feed and this is introduced usually </a:t>
            </a:r>
            <a:r>
              <a:rPr sz="2000" spc="-5" dirty="0">
                <a:latin typeface="Times New Roman"/>
                <a:cs typeface="Times New Roman"/>
              </a:rPr>
              <a:t>somewhere  </a:t>
            </a:r>
            <a:r>
              <a:rPr sz="2000" dirty="0">
                <a:latin typeface="Times New Roman"/>
                <a:cs typeface="Times New Roman"/>
              </a:rPr>
              <a:t>near the </a:t>
            </a:r>
            <a:r>
              <a:rPr sz="2000" spc="-5" dirty="0">
                <a:latin typeface="Times New Roman"/>
                <a:cs typeface="Times New Roman"/>
              </a:rPr>
              <a:t>middle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column to </a:t>
            </a:r>
            <a:r>
              <a:rPr sz="2000" dirty="0">
                <a:latin typeface="Times New Roman"/>
                <a:cs typeface="Times New Roman"/>
              </a:rPr>
              <a:t>a tray </a:t>
            </a:r>
            <a:r>
              <a:rPr sz="2000" spc="5" dirty="0">
                <a:latin typeface="Times New Roman"/>
                <a:cs typeface="Times New Roman"/>
              </a:rPr>
              <a:t>known </a:t>
            </a:r>
            <a:r>
              <a:rPr sz="2000" dirty="0">
                <a:latin typeface="Times New Roman"/>
                <a:cs typeface="Times New Roman"/>
              </a:rPr>
              <a:t>as the feed </a:t>
            </a:r>
            <a:r>
              <a:rPr sz="2000" spc="-30" dirty="0">
                <a:latin typeface="Times New Roman"/>
                <a:cs typeface="Times New Roman"/>
              </a:rPr>
              <a:t>tray. </a:t>
            </a:r>
            <a:r>
              <a:rPr sz="2000" dirty="0">
                <a:latin typeface="Times New Roman"/>
                <a:cs typeface="Times New Roman"/>
              </a:rPr>
              <a:t>The feed tray divides the </a:t>
            </a:r>
            <a:r>
              <a:rPr sz="2000" spc="-5" dirty="0">
                <a:latin typeface="Times New Roman"/>
                <a:cs typeface="Times New Roman"/>
              </a:rPr>
              <a:t>column </a:t>
            </a:r>
            <a:r>
              <a:rPr sz="2000" dirty="0">
                <a:latin typeface="Times New Roman"/>
                <a:cs typeface="Times New Roman"/>
              </a:rPr>
              <a:t>into a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  (enriching or rectification) section and a bottom (stripping)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section.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liquid </a:t>
            </a:r>
            <a:r>
              <a:rPr sz="2000" dirty="0">
                <a:latin typeface="Times New Roman"/>
                <a:cs typeface="Times New Roman"/>
              </a:rPr>
              <a:t>removed from the reboiler is </a:t>
            </a:r>
            <a:r>
              <a:rPr sz="2000" spc="5" dirty="0">
                <a:latin typeface="Times New Roman"/>
                <a:cs typeface="Times New Roman"/>
              </a:rPr>
              <a:t>known </a:t>
            </a:r>
            <a:r>
              <a:rPr sz="2000" dirty="0">
                <a:latin typeface="Times New Roman"/>
                <a:cs typeface="Times New Roman"/>
              </a:rPr>
              <a:t>as the </a:t>
            </a:r>
            <a:r>
              <a:rPr sz="2000" spc="-5" dirty="0">
                <a:latin typeface="Times New Roman"/>
                <a:cs typeface="Times New Roman"/>
              </a:rPr>
              <a:t>bottoms </a:t>
            </a:r>
            <a:r>
              <a:rPr sz="2000" dirty="0">
                <a:latin typeface="Times New Roman"/>
                <a:cs typeface="Times New Roman"/>
              </a:rPr>
              <a:t>product or </a:t>
            </a:r>
            <a:r>
              <a:rPr sz="2000" spc="-25" dirty="0">
                <a:latin typeface="Times New Roman"/>
                <a:cs typeface="Times New Roman"/>
              </a:rPr>
              <a:t>simply,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bottoms.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The condensed liquid that is removed from the system is </a:t>
            </a:r>
            <a:r>
              <a:rPr sz="2000" spc="5" dirty="0">
                <a:latin typeface="Times New Roman"/>
                <a:cs typeface="Times New Roman"/>
              </a:rPr>
              <a:t>known </a:t>
            </a:r>
            <a:r>
              <a:rPr sz="2000" dirty="0">
                <a:latin typeface="Times New Roman"/>
                <a:cs typeface="Times New Roman"/>
              </a:rPr>
              <a:t>as the </a:t>
            </a:r>
            <a:r>
              <a:rPr sz="2000" spc="-5" dirty="0">
                <a:latin typeface="Times New Roman"/>
                <a:cs typeface="Times New Roman"/>
              </a:rPr>
              <a:t>distillate </a:t>
            </a:r>
            <a:r>
              <a:rPr sz="2000" dirty="0">
                <a:latin typeface="Times New Roman"/>
                <a:cs typeface="Times New Roman"/>
              </a:rPr>
              <a:t>or top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product.</a:t>
            </a:r>
          </a:p>
        </p:txBody>
      </p:sp>
      <p:sp>
        <p:nvSpPr>
          <p:cNvPr id="24" name="object 24"/>
          <p:cNvSpPr/>
          <p:nvPr/>
        </p:nvSpPr>
        <p:spPr>
          <a:xfrm>
            <a:off x="7935468" y="832103"/>
            <a:ext cx="3855720" cy="3208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 rot="10987463" flipV="1">
            <a:off x="461395" y="5958654"/>
            <a:ext cx="1784731" cy="22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endParaRPr sz="800"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15352" y="32776"/>
            <a:ext cx="12191365" cy="630164"/>
            <a:chOff x="761" y="-23994"/>
            <a:chExt cx="12191365" cy="630164"/>
          </a:xfrm>
        </p:grpSpPr>
        <p:sp>
          <p:nvSpPr>
            <p:cNvPr id="3" name="object 3"/>
            <p:cNvSpPr/>
            <p:nvPr/>
          </p:nvSpPr>
          <p:spPr>
            <a:xfrm>
              <a:off x="761" y="587120"/>
              <a:ext cx="12191365" cy="19050"/>
            </a:xfrm>
            <a:custGeom>
              <a:avLst/>
              <a:gdLst/>
              <a:ahLst/>
              <a:cxnLst/>
              <a:rect l="l" t="t" r="r" b="b"/>
              <a:pathLst>
                <a:path w="12191365" h="19050">
                  <a:moveTo>
                    <a:pt x="0" y="19050"/>
                  </a:moveTo>
                  <a:lnTo>
                    <a:pt x="12191238" y="19050"/>
                  </a:lnTo>
                  <a:lnTo>
                    <a:pt x="12191238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09700" y="-23994"/>
              <a:ext cx="573024" cy="545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03442" y="82875"/>
              <a:ext cx="459105" cy="458470"/>
            </a:xfrm>
            <a:custGeom>
              <a:avLst/>
              <a:gdLst/>
              <a:ahLst/>
              <a:cxnLst/>
              <a:rect l="l" t="t" r="r" b="b"/>
              <a:pathLst>
                <a:path w="459105" h="458470">
                  <a:moveTo>
                    <a:pt x="229550" y="0"/>
                  </a:moveTo>
                  <a:lnTo>
                    <a:pt x="183288" y="4653"/>
                  </a:lnTo>
                  <a:lnTo>
                    <a:pt x="140199" y="18000"/>
                  </a:lnTo>
                  <a:lnTo>
                    <a:pt x="101207" y="39118"/>
                  </a:lnTo>
                  <a:lnTo>
                    <a:pt x="67234" y="67089"/>
                  </a:lnTo>
                  <a:lnTo>
                    <a:pt x="39203" y="100990"/>
                  </a:lnTo>
                  <a:lnTo>
                    <a:pt x="18039" y="139901"/>
                  </a:lnTo>
                  <a:lnTo>
                    <a:pt x="4663" y="182901"/>
                  </a:lnTo>
                  <a:lnTo>
                    <a:pt x="0" y="229070"/>
                  </a:lnTo>
                  <a:lnTo>
                    <a:pt x="4663" y="275239"/>
                  </a:lnTo>
                  <a:lnTo>
                    <a:pt x="18039" y="318242"/>
                  </a:lnTo>
                  <a:lnTo>
                    <a:pt x="39203" y="357156"/>
                  </a:lnTo>
                  <a:lnTo>
                    <a:pt x="67234" y="391061"/>
                  </a:lnTo>
                  <a:lnTo>
                    <a:pt x="101207" y="419035"/>
                  </a:lnTo>
                  <a:lnTo>
                    <a:pt x="140199" y="440157"/>
                  </a:lnTo>
                  <a:lnTo>
                    <a:pt x="183288" y="453506"/>
                  </a:lnTo>
                  <a:lnTo>
                    <a:pt x="229550" y="458161"/>
                  </a:lnTo>
                  <a:lnTo>
                    <a:pt x="275813" y="453506"/>
                  </a:lnTo>
                  <a:lnTo>
                    <a:pt x="318902" y="440157"/>
                  </a:lnTo>
                  <a:lnTo>
                    <a:pt x="357894" y="419035"/>
                  </a:lnTo>
                  <a:lnTo>
                    <a:pt x="391867" y="391061"/>
                  </a:lnTo>
                  <a:lnTo>
                    <a:pt x="419897" y="357156"/>
                  </a:lnTo>
                  <a:lnTo>
                    <a:pt x="441062" y="318242"/>
                  </a:lnTo>
                  <a:lnTo>
                    <a:pt x="454438" y="275239"/>
                  </a:lnTo>
                  <a:lnTo>
                    <a:pt x="459101" y="229070"/>
                  </a:lnTo>
                  <a:lnTo>
                    <a:pt x="454438" y="182901"/>
                  </a:lnTo>
                  <a:lnTo>
                    <a:pt x="441062" y="139901"/>
                  </a:lnTo>
                  <a:lnTo>
                    <a:pt x="419897" y="100990"/>
                  </a:lnTo>
                  <a:lnTo>
                    <a:pt x="391867" y="67089"/>
                  </a:lnTo>
                  <a:lnTo>
                    <a:pt x="357894" y="39118"/>
                  </a:lnTo>
                  <a:lnTo>
                    <a:pt x="318902" y="18000"/>
                  </a:lnTo>
                  <a:lnTo>
                    <a:pt x="275813" y="4653"/>
                  </a:lnTo>
                  <a:lnTo>
                    <a:pt x="2295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8347" y="5746404"/>
            <a:ext cx="12192000" cy="1076960"/>
            <a:chOff x="0" y="5750624"/>
            <a:chExt cx="12192000" cy="1076960"/>
          </a:xfrm>
        </p:grpSpPr>
        <p:sp>
          <p:nvSpPr>
            <p:cNvPr id="7" name="object 7"/>
            <p:cNvSpPr/>
            <p:nvPr/>
          </p:nvSpPr>
          <p:spPr>
            <a:xfrm>
              <a:off x="0" y="626211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63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561" y="6303222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16526" y="0"/>
                  </a:moveTo>
                  <a:lnTo>
                    <a:pt x="28242" y="0"/>
                  </a:lnTo>
                  <a:lnTo>
                    <a:pt x="17077" y="2163"/>
                  </a:lnTo>
                  <a:lnTo>
                    <a:pt x="8119" y="8124"/>
                  </a:lnTo>
                  <a:lnTo>
                    <a:pt x="2162" y="17088"/>
                  </a:lnTo>
                  <a:lnTo>
                    <a:pt x="0" y="28259"/>
                  </a:lnTo>
                  <a:lnTo>
                    <a:pt x="2162" y="39430"/>
                  </a:lnTo>
                  <a:lnTo>
                    <a:pt x="8119" y="48394"/>
                  </a:lnTo>
                  <a:lnTo>
                    <a:pt x="17077" y="54355"/>
                  </a:lnTo>
                  <a:lnTo>
                    <a:pt x="28242" y="56519"/>
                  </a:lnTo>
                  <a:lnTo>
                    <a:pt x="216526" y="56519"/>
                  </a:lnTo>
                  <a:lnTo>
                    <a:pt x="227691" y="54355"/>
                  </a:lnTo>
                  <a:lnTo>
                    <a:pt x="236649" y="48394"/>
                  </a:lnTo>
                  <a:lnTo>
                    <a:pt x="242607" y="39430"/>
                  </a:lnTo>
                  <a:lnTo>
                    <a:pt x="244769" y="28259"/>
                  </a:lnTo>
                  <a:lnTo>
                    <a:pt x="242607" y="17088"/>
                  </a:lnTo>
                  <a:lnTo>
                    <a:pt x="236649" y="8124"/>
                  </a:lnTo>
                  <a:lnTo>
                    <a:pt x="227691" y="2163"/>
                  </a:lnTo>
                  <a:lnTo>
                    <a:pt x="216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561" y="6303222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8242" y="0"/>
                  </a:moveTo>
                  <a:lnTo>
                    <a:pt x="216526" y="0"/>
                  </a:lnTo>
                  <a:lnTo>
                    <a:pt x="227691" y="2163"/>
                  </a:lnTo>
                  <a:lnTo>
                    <a:pt x="236649" y="8124"/>
                  </a:lnTo>
                  <a:lnTo>
                    <a:pt x="242607" y="17088"/>
                  </a:lnTo>
                  <a:lnTo>
                    <a:pt x="244769" y="28259"/>
                  </a:lnTo>
                  <a:lnTo>
                    <a:pt x="242607" y="39430"/>
                  </a:lnTo>
                  <a:lnTo>
                    <a:pt x="236649" y="48394"/>
                  </a:lnTo>
                  <a:lnTo>
                    <a:pt x="227691" y="54355"/>
                  </a:lnTo>
                  <a:lnTo>
                    <a:pt x="216526" y="56519"/>
                  </a:lnTo>
                  <a:lnTo>
                    <a:pt x="28242" y="56519"/>
                  </a:lnTo>
                  <a:lnTo>
                    <a:pt x="17077" y="54355"/>
                  </a:lnTo>
                  <a:lnTo>
                    <a:pt x="8119" y="48394"/>
                  </a:lnTo>
                  <a:lnTo>
                    <a:pt x="2162" y="39430"/>
                  </a:lnTo>
                  <a:lnTo>
                    <a:pt x="0" y="28259"/>
                  </a:lnTo>
                  <a:lnTo>
                    <a:pt x="2162" y="17088"/>
                  </a:lnTo>
                  <a:lnTo>
                    <a:pt x="8119" y="8124"/>
                  </a:lnTo>
                  <a:lnTo>
                    <a:pt x="17077" y="2163"/>
                  </a:lnTo>
                  <a:lnTo>
                    <a:pt x="28242" y="0"/>
                  </a:lnTo>
                  <a:close/>
                </a:path>
              </a:pathLst>
            </a:custGeom>
            <a:ln w="1255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6561" y="6397420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16526" y="0"/>
                  </a:moveTo>
                  <a:lnTo>
                    <a:pt x="28242" y="0"/>
                  </a:lnTo>
                  <a:lnTo>
                    <a:pt x="17077" y="2163"/>
                  </a:lnTo>
                  <a:lnTo>
                    <a:pt x="8119" y="8124"/>
                  </a:lnTo>
                  <a:lnTo>
                    <a:pt x="2162" y="17088"/>
                  </a:lnTo>
                  <a:lnTo>
                    <a:pt x="0" y="28259"/>
                  </a:lnTo>
                  <a:lnTo>
                    <a:pt x="2162" y="39430"/>
                  </a:lnTo>
                  <a:lnTo>
                    <a:pt x="8119" y="48394"/>
                  </a:lnTo>
                  <a:lnTo>
                    <a:pt x="17077" y="54355"/>
                  </a:lnTo>
                  <a:lnTo>
                    <a:pt x="28242" y="56519"/>
                  </a:lnTo>
                  <a:lnTo>
                    <a:pt x="216526" y="56519"/>
                  </a:lnTo>
                  <a:lnTo>
                    <a:pt x="227691" y="54355"/>
                  </a:lnTo>
                  <a:lnTo>
                    <a:pt x="236649" y="48394"/>
                  </a:lnTo>
                  <a:lnTo>
                    <a:pt x="242607" y="39430"/>
                  </a:lnTo>
                  <a:lnTo>
                    <a:pt x="244769" y="28259"/>
                  </a:lnTo>
                  <a:lnTo>
                    <a:pt x="242607" y="17088"/>
                  </a:lnTo>
                  <a:lnTo>
                    <a:pt x="236649" y="8124"/>
                  </a:lnTo>
                  <a:lnTo>
                    <a:pt x="227691" y="2163"/>
                  </a:lnTo>
                  <a:lnTo>
                    <a:pt x="216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6561" y="6397420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8242" y="0"/>
                  </a:moveTo>
                  <a:lnTo>
                    <a:pt x="216526" y="0"/>
                  </a:lnTo>
                  <a:lnTo>
                    <a:pt x="227691" y="2163"/>
                  </a:lnTo>
                  <a:lnTo>
                    <a:pt x="236649" y="8124"/>
                  </a:lnTo>
                  <a:lnTo>
                    <a:pt x="242607" y="17088"/>
                  </a:lnTo>
                  <a:lnTo>
                    <a:pt x="244769" y="28259"/>
                  </a:lnTo>
                  <a:lnTo>
                    <a:pt x="242607" y="39430"/>
                  </a:lnTo>
                  <a:lnTo>
                    <a:pt x="236649" y="48394"/>
                  </a:lnTo>
                  <a:lnTo>
                    <a:pt x="227691" y="54355"/>
                  </a:lnTo>
                  <a:lnTo>
                    <a:pt x="216526" y="56519"/>
                  </a:lnTo>
                  <a:lnTo>
                    <a:pt x="28242" y="56519"/>
                  </a:lnTo>
                  <a:lnTo>
                    <a:pt x="17077" y="54355"/>
                  </a:lnTo>
                  <a:lnTo>
                    <a:pt x="8119" y="48394"/>
                  </a:lnTo>
                  <a:lnTo>
                    <a:pt x="2162" y="39430"/>
                  </a:lnTo>
                  <a:lnTo>
                    <a:pt x="0" y="28259"/>
                  </a:lnTo>
                  <a:lnTo>
                    <a:pt x="2162" y="17088"/>
                  </a:lnTo>
                  <a:lnTo>
                    <a:pt x="8119" y="8124"/>
                  </a:lnTo>
                  <a:lnTo>
                    <a:pt x="17077" y="2163"/>
                  </a:lnTo>
                  <a:lnTo>
                    <a:pt x="28242" y="0"/>
                  </a:lnTo>
                  <a:close/>
                </a:path>
              </a:pathLst>
            </a:custGeom>
            <a:ln w="1255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1474" y="6485339"/>
              <a:ext cx="134943" cy="690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176" y="5756902"/>
              <a:ext cx="489584" cy="508634"/>
            </a:xfrm>
            <a:custGeom>
              <a:avLst/>
              <a:gdLst/>
              <a:ahLst/>
              <a:cxnLst/>
              <a:rect l="l" t="t" r="r" b="b"/>
              <a:pathLst>
                <a:path w="489584" h="508635">
                  <a:moveTo>
                    <a:pt x="244769" y="0"/>
                  </a:moveTo>
                  <a:lnTo>
                    <a:pt x="195986" y="5185"/>
                  </a:lnTo>
                  <a:lnTo>
                    <a:pt x="150524" y="19408"/>
                  </a:lnTo>
                  <a:lnTo>
                    <a:pt x="109320" y="41733"/>
                  </a:lnTo>
                  <a:lnTo>
                    <a:pt x="73313" y="71221"/>
                  </a:lnTo>
                  <a:lnTo>
                    <a:pt x="43439" y="106936"/>
                  </a:lnTo>
                  <a:lnTo>
                    <a:pt x="20637" y="147938"/>
                  </a:lnTo>
                  <a:lnTo>
                    <a:pt x="5845" y="193292"/>
                  </a:lnTo>
                  <a:lnTo>
                    <a:pt x="0" y="242058"/>
                  </a:lnTo>
                  <a:lnTo>
                    <a:pt x="0" y="250536"/>
                  </a:lnTo>
                  <a:lnTo>
                    <a:pt x="4942" y="293632"/>
                  </a:lnTo>
                  <a:lnTo>
                    <a:pt x="16945" y="335315"/>
                  </a:lnTo>
                  <a:lnTo>
                    <a:pt x="35303" y="371934"/>
                  </a:lnTo>
                  <a:lnTo>
                    <a:pt x="59309" y="405021"/>
                  </a:lnTo>
                  <a:lnTo>
                    <a:pt x="76358" y="427011"/>
                  </a:lnTo>
                  <a:lnTo>
                    <a:pt x="92612" y="453063"/>
                  </a:lnTo>
                  <a:lnTo>
                    <a:pt x="106571" y="478408"/>
                  </a:lnTo>
                  <a:lnTo>
                    <a:pt x="116736" y="498278"/>
                  </a:lnTo>
                  <a:lnTo>
                    <a:pt x="119560" y="504872"/>
                  </a:lnTo>
                  <a:lnTo>
                    <a:pt x="126150" y="508640"/>
                  </a:lnTo>
                  <a:lnTo>
                    <a:pt x="363388" y="508640"/>
                  </a:lnTo>
                  <a:lnTo>
                    <a:pt x="369978" y="504872"/>
                  </a:lnTo>
                  <a:lnTo>
                    <a:pt x="372802" y="498278"/>
                  </a:lnTo>
                  <a:lnTo>
                    <a:pt x="382966" y="478408"/>
                  </a:lnTo>
                  <a:lnTo>
                    <a:pt x="396926" y="453063"/>
                  </a:lnTo>
                  <a:lnTo>
                    <a:pt x="397514" y="452121"/>
                  </a:lnTo>
                  <a:lnTo>
                    <a:pt x="157217" y="452121"/>
                  </a:lnTo>
                  <a:lnTo>
                    <a:pt x="132034" y="408318"/>
                  </a:lnTo>
                  <a:lnTo>
                    <a:pt x="102614" y="367342"/>
                  </a:lnTo>
                  <a:lnTo>
                    <a:pt x="93112" y="355538"/>
                  </a:lnTo>
                  <a:lnTo>
                    <a:pt x="84492" y="342850"/>
                  </a:lnTo>
                  <a:lnTo>
                    <a:pt x="65105" y="299666"/>
                  </a:lnTo>
                  <a:lnTo>
                    <a:pt x="57497" y="250536"/>
                  </a:lnTo>
                  <a:lnTo>
                    <a:pt x="57426" y="242058"/>
                  </a:lnTo>
                  <a:lnTo>
                    <a:pt x="64901" y="192659"/>
                  </a:lnTo>
                  <a:lnTo>
                    <a:pt x="84274" y="148286"/>
                  </a:lnTo>
                  <a:lnTo>
                    <a:pt x="113794" y="110667"/>
                  </a:lnTo>
                  <a:lnTo>
                    <a:pt x="151708" y="81525"/>
                  </a:lnTo>
                  <a:lnTo>
                    <a:pt x="196264" y="62587"/>
                  </a:lnTo>
                  <a:lnTo>
                    <a:pt x="245710" y="55577"/>
                  </a:lnTo>
                  <a:lnTo>
                    <a:pt x="397122" y="55577"/>
                  </a:lnTo>
                  <a:lnTo>
                    <a:pt x="380218" y="41733"/>
                  </a:lnTo>
                  <a:lnTo>
                    <a:pt x="339014" y="19408"/>
                  </a:lnTo>
                  <a:lnTo>
                    <a:pt x="293552" y="5185"/>
                  </a:lnTo>
                  <a:lnTo>
                    <a:pt x="244769" y="0"/>
                  </a:lnTo>
                  <a:close/>
                </a:path>
                <a:path w="489584" h="508635">
                  <a:moveTo>
                    <a:pt x="397122" y="55577"/>
                  </a:moveTo>
                  <a:lnTo>
                    <a:pt x="245710" y="55577"/>
                  </a:lnTo>
                  <a:lnTo>
                    <a:pt x="295157" y="62521"/>
                  </a:lnTo>
                  <a:lnTo>
                    <a:pt x="339713" y="81316"/>
                  </a:lnTo>
                  <a:lnTo>
                    <a:pt x="377627" y="110314"/>
                  </a:lnTo>
                  <a:lnTo>
                    <a:pt x="407146" y="147868"/>
                  </a:lnTo>
                  <a:lnTo>
                    <a:pt x="426520" y="192331"/>
                  </a:lnTo>
                  <a:lnTo>
                    <a:pt x="433994" y="242058"/>
                  </a:lnTo>
                  <a:lnTo>
                    <a:pt x="433994" y="249594"/>
                  </a:lnTo>
                  <a:lnTo>
                    <a:pt x="433053" y="249594"/>
                  </a:lnTo>
                  <a:lnTo>
                    <a:pt x="431656" y="266520"/>
                  </a:lnTo>
                  <a:lnTo>
                    <a:pt x="419873" y="315533"/>
                  </a:lnTo>
                  <a:lnTo>
                    <a:pt x="397764" y="355538"/>
                  </a:lnTo>
                  <a:lnTo>
                    <a:pt x="387865" y="367342"/>
                  </a:lnTo>
                  <a:lnTo>
                    <a:pt x="372184" y="387477"/>
                  </a:lnTo>
                  <a:lnTo>
                    <a:pt x="357739" y="408318"/>
                  </a:lnTo>
                  <a:lnTo>
                    <a:pt x="344707" y="429866"/>
                  </a:lnTo>
                  <a:lnTo>
                    <a:pt x="333262" y="452121"/>
                  </a:lnTo>
                  <a:lnTo>
                    <a:pt x="397514" y="452121"/>
                  </a:lnTo>
                  <a:lnTo>
                    <a:pt x="413180" y="427011"/>
                  </a:lnTo>
                  <a:lnTo>
                    <a:pt x="430229" y="405021"/>
                  </a:lnTo>
                  <a:lnTo>
                    <a:pt x="454588" y="371934"/>
                  </a:lnTo>
                  <a:lnTo>
                    <a:pt x="472593" y="335315"/>
                  </a:lnTo>
                  <a:lnTo>
                    <a:pt x="484596" y="293632"/>
                  </a:lnTo>
                  <a:lnTo>
                    <a:pt x="489538" y="250536"/>
                  </a:lnTo>
                  <a:lnTo>
                    <a:pt x="489538" y="242058"/>
                  </a:lnTo>
                  <a:lnTo>
                    <a:pt x="483693" y="193292"/>
                  </a:lnTo>
                  <a:lnTo>
                    <a:pt x="468900" y="147938"/>
                  </a:lnTo>
                  <a:lnTo>
                    <a:pt x="446099" y="106936"/>
                  </a:lnTo>
                  <a:lnTo>
                    <a:pt x="416225" y="71221"/>
                  </a:lnTo>
                  <a:lnTo>
                    <a:pt x="397122" y="5557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176" y="5756902"/>
              <a:ext cx="489584" cy="508634"/>
            </a:xfrm>
            <a:custGeom>
              <a:avLst/>
              <a:gdLst/>
              <a:ahLst/>
              <a:cxnLst/>
              <a:rect l="l" t="t" r="r" b="b"/>
              <a:pathLst>
                <a:path w="489584" h="508635">
                  <a:moveTo>
                    <a:pt x="244769" y="0"/>
                  </a:moveTo>
                  <a:lnTo>
                    <a:pt x="195986" y="5185"/>
                  </a:lnTo>
                  <a:lnTo>
                    <a:pt x="150524" y="19408"/>
                  </a:lnTo>
                  <a:lnTo>
                    <a:pt x="109320" y="41733"/>
                  </a:lnTo>
                  <a:lnTo>
                    <a:pt x="73313" y="71221"/>
                  </a:lnTo>
                  <a:lnTo>
                    <a:pt x="43439" y="106936"/>
                  </a:lnTo>
                  <a:lnTo>
                    <a:pt x="20637" y="147938"/>
                  </a:lnTo>
                  <a:lnTo>
                    <a:pt x="5845" y="193292"/>
                  </a:lnTo>
                  <a:lnTo>
                    <a:pt x="0" y="242058"/>
                  </a:lnTo>
                  <a:lnTo>
                    <a:pt x="0" y="250536"/>
                  </a:lnTo>
                  <a:lnTo>
                    <a:pt x="4942" y="293632"/>
                  </a:lnTo>
                  <a:lnTo>
                    <a:pt x="16945" y="335315"/>
                  </a:lnTo>
                  <a:lnTo>
                    <a:pt x="35303" y="371934"/>
                  </a:lnTo>
                  <a:lnTo>
                    <a:pt x="59309" y="405021"/>
                  </a:lnTo>
                  <a:lnTo>
                    <a:pt x="76358" y="427011"/>
                  </a:lnTo>
                  <a:lnTo>
                    <a:pt x="92612" y="453063"/>
                  </a:lnTo>
                  <a:lnTo>
                    <a:pt x="106571" y="478408"/>
                  </a:lnTo>
                  <a:lnTo>
                    <a:pt x="116736" y="498278"/>
                  </a:lnTo>
                  <a:lnTo>
                    <a:pt x="119560" y="504872"/>
                  </a:lnTo>
                  <a:lnTo>
                    <a:pt x="126150" y="508640"/>
                  </a:lnTo>
                  <a:lnTo>
                    <a:pt x="133681" y="508640"/>
                  </a:lnTo>
                  <a:lnTo>
                    <a:pt x="355856" y="508640"/>
                  </a:lnTo>
                  <a:lnTo>
                    <a:pt x="363388" y="508640"/>
                  </a:lnTo>
                  <a:lnTo>
                    <a:pt x="369978" y="504872"/>
                  </a:lnTo>
                  <a:lnTo>
                    <a:pt x="396926" y="453063"/>
                  </a:lnTo>
                  <a:lnTo>
                    <a:pt x="430229" y="405021"/>
                  </a:lnTo>
                  <a:lnTo>
                    <a:pt x="443070" y="388964"/>
                  </a:lnTo>
                  <a:lnTo>
                    <a:pt x="454588" y="371934"/>
                  </a:lnTo>
                  <a:lnTo>
                    <a:pt x="472593" y="335315"/>
                  </a:lnTo>
                  <a:lnTo>
                    <a:pt x="484596" y="293632"/>
                  </a:lnTo>
                  <a:lnTo>
                    <a:pt x="489538" y="250536"/>
                  </a:lnTo>
                  <a:lnTo>
                    <a:pt x="489538" y="242058"/>
                  </a:lnTo>
                  <a:lnTo>
                    <a:pt x="483693" y="193292"/>
                  </a:lnTo>
                  <a:lnTo>
                    <a:pt x="468900" y="147938"/>
                  </a:lnTo>
                  <a:lnTo>
                    <a:pt x="446099" y="106936"/>
                  </a:lnTo>
                  <a:lnTo>
                    <a:pt x="416225" y="71221"/>
                  </a:lnTo>
                  <a:lnTo>
                    <a:pt x="380218" y="41733"/>
                  </a:lnTo>
                  <a:lnTo>
                    <a:pt x="339014" y="19408"/>
                  </a:lnTo>
                  <a:lnTo>
                    <a:pt x="293552" y="5185"/>
                  </a:lnTo>
                  <a:lnTo>
                    <a:pt x="244769" y="0"/>
                  </a:lnTo>
                  <a:close/>
                </a:path>
                <a:path w="489584" h="508635">
                  <a:moveTo>
                    <a:pt x="433053" y="249594"/>
                  </a:moveTo>
                  <a:lnTo>
                    <a:pt x="424977" y="299666"/>
                  </a:lnTo>
                  <a:lnTo>
                    <a:pt x="406340" y="342850"/>
                  </a:lnTo>
                  <a:lnTo>
                    <a:pt x="387865" y="367342"/>
                  </a:lnTo>
                  <a:lnTo>
                    <a:pt x="372184" y="387477"/>
                  </a:lnTo>
                  <a:lnTo>
                    <a:pt x="357739" y="408318"/>
                  </a:lnTo>
                  <a:lnTo>
                    <a:pt x="344707" y="429866"/>
                  </a:lnTo>
                  <a:lnTo>
                    <a:pt x="333262" y="452121"/>
                  </a:lnTo>
                  <a:lnTo>
                    <a:pt x="244769" y="452121"/>
                  </a:lnTo>
                  <a:lnTo>
                    <a:pt x="157217" y="452121"/>
                  </a:lnTo>
                  <a:lnTo>
                    <a:pt x="145243" y="429866"/>
                  </a:lnTo>
                  <a:lnTo>
                    <a:pt x="132034" y="408318"/>
                  </a:lnTo>
                  <a:lnTo>
                    <a:pt x="117765" y="387477"/>
                  </a:lnTo>
                  <a:lnTo>
                    <a:pt x="102614" y="367342"/>
                  </a:lnTo>
                  <a:lnTo>
                    <a:pt x="93112" y="355538"/>
                  </a:lnTo>
                  <a:lnTo>
                    <a:pt x="84492" y="342850"/>
                  </a:lnTo>
                  <a:lnTo>
                    <a:pt x="65105" y="299666"/>
                  </a:lnTo>
                  <a:lnTo>
                    <a:pt x="57426" y="249594"/>
                  </a:lnTo>
                  <a:lnTo>
                    <a:pt x="57426" y="242058"/>
                  </a:lnTo>
                  <a:lnTo>
                    <a:pt x="64901" y="192659"/>
                  </a:lnTo>
                  <a:lnTo>
                    <a:pt x="84274" y="148286"/>
                  </a:lnTo>
                  <a:lnTo>
                    <a:pt x="113794" y="110667"/>
                  </a:lnTo>
                  <a:lnTo>
                    <a:pt x="151708" y="81525"/>
                  </a:lnTo>
                  <a:lnTo>
                    <a:pt x="196264" y="62587"/>
                  </a:lnTo>
                  <a:lnTo>
                    <a:pt x="245710" y="55577"/>
                  </a:lnTo>
                  <a:lnTo>
                    <a:pt x="295157" y="62521"/>
                  </a:lnTo>
                  <a:lnTo>
                    <a:pt x="339713" y="81316"/>
                  </a:lnTo>
                  <a:lnTo>
                    <a:pt x="377627" y="110314"/>
                  </a:lnTo>
                  <a:lnTo>
                    <a:pt x="407146" y="147868"/>
                  </a:lnTo>
                  <a:lnTo>
                    <a:pt x="426520" y="192331"/>
                  </a:lnTo>
                  <a:lnTo>
                    <a:pt x="433994" y="242058"/>
                  </a:lnTo>
                  <a:lnTo>
                    <a:pt x="433994" y="249594"/>
                  </a:lnTo>
                  <a:lnTo>
                    <a:pt x="433053" y="249594"/>
                  </a:lnTo>
                  <a:close/>
                </a:path>
              </a:pathLst>
            </a:custGeom>
            <a:ln w="1255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92565" y="6291083"/>
              <a:ext cx="531850" cy="5364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11541" y="145272"/>
            <a:ext cx="64034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SYSTEM CHOSEN – </a:t>
            </a:r>
            <a:r>
              <a:rPr sz="2000" b="1" spc="-5" dirty="0">
                <a:latin typeface="Times New Roman"/>
                <a:cs typeface="Times New Roman"/>
              </a:rPr>
              <a:t>(ACETONE </a:t>
            </a:r>
            <a:r>
              <a:rPr sz="2000" b="1" dirty="0">
                <a:latin typeface="Times New Roman"/>
                <a:cs typeface="Times New Roman"/>
              </a:rPr>
              <a:t>&amp;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lang="en-US" sz="2000" b="1" spc="-20" dirty="0" smtClean="0">
                <a:latin typeface="Times New Roman"/>
                <a:cs typeface="Times New Roman"/>
              </a:rPr>
              <a:t>CHOLOFORM</a:t>
            </a:r>
            <a:r>
              <a:rPr sz="2000" b="1" spc="-20" dirty="0" smtClean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66294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58200" y="121834"/>
            <a:ext cx="2786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Department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Chemical </a:t>
            </a:r>
            <a:r>
              <a:rPr sz="1400" dirty="0">
                <a:latin typeface="Times New Roman"/>
                <a:cs typeface="Times New Roman"/>
              </a:rPr>
              <a:t>Engineering  Indian </a:t>
            </a:r>
            <a:r>
              <a:rPr sz="1400" spc="-5" dirty="0">
                <a:latin typeface="Times New Roman"/>
                <a:cs typeface="Times New Roman"/>
              </a:rPr>
              <a:t>Institute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Technology,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Kanpur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 rot="18469778">
            <a:off x="1113536" y="6285584"/>
            <a:ext cx="3566795" cy="22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lang="en-US" sz="800" spc="-5" dirty="0" err="1" smtClean="0"/>
              <a:t>sx</a:t>
            </a:r>
            <a:endParaRPr sz="800"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8942" y="871854"/>
            <a:ext cx="11358245" cy="4526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4471C4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system chosen is </a:t>
            </a:r>
            <a:r>
              <a:rPr sz="2200" spc="-5" dirty="0" smtClean="0">
                <a:latin typeface="Times New Roman"/>
                <a:cs typeface="Times New Roman"/>
              </a:rPr>
              <a:t>Acetone-</a:t>
            </a:r>
            <a:r>
              <a:rPr lang="en-US" sz="2200" spc="-5" dirty="0" smtClean="0">
                <a:latin typeface="Times New Roman"/>
                <a:cs typeface="Times New Roman"/>
              </a:rPr>
              <a:t>Chloroform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because it is </a:t>
            </a:r>
            <a:r>
              <a:rPr sz="2200" dirty="0">
                <a:latin typeface="Times New Roman"/>
                <a:cs typeface="Times New Roman"/>
              </a:rPr>
              <a:t>non-ideal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 err="1" smtClean="0">
                <a:latin typeface="Times New Roman"/>
                <a:cs typeface="Times New Roman"/>
              </a:rPr>
              <a:t>Azeotropic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endParaRPr lang="en-US" sz="2200" spc="-5" dirty="0" smtClean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4471C4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Clr>
                <a:srgbClr val="4471C4"/>
              </a:buClr>
              <a:buFont typeface="Wingdings" panose="05000000000000000000" pitchFamily="2" charset="2"/>
              <a:buChar char="§"/>
            </a:pPr>
            <a:r>
              <a:rPr lang="en-US" sz="2250" dirty="0" smtClean="0">
                <a:latin typeface="Times New Roman"/>
                <a:cs typeface="Times New Roman"/>
              </a:rPr>
              <a:t>System shows the positive deviation from </a:t>
            </a:r>
            <a:r>
              <a:rPr lang="en-US" sz="2250" dirty="0" err="1" smtClean="0">
                <a:latin typeface="Times New Roman"/>
                <a:cs typeface="Times New Roman"/>
              </a:rPr>
              <a:t>Rault’s</a:t>
            </a:r>
            <a:r>
              <a:rPr lang="en-US" sz="2250" dirty="0" smtClean="0">
                <a:latin typeface="Times New Roman"/>
                <a:cs typeface="Times New Roman"/>
              </a:rPr>
              <a:t> law and form maximum Boiling Point Azeotrope.</a:t>
            </a:r>
            <a:endParaRPr sz="225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Clr>
                <a:srgbClr val="4471C4"/>
              </a:buClr>
              <a:buFont typeface="Wingdings" panose="05000000000000000000" pitchFamily="2" charset="2"/>
              <a:buChar char="§"/>
            </a:pPr>
            <a:endParaRPr sz="2250" dirty="0">
              <a:latin typeface="Times New Roman"/>
              <a:cs typeface="Times New Roman"/>
            </a:endParaRPr>
          </a:p>
          <a:p>
            <a:pPr marL="354965" marR="205740" indent="-342900">
              <a:lnSpc>
                <a:spcPct val="100000"/>
              </a:lnSpc>
              <a:buClr>
                <a:srgbClr val="4471C4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There is </a:t>
            </a:r>
            <a:r>
              <a:rPr sz="2200" spc="-5" dirty="0" smtClean="0">
                <a:latin typeface="Times New Roman"/>
                <a:cs typeface="Times New Roman"/>
              </a:rPr>
              <a:t>a </a:t>
            </a:r>
            <a:r>
              <a:rPr lang="en-US" sz="2200" spc="-10" dirty="0" smtClean="0">
                <a:latin typeface="Times New Roman"/>
                <a:cs typeface="Times New Roman"/>
              </a:rPr>
              <a:t>small </a:t>
            </a:r>
            <a:r>
              <a:rPr sz="2200" spc="-5" dirty="0" smtClean="0">
                <a:latin typeface="Times New Roman"/>
                <a:cs typeface="Times New Roman"/>
              </a:rPr>
              <a:t>difference in </a:t>
            </a:r>
            <a:r>
              <a:rPr sz="2200" dirty="0" smtClean="0">
                <a:latin typeface="Times New Roman"/>
                <a:cs typeface="Times New Roman"/>
              </a:rPr>
              <a:t>the </a:t>
            </a:r>
            <a:r>
              <a:rPr sz="2200" spc="-5" dirty="0" smtClean="0">
                <a:latin typeface="Times New Roman"/>
                <a:cs typeface="Times New Roman"/>
              </a:rPr>
              <a:t>boiling point of both compounds (Acetone – 56 </a:t>
            </a:r>
            <a:r>
              <a:rPr sz="2200" spc="-5" dirty="0" err="1" smtClean="0">
                <a:latin typeface="Times New Roman"/>
                <a:cs typeface="Times New Roman"/>
              </a:rPr>
              <a:t>deg</a:t>
            </a:r>
            <a:r>
              <a:rPr sz="2200" spc="-5" dirty="0" smtClean="0">
                <a:latin typeface="Times New Roman"/>
                <a:cs typeface="Times New Roman"/>
              </a:rPr>
              <a:t> Celsius and  </a:t>
            </a:r>
            <a:r>
              <a:rPr lang="en-US" sz="2200" dirty="0" smtClean="0">
                <a:latin typeface="Times New Roman"/>
                <a:cs typeface="Times New Roman"/>
              </a:rPr>
              <a:t>Chloroform</a:t>
            </a:r>
            <a:r>
              <a:rPr sz="220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– </a:t>
            </a:r>
            <a:r>
              <a:rPr lang="en-US" sz="2200" spc="-30" dirty="0" smtClean="0">
                <a:latin typeface="Times New Roman"/>
                <a:cs typeface="Times New Roman"/>
              </a:rPr>
              <a:t>61</a:t>
            </a:r>
            <a:r>
              <a:rPr sz="2200" spc="-30" dirty="0" smtClean="0">
                <a:latin typeface="Times New Roman"/>
                <a:cs typeface="Times New Roman"/>
              </a:rPr>
              <a:t> </a:t>
            </a:r>
            <a:r>
              <a:rPr sz="2200" spc="-5" dirty="0" err="1" smtClean="0">
                <a:latin typeface="Times New Roman"/>
                <a:cs typeface="Times New Roman"/>
              </a:rPr>
              <a:t>deg</a:t>
            </a:r>
            <a:r>
              <a:rPr sz="2200" spc="-5" dirty="0" smtClean="0">
                <a:latin typeface="Times New Roman"/>
                <a:cs typeface="Times New Roman"/>
              </a:rPr>
              <a:t> Celsius)</a:t>
            </a:r>
            <a:r>
              <a:rPr lang="en-US" sz="2200" spc="-5" dirty="0" smtClean="0">
                <a:latin typeface="Times New Roman"/>
                <a:cs typeface="Times New Roman"/>
              </a:rPr>
              <a:t>.</a:t>
            </a:r>
          </a:p>
          <a:p>
            <a:pPr marL="354965" marR="205740" indent="-342900">
              <a:lnSpc>
                <a:spcPct val="100000"/>
              </a:lnSpc>
              <a:buClr>
                <a:srgbClr val="4471C4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sz="23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4471C4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acetone is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light key component as it is </a:t>
            </a:r>
            <a:r>
              <a:rPr sz="2200" spc="-10" dirty="0">
                <a:latin typeface="Times New Roman"/>
                <a:cs typeface="Times New Roman"/>
              </a:rPr>
              <a:t>more </a:t>
            </a:r>
            <a:r>
              <a:rPr sz="2200" spc="-5" dirty="0">
                <a:latin typeface="Times New Roman"/>
                <a:cs typeface="Times New Roman"/>
              </a:rPr>
              <a:t>volatile and </a:t>
            </a:r>
            <a:r>
              <a:rPr lang="en-US" sz="2200" spc="-5" dirty="0" smtClean="0">
                <a:latin typeface="Times New Roman"/>
                <a:cs typeface="Times New Roman"/>
              </a:rPr>
              <a:t>chloroform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heavy key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component</a:t>
            </a:r>
            <a:endParaRPr lang="en-US" sz="22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Clr>
                <a:srgbClr val="4471C4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lang="en-US" sz="2250" dirty="0" smtClean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Clr>
                <a:srgbClr val="4471C4"/>
              </a:buClr>
              <a:buFont typeface="Wingdings" panose="05000000000000000000" pitchFamily="2" charset="2"/>
              <a:buChar char="§"/>
            </a:pPr>
            <a:r>
              <a:rPr lang="en-US" sz="2250" dirty="0" smtClean="0">
                <a:latin typeface="Times New Roman"/>
                <a:cs typeface="Times New Roman"/>
              </a:rPr>
              <a:t>Techniques like Extraction Distillation and Pressure Distillation are used in later stages during this</a:t>
            </a:r>
            <a:r>
              <a:rPr lang="en-US" sz="2250" dirty="0">
                <a:latin typeface="Times New Roman"/>
                <a:cs typeface="Times New Roman"/>
              </a:rPr>
              <a:t> </a:t>
            </a:r>
            <a:r>
              <a:rPr lang="en-US" sz="2250" dirty="0" smtClean="0">
                <a:latin typeface="Times New Roman"/>
                <a:cs typeface="Times New Roman"/>
              </a:rPr>
              <a:t>project to separate acetone from chloroform.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6095"/>
            <a:ext cx="12191365" cy="600075"/>
            <a:chOff x="761" y="6095"/>
            <a:chExt cx="12191365" cy="600075"/>
          </a:xfrm>
        </p:grpSpPr>
        <p:sp>
          <p:nvSpPr>
            <p:cNvPr id="3" name="object 3"/>
            <p:cNvSpPr/>
            <p:nvPr/>
          </p:nvSpPr>
          <p:spPr>
            <a:xfrm>
              <a:off x="761" y="587120"/>
              <a:ext cx="12191365" cy="19050"/>
            </a:xfrm>
            <a:custGeom>
              <a:avLst/>
              <a:gdLst/>
              <a:ahLst/>
              <a:cxnLst/>
              <a:rect l="l" t="t" r="r" b="b"/>
              <a:pathLst>
                <a:path w="12191365" h="19050">
                  <a:moveTo>
                    <a:pt x="0" y="19050"/>
                  </a:moveTo>
                  <a:lnTo>
                    <a:pt x="12191238" y="19050"/>
                  </a:lnTo>
                  <a:lnTo>
                    <a:pt x="12191238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66988" y="6095"/>
              <a:ext cx="573024" cy="545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6459" y="70683"/>
              <a:ext cx="459105" cy="458470"/>
            </a:xfrm>
            <a:custGeom>
              <a:avLst/>
              <a:gdLst/>
              <a:ahLst/>
              <a:cxnLst/>
              <a:rect l="l" t="t" r="r" b="b"/>
              <a:pathLst>
                <a:path w="459105" h="458470">
                  <a:moveTo>
                    <a:pt x="229550" y="0"/>
                  </a:moveTo>
                  <a:lnTo>
                    <a:pt x="183288" y="4653"/>
                  </a:lnTo>
                  <a:lnTo>
                    <a:pt x="140199" y="18000"/>
                  </a:lnTo>
                  <a:lnTo>
                    <a:pt x="101207" y="39118"/>
                  </a:lnTo>
                  <a:lnTo>
                    <a:pt x="67234" y="67089"/>
                  </a:lnTo>
                  <a:lnTo>
                    <a:pt x="39203" y="100990"/>
                  </a:lnTo>
                  <a:lnTo>
                    <a:pt x="18039" y="139901"/>
                  </a:lnTo>
                  <a:lnTo>
                    <a:pt x="4663" y="182901"/>
                  </a:lnTo>
                  <a:lnTo>
                    <a:pt x="0" y="229070"/>
                  </a:lnTo>
                  <a:lnTo>
                    <a:pt x="4663" y="275239"/>
                  </a:lnTo>
                  <a:lnTo>
                    <a:pt x="18039" y="318242"/>
                  </a:lnTo>
                  <a:lnTo>
                    <a:pt x="39203" y="357156"/>
                  </a:lnTo>
                  <a:lnTo>
                    <a:pt x="67234" y="391061"/>
                  </a:lnTo>
                  <a:lnTo>
                    <a:pt x="101207" y="419035"/>
                  </a:lnTo>
                  <a:lnTo>
                    <a:pt x="140199" y="440157"/>
                  </a:lnTo>
                  <a:lnTo>
                    <a:pt x="183288" y="453506"/>
                  </a:lnTo>
                  <a:lnTo>
                    <a:pt x="229550" y="458161"/>
                  </a:lnTo>
                  <a:lnTo>
                    <a:pt x="275813" y="453506"/>
                  </a:lnTo>
                  <a:lnTo>
                    <a:pt x="318902" y="440157"/>
                  </a:lnTo>
                  <a:lnTo>
                    <a:pt x="357894" y="419035"/>
                  </a:lnTo>
                  <a:lnTo>
                    <a:pt x="391867" y="391061"/>
                  </a:lnTo>
                  <a:lnTo>
                    <a:pt x="419897" y="357156"/>
                  </a:lnTo>
                  <a:lnTo>
                    <a:pt x="441062" y="318242"/>
                  </a:lnTo>
                  <a:lnTo>
                    <a:pt x="454438" y="275239"/>
                  </a:lnTo>
                  <a:lnTo>
                    <a:pt x="459101" y="229070"/>
                  </a:lnTo>
                  <a:lnTo>
                    <a:pt x="454438" y="182901"/>
                  </a:lnTo>
                  <a:lnTo>
                    <a:pt x="441062" y="139901"/>
                  </a:lnTo>
                  <a:lnTo>
                    <a:pt x="419897" y="100990"/>
                  </a:lnTo>
                  <a:lnTo>
                    <a:pt x="391867" y="67089"/>
                  </a:lnTo>
                  <a:lnTo>
                    <a:pt x="357894" y="39118"/>
                  </a:lnTo>
                  <a:lnTo>
                    <a:pt x="318902" y="18000"/>
                  </a:lnTo>
                  <a:lnTo>
                    <a:pt x="275813" y="4653"/>
                  </a:lnTo>
                  <a:lnTo>
                    <a:pt x="2295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3175" y="5750552"/>
            <a:ext cx="12198350" cy="1076960"/>
            <a:chOff x="-3175" y="5750552"/>
            <a:chExt cx="12198350" cy="1076960"/>
          </a:xfrm>
        </p:grpSpPr>
        <p:sp>
          <p:nvSpPr>
            <p:cNvPr id="7" name="object 7"/>
            <p:cNvSpPr/>
            <p:nvPr/>
          </p:nvSpPr>
          <p:spPr>
            <a:xfrm>
              <a:off x="0" y="626211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63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561" y="6303222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16526" y="0"/>
                  </a:moveTo>
                  <a:lnTo>
                    <a:pt x="28242" y="0"/>
                  </a:lnTo>
                  <a:lnTo>
                    <a:pt x="17077" y="2163"/>
                  </a:lnTo>
                  <a:lnTo>
                    <a:pt x="8119" y="8124"/>
                  </a:lnTo>
                  <a:lnTo>
                    <a:pt x="2162" y="17088"/>
                  </a:lnTo>
                  <a:lnTo>
                    <a:pt x="0" y="28259"/>
                  </a:lnTo>
                  <a:lnTo>
                    <a:pt x="2162" y="39430"/>
                  </a:lnTo>
                  <a:lnTo>
                    <a:pt x="8119" y="48394"/>
                  </a:lnTo>
                  <a:lnTo>
                    <a:pt x="17077" y="54355"/>
                  </a:lnTo>
                  <a:lnTo>
                    <a:pt x="28242" y="56519"/>
                  </a:lnTo>
                  <a:lnTo>
                    <a:pt x="216526" y="56519"/>
                  </a:lnTo>
                  <a:lnTo>
                    <a:pt x="227691" y="54355"/>
                  </a:lnTo>
                  <a:lnTo>
                    <a:pt x="236649" y="48394"/>
                  </a:lnTo>
                  <a:lnTo>
                    <a:pt x="242607" y="39430"/>
                  </a:lnTo>
                  <a:lnTo>
                    <a:pt x="244769" y="28259"/>
                  </a:lnTo>
                  <a:lnTo>
                    <a:pt x="242607" y="17088"/>
                  </a:lnTo>
                  <a:lnTo>
                    <a:pt x="236649" y="8124"/>
                  </a:lnTo>
                  <a:lnTo>
                    <a:pt x="227691" y="2163"/>
                  </a:lnTo>
                  <a:lnTo>
                    <a:pt x="216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561" y="6303222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8242" y="0"/>
                  </a:moveTo>
                  <a:lnTo>
                    <a:pt x="216526" y="0"/>
                  </a:lnTo>
                  <a:lnTo>
                    <a:pt x="227691" y="2163"/>
                  </a:lnTo>
                  <a:lnTo>
                    <a:pt x="236649" y="8124"/>
                  </a:lnTo>
                  <a:lnTo>
                    <a:pt x="242607" y="17088"/>
                  </a:lnTo>
                  <a:lnTo>
                    <a:pt x="244769" y="28259"/>
                  </a:lnTo>
                  <a:lnTo>
                    <a:pt x="242607" y="39430"/>
                  </a:lnTo>
                  <a:lnTo>
                    <a:pt x="236649" y="48394"/>
                  </a:lnTo>
                  <a:lnTo>
                    <a:pt x="227691" y="54355"/>
                  </a:lnTo>
                  <a:lnTo>
                    <a:pt x="216526" y="56519"/>
                  </a:lnTo>
                  <a:lnTo>
                    <a:pt x="28242" y="56519"/>
                  </a:lnTo>
                  <a:lnTo>
                    <a:pt x="17077" y="54355"/>
                  </a:lnTo>
                  <a:lnTo>
                    <a:pt x="8119" y="48394"/>
                  </a:lnTo>
                  <a:lnTo>
                    <a:pt x="2162" y="39430"/>
                  </a:lnTo>
                  <a:lnTo>
                    <a:pt x="0" y="28259"/>
                  </a:lnTo>
                  <a:lnTo>
                    <a:pt x="2162" y="17088"/>
                  </a:lnTo>
                  <a:lnTo>
                    <a:pt x="8119" y="8124"/>
                  </a:lnTo>
                  <a:lnTo>
                    <a:pt x="17077" y="2163"/>
                  </a:lnTo>
                  <a:lnTo>
                    <a:pt x="28242" y="0"/>
                  </a:lnTo>
                  <a:close/>
                </a:path>
              </a:pathLst>
            </a:custGeom>
            <a:ln w="1255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6561" y="6397420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16526" y="0"/>
                  </a:moveTo>
                  <a:lnTo>
                    <a:pt x="28242" y="0"/>
                  </a:lnTo>
                  <a:lnTo>
                    <a:pt x="17077" y="2163"/>
                  </a:lnTo>
                  <a:lnTo>
                    <a:pt x="8119" y="8124"/>
                  </a:lnTo>
                  <a:lnTo>
                    <a:pt x="2162" y="17088"/>
                  </a:lnTo>
                  <a:lnTo>
                    <a:pt x="0" y="28259"/>
                  </a:lnTo>
                  <a:lnTo>
                    <a:pt x="2162" y="39430"/>
                  </a:lnTo>
                  <a:lnTo>
                    <a:pt x="8119" y="48394"/>
                  </a:lnTo>
                  <a:lnTo>
                    <a:pt x="17077" y="54355"/>
                  </a:lnTo>
                  <a:lnTo>
                    <a:pt x="28242" y="56519"/>
                  </a:lnTo>
                  <a:lnTo>
                    <a:pt x="216526" y="56519"/>
                  </a:lnTo>
                  <a:lnTo>
                    <a:pt x="227691" y="54355"/>
                  </a:lnTo>
                  <a:lnTo>
                    <a:pt x="236649" y="48394"/>
                  </a:lnTo>
                  <a:lnTo>
                    <a:pt x="242607" y="39430"/>
                  </a:lnTo>
                  <a:lnTo>
                    <a:pt x="244769" y="28259"/>
                  </a:lnTo>
                  <a:lnTo>
                    <a:pt x="242607" y="17088"/>
                  </a:lnTo>
                  <a:lnTo>
                    <a:pt x="236649" y="8124"/>
                  </a:lnTo>
                  <a:lnTo>
                    <a:pt x="227691" y="2163"/>
                  </a:lnTo>
                  <a:lnTo>
                    <a:pt x="216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6561" y="6397420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8242" y="0"/>
                  </a:moveTo>
                  <a:lnTo>
                    <a:pt x="216526" y="0"/>
                  </a:lnTo>
                  <a:lnTo>
                    <a:pt x="227691" y="2163"/>
                  </a:lnTo>
                  <a:lnTo>
                    <a:pt x="236649" y="8124"/>
                  </a:lnTo>
                  <a:lnTo>
                    <a:pt x="242607" y="17088"/>
                  </a:lnTo>
                  <a:lnTo>
                    <a:pt x="244769" y="28259"/>
                  </a:lnTo>
                  <a:lnTo>
                    <a:pt x="242607" y="39430"/>
                  </a:lnTo>
                  <a:lnTo>
                    <a:pt x="236649" y="48394"/>
                  </a:lnTo>
                  <a:lnTo>
                    <a:pt x="227691" y="54355"/>
                  </a:lnTo>
                  <a:lnTo>
                    <a:pt x="216526" y="56519"/>
                  </a:lnTo>
                  <a:lnTo>
                    <a:pt x="28242" y="56519"/>
                  </a:lnTo>
                  <a:lnTo>
                    <a:pt x="17077" y="54355"/>
                  </a:lnTo>
                  <a:lnTo>
                    <a:pt x="8119" y="48394"/>
                  </a:lnTo>
                  <a:lnTo>
                    <a:pt x="2162" y="39430"/>
                  </a:lnTo>
                  <a:lnTo>
                    <a:pt x="0" y="28259"/>
                  </a:lnTo>
                  <a:lnTo>
                    <a:pt x="2162" y="17088"/>
                  </a:lnTo>
                  <a:lnTo>
                    <a:pt x="8119" y="8124"/>
                  </a:lnTo>
                  <a:lnTo>
                    <a:pt x="17077" y="2163"/>
                  </a:lnTo>
                  <a:lnTo>
                    <a:pt x="28242" y="0"/>
                  </a:lnTo>
                  <a:close/>
                </a:path>
              </a:pathLst>
            </a:custGeom>
            <a:ln w="1255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1474" y="6485339"/>
              <a:ext cx="134943" cy="690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176" y="5756902"/>
              <a:ext cx="489584" cy="508634"/>
            </a:xfrm>
            <a:custGeom>
              <a:avLst/>
              <a:gdLst/>
              <a:ahLst/>
              <a:cxnLst/>
              <a:rect l="l" t="t" r="r" b="b"/>
              <a:pathLst>
                <a:path w="489584" h="508635">
                  <a:moveTo>
                    <a:pt x="244769" y="0"/>
                  </a:moveTo>
                  <a:lnTo>
                    <a:pt x="195986" y="5185"/>
                  </a:lnTo>
                  <a:lnTo>
                    <a:pt x="150524" y="19408"/>
                  </a:lnTo>
                  <a:lnTo>
                    <a:pt x="109320" y="41733"/>
                  </a:lnTo>
                  <a:lnTo>
                    <a:pt x="73313" y="71221"/>
                  </a:lnTo>
                  <a:lnTo>
                    <a:pt x="43439" y="106936"/>
                  </a:lnTo>
                  <a:lnTo>
                    <a:pt x="20637" y="147938"/>
                  </a:lnTo>
                  <a:lnTo>
                    <a:pt x="5845" y="193292"/>
                  </a:lnTo>
                  <a:lnTo>
                    <a:pt x="0" y="242058"/>
                  </a:lnTo>
                  <a:lnTo>
                    <a:pt x="0" y="250536"/>
                  </a:lnTo>
                  <a:lnTo>
                    <a:pt x="4942" y="293632"/>
                  </a:lnTo>
                  <a:lnTo>
                    <a:pt x="16945" y="335315"/>
                  </a:lnTo>
                  <a:lnTo>
                    <a:pt x="35303" y="371934"/>
                  </a:lnTo>
                  <a:lnTo>
                    <a:pt x="59309" y="405021"/>
                  </a:lnTo>
                  <a:lnTo>
                    <a:pt x="76358" y="427011"/>
                  </a:lnTo>
                  <a:lnTo>
                    <a:pt x="92612" y="453063"/>
                  </a:lnTo>
                  <a:lnTo>
                    <a:pt x="106571" y="478408"/>
                  </a:lnTo>
                  <a:lnTo>
                    <a:pt x="116736" y="498278"/>
                  </a:lnTo>
                  <a:lnTo>
                    <a:pt x="119560" y="504872"/>
                  </a:lnTo>
                  <a:lnTo>
                    <a:pt x="126150" y="508640"/>
                  </a:lnTo>
                  <a:lnTo>
                    <a:pt x="363388" y="508640"/>
                  </a:lnTo>
                  <a:lnTo>
                    <a:pt x="369978" y="504872"/>
                  </a:lnTo>
                  <a:lnTo>
                    <a:pt x="372802" y="498278"/>
                  </a:lnTo>
                  <a:lnTo>
                    <a:pt x="382966" y="478408"/>
                  </a:lnTo>
                  <a:lnTo>
                    <a:pt x="396926" y="453063"/>
                  </a:lnTo>
                  <a:lnTo>
                    <a:pt x="397514" y="452121"/>
                  </a:lnTo>
                  <a:lnTo>
                    <a:pt x="157217" y="452121"/>
                  </a:lnTo>
                  <a:lnTo>
                    <a:pt x="132034" y="408318"/>
                  </a:lnTo>
                  <a:lnTo>
                    <a:pt x="102614" y="367342"/>
                  </a:lnTo>
                  <a:lnTo>
                    <a:pt x="93112" y="355538"/>
                  </a:lnTo>
                  <a:lnTo>
                    <a:pt x="84492" y="342850"/>
                  </a:lnTo>
                  <a:lnTo>
                    <a:pt x="65105" y="299666"/>
                  </a:lnTo>
                  <a:lnTo>
                    <a:pt x="57497" y="250536"/>
                  </a:lnTo>
                  <a:lnTo>
                    <a:pt x="57426" y="242058"/>
                  </a:lnTo>
                  <a:lnTo>
                    <a:pt x="64901" y="192659"/>
                  </a:lnTo>
                  <a:lnTo>
                    <a:pt x="84274" y="148286"/>
                  </a:lnTo>
                  <a:lnTo>
                    <a:pt x="113794" y="110667"/>
                  </a:lnTo>
                  <a:lnTo>
                    <a:pt x="151708" y="81525"/>
                  </a:lnTo>
                  <a:lnTo>
                    <a:pt x="196264" y="62587"/>
                  </a:lnTo>
                  <a:lnTo>
                    <a:pt x="245710" y="55577"/>
                  </a:lnTo>
                  <a:lnTo>
                    <a:pt x="397122" y="55577"/>
                  </a:lnTo>
                  <a:lnTo>
                    <a:pt x="380218" y="41733"/>
                  </a:lnTo>
                  <a:lnTo>
                    <a:pt x="339014" y="19408"/>
                  </a:lnTo>
                  <a:lnTo>
                    <a:pt x="293552" y="5185"/>
                  </a:lnTo>
                  <a:lnTo>
                    <a:pt x="244769" y="0"/>
                  </a:lnTo>
                  <a:close/>
                </a:path>
                <a:path w="489584" h="508635">
                  <a:moveTo>
                    <a:pt x="397122" y="55577"/>
                  </a:moveTo>
                  <a:lnTo>
                    <a:pt x="245710" y="55577"/>
                  </a:lnTo>
                  <a:lnTo>
                    <a:pt x="295157" y="62521"/>
                  </a:lnTo>
                  <a:lnTo>
                    <a:pt x="339713" y="81316"/>
                  </a:lnTo>
                  <a:lnTo>
                    <a:pt x="377627" y="110314"/>
                  </a:lnTo>
                  <a:lnTo>
                    <a:pt x="407146" y="147868"/>
                  </a:lnTo>
                  <a:lnTo>
                    <a:pt x="426520" y="192331"/>
                  </a:lnTo>
                  <a:lnTo>
                    <a:pt x="433994" y="242058"/>
                  </a:lnTo>
                  <a:lnTo>
                    <a:pt x="433994" y="249594"/>
                  </a:lnTo>
                  <a:lnTo>
                    <a:pt x="433053" y="249594"/>
                  </a:lnTo>
                  <a:lnTo>
                    <a:pt x="431656" y="266520"/>
                  </a:lnTo>
                  <a:lnTo>
                    <a:pt x="419873" y="315533"/>
                  </a:lnTo>
                  <a:lnTo>
                    <a:pt x="397764" y="355538"/>
                  </a:lnTo>
                  <a:lnTo>
                    <a:pt x="387865" y="367342"/>
                  </a:lnTo>
                  <a:lnTo>
                    <a:pt x="372184" y="387477"/>
                  </a:lnTo>
                  <a:lnTo>
                    <a:pt x="357739" y="408318"/>
                  </a:lnTo>
                  <a:lnTo>
                    <a:pt x="344707" y="429866"/>
                  </a:lnTo>
                  <a:lnTo>
                    <a:pt x="333262" y="452121"/>
                  </a:lnTo>
                  <a:lnTo>
                    <a:pt x="397514" y="452121"/>
                  </a:lnTo>
                  <a:lnTo>
                    <a:pt x="413180" y="427011"/>
                  </a:lnTo>
                  <a:lnTo>
                    <a:pt x="430229" y="405021"/>
                  </a:lnTo>
                  <a:lnTo>
                    <a:pt x="454588" y="371934"/>
                  </a:lnTo>
                  <a:lnTo>
                    <a:pt x="472593" y="335315"/>
                  </a:lnTo>
                  <a:lnTo>
                    <a:pt x="484596" y="293632"/>
                  </a:lnTo>
                  <a:lnTo>
                    <a:pt x="489538" y="250536"/>
                  </a:lnTo>
                  <a:lnTo>
                    <a:pt x="489538" y="242058"/>
                  </a:lnTo>
                  <a:lnTo>
                    <a:pt x="483693" y="193292"/>
                  </a:lnTo>
                  <a:lnTo>
                    <a:pt x="468900" y="147938"/>
                  </a:lnTo>
                  <a:lnTo>
                    <a:pt x="446099" y="106936"/>
                  </a:lnTo>
                  <a:lnTo>
                    <a:pt x="416225" y="71221"/>
                  </a:lnTo>
                  <a:lnTo>
                    <a:pt x="397122" y="5557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176" y="5756902"/>
              <a:ext cx="489584" cy="508634"/>
            </a:xfrm>
            <a:custGeom>
              <a:avLst/>
              <a:gdLst/>
              <a:ahLst/>
              <a:cxnLst/>
              <a:rect l="l" t="t" r="r" b="b"/>
              <a:pathLst>
                <a:path w="489584" h="508635">
                  <a:moveTo>
                    <a:pt x="244769" y="0"/>
                  </a:moveTo>
                  <a:lnTo>
                    <a:pt x="195986" y="5185"/>
                  </a:lnTo>
                  <a:lnTo>
                    <a:pt x="150524" y="19408"/>
                  </a:lnTo>
                  <a:lnTo>
                    <a:pt x="109320" y="41733"/>
                  </a:lnTo>
                  <a:lnTo>
                    <a:pt x="73313" y="71221"/>
                  </a:lnTo>
                  <a:lnTo>
                    <a:pt x="43439" y="106936"/>
                  </a:lnTo>
                  <a:lnTo>
                    <a:pt x="20637" y="147938"/>
                  </a:lnTo>
                  <a:lnTo>
                    <a:pt x="5845" y="193292"/>
                  </a:lnTo>
                  <a:lnTo>
                    <a:pt x="0" y="242058"/>
                  </a:lnTo>
                  <a:lnTo>
                    <a:pt x="0" y="250536"/>
                  </a:lnTo>
                  <a:lnTo>
                    <a:pt x="4942" y="293632"/>
                  </a:lnTo>
                  <a:lnTo>
                    <a:pt x="16945" y="335315"/>
                  </a:lnTo>
                  <a:lnTo>
                    <a:pt x="35303" y="371934"/>
                  </a:lnTo>
                  <a:lnTo>
                    <a:pt x="59309" y="405021"/>
                  </a:lnTo>
                  <a:lnTo>
                    <a:pt x="76358" y="427011"/>
                  </a:lnTo>
                  <a:lnTo>
                    <a:pt x="92612" y="453063"/>
                  </a:lnTo>
                  <a:lnTo>
                    <a:pt x="106571" y="478408"/>
                  </a:lnTo>
                  <a:lnTo>
                    <a:pt x="116736" y="498278"/>
                  </a:lnTo>
                  <a:lnTo>
                    <a:pt x="119560" y="504872"/>
                  </a:lnTo>
                  <a:lnTo>
                    <a:pt x="126150" y="508640"/>
                  </a:lnTo>
                  <a:lnTo>
                    <a:pt x="133681" y="508640"/>
                  </a:lnTo>
                  <a:lnTo>
                    <a:pt x="355856" y="508640"/>
                  </a:lnTo>
                  <a:lnTo>
                    <a:pt x="363388" y="508640"/>
                  </a:lnTo>
                  <a:lnTo>
                    <a:pt x="369978" y="504872"/>
                  </a:lnTo>
                  <a:lnTo>
                    <a:pt x="396926" y="453063"/>
                  </a:lnTo>
                  <a:lnTo>
                    <a:pt x="430229" y="405021"/>
                  </a:lnTo>
                  <a:lnTo>
                    <a:pt x="443070" y="388964"/>
                  </a:lnTo>
                  <a:lnTo>
                    <a:pt x="454588" y="371934"/>
                  </a:lnTo>
                  <a:lnTo>
                    <a:pt x="472593" y="335315"/>
                  </a:lnTo>
                  <a:lnTo>
                    <a:pt x="484596" y="293632"/>
                  </a:lnTo>
                  <a:lnTo>
                    <a:pt x="489538" y="250536"/>
                  </a:lnTo>
                  <a:lnTo>
                    <a:pt x="489538" y="242058"/>
                  </a:lnTo>
                  <a:lnTo>
                    <a:pt x="483693" y="193292"/>
                  </a:lnTo>
                  <a:lnTo>
                    <a:pt x="468900" y="147938"/>
                  </a:lnTo>
                  <a:lnTo>
                    <a:pt x="446099" y="106936"/>
                  </a:lnTo>
                  <a:lnTo>
                    <a:pt x="416225" y="71221"/>
                  </a:lnTo>
                  <a:lnTo>
                    <a:pt x="380218" y="41733"/>
                  </a:lnTo>
                  <a:lnTo>
                    <a:pt x="339014" y="19408"/>
                  </a:lnTo>
                  <a:lnTo>
                    <a:pt x="293552" y="5185"/>
                  </a:lnTo>
                  <a:lnTo>
                    <a:pt x="244769" y="0"/>
                  </a:lnTo>
                  <a:close/>
                </a:path>
                <a:path w="489584" h="508635">
                  <a:moveTo>
                    <a:pt x="433053" y="249594"/>
                  </a:moveTo>
                  <a:lnTo>
                    <a:pt x="424977" y="299666"/>
                  </a:lnTo>
                  <a:lnTo>
                    <a:pt x="406340" y="342850"/>
                  </a:lnTo>
                  <a:lnTo>
                    <a:pt x="387865" y="367342"/>
                  </a:lnTo>
                  <a:lnTo>
                    <a:pt x="372184" y="387477"/>
                  </a:lnTo>
                  <a:lnTo>
                    <a:pt x="357739" y="408318"/>
                  </a:lnTo>
                  <a:lnTo>
                    <a:pt x="344707" y="429866"/>
                  </a:lnTo>
                  <a:lnTo>
                    <a:pt x="333262" y="452121"/>
                  </a:lnTo>
                  <a:lnTo>
                    <a:pt x="244769" y="452121"/>
                  </a:lnTo>
                  <a:lnTo>
                    <a:pt x="157217" y="452121"/>
                  </a:lnTo>
                  <a:lnTo>
                    <a:pt x="145243" y="429866"/>
                  </a:lnTo>
                  <a:lnTo>
                    <a:pt x="132034" y="408318"/>
                  </a:lnTo>
                  <a:lnTo>
                    <a:pt x="117765" y="387477"/>
                  </a:lnTo>
                  <a:lnTo>
                    <a:pt x="102614" y="367342"/>
                  </a:lnTo>
                  <a:lnTo>
                    <a:pt x="93112" y="355538"/>
                  </a:lnTo>
                  <a:lnTo>
                    <a:pt x="84492" y="342850"/>
                  </a:lnTo>
                  <a:lnTo>
                    <a:pt x="65105" y="299666"/>
                  </a:lnTo>
                  <a:lnTo>
                    <a:pt x="57426" y="249594"/>
                  </a:lnTo>
                  <a:lnTo>
                    <a:pt x="57426" y="242058"/>
                  </a:lnTo>
                  <a:lnTo>
                    <a:pt x="64901" y="192659"/>
                  </a:lnTo>
                  <a:lnTo>
                    <a:pt x="84274" y="148286"/>
                  </a:lnTo>
                  <a:lnTo>
                    <a:pt x="113794" y="110667"/>
                  </a:lnTo>
                  <a:lnTo>
                    <a:pt x="151708" y="81525"/>
                  </a:lnTo>
                  <a:lnTo>
                    <a:pt x="196264" y="62587"/>
                  </a:lnTo>
                  <a:lnTo>
                    <a:pt x="245710" y="55577"/>
                  </a:lnTo>
                  <a:lnTo>
                    <a:pt x="295157" y="62521"/>
                  </a:lnTo>
                  <a:lnTo>
                    <a:pt x="339713" y="81316"/>
                  </a:lnTo>
                  <a:lnTo>
                    <a:pt x="377627" y="110314"/>
                  </a:lnTo>
                  <a:lnTo>
                    <a:pt x="407146" y="147868"/>
                  </a:lnTo>
                  <a:lnTo>
                    <a:pt x="426520" y="192331"/>
                  </a:lnTo>
                  <a:lnTo>
                    <a:pt x="433994" y="242058"/>
                  </a:lnTo>
                  <a:lnTo>
                    <a:pt x="433994" y="249594"/>
                  </a:lnTo>
                  <a:lnTo>
                    <a:pt x="433053" y="249594"/>
                  </a:lnTo>
                  <a:close/>
                </a:path>
              </a:pathLst>
            </a:custGeom>
            <a:ln w="1255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92565" y="6291083"/>
              <a:ext cx="531850" cy="5364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412494" y="120522"/>
            <a:ext cx="69716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/>
              <a:t>VAPOUR </a:t>
            </a:r>
            <a:r>
              <a:rPr sz="2000" dirty="0"/>
              <a:t>LIQUID EQUILIBRIUM OF</a:t>
            </a:r>
            <a:r>
              <a:rPr sz="2000" spc="-240" dirty="0"/>
              <a:t> </a:t>
            </a:r>
            <a:r>
              <a:rPr sz="2000" spc="-10" dirty="0"/>
              <a:t>ACETONE-BUTANOL</a:t>
            </a:r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0" y="66294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58376" y="44958"/>
            <a:ext cx="2786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Department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Chemical </a:t>
            </a:r>
            <a:r>
              <a:rPr sz="1400" dirty="0">
                <a:latin typeface="Times New Roman"/>
                <a:cs typeface="Times New Roman"/>
              </a:rPr>
              <a:t>Engineering  Indian </a:t>
            </a:r>
            <a:r>
              <a:rPr sz="1400" spc="-5" dirty="0">
                <a:latin typeface="Times New Roman"/>
                <a:cs typeface="Times New Roman"/>
              </a:rPr>
              <a:t>Institute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Technology,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Kanpur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788" y="1147698"/>
            <a:ext cx="11165840" cy="3929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4471C4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b="1" dirty="0">
                <a:latin typeface="Times New Roman"/>
                <a:cs typeface="Times New Roman"/>
              </a:rPr>
              <a:t>xy </a:t>
            </a:r>
            <a:r>
              <a:rPr sz="1800" b="1" spc="-5" dirty="0">
                <a:latin typeface="Times New Roman"/>
                <a:cs typeface="Times New Roman"/>
              </a:rPr>
              <a:t>equilibrium </a:t>
            </a:r>
            <a:r>
              <a:rPr sz="1800" b="1" dirty="0">
                <a:latin typeface="Times New Roman"/>
                <a:cs typeface="Times New Roman"/>
              </a:rPr>
              <a:t>plot </a:t>
            </a:r>
            <a:r>
              <a:rPr sz="1800" dirty="0">
                <a:latin typeface="Times New Roman"/>
                <a:cs typeface="Times New Roman"/>
              </a:rPr>
              <a:t>for the acetone butanol </a:t>
            </a:r>
            <a:r>
              <a:rPr sz="1800" spc="-5" dirty="0">
                <a:latin typeface="Times New Roman"/>
                <a:cs typeface="Times New Roman"/>
              </a:rPr>
              <a:t>mixture was </a:t>
            </a:r>
            <a:r>
              <a:rPr sz="1800" dirty="0">
                <a:latin typeface="Times New Roman"/>
                <a:cs typeface="Times New Roman"/>
              </a:rPr>
              <a:t>obtained by solving the </a:t>
            </a:r>
            <a:r>
              <a:rPr sz="1800" spc="-5" dirty="0">
                <a:latin typeface="Times New Roman"/>
                <a:cs typeface="Times New Roman"/>
              </a:rPr>
              <a:t>modified </a:t>
            </a:r>
            <a:r>
              <a:rPr sz="1800" spc="-15" dirty="0">
                <a:latin typeface="Times New Roman"/>
                <a:cs typeface="Times New Roman"/>
              </a:rPr>
              <a:t>Raoult’s </a:t>
            </a:r>
            <a:r>
              <a:rPr sz="1800" dirty="0">
                <a:latin typeface="Times New Roman"/>
                <a:cs typeface="Times New Roman"/>
              </a:rPr>
              <a:t>Law by using  </a:t>
            </a:r>
            <a:r>
              <a:rPr dirty="0"/>
              <a:t>WILSON </a:t>
            </a:r>
            <a:r>
              <a:rPr sz="1800" dirty="0">
                <a:latin typeface="Times New Roman"/>
                <a:cs typeface="Times New Roman"/>
              </a:rPr>
              <a:t>for obtaining the activity </a:t>
            </a:r>
            <a:r>
              <a:rPr sz="1800" spc="-5" dirty="0">
                <a:latin typeface="Times New Roman"/>
                <a:cs typeface="Times New Roman"/>
              </a:rPr>
              <a:t>coefficients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lang="en-US" sz="1800" dirty="0" smtClean="0">
                <a:latin typeface="Times New Roman"/>
                <a:cs typeface="Times New Roman"/>
              </a:rPr>
              <a:t>Van Der Waal </a:t>
            </a:r>
            <a:r>
              <a:rPr sz="1800" dirty="0" smtClean="0">
                <a:latin typeface="Times New Roman"/>
                <a:cs typeface="Times New Roman"/>
              </a:rPr>
              <a:t>equation </a:t>
            </a:r>
            <a:r>
              <a:rPr sz="1800" dirty="0">
                <a:latin typeface="Times New Roman"/>
                <a:cs typeface="Times New Roman"/>
              </a:rPr>
              <a:t>of state for calculating the  fugacity </a:t>
            </a:r>
            <a:r>
              <a:rPr sz="1800" spc="-5" dirty="0">
                <a:latin typeface="Times New Roman"/>
                <a:cs typeface="Times New Roman"/>
              </a:rPr>
              <a:t>coefficient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10" dirty="0">
                <a:latin typeface="Times New Roman"/>
                <a:cs typeface="Times New Roman"/>
              </a:rPr>
              <a:t>ANTOINE’S </a:t>
            </a:r>
            <a:r>
              <a:rPr sz="1800" dirty="0">
                <a:latin typeface="Times New Roman"/>
                <a:cs typeface="Times New Roman"/>
              </a:rPr>
              <a:t>parameters for calculating the </a:t>
            </a:r>
            <a:r>
              <a:rPr sz="1800" spc="-5" dirty="0">
                <a:latin typeface="Times New Roman"/>
                <a:cs typeface="Times New Roman"/>
              </a:rPr>
              <a:t>saturation </a:t>
            </a:r>
            <a:r>
              <a:rPr sz="1800" dirty="0">
                <a:latin typeface="Times New Roman"/>
                <a:cs typeface="Times New Roman"/>
              </a:rPr>
              <a:t>vapor </a:t>
            </a:r>
            <a:r>
              <a:rPr sz="1800" spc="-5" dirty="0">
                <a:latin typeface="Times New Roman"/>
                <a:cs typeface="Times New Roman"/>
              </a:rPr>
              <a:t>pressure </a:t>
            </a:r>
            <a:r>
              <a:rPr sz="1800" dirty="0">
                <a:latin typeface="Times New Roman"/>
                <a:cs typeface="Times New Roman"/>
              </a:rPr>
              <a:t>for each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component.</a:t>
            </a:r>
          </a:p>
          <a:p>
            <a:pPr>
              <a:lnSpc>
                <a:spcPct val="100000"/>
              </a:lnSpc>
              <a:buClr>
                <a:srgbClr val="4471C4"/>
              </a:buClr>
              <a:buFont typeface="Wingdings"/>
              <a:buChar char="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471C4"/>
              </a:buClr>
              <a:buFont typeface="Wingdings"/>
              <a:buChar char=""/>
            </a:pPr>
            <a:endParaRPr sz="17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4471C4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 entire analysis </a:t>
            </a:r>
            <a:r>
              <a:rPr sz="1800" spc="-5" dirty="0">
                <a:latin typeface="Times New Roman"/>
                <a:cs typeface="Times New Roman"/>
              </a:rPr>
              <a:t>was </a:t>
            </a:r>
            <a:r>
              <a:rPr sz="1800" dirty="0">
                <a:latin typeface="Times New Roman"/>
                <a:cs typeface="Times New Roman"/>
              </a:rPr>
              <a:t>done at T=380 </a:t>
            </a:r>
            <a:r>
              <a:rPr sz="1800" spc="-5" dirty="0">
                <a:latin typeface="Times New Roman"/>
                <a:cs typeface="Times New Roman"/>
              </a:rPr>
              <a:t>K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35" dirty="0">
                <a:latin typeface="Times New Roman"/>
                <a:cs typeface="Times New Roman"/>
              </a:rPr>
              <a:t>MATLAB.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100</a:t>
            </a: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Points </a:t>
            </a:r>
            <a:r>
              <a:rPr sz="1800" dirty="0">
                <a:latin typeface="Times New Roman"/>
                <a:cs typeface="Times New Roman"/>
              </a:rPr>
              <a:t>were considered between 0 and 1 to get accurate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4388485">
              <a:lnSpc>
                <a:spcPct val="100000"/>
              </a:lnSpc>
              <a:buClr>
                <a:srgbClr val="4471C4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At </a:t>
            </a:r>
            <a:r>
              <a:rPr sz="1800" dirty="0">
                <a:latin typeface="Times New Roman"/>
                <a:cs typeface="Times New Roman"/>
              </a:rPr>
              <a:t>each point the activity and fugacity </a:t>
            </a:r>
            <a:r>
              <a:rPr sz="1800" spc="-5" dirty="0">
                <a:latin typeface="Times New Roman"/>
                <a:cs typeface="Times New Roman"/>
              </a:rPr>
              <a:t>coefficients </a:t>
            </a:r>
            <a:r>
              <a:rPr sz="1800" dirty="0">
                <a:latin typeface="Times New Roman"/>
                <a:cs typeface="Times New Roman"/>
              </a:rPr>
              <a:t>were calculated  and applied in the </a:t>
            </a:r>
            <a:r>
              <a:rPr sz="1800" spc="-5" dirty="0">
                <a:latin typeface="Times New Roman"/>
                <a:cs typeface="Times New Roman"/>
              </a:rPr>
              <a:t>modified </a:t>
            </a:r>
            <a:r>
              <a:rPr sz="1800" spc="-15" dirty="0">
                <a:latin typeface="Times New Roman"/>
                <a:cs typeface="Times New Roman"/>
              </a:rPr>
              <a:t>Raoult’s </a:t>
            </a:r>
            <a:r>
              <a:rPr sz="1800" dirty="0">
                <a:latin typeface="Times New Roman"/>
                <a:cs typeface="Times New Roman"/>
              </a:rPr>
              <a:t>law equation to get the </a:t>
            </a:r>
            <a:r>
              <a:rPr sz="1800" spc="-5" dirty="0">
                <a:latin typeface="Times New Roman"/>
                <a:cs typeface="Times New Roman"/>
              </a:rPr>
              <a:t>mole </a:t>
            </a:r>
            <a:r>
              <a:rPr sz="1800" dirty="0">
                <a:latin typeface="Times New Roman"/>
                <a:cs typeface="Times New Roman"/>
              </a:rPr>
              <a:t>fraction  in vapor phase for acetone and plot 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curve.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471C4"/>
              </a:buClr>
              <a:buFont typeface="Wingdings"/>
              <a:buChar char=""/>
            </a:pPr>
            <a:endParaRPr sz="1850" dirty="0">
              <a:latin typeface="Times New Roman"/>
              <a:cs typeface="Times New Roman"/>
            </a:endParaRPr>
          </a:p>
          <a:p>
            <a:pPr marL="299085" marR="4261485" indent="-299085">
              <a:lnSpc>
                <a:spcPct val="100000"/>
              </a:lnSpc>
              <a:buClr>
                <a:srgbClr val="4471C4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Gibbs Phase </a:t>
            </a:r>
            <a:r>
              <a:rPr sz="1800" dirty="0">
                <a:latin typeface="Times New Roman"/>
                <a:cs typeface="Times New Roman"/>
              </a:rPr>
              <a:t>rule F=C-P+2 . Here C=2 , </a:t>
            </a:r>
            <a:r>
              <a:rPr sz="1800" spc="-5" dirty="0">
                <a:latin typeface="Times New Roman"/>
                <a:cs typeface="Times New Roman"/>
              </a:rPr>
              <a:t>P=2 </a:t>
            </a:r>
            <a:r>
              <a:rPr sz="1800" dirty="0">
                <a:latin typeface="Times New Roman"/>
                <a:cs typeface="Times New Roman"/>
              </a:rPr>
              <a:t>thus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need to define  only </a:t>
            </a:r>
            <a:r>
              <a:rPr sz="1800" spc="-5" dirty="0">
                <a:latin typeface="Times New Roman"/>
                <a:cs typeface="Times New Roman"/>
              </a:rPr>
              <a:t>two </a:t>
            </a:r>
            <a:r>
              <a:rPr sz="1800" dirty="0">
                <a:latin typeface="Times New Roman"/>
                <a:cs typeface="Times New Roman"/>
              </a:rPr>
              <a:t>independent intensive variables to define the whole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</a:t>
            </a:r>
          </a:p>
        </p:txBody>
      </p:sp>
      <p:sp>
        <p:nvSpPr>
          <p:cNvPr id="20" name="object 20"/>
          <p:cNvSpPr/>
          <p:nvPr/>
        </p:nvSpPr>
        <p:spPr>
          <a:xfrm>
            <a:off x="4593335" y="2119883"/>
            <a:ext cx="1979675" cy="705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93280" y="2356104"/>
            <a:ext cx="4998720" cy="3872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Ink 23"/>
              <p14:cNvContentPartPr/>
              <p14:nvPr/>
            </p14:nvContentPartPr>
            <p14:xfrm>
              <a:off x="595767" y="1523924"/>
              <a:ext cx="859320" cy="7740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647" y="1440044"/>
                <a:ext cx="9435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/>
              <p14:cNvContentPartPr/>
              <p14:nvPr/>
            </p14:nvContentPartPr>
            <p14:xfrm>
              <a:off x="4723887" y="2424458"/>
              <a:ext cx="1704960" cy="1389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82127" y="2340578"/>
                <a:ext cx="17888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/>
              <p14:cNvContentPartPr/>
              <p14:nvPr/>
            </p14:nvContentPartPr>
            <p14:xfrm>
              <a:off x="3422127" y="2670698"/>
              <a:ext cx="1274760" cy="597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80007" y="2586818"/>
                <a:ext cx="13590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/>
              <p14:cNvContentPartPr/>
              <p14:nvPr/>
            </p14:nvContentPartPr>
            <p14:xfrm>
              <a:off x="2618607" y="2923778"/>
              <a:ext cx="3491640" cy="2386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76487" y="2839538"/>
                <a:ext cx="3575880" cy="40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6095"/>
            <a:ext cx="12191365" cy="600075"/>
            <a:chOff x="761" y="6095"/>
            <a:chExt cx="12191365" cy="600075"/>
          </a:xfrm>
        </p:grpSpPr>
        <p:sp>
          <p:nvSpPr>
            <p:cNvPr id="3" name="object 3"/>
            <p:cNvSpPr/>
            <p:nvPr/>
          </p:nvSpPr>
          <p:spPr>
            <a:xfrm>
              <a:off x="761" y="587120"/>
              <a:ext cx="12191365" cy="19050"/>
            </a:xfrm>
            <a:custGeom>
              <a:avLst/>
              <a:gdLst/>
              <a:ahLst/>
              <a:cxnLst/>
              <a:rect l="l" t="t" r="r" b="b"/>
              <a:pathLst>
                <a:path w="12191365" h="19050">
                  <a:moveTo>
                    <a:pt x="0" y="19050"/>
                  </a:moveTo>
                  <a:lnTo>
                    <a:pt x="12191238" y="19050"/>
                  </a:lnTo>
                  <a:lnTo>
                    <a:pt x="12191238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66988" y="6095"/>
              <a:ext cx="573024" cy="545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23898" y="41892"/>
              <a:ext cx="458470" cy="459740"/>
            </a:xfrm>
            <a:custGeom>
              <a:avLst/>
              <a:gdLst/>
              <a:ahLst/>
              <a:cxnLst/>
              <a:rect l="l" t="t" r="r" b="b"/>
              <a:pathLst>
                <a:path w="458469" h="459740">
                  <a:moveTo>
                    <a:pt x="228953" y="0"/>
                  </a:moveTo>
                  <a:lnTo>
                    <a:pt x="182811" y="4665"/>
                  </a:lnTo>
                  <a:lnTo>
                    <a:pt x="139834" y="18047"/>
                  </a:lnTo>
                  <a:lnTo>
                    <a:pt x="100943" y="39221"/>
                  </a:lnTo>
                  <a:lnTo>
                    <a:pt x="67059" y="67264"/>
                  </a:lnTo>
                  <a:lnTo>
                    <a:pt x="39101" y="101254"/>
                  </a:lnTo>
                  <a:lnTo>
                    <a:pt x="17992" y="140266"/>
                  </a:lnTo>
                  <a:lnTo>
                    <a:pt x="4651" y="183379"/>
                  </a:lnTo>
                  <a:lnTo>
                    <a:pt x="0" y="229668"/>
                  </a:lnTo>
                  <a:lnTo>
                    <a:pt x="4651" y="275958"/>
                  </a:lnTo>
                  <a:lnTo>
                    <a:pt x="17992" y="319072"/>
                  </a:lnTo>
                  <a:lnTo>
                    <a:pt x="39101" y="358088"/>
                  </a:lnTo>
                  <a:lnTo>
                    <a:pt x="67059" y="392082"/>
                  </a:lnTo>
                  <a:lnTo>
                    <a:pt x="100943" y="420129"/>
                  </a:lnTo>
                  <a:lnTo>
                    <a:pt x="139834" y="441306"/>
                  </a:lnTo>
                  <a:lnTo>
                    <a:pt x="182811" y="454690"/>
                  </a:lnTo>
                  <a:lnTo>
                    <a:pt x="228953" y="459356"/>
                  </a:lnTo>
                  <a:lnTo>
                    <a:pt x="275095" y="454690"/>
                  </a:lnTo>
                  <a:lnTo>
                    <a:pt x="318072" y="441306"/>
                  </a:lnTo>
                  <a:lnTo>
                    <a:pt x="356963" y="420129"/>
                  </a:lnTo>
                  <a:lnTo>
                    <a:pt x="390847" y="392082"/>
                  </a:lnTo>
                  <a:lnTo>
                    <a:pt x="418805" y="358088"/>
                  </a:lnTo>
                  <a:lnTo>
                    <a:pt x="439914" y="319072"/>
                  </a:lnTo>
                  <a:lnTo>
                    <a:pt x="453255" y="275958"/>
                  </a:lnTo>
                  <a:lnTo>
                    <a:pt x="457906" y="229668"/>
                  </a:lnTo>
                  <a:lnTo>
                    <a:pt x="453255" y="183379"/>
                  </a:lnTo>
                  <a:lnTo>
                    <a:pt x="439914" y="140266"/>
                  </a:lnTo>
                  <a:lnTo>
                    <a:pt x="418805" y="101254"/>
                  </a:lnTo>
                  <a:lnTo>
                    <a:pt x="390847" y="67264"/>
                  </a:lnTo>
                  <a:lnTo>
                    <a:pt x="356963" y="39221"/>
                  </a:lnTo>
                  <a:lnTo>
                    <a:pt x="318072" y="18047"/>
                  </a:lnTo>
                  <a:lnTo>
                    <a:pt x="275095" y="4665"/>
                  </a:lnTo>
                  <a:lnTo>
                    <a:pt x="22895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5750624"/>
            <a:ext cx="12192000" cy="1076960"/>
            <a:chOff x="0" y="5750624"/>
            <a:chExt cx="12192000" cy="1076960"/>
          </a:xfrm>
        </p:grpSpPr>
        <p:sp>
          <p:nvSpPr>
            <p:cNvPr id="7" name="object 7"/>
            <p:cNvSpPr/>
            <p:nvPr/>
          </p:nvSpPr>
          <p:spPr>
            <a:xfrm>
              <a:off x="0" y="626211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63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561" y="6303222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16526" y="0"/>
                  </a:moveTo>
                  <a:lnTo>
                    <a:pt x="28242" y="0"/>
                  </a:lnTo>
                  <a:lnTo>
                    <a:pt x="17077" y="2163"/>
                  </a:lnTo>
                  <a:lnTo>
                    <a:pt x="8119" y="8124"/>
                  </a:lnTo>
                  <a:lnTo>
                    <a:pt x="2162" y="17088"/>
                  </a:lnTo>
                  <a:lnTo>
                    <a:pt x="0" y="28259"/>
                  </a:lnTo>
                  <a:lnTo>
                    <a:pt x="2162" y="39430"/>
                  </a:lnTo>
                  <a:lnTo>
                    <a:pt x="8119" y="48394"/>
                  </a:lnTo>
                  <a:lnTo>
                    <a:pt x="17077" y="54355"/>
                  </a:lnTo>
                  <a:lnTo>
                    <a:pt x="28242" y="56519"/>
                  </a:lnTo>
                  <a:lnTo>
                    <a:pt x="216526" y="56519"/>
                  </a:lnTo>
                  <a:lnTo>
                    <a:pt x="227691" y="54355"/>
                  </a:lnTo>
                  <a:lnTo>
                    <a:pt x="236649" y="48394"/>
                  </a:lnTo>
                  <a:lnTo>
                    <a:pt x="242607" y="39430"/>
                  </a:lnTo>
                  <a:lnTo>
                    <a:pt x="244769" y="28259"/>
                  </a:lnTo>
                  <a:lnTo>
                    <a:pt x="242607" y="17088"/>
                  </a:lnTo>
                  <a:lnTo>
                    <a:pt x="236649" y="8124"/>
                  </a:lnTo>
                  <a:lnTo>
                    <a:pt x="227691" y="2163"/>
                  </a:lnTo>
                  <a:lnTo>
                    <a:pt x="216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561" y="6303222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8242" y="0"/>
                  </a:moveTo>
                  <a:lnTo>
                    <a:pt x="216526" y="0"/>
                  </a:lnTo>
                  <a:lnTo>
                    <a:pt x="227691" y="2163"/>
                  </a:lnTo>
                  <a:lnTo>
                    <a:pt x="236649" y="8124"/>
                  </a:lnTo>
                  <a:lnTo>
                    <a:pt x="242607" y="17088"/>
                  </a:lnTo>
                  <a:lnTo>
                    <a:pt x="244769" y="28259"/>
                  </a:lnTo>
                  <a:lnTo>
                    <a:pt x="242607" y="39430"/>
                  </a:lnTo>
                  <a:lnTo>
                    <a:pt x="236649" y="48394"/>
                  </a:lnTo>
                  <a:lnTo>
                    <a:pt x="227691" y="54355"/>
                  </a:lnTo>
                  <a:lnTo>
                    <a:pt x="216526" y="56519"/>
                  </a:lnTo>
                  <a:lnTo>
                    <a:pt x="28242" y="56519"/>
                  </a:lnTo>
                  <a:lnTo>
                    <a:pt x="17077" y="54355"/>
                  </a:lnTo>
                  <a:lnTo>
                    <a:pt x="8119" y="48394"/>
                  </a:lnTo>
                  <a:lnTo>
                    <a:pt x="2162" y="39430"/>
                  </a:lnTo>
                  <a:lnTo>
                    <a:pt x="0" y="28259"/>
                  </a:lnTo>
                  <a:lnTo>
                    <a:pt x="2162" y="17088"/>
                  </a:lnTo>
                  <a:lnTo>
                    <a:pt x="8119" y="8124"/>
                  </a:lnTo>
                  <a:lnTo>
                    <a:pt x="17077" y="2163"/>
                  </a:lnTo>
                  <a:lnTo>
                    <a:pt x="28242" y="0"/>
                  </a:lnTo>
                  <a:close/>
                </a:path>
              </a:pathLst>
            </a:custGeom>
            <a:ln w="1255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6561" y="6397420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16526" y="0"/>
                  </a:moveTo>
                  <a:lnTo>
                    <a:pt x="28242" y="0"/>
                  </a:lnTo>
                  <a:lnTo>
                    <a:pt x="17077" y="2163"/>
                  </a:lnTo>
                  <a:lnTo>
                    <a:pt x="8119" y="8124"/>
                  </a:lnTo>
                  <a:lnTo>
                    <a:pt x="2162" y="17088"/>
                  </a:lnTo>
                  <a:lnTo>
                    <a:pt x="0" y="28259"/>
                  </a:lnTo>
                  <a:lnTo>
                    <a:pt x="2162" y="39430"/>
                  </a:lnTo>
                  <a:lnTo>
                    <a:pt x="8119" y="48394"/>
                  </a:lnTo>
                  <a:lnTo>
                    <a:pt x="17077" y="54355"/>
                  </a:lnTo>
                  <a:lnTo>
                    <a:pt x="28242" y="56519"/>
                  </a:lnTo>
                  <a:lnTo>
                    <a:pt x="216526" y="56519"/>
                  </a:lnTo>
                  <a:lnTo>
                    <a:pt x="227691" y="54355"/>
                  </a:lnTo>
                  <a:lnTo>
                    <a:pt x="236649" y="48394"/>
                  </a:lnTo>
                  <a:lnTo>
                    <a:pt x="242607" y="39430"/>
                  </a:lnTo>
                  <a:lnTo>
                    <a:pt x="244769" y="28259"/>
                  </a:lnTo>
                  <a:lnTo>
                    <a:pt x="242607" y="17088"/>
                  </a:lnTo>
                  <a:lnTo>
                    <a:pt x="236649" y="8124"/>
                  </a:lnTo>
                  <a:lnTo>
                    <a:pt x="227691" y="2163"/>
                  </a:lnTo>
                  <a:lnTo>
                    <a:pt x="216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6561" y="6397420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8242" y="0"/>
                  </a:moveTo>
                  <a:lnTo>
                    <a:pt x="216526" y="0"/>
                  </a:lnTo>
                  <a:lnTo>
                    <a:pt x="227691" y="2163"/>
                  </a:lnTo>
                  <a:lnTo>
                    <a:pt x="236649" y="8124"/>
                  </a:lnTo>
                  <a:lnTo>
                    <a:pt x="242607" y="17088"/>
                  </a:lnTo>
                  <a:lnTo>
                    <a:pt x="244769" y="28259"/>
                  </a:lnTo>
                  <a:lnTo>
                    <a:pt x="242607" y="39430"/>
                  </a:lnTo>
                  <a:lnTo>
                    <a:pt x="236649" y="48394"/>
                  </a:lnTo>
                  <a:lnTo>
                    <a:pt x="227691" y="54355"/>
                  </a:lnTo>
                  <a:lnTo>
                    <a:pt x="216526" y="56519"/>
                  </a:lnTo>
                  <a:lnTo>
                    <a:pt x="28242" y="56519"/>
                  </a:lnTo>
                  <a:lnTo>
                    <a:pt x="17077" y="54355"/>
                  </a:lnTo>
                  <a:lnTo>
                    <a:pt x="8119" y="48394"/>
                  </a:lnTo>
                  <a:lnTo>
                    <a:pt x="2162" y="39430"/>
                  </a:lnTo>
                  <a:lnTo>
                    <a:pt x="0" y="28259"/>
                  </a:lnTo>
                  <a:lnTo>
                    <a:pt x="2162" y="17088"/>
                  </a:lnTo>
                  <a:lnTo>
                    <a:pt x="8119" y="8124"/>
                  </a:lnTo>
                  <a:lnTo>
                    <a:pt x="17077" y="2163"/>
                  </a:lnTo>
                  <a:lnTo>
                    <a:pt x="28242" y="0"/>
                  </a:lnTo>
                  <a:close/>
                </a:path>
              </a:pathLst>
            </a:custGeom>
            <a:ln w="1255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1474" y="6485339"/>
              <a:ext cx="134943" cy="690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176" y="5756902"/>
              <a:ext cx="489584" cy="508634"/>
            </a:xfrm>
            <a:custGeom>
              <a:avLst/>
              <a:gdLst/>
              <a:ahLst/>
              <a:cxnLst/>
              <a:rect l="l" t="t" r="r" b="b"/>
              <a:pathLst>
                <a:path w="489584" h="508635">
                  <a:moveTo>
                    <a:pt x="244769" y="0"/>
                  </a:moveTo>
                  <a:lnTo>
                    <a:pt x="195986" y="5185"/>
                  </a:lnTo>
                  <a:lnTo>
                    <a:pt x="150524" y="19408"/>
                  </a:lnTo>
                  <a:lnTo>
                    <a:pt x="109320" y="41733"/>
                  </a:lnTo>
                  <a:lnTo>
                    <a:pt x="73313" y="71221"/>
                  </a:lnTo>
                  <a:lnTo>
                    <a:pt x="43439" y="106936"/>
                  </a:lnTo>
                  <a:lnTo>
                    <a:pt x="20637" y="147938"/>
                  </a:lnTo>
                  <a:lnTo>
                    <a:pt x="5845" y="193292"/>
                  </a:lnTo>
                  <a:lnTo>
                    <a:pt x="0" y="242058"/>
                  </a:lnTo>
                  <a:lnTo>
                    <a:pt x="0" y="250536"/>
                  </a:lnTo>
                  <a:lnTo>
                    <a:pt x="4942" y="293632"/>
                  </a:lnTo>
                  <a:lnTo>
                    <a:pt x="16945" y="335315"/>
                  </a:lnTo>
                  <a:lnTo>
                    <a:pt x="35303" y="371934"/>
                  </a:lnTo>
                  <a:lnTo>
                    <a:pt x="59309" y="405021"/>
                  </a:lnTo>
                  <a:lnTo>
                    <a:pt x="76358" y="427011"/>
                  </a:lnTo>
                  <a:lnTo>
                    <a:pt x="92612" y="453063"/>
                  </a:lnTo>
                  <a:lnTo>
                    <a:pt x="106571" y="478408"/>
                  </a:lnTo>
                  <a:lnTo>
                    <a:pt x="116736" y="498278"/>
                  </a:lnTo>
                  <a:lnTo>
                    <a:pt x="119560" y="504872"/>
                  </a:lnTo>
                  <a:lnTo>
                    <a:pt x="126150" y="508640"/>
                  </a:lnTo>
                  <a:lnTo>
                    <a:pt x="363388" y="508640"/>
                  </a:lnTo>
                  <a:lnTo>
                    <a:pt x="369978" y="504872"/>
                  </a:lnTo>
                  <a:lnTo>
                    <a:pt x="372802" y="498278"/>
                  </a:lnTo>
                  <a:lnTo>
                    <a:pt x="382966" y="478408"/>
                  </a:lnTo>
                  <a:lnTo>
                    <a:pt x="396926" y="453063"/>
                  </a:lnTo>
                  <a:lnTo>
                    <a:pt x="397514" y="452121"/>
                  </a:lnTo>
                  <a:lnTo>
                    <a:pt x="157217" y="452121"/>
                  </a:lnTo>
                  <a:lnTo>
                    <a:pt x="132034" y="408318"/>
                  </a:lnTo>
                  <a:lnTo>
                    <a:pt x="102614" y="367342"/>
                  </a:lnTo>
                  <a:lnTo>
                    <a:pt x="93112" y="355538"/>
                  </a:lnTo>
                  <a:lnTo>
                    <a:pt x="84492" y="342850"/>
                  </a:lnTo>
                  <a:lnTo>
                    <a:pt x="65105" y="299666"/>
                  </a:lnTo>
                  <a:lnTo>
                    <a:pt x="57497" y="250536"/>
                  </a:lnTo>
                  <a:lnTo>
                    <a:pt x="57426" y="242058"/>
                  </a:lnTo>
                  <a:lnTo>
                    <a:pt x="64901" y="192659"/>
                  </a:lnTo>
                  <a:lnTo>
                    <a:pt x="84274" y="148286"/>
                  </a:lnTo>
                  <a:lnTo>
                    <a:pt x="113794" y="110667"/>
                  </a:lnTo>
                  <a:lnTo>
                    <a:pt x="151708" y="81525"/>
                  </a:lnTo>
                  <a:lnTo>
                    <a:pt x="196264" y="62587"/>
                  </a:lnTo>
                  <a:lnTo>
                    <a:pt x="245710" y="55577"/>
                  </a:lnTo>
                  <a:lnTo>
                    <a:pt x="397122" y="55577"/>
                  </a:lnTo>
                  <a:lnTo>
                    <a:pt x="380218" y="41733"/>
                  </a:lnTo>
                  <a:lnTo>
                    <a:pt x="339014" y="19408"/>
                  </a:lnTo>
                  <a:lnTo>
                    <a:pt x="293552" y="5185"/>
                  </a:lnTo>
                  <a:lnTo>
                    <a:pt x="244769" y="0"/>
                  </a:lnTo>
                  <a:close/>
                </a:path>
                <a:path w="489584" h="508635">
                  <a:moveTo>
                    <a:pt x="397122" y="55577"/>
                  </a:moveTo>
                  <a:lnTo>
                    <a:pt x="245710" y="55577"/>
                  </a:lnTo>
                  <a:lnTo>
                    <a:pt x="295157" y="62521"/>
                  </a:lnTo>
                  <a:lnTo>
                    <a:pt x="339713" y="81316"/>
                  </a:lnTo>
                  <a:lnTo>
                    <a:pt x="377627" y="110314"/>
                  </a:lnTo>
                  <a:lnTo>
                    <a:pt x="407146" y="147868"/>
                  </a:lnTo>
                  <a:lnTo>
                    <a:pt x="426520" y="192331"/>
                  </a:lnTo>
                  <a:lnTo>
                    <a:pt x="433994" y="242058"/>
                  </a:lnTo>
                  <a:lnTo>
                    <a:pt x="433994" y="249594"/>
                  </a:lnTo>
                  <a:lnTo>
                    <a:pt x="433053" y="249594"/>
                  </a:lnTo>
                  <a:lnTo>
                    <a:pt x="431656" y="266520"/>
                  </a:lnTo>
                  <a:lnTo>
                    <a:pt x="419873" y="315533"/>
                  </a:lnTo>
                  <a:lnTo>
                    <a:pt x="397764" y="355538"/>
                  </a:lnTo>
                  <a:lnTo>
                    <a:pt x="387865" y="367342"/>
                  </a:lnTo>
                  <a:lnTo>
                    <a:pt x="372184" y="387477"/>
                  </a:lnTo>
                  <a:lnTo>
                    <a:pt x="357739" y="408318"/>
                  </a:lnTo>
                  <a:lnTo>
                    <a:pt x="344707" y="429866"/>
                  </a:lnTo>
                  <a:lnTo>
                    <a:pt x="333262" y="452121"/>
                  </a:lnTo>
                  <a:lnTo>
                    <a:pt x="397514" y="452121"/>
                  </a:lnTo>
                  <a:lnTo>
                    <a:pt x="413180" y="427011"/>
                  </a:lnTo>
                  <a:lnTo>
                    <a:pt x="430229" y="405021"/>
                  </a:lnTo>
                  <a:lnTo>
                    <a:pt x="454588" y="371934"/>
                  </a:lnTo>
                  <a:lnTo>
                    <a:pt x="472593" y="335315"/>
                  </a:lnTo>
                  <a:lnTo>
                    <a:pt x="484596" y="293632"/>
                  </a:lnTo>
                  <a:lnTo>
                    <a:pt x="489538" y="250536"/>
                  </a:lnTo>
                  <a:lnTo>
                    <a:pt x="489538" y="242058"/>
                  </a:lnTo>
                  <a:lnTo>
                    <a:pt x="483693" y="193292"/>
                  </a:lnTo>
                  <a:lnTo>
                    <a:pt x="468900" y="147938"/>
                  </a:lnTo>
                  <a:lnTo>
                    <a:pt x="446099" y="106936"/>
                  </a:lnTo>
                  <a:lnTo>
                    <a:pt x="416225" y="71221"/>
                  </a:lnTo>
                  <a:lnTo>
                    <a:pt x="397122" y="5557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176" y="5756902"/>
              <a:ext cx="489584" cy="508634"/>
            </a:xfrm>
            <a:custGeom>
              <a:avLst/>
              <a:gdLst/>
              <a:ahLst/>
              <a:cxnLst/>
              <a:rect l="l" t="t" r="r" b="b"/>
              <a:pathLst>
                <a:path w="489584" h="508635">
                  <a:moveTo>
                    <a:pt x="244769" y="0"/>
                  </a:moveTo>
                  <a:lnTo>
                    <a:pt x="195986" y="5185"/>
                  </a:lnTo>
                  <a:lnTo>
                    <a:pt x="150524" y="19408"/>
                  </a:lnTo>
                  <a:lnTo>
                    <a:pt x="109320" y="41733"/>
                  </a:lnTo>
                  <a:lnTo>
                    <a:pt x="73313" y="71221"/>
                  </a:lnTo>
                  <a:lnTo>
                    <a:pt x="43439" y="106936"/>
                  </a:lnTo>
                  <a:lnTo>
                    <a:pt x="20637" y="147938"/>
                  </a:lnTo>
                  <a:lnTo>
                    <a:pt x="5845" y="193292"/>
                  </a:lnTo>
                  <a:lnTo>
                    <a:pt x="0" y="242058"/>
                  </a:lnTo>
                  <a:lnTo>
                    <a:pt x="0" y="250536"/>
                  </a:lnTo>
                  <a:lnTo>
                    <a:pt x="4942" y="293632"/>
                  </a:lnTo>
                  <a:lnTo>
                    <a:pt x="16945" y="335315"/>
                  </a:lnTo>
                  <a:lnTo>
                    <a:pt x="35303" y="371934"/>
                  </a:lnTo>
                  <a:lnTo>
                    <a:pt x="59309" y="405021"/>
                  </a:lnTo>
                  <a:lnTo>
                    <a:pt x="76358" y="427011"/>
                  </a:lnTo>
                  <a:lnTo>
                    <a:pt x="92612" y="453063"/>
                  </a:lnTo>
                  <a:lnTo>
                    <a:pt x="106571" y="478408"/>
                  </a:lnTo>
                  <a:lnTo>
                    <a:pt x="116736" y="498278"/>
                  </a:lnTo>
                  <a:lnTo>
                    <a:pt x="119560" y="504872"/>
                  </a:lnTo>
                  <a:lnTo>
                    <a:pt x="126150" y="508640"/>
                  </a:lnTo>
                  <a:lnTo>
                    <a:pt x="133681" y="508640"/>
                  </a:lnTo>
                  <a:lnTo>
                    <a:pt x="355856" y="508640"/>
                  </a:lnTo>
                  <a:lnTo>
                    <a:pt x="363388" y="508640"/>
                  </a:lnTo>
                  <a:lnTo>
                    <a:pt x="369978" y="504872"/>
                  </a:lnTo>
                  <a:lnTo>
                    <a:pt x="396926" y="453063"/>
                  </a:lnTo>
                  <a:lnTo>
                    <a:pt x="430229" y="405021"/>
                  </a:lnTo>
                  <a:lnTo>
                    <a:pt x="443070" y="388964"/>
                  </a:lnTo>
                  <a:lnTo>
                    <a:pt x="454588" y="371934"/>
                  </a:lnTo>
                  <a:lnTo>
                    <a:pt x="472593" y="335315"/>
                  </a:lnTo>
                  <a:lnTo>
                    <a:pt x="484596" y="293632"/>
                  </a:lnTo>
                  <a:lnTo>
                    <a:pt x="489538" y="250536"/>
                  </a:lnTo>
                  <a:lnTo>
                    <a:pt x="489538" y="242058"/>
                  </a:lnTo>
                  <a:lnTo>
                    <a:pt x="483693" y="193292"/>
                  </a:lnTo>
                  <a:lnTo>
                    <a:pt x="468900" y="147938"/>
                  </a:lnTo>
                  <a:lnTo>
                    <a:pt x="446099" y="106936"/>
                  </a:lnTo>
                  <a:lnTo>
                    <a:pt x="416225" y="71221"/>
                  </a:lnTo>
                  <a:lnTo>
                    <a:pt x="380218" y="41733"/>
                  </a:lnTo>
                  <a:lnTo>
                    <a:pt x="339014" y="19408"/>
                  </a:lnTo>
                  <a:lnTo>
                    <a:pt x="293552" y="5185"/>
                  </a:lnTo>
                  <a:lnTo>
                    <a:pt x="244769" y="0"/>
                  </a:lnTo>
                  <a:close/>
                </a:path>
                <a:path w="489584" h="508635">
                  <a:moveTo>
                    <a:pt x="433053" y="249594"/>
                  </a:moveTo>
                  <a:lnTo>
                    <a:pt x="424977" y="299666"/>
                  </a:lnTo>
                  <a:lnTo>
                    <a:pt x="406340" y="342850"/>
                  </a:lnTo>
                  <a:lnTo>
                    <a:pt x="387865" y="367342"/>
                  </a:lnTo>
                  <a:lnTo>
                    <a:pt x="372184" y="387477"/>
                  </a:lnTo>
                  <a:lnTo>
                    <a:pt x="357739" y="408318"/>
                  </a:lnTo>
                  <a:lnTo>
                    <a:pt x="344707" y="429866"/>
                  </a:lnTo>
                  <a:lnTo>
                    <a:pt x="333262" y="452121"/>
                  </a:lnTo>
                  <a:lnTo>
                    <a:pt x="244769" y="452121"/>
                  </a:lnTo>
                  <a:lnTo>
                    <a:pt x="157217" y="452121"/>
                  </a:lnTo>
                  <a:lnTo>
                    <a:pt x="145243" y="429866"/>
                  </a:lnTo>
                  <a:lnTo>
                    <a:pt x="132034" y="408318"/>
                  </a:lnTo>
                  <a:lnTo>
                    <a:pt x="117765" y="387477"/>
                  </a:lnTo>
                  <a:lnTo>
                    <a:pt x="102614" y="367342"/>
                  </a:lnTo>
                  <a:lnTo>
                    <a:pt x="93112" y="355538"/>
                  </a:lnTo>
                  <a:lnTo>
                    <a:pt x="84492" y="342850"/>
                  </a:lnTo>
                  <a:lnTo>
                    <a:pt x="65105" y="299666"/>
                  </a:lnTo>
                  <a:lnTo>
                    <a:pt x="57426" y="249594"/>
                  </a:lnTo>
                  <a:lnTo>
                    <a:pt x="57426" y="242058"/>
                  </a:lnTo>
                  <a:lnTo>
                    <a:pt x="64901" y="192659"/>
                  </a:lnTo>
                  <a:lnTo>
                    <a:pt x="84274" y="148286"/>
                  </a:lnTo>
                  <a:lnTo>
                    <a:pt x="113794" y="110667"/>
                  </a:lnTo>
                  <a:lnTo>
                    <a:pt x="151708" y="81525"/>
                  </a:lnTo>
                  <a:lnTo>
                    <a:pt x="196264" y="62587"/>
                  </a:lnTo>
                  <a:lnTo>
                    <a:pt x="245710" y="55577"/>
                  </a:lnTo>
                  <a:lnTo>
                    <a:pt x="295157" y="62521"/>
                  </a:lnTo>
                  <a:lnTo>
                    <a:pt x="339713" y="81316"/>
                  </a:lnTo>
                  <a:lnTo>
                    <a:pt x="377627" y="110314"/>
                  </a:lnTo>
                  <a:lnTo>
                    <a:pt x="407146" y="147868"/>
                  </a:lnTo>
                  <a:lnTo>
                    <a:pt x="426520" y="192331"/>
                  </a:lnTo>
                  <a:lnTo>
                    <a:pt x="433994" y="242058"/>
                  </a:lnTo>
                  <a:lnTo>
                    <a:pt x="433994" y="249594"/>
                  </a:lnTo>
                  <a:lnTo>
                    <a:pt x="433053" y="249594"/>
                  </a:lnTo>
                  <a:close/>
                </a:path>
              </a:pathLst>
            </a:custGeom>
            <a:ln w="1255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92565" y="6291083"/>
              <a:ext cx="531850" cy="5364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63214" y="120522"/>
            <a:ext cx="5141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MCCABE THIELE PROCESS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SIMULATION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66294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58376" y="44958"/>
            <a:ext cx="2786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Department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Chemical </a:t>
            </a:r>
            <a:r>
              <a:rPr sz="1400" dirty="0">
                <a:latin typeface="Times New Roman"/>
                <a:cs typeface="Times New Roman"/>
              </a:rPr>
              <a:t>Engineering  Indian </a:t>
            </a:r>
            <a:r>
              <a:rPr sz="1400" spc="-5" dirty="0">
                <a:latin typeface="Times New Roman"/>
                <a:cs typeface="Times New Roman"/>
              </a:rPr>
              <a:t>Institute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Technology,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Kanpur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39" y="948385"/>
            <a:ext cx="11751945" cy="44903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5280" indent="-342900">
              <a:lnSpc>
                <a:spcPct val="100000"/>
              </a:lnSpc>
              <a:spcBef>
                <a:spcPts val="95"/>
              </a:spcBef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 smtClean="0">
                <a:latin typeface="Times New Roman"/>
                <a:cs typeface="Times New Roman"/>
              </a:rPr>
              <a:t>The values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b="1" spc="-5" dirty="0">
                <a:latin typeface="Times New Roman"/>
                <a:cs typeface="Times New Roman"/>
              </a:rPr>
              <a:t>feed composition </a:t>
            </a:r>
            <a:r>
              <a:rPr sz="2200" spc="-5" dirty="0" smtClean="0">
                <a:latin typeface="Times New Roman"/>
                <a:cs typeface="Times New Roman"/>
              </a:rPr>
              <a:t>(</a:t>
            </a:r>
            <a:r>
              <a:rPr sz="2200" spc="-5" dirty="0" err="1" smtClean="0">
                <a:latin typeface="Times New Roman"/>
                <a:cs typeface="Times New Roman"/>
              </a:rPr>
              <a:t>xf</a:t>
            </a:r>
            <a:r>
              <a:rPr sz="2200" spc="-5" dirty="0" smtClean="0">
                <a:latin typeface="Times New Roman"/>
                <a:cs typeface="Times New Roman"/>
              </a:rPr>
              <a:t>), </a:t>
            </a:r>
            <a:r>
              <a:rPr sz="2200" b="1" spc="-5" dirty="0" smtClean="0">
                <a:latin typeface="Times New Roman"/>
                <a:cs typeface="Times New Roman"/>
              </a:rPr>
              <a:t>distillate </a:t>
            </a:r>
            <a:r>
              <a:rPr sz="2200" b="1" spc="-5" dirty="0">
                <a:latin typeface="Times New Roman"/>
                <a:cs typeface="Times New Roman"/>
              </a:rPr>
              <a:t>composition 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spc="-5" dirty="0" err="1" smtClean="0">
                <a:latin typeface="Times New Roman"/>
                <a:cs typeface="Times New Roman"/>
              </a:rPr>
              <a:t>xd</a:t>
            </a:r>
            <a:r>
              <a:rPr sz="2200" spc="-5" dirty="0" smtClean="0">
                <a:latin typeface="Times New Roman"/>
                <a:cs typeface="Times New Roman"/>
              </a:rPr>
              <a:t>) 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b="1" spc="-5" dirty="0">
                <a:latin typeface="Times New Roman"/>
                <a:cs typeface="Times New Roman"/>
              </a:rPr>
              <a:t>bottoms  composition 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spc="-5" dirty="0" err="1" smtClean="0">
                <a:latin typeface="Times New Roman"/>
                <a:cs typeface="Times New Roman"/>
              </a:rPr>
              <a:t>x</a:t>
            </a:r>
            <a:r>
              <a:rPr lang="en-US" sz="2200" spc="-5" dirty="0" err="1" smtClean="0">
                <a:latin typeface="Times New Roman"/>
                <a:cs typeface="Times New Roman"/>
              </a:rPr>
              <a:t>_bottom</a:t>
            </a:r>
            <a:r>
              <a:rPr sz="2200" spc="-5" dirty="0" smtClean="0">
                <a:latin typeface="Times New Roman"/>
                <a:cs typeface="Times New Roman"/>
              </a:rPr>
              <a:t>)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dirty="0" smtClean="0">
                <a:latin typeface="Times New Roman"/>
                <a:cs typeface="Times New Roman"/>
              </a:rPr>
              <a:t>q</a:t>
            </a:r>
            <a:r>
              <a:rPr sz="2200" dirty="0" smtClean="0">
                <a:latin typeface="Times New Roman"/>
                <a:cs typeface="Times New Roman"/>
              </a:rPr>
              <a:t>) </a:t>
            </a:r>
            <a:r>
              <a:rPr sz="2200" spc="-5" dirty="0">
                <a:latin typeface="Times New Roman"/>
                <a:cs typeface="Times New Roman"/>
              </a:rPr>
              <a:t>value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" dirty="0">
                <a:latin typeface="Times New Roman"/>
                <a:cs typeface="Times New Roman"/>
              </a:rPr>
              <a:t>feed were </a:t>
            </a:r>
            <a:r>
              <a:rPr lang="en-US" sz="2200" spc="-5" dirty="0" smtClean="0">
                <a:latin typeface="Times New Roman"/>
                <a:cs typeface="Times New Roman"/>
              </a:rPr>
              <a:t>taken from the user</a:t>
            </a:r>
            <a:r>
              <a:rPr sz="2200" spc="-5" dirty="0" smtClean="0">
                <a:latin typeface="Times New Roman"/>
                <a:cs typeface="Times New Roman"/>
              </a:rPr>
              <a:t>. </a:t>
            </a:r>
            <a:r>
              <a:rPr sz="2200" spc="-5" dirty="0">
                <a:latin typeface="Times New Roman"/>
                <a:cs typeface="Times New Roman"/>
              </a:rPr>
              <a:t>All these are the compositions for  acetone </a:t>
            </a:r>
            <a:r>
              <a:rPr sz="2200" spc="-10" dirty="0">
                <a:latin typeface="Times New Roman"/>
                <a:cs typeface="Times New Roman"/>
              </a:rPr>
              <a:t>(more </a:t>
            </a:r>
            <a:r>
              <a:rPr sz="2200" spc="-5" dirty="0">
                <a:latin typeface="Times New Roman"/>
                <a:cs typeface="Times New Roman"/>
              </a:rPr>
              <a:t>volatile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component)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4471C4"/>
              </a:buClr>
              <a:buFont typeface="Wingdings"/>
              <a:buChar char=""/>
            </a:pPr>
            <a:endParaRPr sz="23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Then , draw the </a:t>
            </a:r>
            <a:r>
              <a:rPr sz="2200" b="1" spc="-5" dirty="0">
                <a:latin typeface="Times New Roman"/>
                <a:cs typeface="Times New Roman"/>
              </a:rPr>
              <a:t>q line </a:t>
            </a:r>
            <a:r>
              <a:rPr sz="2200" spc="-5" dirty="0">
                <a:latin typeface="Times New Roman"/>
                <a:cs typeface="Times New Roman"/>
              </a:rPr>
              <a:t>using the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equation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471C4"/>
              </a:buClr>
              <a:buFont typeface="Wingdings"/>
              <a:buChar char=""/>
            </a:pPr>
            <a:endParaRPr sz="22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8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get the </a:t>
            </a:r>
            <a:r>
              <a:rPr sz="2200" b="1" spc="-10" dirty="0">
                <a:latin typeface="Times New Roman"/>
                <a:cs typeface="Times New Roman"/>
              </a:rPr>
              <a:t>reflux </a:t>
            </a:r>
            <a:r>
              <a:rPr sz="2200" b="1" spc="-5" dirty="0">
                <a:latin typeface="Times New Roman"/>
                <a:cs typeface="Times New Roman"/>
              </a:rPr>
              <a:t>ratio </a:t>
            </a:r>
            <a:r>
              <a:rPr sz="2200" spc="-5" dirty="0">
                <a:latin typeface="Times New Roman"/>
                <a:cs typeface="Times New Roman"/>
              </a:rPr>
              <a:t>, we </a:t>
            </a:r>
            <a:r>
              <a:rPr sz="2200" dirty="0">
                <a:latin typeface="Times New Roman"/>
                <a:cs typeface="Times New Roman"/>
              </a:rPr>
              <a:t>found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b="1" spc="-5" dirty="0">
                <a:latin typeface="Times New Roman"/>
                <a:cs typeface="Times New Roman"/>
              </a:rPr>
              <a:t>minimum </a:t>
            </a:r>
            <a:r>
              <a:rPr sz="2200" b="1" spc="-10" dirty="0">
                <a:latin typeface="Times New Roman"/>
                <a:cs typeface="Times New Roman"/>
              </a:rPr>
              <a:t>reflux </a:t>
            </a:r>
            <a:r>
              <a:rPr sz="2200" b="1" spc="-5" dirty="0">
                <a:latin typeface="Times New Roman"/>
                <a:cs typeface="Times New Roman"/>
              </a:rPr>
              <a:t>ratio </a:t>
            </a:r>
            <a:r>
              <a:rPr sz="2200" spc="-5" dirty="0">
                <a:latin typeface="Times New Roman"/>
                <a:cs typeface="Times New Roman"/>
              </a:rPr>
              <a:t>first. Reflux ratio is </a:t>
            </a:r>
            <a:r>
              <a:rPr sz="2200" spc="-10" dirty="0">
                <a:latin typeface="Times New Roman"/>
                <a:cs typeface="Times New Roman"/>
              </a:rPr>
              <a:t>minimum </a:t>
            </a:r>
            <a:r>
              <a:rPr sz="2200" spc="-5" dirty="0">
                <a:latin typeface="Times New Roman"/>
                <a:cs typeface="Times New Roman"/>
              </a:rPr>
              <a:t>when </a:t>
            </a:r>
            <a:r>
              <a:rPr sz="2200" dirty="0">
                <a:latin typeface="Times New Roman"/>
                <a:cs typeface="Times New Roman"/>
              </a:rPr>
              <a:t>top  </a:t>
            </a:r>
            <a:r>
              <a:rPr sz="2200" spc="-5" dirty="0">
                <a:latin typeface="Times New Roman"/>
                <a:cs typeface="Times New Roman"/>
              </a:rPr>
              <a:t>section line intersects the equilibrium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curve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471C4"/>
              </a:buClr>
              <a:buFont typeface="Wingdings"/>
              <a:buChar char=""/>
            </a:pPr>
            <a:endParaRPr sz="22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95" dirty="0">
                <a:latin typeface="Times New Roman"/>
                <a:cs typeface="Times New Roman"/>
              </a:rPr>
              <a:t>We </a:t>
            </a:r>
            <a:r>
              <a:rPr sz="2200" dirty="0">
                <a:latin typeface="Times New Roman"/>
                <a:cs typeface="Times New Roman"/>
              </a:rPr>
              <a:t>found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b="1" spc="-5" dirty="0">
                <a:latin typeface="Times New Roman"/>
                <a:cs typeface="Times New Roman"/>
              </a:rPr>
              <a:t>intersection of q line with equilibrium curve </a:t>
            </a:r>
            <a:r>
              <a:rPr sz="2200" spc="-5" dirty="0">
                <a:latin typeface="Times New Roman"/>
                <a:cs typeface="Times New Roman"/>
              </a:rPr>
              <a:t>and passed a line from that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intersection</a:t>
            </a:r>
            <a:endParaRPr sz="22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point and </a:t>
            </a:r>
            <a:r>
              <a:rPr sz="2200" b="1" spc="-5" dirty="0">
                <a:latin typeface="Times New Roman"/>
                <a:cs typeface="Times New Roman"/>
              </a:rPr>
              <a:t>(xd , xd)</a:t>
            </a:r>
            <a:r>
              <a:rPr sz="2200" spc="-5" dirty="0">
                <a:latin typeface="Times New Roman"/>
                <a:cs typeface="Times New Roman"/>
              </a:rPr>
              <a:t>. The y intercept of line is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xd/(Rmin+1)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By getting R </a:t>
            </a:r>
            <a:r>
              <a:rPr sz="2200" spc="-10" dirty="0">
                <a:latin typeface="Times New Roman"/>
                <a:cs typeface="Times New Roman"/>
              </a:rPr>
              <a:t>min </a:t>
            </a:r>
            <a:r>
              <a:rPr sz="2200" spc="-5" dirty="0">
                <a:latin typeface="Times New Roman"/>
                <a:cs typeface="Times New Roman"/>
              </a:rPr>
              <a:t>we </a:t>
            </a:r>
            <a:r>
              <a:rPr sz="2200" dirty="0">
                <a:latin typeface="Times New Roman"/>
                <a:cs typeface="Times New Roman"/>
              </a:rPr>
              <a:t>got </a:t>
            </a:r>
            <a:r>
              <a:rPr sz="2200" spc="-5" dirty="0">
                <a:latin typeface="Times New Roman"/>
                <a:cs typeface="Times New Roman"/>
              </a:rPr>
              <a:t>reflux ratio as </a:t>
            </a:r>
            <a:r>
              <a:rPr sz="2200" b="1" spc="-5" dirty="0">
                <a:latin typeface="Times New Roman"/>
                <a:cs typeface="Times New Roman"/>
              </a:rPr>
              <a:t>R=1.4 *</a:t>
            </a:r>
            <a:r>
              <a:rPr sz="2200" b="1" spc="10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Rmin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51120" y="2305811"/>
            <a:ext cx="2138172" cy="748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511475" y="5943930"/>
            <a:ext cx="4407732" cy="301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endParaRPr sz="800"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4876887" y="5275309"/>
              <a:ext cx="720720" cy="4788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4767" y="5191429"/>
                <a:ext cx="804960" cy="21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6095"/>
            <a:ext cx="12191365" cy="600075"/>
            <a:chOff x="761" y="6095"/>
            <a:chExt cx="12191365" cy="600075"/>
          </a:xfrm>
        </p:grpSpPr>
        <p:sp>
          <p:nvSpPr>
            <p:cNvPr id="3" name="object 3"/>
            <p:cNvSpPr/>
            <p:nvPr/>
          </p:nvSpPr>
          <p:spPr>
            <a:xfrm>
              <a:off x="761" y="587120"/>
              <a:ext cx="12191365" cy="19050"/>
            </a:xfrm>
            <a:custGeom>
              <a:avLst/>
              <a:gdLst/>
              <a:ahLst/>
              <a:cxnLst/>
              <a:rect l="l" t="t" r="r" b="b"/>
              <a:pathLst>
                <a:path w="12191365" h="19050">
                  <a:moveTo>
                    <a:pt x="0" y="19050"/>
                  </a:moveTo>
                  <a:lnTo>
                    <a:pt x="12191238" y="19050"/>
                  </a:lnTo>
                  <a:lnTo>
                    <a:pt x="12191238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66988" y="6095"/>
              <a:ext cx="573024" cy="545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08242" y="90495"/>
              <a:ext cx="459105" cy="458470"/>
            </a:xfrm>
            <a:custGeom>
              <a:avLst/>
              <a:gdLst/>
              <a:ahLst/>
              <a:cxnLst/>
              <a:rect l="l" t="t" r="r" b="b"/>
              <a:pathLst>
                <a:path w="459105" h="458470">
                  <a:moveTo>
                    <a:pt x="229550" y="0"/>
                  </a:moveTo>
                  <a:lnTo>
                    <a:pt x="183288" y="4653"/>
                  </a:lnTo>
                  <a:lnTo>
                    <a:pt x="140199" y="18000"/>
                  </a:lnTo>
                  <a:lnTo>
                    <a:pt x="101207" y="39118"/>
                  </a:lnTo>
                  <a:lnTo>
                    <a:pt x="67234" y="67089"/>
                  </a:lnTo>
                  <a:lnTo>
                    <a:pt x="39203" y="100990"/>
                  </a:lnTo>
                  <a:lnTo>
                    <a:pt x="18039" y="139901"/>
                  </a:lnTo>
                  <a:lnTo>
                    <a:pt x="4663" y="182901"/>
                  </a:lnTo>
                  <a:lnTo>
                    <a:pt x="0" y="229070"/>
                  </a:lnTo>
                  <a:lnTo>
                    <a:pt x="4663" y="275239"/>
                  </a:lnTo>
                  <a:lnTo>
                    <a:pt x="18039" y="318242"/>
                  </a:lnTo>
                  <a:lnTo>
                    <a:pt x="39203" y="357156"/>
                  </a:lnTo>
                  <a:lnTo>
                    <a:pt x="67234" y="391061"/>
                  </a:lnTo>
                  <a:lnTo>
                    <a:pt x="101207" y="419035"/>
                  </a:lnTo>
                  <a:lnTo>
                    <a:pt x="140199" y="440157"/>
                  </a:lnTo>
                  <a:lnTo>
                    <a:pt x="183288" y="453506"/>
                  </a:lnTo>
                  <a:lnTo>
                    <a:pt x="229550" y="458161"/>
                  </a:lnTo>
                  <a:lnTo>
                    <a:pt x="275813" y="453506"/>
                  </a:lnTo>
                  <a:lnTo>
                    <a:pt x="318902" y="440157"/>
                  </a:lnTo>
                  <a:lnTo>
                    <a:pt x="357894" y="419035"/>
                  </a:lnTo>
                  <a:lnTo>
                    <a:pt x="391867" y="391061"/>
                  </a:lnTo>
                  <a:lnTo>
                    <a:pt x="419897" y="357156"/>
                  </a:lnTo>
                  <a:lnTo>
                    <a:pt x="441062" y="318242"/>
                  </a:lnTo>
                  <a:lnTo>
                    <a:pt x="454438" y="275239"/>
                  </a:lnTo>
                  <a:lnTo>
                    <a:pt x="459101" y="229070"/>
                  </a:lnTo>
                  <a:lnTo>
                    <a:pt x="454438" y="182901"/>
                  </a:lnTo>
                  <a:lnTo>
                    <a:pt x="441062" y="139901"/>
                  </a:lnTo>
                  <a:lnTo>
                    <a:pt x="419897" y="100990"/>
                  </a:lnTo>
                  <a:lnTo>
                    <a:pt x="391867" y="67089"/>
                  </a:lnTo>
                  <a:lnTo>
                    <a:pt x="357894" y="39118"/>
                  </a:lnTo>
                  <a:lnTo>
                    <a:pt x="318902" y="18000"/>
                  </a:lnTo>
                  <a:lnTo>
                    <a:pt x="275813" y="4653"/>
                  </a:lnTo>
                  <a:lnTo>
                    <a:pt x="2295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5750624"/>
            <a:ext cx="12192000" cy="1076960"/>
            <a:chOff x="0" y="5750624"/>
            <a:chExt cx="12192000" cy="1076960"/>
          </a:xfrm>
        </p:grpSpPr>
        <p:sp>
          <p:nvSpPr>
            <p:cNvPr id="7" name="object 7"/>
            <p:cNvSpPr/>
            <p:nvPr/>
          </p:nvSpPr>
          <p:spPr>
            <a:xfrm>
              <a:off x="0" y="626211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63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561" y="6303222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16526" y="0"/>
                  </a:moveTo>
                  <a:lnTo>
                    <a:pt x="28242" y="0"/>
                  </a:lnTo>
                  <a:lnTo>
                    <a:pt x="17077" y="2163"/>
                  </a:lnTo>
                  <a:lnTo>
                    <a:pt x="8119" y="8124"/>
                  </a:lnTo>
                  <a:lnTo>
                    <a:pt x="2162" y="17088"/>
                  </a:lnTo>
                  <a:lnTo>
                    <a:pt x="0" y="28259"/>
                  </a:lnTo>
                  <a:lnTo>
                    <a:pt x="2162" y="39430"/>
                  </a:lnTo>
                  <a:lnTo>
                    <a:pt x="8119" y="48394"/>
                  </a:lnTo>
                  <a:lnTo>
                    <a:pt x="17077" y="54355"/>
                  </a:lnTo>
                  <a:lnTo>
                    <a:pt x="28242" y="56519"/>
                  </a:lnTo>
                  <a:lnTo>
                    <a:pt x="216526" y="56519"/>
                  </a:lnTo>
                  <a:lnTo>
                    <a:pt x="227691" y="54355"/>
                  </a:lnTo>
                  <a:lnTo>
                    <a:pt x="236649" y="48394"/>
                  </a:lnTo>
                  <a:lnTo>
                    <a:pt x="242607" y="39430"/>
                  </a:lnTo>
                  <a:lnTo>
                    <a:pt x="244769" y="28259"/>
                  </a:lnTo>
                  <a:lnTo>
                    <a:pt x="242607" y="17088"/>
                  </a:lnTo>
                  <a:lnTo>
                    <a:pt x="236649" y="8124"/>
                  </a:lnTo>
                  <a:lnTo>
                    <a:pt x="227691" y="2163"/>
                  </a:lnTo>
                  <a:lnTo>
                    <a:pt x="216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561" y="6303222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8242" y="0"/>
                  </a:moveTo>
                  <a:lnTo>
                    <a:pt x="216526" y="0"/>
                  </a:lnTo>
                  <a:lnTo>
                    <a:pt x="227691" y="2163"/>
                  </a:lnTo>
                  <a:lnTo>
                    <a:pt x="236649" y="8124"/>
                  </a:lnTo>
                  <a:lnTo>
                    <a:pt x="242607" y="17088"/>
                  </a:lnTo>
                  <a:lnTo>
                    <a:pt x="244769" y="28259"/>
                  </a:lnTo>
                  <a:lnTo>
                    <a:pt x="242607" y="39430"/>
                  </a:lnTo>
                  <a:lnTo>
                    <a:pt x="236649" y="48394"/>
                  </a:lnTo>
                  <a:lnTo>
                    <a:pt x="227691" y="54355"/>
                  </a:lnTo>
                  <a:lnTo>
                    <a:pt x="216526" y="56519"/>
                  </a:lnTo>
                  <a:lnTo>
                    <a:pt x="28242" y="56519"/>
                  </a:lnTo>
                  <a:lnTo>
                    <a:pt x="17077" y="54355"/>
                  </a:lnTo>
                  <a:lnTo>
                    <a:pt x="8119" y="48394"/>
                  </a:lnTo>
                  <a:lnTo>
                    <a:pt x="2162" y="39430"/>
                  </a:lnTo>
                  <a:lnTo>
                    <a:pt x="0" y="28259"/>
                  </a:lnTo>
                  <a:lnTo>
                    <a:pt x="2162" y="17088"/>
                  </a:lnTo>
                  <a:lnTo>
                    <a:pt x="8119" y="8124"/>
                  </a:lnTo>
                  <a:lnTo>
                    <a:pt x="17077" y="2163"/>
                  </a:lnTo>
                  <a:lnTo>
                    <a:pt x="28242" y="0"/>
                  </a:lnTo>
                  <a:close/>
                </a:path>
              </a:pathLst>
            </a:custGeom>
            <a:ln w="1255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6561" y="6397420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16526" y="0"/>
                  </a:moveTo>
                  <a:lnTo>
                    <a:pt x="28242" y="0"/>
                  </a:lnTo>
                  <a:lnTo>
                    <a:pt x="17077" y="2163"/>
                  </a:lnTo>
                  <a:lnTo>
                    <a:pt x="8119" y="8124"/>
                  </a:lnTo>
                  <a:lnTo>
                    <a:pt x="2162" y="17088"/>
                  </a:lnTo>
                  <a:lnTo>
                    <a:pt x="0" y="28259"/>
                  </a:lnTo>
                  <a:lnTo>
                    <a:pt x="2162" y="39430"/>
                  </a:lnTo>
                  <a:lnTo>
                    <a:pt x="8119" y="48394"/>
                  </a:lnTo>
                  <a:lnTo>
                    <a:pt x="17077" y="54355"/>
                  </a:lnTo>
                  <a:lnTo>
                    <a:pt x="28242" y="56519"/>
                  </a:lnTo>
                  <a:lnTo>
                    <a:pt x="216526" y="56519"/>
                  </a:lnTo>
                  <a:lnTo>
                    <a:pt x="227691" y="54355"/>
                  </a:lnTo>
                  <a:lnTo>
                    <a:pt x="236649" y="48394"/>
                  </a:lnTo>
                  <a:lnTo>
                    <a:pt x="242607" y="39430"/>
                  </a:lnTo>
                  <a:lnTo>
                    <a:pt x="244769" y="28259"/>
                  </a:lnTo>
                  <a:lnTo>
                    <a:pt x="242607" y="17088"/>
                  </a:lnTo>
                  <a:lnTo>
                    <a:pt x="236649" y="8124"/>
                  </a:lnTo>
                  <a:lnTo>
                    <a:pt x="227691" y="2163"/>
                  </a:lnTo>
                  <a:lnTo>
                    <a:pt x="216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6561" y="6397420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8242" y="0"/>
                  </a:moveTo>
                  <a:lnTo>
                    <a:pt x="216526" y="0"/>
                  </a:lnTo>
                  <a:lnTo>
                    <a:pt x="227691" y="2163"/>
                  </a:lnTo>
                  <a:lnTo>
                    <a:pt x="236649" y="8124"/>
                  </a:lnTo>
                  <a:lnTo>
                    <a:pt x="242607" y="17088"/>
                  </a:lnTo>
                  <a:lnTo>
                    <a:pt x="244769" y="28259"/>
                  </a:lnTo>
                  <a:lnTo>
                    <a:pt x="242607" y="39430"/>
                  </a:lnTo>
                  <a:lnTo>
                    <a:pt x="236649" y="48394"/>
                  </a:lnTo>
                  <a:lnTo>
                    <a:pt x="227691" y="54355"/>
                  </a:lnTo>
                  <a:lnTo>
                    <a:pt x="216526" y="56519"/>
                  </a:lnTo>
                  <a:lnTo>
                    <a:pt x="28242" y="56519"/>
                  </a:lnTo>
                  <a:lnTo>
                    <a:pt x="17077" y="54355"/>
                  </a:lnTo>
                  <a:lnTo>
                    <a:pt x="8119" y="48394"/>
                  </a:lnTo>
                  <a:lnTo>
                    <a:pt x="2162" y="39430"/>
                  </a:lnTo>
                  <a:lnTo>
                    <a:pt x="0" y="28259"/>
                  </a:lnTo>
                  <a:lnTo>
                    <a:pt x="2162" y="17088"/>
                  </a:lnTo>
                  <a:lnTo>
                    <a:pt x="8119" y="8124"/>
                  </a:lnTo>
                  <a:lnTo>
                    <a:pt x="17077" y="2163"/>
                  </a:lnTo>
                  <a:lnTo>
                    <a:pt x="28242" y="0"/>
                  </a:lnTo>
                  <a:close/>
                </a:path>
              </a:pathLst>
            </a:custGeom>
            <a:ln w="1255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1474" y="6485339"/>
              <a:ext cx="134943" cy="690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176" y="5756902"/>
              <a:ext cx="489584" cy="508634"/>
            </a:xfrm>
            <a:custGeom>
              <a:avLst/>
              <a:gdLst/>
              <a:ahLst/>
              <a:cxnLst/>
              <a:rect l="l" t="t" r="r" b="b"/>
              <a:pathLst>
                <a:path w="489584" h="508635">
                  <a:moveTo>
                    <a:pt x="244769" y="0"/>
                  </a:moveTo>
                  <a:lnTo>
                    <a:pt x="195986" y="5185"/>
                  </a:lnTo>
                  <a:lnTo>
                    <a:pt x="150524" y="19408"/>
                  </a:lnTo>
                  <a:lnTo>
                    <a:pt x="109320" y="41733"/>
                  </a:lnTo>
                  <a:lnTo>
                    <a:pt x="73313" y="71221"/>
                  </a:lnTo>
                  <a:lnTo>
                    <a:pt x="43439" y="106936"/>
                  </a:lnTo>
                  <a:lnTo>
                    <a:pt x="20637" y="147938"/>
                  </a:lnTo>
                  <a:lnTo>
                    <a:pt x="5845" y="193292"/>
                  </a:lnTo>
                  <a:lnTo>
                    <a:pt x="0" y="242058"/>
                  </a:lnTo>
                  <a:lnTo>
                    <a:pt x="0" y="250536"/>
                  </a:lnTo>
                  <a:lnTo>
                    <a:pt x="4942" y="293632"/>
                  </a:lnTo>
                  <a:lnTo>
                    <a:pt x="16945" y="335315"/>
                  </a:lnTo>
                  <a:lnTo>
                    <a:pt x="35303" y="371934"/>
                  </a:lnTo>
                  <a:lnTo>
                    <a:pt x="59309" y="405021"/>
                  </a:lnTo>
                  <a:lnTo>
                    <a:pt x="76358" y="427011"/>
                  </a:lnTo>
                  <a:lnTo>
                    <a:pt x="92612" y="453063"/>
                  </a:lnTo>
                  <a:lnTo>
                    <a:pt x="106571" y="478408"/>
                  </a:lnTo>
                  <a:lnTo>
                    <a:pt x="116736" y="498278"/>
                  </a:lnTo>
                  <a:lnTo>
                    <a:pt x="119560" y="504872"/>
                  </a:lnTo>
                  <a:lnTo>
                    <a:pt x="126150" y="508640"/>
                  </a:lnTo>
                  <a:lnTo>
                    <a:pt x="363388" y="508640"/>
                  </a:lnTo>
                  <a:lnTo>
                    <a:pt x="369978" y="504872"/>
                  </a:lnTo>
                  <a:lnTo>
                    <a:pt x="372802" y="498278"/>
                  </a:lnTo>
                  <a:lnTo>
                    <a:pt x="382966" y="478408"/>
                  </a:lnTo>
                  <a:lnTo>
                    <a:pt x="396926" y="453063"/>
                  </a:lnTo>
                  <a:lnTo>
                    <a:pt x="397514" y="452121"/>
                  </a:lnTo>
                  <a:lnTo>
                    <a:pt x="157217" y="452121"/>
                  </a:lnTo>
                  <a:lnTo>
                    <a:pt x="132034" y="408318"/>
                  </a:lnTo>
                  <a:lnTo>
                    <a:pt x="102614" y="367342"/>
                  </a:lnTo>
                  <a:lnTo>
                    <a:pt x="93112" y="355538"/>
                  </a:lnTo>
                  <a:lnTo>
                    <a:pt x="84492" y="342850"/>
                  </a:lnTo>
                  <a:lnTo>
                    <a:pt x="65105" y="299666"/>
                  </a:lnTo>
                  <a:lnTo>
                    <a:pt x="57497" y="250536"/>
                  </a:lnTo>
                  <a:lnTo>
                    <a:pt x="57426" y="242058"/>
                  </a:lnTo>
                  <a:lnTo>
                    <a:pt x="64901" y="192659"/>
                  </a:lnTo>
                  <a:lnTo>
                    <a:pt x="84274" y="148286"/>
                  </a:lnTo>
                  <a:lnTo>
                    <a:pt x="113794" y="110667"/>
                  </a:lnTo>
                  <a:lnTo>
                    <a:pt x="151708" y="81525"/>
                  </a:lnTo>
                  <a:lnTo>
                    <a:pt x="196264" y="62587"/>
                  </a:lnTo>
                  <a:lnTo>
                    <a:pt x="245710" y="55577"/>
                  </a:lnTo>
                  <a:lnTo>
                    <a:pt x="397122" y="55577"/>
                  </a:lnTo>
                  <a:lnTo>
                    <a:pt x="380218" y="41733"/>
                  </a:lnTo>
                  <a:lnTo>
                    <a:pt x="339014" y="19408"/>
                  </a:lnTo>
                  <a:lnTo>
                    <a:pt x="293552" y="5185"/>
                  </a:lnTo>
                  <a:lnTo>
                    <a:pt x="244769" y="0"/>
                  </a:lnTo>
                  <a:close/>
                </a:path>
                <a:path w="489584" h="508635">
                  <a:moveTo>
                    <a:pt x="397122" y="55577"/>
                  </a:moveTo>
                  <a:lnTo>
                    <a:pt x="245710" y="55577"/>
                  </a:lnTo>
                  <a:lnTo>
                    <a:pt x="295157" y="62521"/>
                  </a:lnTo>
                  <a:lnTo>
                    <a:pt x="339713" y="81316"/>
                  </a:lnTo>
                  <a:lnTo>
                    <a:pt x="377627" y="110314"/>
                  </a:lnTo>
                  <a:lnTo>
                    <a:pt x="407146" y="147868"/>
                  </a:lnTo>
                  <a:lnTo>
                    <a:pt x="426520" y="192331"/>
                  </a:lnTo>
                  <a:lnTo>
                    <a:pt x="433994" y="242058"/>
                  </a:lnTo>
                  <a:lnTo>
                    <a:pt x="433994" y="249594"/>
                  </a:lnTo>
                  <a:lnTo>
                    <a:pt x="433053" y="249594"/>
                  </a:lnTo>
                  <a:lnTo>
                    <a:pt x="431656" y="266520"/>
                  </a:lnTo>
                  <a:lnTo>
                    <a:pt x="419873" y="315533"/>
                  </a:lnTo>
                  <a:lnTo>
                    <a:pt x="397764" y="355538"/>
                  </a:lnTo>
                  <a:lnTo>
                    <a:pt x="387865" y="367342"/>
                  </a:lnTo>
                  <a:lnTo>
                    <a:pt x="372184" y="387477"/>
                  </a:lnTo>
                  <a:lnTo>
                    <a:pt x="357739" y="408318"/>
                  </a:lnTo>
                  <a:lnTo>
                    <a:pt x="344707" y="429866"/>
                  </a:lnTo>
                  <a:lnTo>
                    <a:pt x="333262" y="452121"/>
                  </a:lnTo>
                  <a:lnTo>
                    <a:pt x="397514" y="452121"/>
                  </a:lnTo>
                  <a:lnTo>
                    <a:pt x="413180" y="427011"/>
                  </a:lnTo>
                  <a:lnTo>
                    <a:pt x="430229" y="405021"/>
                  </a:lnTo>
                  <a:lnTo>
                    <a:pt x="454588" y="371934"/>
                  </a:lnTo>
                  <a:lnTo>
                    <a:pt x="472593" y="335315"/>
                  </a:lnTo>
                  <a:lnTo>
                    <a:pt x="484596" y="293632"/>
                  </a:lnTo>
                  <a:lnTo>
                    <a:pt x="489538" y="250536"/>
                  </a:lnTo>
                  <a:lnTo>
                    <a:pt x="489538" y="242058"/>
                  </a:lnTo>
                  <a:lnTo>
                    <a:pt x="483693" y="193292"/>
                  </a:lnTo>
                  <a:lnTo>
                    <a:pt x="468900" y="147938"/>
                  </a:lnTo>
                  <a:lnTo>
                    <a:pt x="446099" y="106936"/>
                  </a:lnTo>
                  <a:lnTo>
                    <a:pt x="416225" y="71221"/>
                  </a:lnTo>
                  <a:lnTo>
                    <a:pt x="397122" y="5557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176" y="5756902"/>
              <a:ext cx="489584" cy="508634"/>
            </a:xfrm>
            <a:custGeom>
              <a:avLst/>
              <a:gdLst/>
              <a:ahLst/>
              <a:cxnLst/>
              <a:rect l="l" t="t" r="r" b="b"/>
              <a:pathLst>
                <a:path w="489584" h="508635">
                  <a:moveTo>
                    <a:pt x="244769" y="0"/>
                  </a:moveTo>
                  <a:lnTo>
                    <a:pt x="195986" y="5185"/>
                  </a:lnTo>
                  <a:lnTo>
                    <a:pt x="150524" y="19408"/>
                  </a:lnTo>
                  <a:lnTo>
                    <a:pt x="109320" y="41733"/>
                  </a:lnTo>
                  <a:lnTo>
                    <a:pt x="73313" y="71221"/>
                  </a:lnTo>
                  <a:lnTo>
                    <a:pt x="43439" y="106936"/>
                  </a:lnTo>
                  <a:lnTo>
                    <a:pt x="20637" y="147938"/>
                  </a:lnTo>
                  <a:lnTo>
                    <a:pt x="5845" y="193292"/>
                  </a:lnTo>
                  <a:lnTo>
                    <a:pt x="0" y="242058"/>
                  </a:lnTo>
                  <a:lnTo>
                    <a:pt x="0" y="250536"/>
                  </a:lnTo>
                  <a:lnTo>
                    <a:pt x="4942" y="293632"/>
                  </a:lnTo>
                  <a:lnTo>
                    <a:pt x="16945" y="335315"/>
                  </a:lnTo>
                  <a:lnTo>
                    <a:pt x="35303" y="371934"/>
                  </a:lnTo>
                  <a:lnTo>
                    <a:pt x="59309" y="405021"/>
                  </a:lnTo>
                  <a:lnTo>
                    <a:pt x="76358" y="427011"/>
                  </a:lnTo>
                  <a:lnTo>
                    <a:pt x="92612" y="453063"/>
                  </a:lnTo>
                  <a:lnTo>
                    <a:pt x="106571" y="478408"/>
                  </a:lnTo>
                  <a:lnTo>
                    <a:pt x="116736" y="498278"/>
                  </a:lnTo>
                  <a:lnTo>
                    <a:pt x="119560" y="504872"/>
                  </a:lnTo>
                  <a:lnTo>
                    <a:pt x="126150" y="508640"/>
                  </a:lnTo>
                  <a:lnTo>
                    <a:pt x="133681" y="508640"/>
                  </a:lnTo>
                  <a:lnTo>
                    <a:pt x="355856" y="508640"/>
                  </a:lnTo>
                  <a:lnTo>
                    <a:pt x="363388" y="508640"/>
                  </a:lnTo>
                  <a:lnTo>
                    <a:pt x="369978" y="504872"/>
                  </a:lnTo>
                  <a:lnTo>
                    <a:pt x="396926" y="453063"/>
                  </a:lnTo>
                  <a:lnTo>
                    <a:pt x="430229" y="405021"/>
                  </a:lnTo>
                  <a:lnTo>
                    <a:pt x="443070" y="388964"/>
                  </a:lnTo>
                  <a:lnTo>
                    <a:pt x="454588" y="371934"/>
                  </a:lnTo>
                  <a:lnTo>
                    <a:pt x="472593" y="335315"/>
                  </a:lnTo>
                  <a:lnTo>
                    <a:pt x="484596" y="293632"/>
                  </a:lnTo>
                  <a:lnTo>
                    <a:pt x="489538" y="250536"/>
                  </a:lnTo>
                  <a:lnTo>
                    <a:pt x="489538" y="242058"/>
                  </a:lnTo>
                  <a:lnTo>
                    <a:pt x="483693" y="193292"/>
                  </a:lnTo>
                  <a:lnTo>
                    <a:pt x="468900" y="147938"/>
                  </a:lnTo>
                  <a:lnTo>
                    <a:pt x="446099" y="106936"/>
                  </a:lnTo>
                  <a:lnTo>
                    <a:pt x="416225" y="71221"/>
                  </a:lnTo>
                  <a:lnTo>
                    <a:pt x="380218" y="41733"/>
                  </a:lnTo>
                  <a:lnTo>
                    <a:pt x="339014" y="19408"/>
                  </a:lnTo>
                  <a:lnTo>
                    <a:pt x="293552" y="5185"/>
                  </a:lnTo>
                  <a:lnTo>
                    <a:pt x="244769" y="0"/>
                  </a:lnTo>
                  <a:close/>
                </a:path>
                <a:path w="489584" h="508635">
                  <a:moveTo>
                    <a:pt x="433053" y="249594"/>
                  </a:moveTo>
                  <a:lnTo>
                    <a:pt x="424977" y="299666"/>
                  </a:lnTo>
                  <a:lnTo>
                    <a:pt x="406340" y="342850"/>
                  </a:lnTo>
                  <a:lnTo>
                    <a:pt x="387865" y="367342"/>
                  </a:lnTo>
                  <a:lnTo>
                    <a:pt x="372184" y="387477"/>
                  </a:lnTo>
                  <a:lnTo>
                    <a:pt x="357739" y="408318"/>
                  </a:lnTo>
                  <a:lnTo>
                    <a:pt x="344707" y="429866"/>
                  </a:lnTo>
                  <a:lnTo>
                    <a:pt x="333262" y="452121"/>
                  </a:lnTo>
                  <a:lnTo>
                    <a:pt x="244769" y="452121"/>
                  </a:lnTo>
                  <a:lnTo>
                    <a:pt x="157217" y="452121"/>
                  </a:lnTo>
                  <a:lnTo>
                    <a:pt x="145243" y="429866"/>
                  </a:lnTo>
                  <a:lnTo>
                    <a:pt x="132034" y="408318"/>
                  </a:lnTo>
                  <a:lnTo>
                    <a:pt x="117765" y="387477"/>
                  </a:lnTo>
                  <a:lnTo>
                    <a:pt x="102614" y="367342"/>
                  </a:lnTo>
                  <a:lnTo>
                    <a:pt x="93112" y="355538"/>
                  </a:lnTo>
                  <a:lnTo>
                    <a:pt x="84492" y="342850"/>
                  </a:lnTo>
                  <a:lnTo>
                    <a:pt x="65105" y="299666"/>
                  </a:lnTo>
                  <a:lnTo>
                    <a:pt x="57426" y="249594"/>
                  </a:lnTo>
                  <a:lnTo>
                    <a:pt x="57426" y="242058"/>
                  </a:lnTo>
                  <a:lnTo>
                    <a:pt x="64901" y="192659"/>
                  </a:lnTo>
                  <a:lnTo>
                    <a:pt x="84274" y="148286"/>
                  </a:lnTo>
                  <a:lnTo>
                    <a:pt x="113794" y="110667"/>
                  </a:lnTo>
                  <a:lnTo>
                    <a:pt x="151708" y="81525"/>
                  </a:lnTo>
                  <a:lnTo>
                    <a:pt x="196264" y="62587"/>
                  </a:lnTo>
                  <a:lnTo>
                    <a:pt x="245710" y="55577"/>
                  </a:lnTo>
                  <a:lnTo>
                    <a:pt x="295157" y="62521"/>
                  </a:lnTo>
                  <a:lnTo>
                    <a:pt x="339713" y="81316"/>
                  </a:lnTo>
                  <a:lnTo>
                    <a:pt x="377627" y="110314"/>
                  </a:lnTo>
                  <a:lnTo>
                    <a:pt x="407146" y="147868"/>
                  </a:lnTo>
                  <a:lnTo>
                    <a:pt x="426520" y="192331"/>
                  </a:lnTo>
                  <a:lnTo>
                    <a:pt x="433994" y="242058"/>
                  </a:lnTo>
                  <a:lnTo>
                    <a:pt x="433994" y="249594"/>
                  </a:lnTo>
                  <a:lnTo>
                    <a:pt x="433053" y="249594"/>
                  </a:lnTo>
                  <a:close/>
                </a:path>
              </a:pathLst>
            </a:custGeom>
            <a:ln w="1255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92565" y="6291083"/>
              <a:ext cx="531850" cy="5364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29432" y="120522"/>
            <a:ext cx="5141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MCCABE THIELE PROCESS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SIMULATION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66294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58376" y="44958"/>
            <a:ext cx="2786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Department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Chemical </a:t>
            </a:r>
            <a:r>
              <a:rPr sz="1400" dirty="0">
                <a:latin typeface="Times New Roman"/>
                <a:cs typeface="Times New Roman"/>
              </a:rPr>
              <a:t>Engineering  Indian </a:t>
            </a:r>
            <a:r>
              <a:rPr sz="1400" spc="-5" dirty="0">
                <a:latin typeface="Times New Roman"/>
                <a:cs typeface="Times New Roman"/>
              </a:rPr>
              <a:t>Institute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Technology,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Kanpur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292" y="1033396"/>
            <a:ext cx="1159383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After getting Reflux ratio , plot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b="1" spc="-5" dirty="0">
                <a:latin typeface="Times New Roman"/>
                <a:cs typeface="Times New Roman"/>
              </a:rPr>
              <a:t>top section line </a:t>
            </a:r>
            <a:r>
              <a:rPr sz="2200" spc="-5" dirty="0">
                <a:latin typeface="Times New Roman"/>
                <a:cs typeface="Times New Roman"/>
              </a:rPr>
              <a:t>using the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equation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471C4"/>
              </a:buClr>
              <a:buFont typeface="Wingdings"/>
              <a:buChar char=""/>
            </a:pPr>
            <a:endParaRPr sz="22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Then find the intersection point of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top line and the </a:t>
            </a:r>
            <a:r>
              <a:rPr sz="2200" spc="5" dirty="0">
                <a:latin typeface="Times New Roman"/>
                <a:cs typeface="Times New Roman"/>
              </a:rPr>
              <a:t>q-line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spc="-10" dirty="0">
                <a:latin typeface="Times New Roman"/>
                <a:cs typeface="Times New Roman"/>
              </a:rPr>
              <a:t>name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endParaRPr sz="2200" dirty="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(x_intersect ,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y_intersect)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55600" marR="332105" indent="-342900">
              <a:lnSpc>
                <a:spcPct val="100000"/>
              </a:lnSpc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After that to calculate the top section stages , run a for loop till x coordinate is greater than the  x_intersect as at x_intersect ,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feed tray will be inserted . Keep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drawing horizontal lines and  look for intersection point with curve and then drop a vertical line and so </a:t>
            </a:r>
            <a:r>
              <a:rPr sz="2200" dirty="0">
                <a:latin typeface="Times New Roman"/>
                <a:cs typeface="Times New Roman"/>
              </a:rPr>
              <a:t>on. </a:t>
            </a:r>
            <a:r>
              <a:rPr sz="2200" spc="-5" dirty="0">
                <a:latin typeface="Times New Roman"/>
                <a:cs typeface="Times New Roman"/>
              </a:rPr>
              <a:t>This gives us the  </a:t>
            </a:r>
            <a:r>
              <a:rPr sz="2200" b="1" spc="-5" dirty="0">
                <a:latin typeface="Times New Roman"/>
                <a:cs typeface="Times New Roman"/>
              </a:rPr>
              <a:t>number of trays </a:t>
            </a:r>
            <a:r>
              <a:rPr sz="2200" b="1" spc="-15" dirty="0">
                <a:latin typeface="Times New Roman"/>
                <a:cs typeface="Times New Roman"/>
              </a:rPr>
              <a:t>required </a:t>
            </a:r>
            <a:r>
              <a:rPr sz="2200" b="1" spc="-5" dirty="0">
                <a:latin typeface="Times New Roman"/>
                <a:cs typeface="Times New Roman"/>
              </a:rPr>
              <a:t>for top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section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4471C4"/>
              </a:buClr>
              <a:buFont typeface="Wingdings"/>
              <a:buChar char=""/>
            </a:pPr>
            <a:endParaRPr sz="23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4471C4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Similarly to draw the </a:t>
            </a:r>
            <a:r>
              <a:rPr sz="2200" dirty="0">
                <a:latin typeface="Times New Roman"/>
                <a:cs typeface="Times New Roman"/>
              </a:rPr>
              <a:t>bottom </a:t>
            </a:r>
            <a:r>
              <a:rPr sz="2200" spc="-5" dirty="0">
                <a:latin typeface="Times New Roman"/>
                <a:cs typeface="Times New Roman"/>
              </a:rPr>
              <a:t>line use two </a:t>
            </a:r>
            <a:r>
              <a:rPr sz="2200" dirty="0">
                <a:latin typeface="Times New Roman"/>
                <a:cs typeface="Times New Roman"/>
              </a:rPr>
              <a:t>points </a:t>
            </a:r>
            <a:r>
              <a:rPr sz="2200" spc="-5" dirty="0">
                <a:latin typeface="Times New Roman"/>
                <a:cs typeface="Times New Roman"/>
              </a:rPr>
              <a:t>(xv , </a:t>
            </a:r>
            <a:r>
              <a:rPr sz="2200" dirty="0">
                <a:latin typeface="Times New Roman"/>
                <a:cs typeface="Times New Roman"/>
              </a:rPr>
              <a:t>xv)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(x_intersect </a:t>
            </a:r>
            <a:r>
              <a:rPr sz="2200" spc="-5" dirty="0">
                <a:latin typeface="Times New Roman"/>
                <a:cs typeface="Times New Roman"/>
              </a:rPr>
              <a:t>, y_intersect) and find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</a:p>
          <a:p>
            <a:pPr marL="355600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number of stages </a:t>
            </a:r>
            <a:r>
              <a:rPr sz="2200" b="1" dirty="0">
                <a:latin typeface="Times New Roman"/>
                <a:cs typeface="Times New Roman"/>
              </a:rPr>
              <a:t>for </a:t>
            </a:r>
            <a:r>
              <a:rPr sz="2200" b="1" spc="-5" dirty="0">
                <a:latin typeface="Times New Roman"/>
                <a:cs typeface="Times New Roman"/>
              </a:rPr>
              <a:t>bottom section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well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178050">
              <a:lnSpc>
                <a:spcPct val="100000"/>
              </a:lnSpc>
              <a:tabLst>
                <a:tab pos="530098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Actual Number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of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Stages	= </a:t>
            </a:r>
            <a:r>
              <a:rPr sz="2200" b="1" spc="-75" dirty="0">
                <a:latin typeface="Times New Roman"/>
                <a:cs typeface="Times New Roman"/>
              </a:rPr>
              <a:t>Top </a:t>
            </a:r>
            <a:r>
              <a:rPr sz="2200" b="1" spc="-5" dirty="0">
                <a:latin typeface="Times New Roman"/>
                <a:cs typeface="Times New Roman"/>
              </a:rPr>
              <a:t>Section Stages + Bottom Section</a:t>
            </a:r>
            <a:r>
              <a:rPr sz="2200" b="1" spc="8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Stages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959607" y="887730"/>
            <a:ext cx="2400649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334176" y="5898207"/>
            <a:ext cx="3566795" cy="22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endParaRPr sz="800"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6150927" y="4640105"/>
              <a:ext cx="790560" cy="288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9167" y="4556225"/>
                <a:ext cx="8744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/>
              <p14:cNvContentPartPr/>
              <p14:nvPr/>
            </p14:nvContentPartPr>
            <p14:xfrm>
              <a:off x="7453767" y="4625345"/>
              <a:ext cx="2923560" cy="435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11647" y="4541105"/>
                <a:ext cx="30078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/>
              <p14:cNvContentPartPr/>
              <p14:nvPr/>
            </p14:nvContentPartPr>
            <p14:xfrm>
              <a:off x="719967" y="2216585"/>
              <a:ext cx="2910240" cy="16020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207" y="2132705"/>
                <a:ext cx="29941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/>
              <p14:cNvContentPartPr/>
              <p14:nvPr/>
            </p14:nvContentPartPr>
            <p14:xfrm>
              <a:off x="4364247" y="498665"/>
              <a:ext cx="360" cy="3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2127" y="414785"/>
                <a:ext cx="84240" cy="16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6095"/>
            <a:ext cx="12191365" cy="600075"/>
            <a:chOff x="761" y="6095"/>
            <a:chExt cx="12191365" cy="600075"/>
          </a:xfrm>
        </p:grpSpPr>
        <p:sp>
          <p:nvSpPr>
            <p:cNvPr id="3" name="object 3"/>
            <p:cNvSpPr/>
            <p:nvPr/>
          </p:nvSpPr>
          <p:spPr>
            <a:xfrm>
              <a:off x="761" y="587120"/>
              <a:ext cx="12191365" cy="19050"/>
            </a:xfrm>
            <a:custGeom>
              <a:avLst/>
              <a:gdLst/>
              <a:ahLst/>
              <a:cxnLst/>
              <a:rect l="l" t="t" r="r" b="b"/>
              <a:pathLst>
                <a:path w="12191365" h="19050">
                  <a:moveTo>
                    <a:pt x="0" y="19050"/>
                  </a:moveTo>
                  <a:lnTo>
                    <a:pt x="12191238" y="19050"/>
                  </a:lnTo>
                  <a:lnTo>
                    <a:pt x="12191238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66988" y="6095"/>
              <a:ext cx="573024" cy="545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23199" y="83040"/>
              <a:ext cx="459105" cy="459740"/>
            </a:xfrm>
            <a:custGeom>
              <a:avLst/>
              <a:gdLst/>
              <a:ahLst/>
              <a:cxnLst/>
              <a:rect l="l" t="t" r="r" b="b"/>
              <a:pathLst>
                <a:path w="459104" h="459740">
                  <a:moveTo>
                    <a:pt x="229550" y="0"/>
                  </a:moveTo>
                  <a:lnTo>
                    <a:pt x="183288" y="4665"/>
                  </a:lnTo>
                  <a:lnTo>
                    <a:pt x="140199" y="18047"/>
                  </a:lnTo>
                  <a:lnTo>
                    <a:pt x="101207" y="39221"/>
                  </a:lnTo>
                  <a:lnTo>
                    <a:pt x="67234" y="67264"/>
                  </a:lnTo>
                  <a:lnTo>
                    <a:pt x="39203" y="101254"/>
                  </a:lnTo>
                  <a:lnTo>
                    <a:pt x="18039" y="140266"/>
                  </a:lnTo>
                  <a:lnTo>
                    <a:pt x="4663" y="183379"/>
                  </a:lnTo>
                  <a:lnTo>
                    <a:pt x="0" y="229668"/>
                  </a:lnTo>
                  <a:lnTo>
                    <a:pt x="4663" y="275958"/>
                  </a:lnTo>
                  <a:lnTo>
                    <a:pt x="18039" y="319072"/>
                  </a:lnTo>
                  <a:lnTo>
                    <a:pt x="39203" y="358088"/>
                  </a:lnTo>
                  <a:lnTo>
                    <a:pt x="67234" y="392082"/>
                  </a:lnTo>
                  <a:lnTo>
                    <a:pt x="101207" y="420129"/>
                  </a:lnTo>
                  <a:lnTo>
                    <a:pt x="140199" y="441306"/>
                  </a:lnTo>
                  <a:lnTo>
                    <a:pt x="183288" y="454690"/>
                  </a:lnTo>
                  <a:lnTo>
                    <a:pt x="229550" y="459356"/>
                  </a:lnTo>
                  <a:lnTo>
                    <a:pt x="275813" y="454690"/>
                  </a:lnTo>
                  <a:lnTo>
                    <a:pt x="318902" y="441306"/>
                  </a:lnTo>
                  <a:lnTo>
                    <a:pt x="357894" y="420129"/>
                  </a:lnTo>
                  <a:lnTo>
                    <a:pt x="391867" y="392082"/>
                  </a:lnTo>
                  <a:lnTo>
                    <a:pt x="419897" y="358088"/>
                  </a:lnTo>
                  <a:lnTo>
                    <a:pt x="441062" y="319072"/>
                  </a:lnTo>
                  <a:lnTo>
                    <a:pt x="454438" y="275958"/>
                  </a:lnTo>
                  <a:lnTo>
                    <a:pt x="459101" y="229668"/>
                  </a:lnTo>
                  <a:lnTo>
                    <a:pt x="454438" y="183379"/>
                  </a:lnTo>
                  <a:lnTo>
                    <a:pt x="441062" y="140266"/>
                  </a:lnTo>
                  <a:lnTo>
                    <a:pt x="419897" y="101254"/>
                  </a:lnTo>
                  <a:lnTo>
                    <a:pt x="391867" y="67264"/>
                  </a:lnTo>
                  <a:lnTo>
                    <a:pt x="357894" y="39221"/>
                  </a:lnTo>
                  <a:lnTo>
                    <a:pt x="318902" y="18047"/>
                  </a:lnTo>
                  <a:lnTo>
                    <a:pt x="275813" y="4665"/>
                  </a:lnTo>
                  <a:lnTo>
                    <a:pt x="2295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2063172"/>
            <a:ext cx="12192000" cy="4764405"/>
            <a:chOff x="0" y="2063172"/>
            <a:chExt cx="12192000" cy="4764405"/>
          </a:xfrm>
        </p:grpSpPr>
        <p:sp>
          <p:nvSpPr>
            <p:cNvPr id="7" name="object 7"/>
            <p:cNvSpPr/>
            <p:nvPr/>
          </p:nvSpPr>
          <p:spPr>
            <a:xfrm>
              <a:off x="0" y="6262116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63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561" y="6303222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16526" y="0"/>
                  </a:moveTo>
                  <a:lnTo>
                    <a:pt x="28242" y="0"/>
                  </a:lnTo>
                  <a:lnTo>
                    <a:pt x="17077" y="2163"/>
                  </a:lnTo>
                  <a:lnTo>
                    <a:pt x="8119" y="8124"/>
                  </a:lnTo>
                  <a:lnTo>
                    <a:pt x="2162" y="17088"/>
                  </a:lnTo>
                  <a:lnTo>
                    <a:pt x="0" y="28259"/>
                  </a:lnTo>
                  <a:lnTo>
                    <a:pt x="2162" y="39430"/>
                  </a:lnTo>
                  <a:lnTo>
                    <a:pt x="8119" y="48394"/>
                  </a:lnTo>
                  <a:lnTo>
                    <a:pt x="17077" y="54355"/>
                  </a:lnTo>
                  <a:lnTo>
                    <a:pt x="28242" y="56519"/>
                  </a:lnTo>
                  <a:lnTo>
                    <a:pt x="216526" y="56519"/>
                  </a:lnTo>
                  <a:lnTo>
                    <a:pt x="227691" y="54355"/>
                  </a:lnTo>
                  <a:lnTo>
                    <a:pt x="236649" y="48394"/>
                  </a:lnTo>
                  <a:lnTo>
                    <a:pt x="242607" y="39430"/>
                  </a:lnTo>
                  <a:lnTo>
                    <a:pt x="244769" y="28259"/>
                  </a:lnTo>
                  <a:lnTo>
                    <a:pt x="242607" y="17088"/>
                  </a:lnTo>
                  <a:lnTo>
                    <a:pt x="236649" y="8124"/>
                  </a:lnTo>
                  <a:lnTo>
                    <a:pt x="227691" y="2163"/>
                  </a:lnTo>
                  <a:lnTo>
                    <a:pt x="216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561" y="6303222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8242" y="0"/>
                  </a:moveTo>
                  <a:lnTo>
                    <a:pt x="216526" y="0"/>
                  </a:lnTo>
                  <a:lnTo>
                    <a:pt x="227691" y="2163"/>
                  </a:lnTo>
                  <a:lnTo>
                    <a:pt x="236649" y="8124"/>
                  </a:lnTo>
                  <a:lnTo>
                    <a:pt x="242607" y="17088"/>
                  </a:lnTo>
                  <a:lnTo>
                    <a:pt x="244769" y="28259"/>
                  </a:lnTo>
                  <a:lnTo>
                    <a:pt x="242607" y="39430"/>
                  </a:lnTo>
                  <a:lnTo>
                    <a:pt x="236649" y="48394"/>
                  </a:lnTo>
                  <a:lnTo>
                    <a:pt x="227691" y="54355"/>
                  </a:lnTo>
                  <a:lnTo>
                    <a:pt x="216526" y="56519"/>
                  </a:lnTo>
                  <a:lnTo>
                    <a:pt x="28242" y="56519"/>
                  </a:lnTo>
                  <a:lnTo>
                    <a:pt x="17077" y="54355"/>
                  </a:lnTo>
                  <a:lnTo>
                    <a:pt x="8119" y="48394"/>
                  </a:lnTo>
                  <a:lnTo>
                    <a:pt x="2162" y="39430"/>
                  </a:lnTo>
                  <a:lnTo>
                    <a:pt x="0" y="28259"/>
                  </a:lnTo>
                  <a:lnTo>
                    <a:pt x="2162" y="17088"/>
                  </a:lnTo>
                  <a:lnTo>
                    <a:pt x="8119" y="8124"/>
                  </a:lnTo>
                  <a:lnTo>
                    <a:pt x="17077" y="2163"/>
                  </a:lnTo>
                  <a:lnTo>
                    <a:pt x="28242" y="0"/>
                  </a:lnTo>
                  <a:close/>
                </a:path>
              </a:pathLst>
            </a:custGeom>
            <a:ln w="1255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6561" y="6397420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16526" y="0"/>
                  </a:moveTo>
                  <a:lnTo>
                    <a:pt x="28242" y="0"/>
                  </a:lnTo>
                  <a:lnTo>
                    <a:pt x="17077" y="2163"/>
                  </a:lnTo>
                  <a:lnTo>
                    <a:pt x="8119" y="8124"/>
                  </a:lnTo>
                  <a:lnTo>
                    <a:pt x="2162" y="17088"/>
                  </a:lnTo>
                  <a:lnTo>
                    <a:pt x="0" y="28259"/>
                  </a:lnTo>
                  <a:lnTo>
                    <a:pt x="2162" y="39430"/>
                  </a:lnTo>
                  <a:lnTo>
                    <a:pt x="8119" y="48394"/>
                  </a:lnTo>
                  <a:lnTo>
                    <a:pt x="17077" y="54355"/>
                  </a:lnTo>
                  <a:lnTo>
                    <a:pt x="28242" y="56519"/>
                  </a:lnTo>
                  <a:lnTo>
                    <a:pt x="216526" y="56519"/>
                  </a:lnTo>
                  <a:lnTo>
                    <a:pt x="227691" y="54355"/>
                  </a:lnTo>
                  <a:lnTo>
                    <a:pt x="236649" y="48394"/>
                  </a:lnTo>
                  <a:lnTo>
                    <a:pt x="242607" y="39430"/>
                  </a:lnTo>
                  <a:lnTo>
                    <a:pt x="244769" y="28259"/>
                  </a:lnTo>
                  <a:lnTo>
                    <a:pt x="242607" y="17088"/>
                  </a:lnTo>
                  <a:lnTo>
                    <a:pt x="236649" y="8124"/>
                  </a:lnTo>
                  <a:lnTo>
                    <a:pt x="227691" y="2163"/>
                  </a:lnTo>
                  <a:lnTo>
                    <a:pt x="2165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6561" y="6397420"/>
              <a:ext cx="245110" cy="56515"/>
            </a:xfrm>
            <a:custGeom>
              <a:avLst/>
              <a:gdLst/>
              <a:ahLst/>
              <a:cxnLst/>
              <a:rect l="l" t="t" r="r" b="b"/>
              <a:pathLst>
                <a:path w="245109" h="56514">
                  <a:moveTo>
                    <a:pt x="28242" y="0"/>
                  </a:moveTo>
                  <a:lnTo>
                    <a:pt x="216526" y="0"/>
                  </a:lnTo>
                  <a:lnTo>
                    <a:pt x="227691" y="2163"/>
                  </a:lnTo>
                  <a:lnTo>
                    <a:pt x="236649" y="8124"/>
                  </a:lnTo>
                  <a:lnTo>
                    <a:pt x="242607" y="17088"/>
                  </a:lnTo>
                  <a:lnTo>
                    <a:pt x="244769" y="28259"/>
                  </a:lnTo>
                  <a:lnTo>
                    <a:pt x="242607" y="39430"/>
                  </a:lnTo>
                  <a:lnTo>
                    <a:pt x="236649" y="48394"/>
                  </a:lnTo>
                  <a:lnTo>
                    <a:pt x="227691" y="54355"/>
                  </a:lnTo>
                  <a:lnTo>
                    <a:pt x="216526" y="56519"/>
                  </a:lnTo>
                  <a:lnTo>
                    <a:pt x="28242" y="56519"/>
                  </a:lnTo>
                  <a:lnTo>
                    <a:pt x="17077" y="54355"/>
                  </a:lnTo>
                  <a:lnTo>
                    <a:pt x="8119" y="48394"/>
                  </a:lnTo>
                  <a:lnTo>
                    <a:pt x="2162" y="39430"/>
                  </a:lnTo>
                  <a:lnTo>
                    <a:pt x="0" y="28259"/>
                  </a:lnTo>
                  <a:lnTo>
                    <a:pt x="2162" y="17088"/>
                  </a:lnTo>
                  <a:lnTo>
                    <a:pt x="8119" y="8124"/>
                  </a:lnTo>
                  <a:lnTo>
                    <a:pt x="17077" y="2163"/>
                  </a:lnTo>
                  <a:lnTo>
                    <a:pt x="28242" y="0"/>
                  </a:lnTo>
                  <a:close/>
                </a:path>
              </a:pathLst>
            </a:custGeom>
            <a:ln w="1255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1474" y="6485339"/>
              <a:ext cx="134943" cy="690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176" y="5756902"/>
              <a:ext cx="489584" cy="508634"/>
            </a:xfrm>
            <a:custGeom>
              <a:avLst/>
              <a:gdLst/>
              <a:ahLst/>
              <a:cxnLst/>
              <a:rect l="l" t="t" r="r" b="b"/>
              <a:pathLst>
                <a:path w="489584" h="508635">
                  <a:moveTo>
                    <a:pt x="244769" y="0"/>
                  </a:moveTo>
                  <a:lnTo>
                    <a:pt x="195986" y="5185"/>
                  </a:lnTo>
                  <a:lnTo>
                    <a:pt x="150524" y="19408"/>
                  </a:lnTo>
                  <a:lnTo>
                    <a:pt x="109320" y="41733"/>
                  </a:lnTo>
                  <a:lnTo>
                    <a:pt x="73313" y="71221"/>
                  </a:lnTo>
                  <a:lnTo>
                    <a:pt x="43439" y="106936"/>
                  </a:lnTo>
                  <a:lnTo>
                    <a:pt x="20637" y="147938"/>
                  </a:lnTo>
                  <a:lnTo>
                    <a:pt x="5845" y="193292"/>
                  </a:lnTo>
                  <a:lnTo>
                    <a:pt x="0" y="242058"/>
                  </a:lnTo>
                  <a:lnTo>
                    <a:pt x="0" y="250536"/>
                  </a:lnTo>
                  <a:lnTo>
                    <a:pt x="4942" y="293632"/>
                  </a:lnTo>
                  <a:lnTo>
                    <a:pt x="16945" y="335315"/>
                  </a:lnTo>
                  <a:lnTo>
                    <a:pt x="35303" y="371934"/>
                  </a:lnTo>
                  <a:lnTo>
                    <a:pt x="59309" y="405021"/>
                  </a:lnTo>
                  <a:lnTo>
                    <a:pt x="76358" y="427011"/>
                  </a:lnTo>
                  <a:lnTo>
                    <a:pt x="92612" y="453063"/>
                  </a:lnTo>
                  <a:lnTo>
                    <a:pt x="106571" y="478408"/>
                  </a:lnTo>
                  <a:lnTo>
                    <a:pt x="116736" y="498278"/>
                  </a:lnTo>
                  <a:lnTo>
                    <a:pt x="119560" y="504872"/>
                  </a:lnTo>
                  <a:lnTo>
                    <a:pt x="126150" y="508640"/>
                  </a:lnTo>
                  <a:lnTo>
                    <a:pt x="363388" y="508640"/>
                  </a:lnTo>
                  <a:lnTo>
                    <a:pt x="369978" y="504872"/>
                  </a:lnTo>
                  <a:lnTo>
                    <a:pt x="372802" y="498278"/>
                  </a:lnTo>
                  <a:lnTo>
                    <a:pt x="382966" y="478408"/>
                  </a:lnTo>
                  <a:lnTo>
                    <a:pt x="396926" y="453063"/>
                  </a:lnTo>
                  <a:lnTo>
                    <a:pt x="397514" y="452121"/>
                  </a:lnTo>
                  <a:lnTo>
                    <a:pt x="157217" y="452121"/>
                  </a:lnTo>
                  <a:lnTo>
                    <a:pt x="132034" y="408318"/>
                  </a:lnTo>
                  <a:lnTo>
                    <a:pt x="102614" y="367342"/>
                  </a:lnTo>
                  <a:lnTo>
                    <a:pt x="93112" y="355538"/>
                  </a:lnTo>
                  <a:lnTo>
                    <a:pt x="84492" y="342850"/>
                  </a:lnTo>
                  <a:lnTo>
                    <a:pt x="65105" y="299666"/>
                  </a:lnTo>
                  <a:lnTo>
                    <a:pt x="57497" y="250536"/>
                  </a:lnTo>
                  <a:lnTo>
                    <a:pt x="57426" y="242058"/>
                  </a:lnTo>
                  <a:lnTo>
                    <a:pt x="64901" y="192659"/>
                  </a:lnTo>
                  <a:lnTo>
                    <a:pt x="84274" y="148286"/>
                  </a:lnTo>
                  <a:lnTo>
                    <a:pt x="113794" y="110667"/>
                  </a:lnTo>
                  <a:lnTo>
                    <a:pt x="151708" y="81525"/>
                  </a:lnTo>
                  <a:lnTo>
                    <a:pt x="196264" y="62587"/>
                  </a:lnTo>
                  <a:lnTo>
                    <a:pt x="245710" y="55577"/>
                  </a:lnTo>
                  <a:lnTo>
                    <a:pt x="397122" y="55577"/>
                  </a:lnTo>
                  <a:lnTo>
                    <a:pt x="380218" y="41733"/>
                  </a:lnTo>
                  <a:lnTo>
                    <a:pt x="339014" y="19408"/>
                  </a:lnTo>
                  <a:lnTo>
                    <a:pt x="293552" y="5185"/>
                  </a:lnTo>
                  <a:lnTo>
                    <a:pt x="244769" y="0"/>
                  </a:lnTo>
                  <a:close/>
                </a:path>
                <a:path w="489584" h="508635">
                  <a:moveTo>
                    <a:pt x="397122" y="55577"/>
                  </a:moveTo>
                  <a:lnTo>
                    <a:pt x="245710" y="55577"/>
                  </a:lnTo>
                  <a:lnTo>
                    <a:pt x="295157" y="62521"/>
                  </a:lnTo>
                  <a:lnTo>
                    <a:pt x="339713" y="81316"/>
                  </a:lnTo>
                  <a:lnTo>
                    <a:pt x="377627" y="110314"/>
                  </a:lnTo>
                  <a:lnTo>
                    <a:pt x="407146" y="147868"/>
                  </a:lnTo>
                  <a:lnTo>
                    <a:pt x="426520" y="192331"/>
                  </a:lnTo>
                  <a:lnTo>
                    <a:pt x="433994" y="242058"/>
                  </a:lnTo>
                  <a:lnTo>
                    <a:pt x="433994" y="249594"/>
                  </a:lnTo>
                  <a:lnTo>
                    <a:pt x="433053" y="249594"/>
                  </a:lnTo>
                  <a:lnTo>
                    <a:pt x="431656" y="266520"/>
                  </a:lnTo>
                  <a:lnTo>
                    <a:pt x="419873" y="315533"/>
                  </a:lnTo>
                  <a:lnTo>
                    <a:pt x="397764" y="355538"/>
                  </a:lnTo>
                  <a:lnTo>
                    <a:pt x="387865" y="367342"/>
                  </a:lnTo>
                  <a:lnTo>
                    <a:pt x="372184" y="387477"/>
                  </a:lnTo>
                  <a:lnTo>
                    <a:pt x="357739" y="408318"/>
                  </a:lnTo>
                  <a:lnTo>
                    <a:pt x="344707" y="429866"/>
                  </a:lnTo>
                  <a:lnTo>
                    <a:pt x="333262" y="452121"/>
                  </a:lnTo>
                  <a:lnTo>
                    <a:pt x="397514" y="452121"/>
                  </a:lnTo>
                  <a:lnTo>
                    <a:pt x="413180" y="427011"/>
                  </a:lnTo>
                  <a:lnTo>
                    <a:pt x="430229" y="405021"/>
                  </a:lnTo>
                  <a:lnTo>
                    <a:pt x="454588" y="371934"/>
                  </a:lnTo>
                  <a:lnTo>
                    <a:pt x="472593" y="335315"/>
                  </a:lnTo>
                  <a:lnTo>
                    <a:pt x="484596" y="293632"/>
                  </a:lnTo>
                  <a:lnTo>
                    <a:pt x="489538" y="250536"/>
                  </a:lnTo>
                  <a:lnTo>
                    <a:pt x="489538" y="242058"/>
                  </a:lnTo>
                  <a:lnTo>
                    <a:pt x="483693" y="193292"/>
                  </a:lnTo>
                  <a:lnTo>
                    <a:pt x="468900" y="147938"/>
                  </a:lnTo>
                  <a:lnTo>
                    <a:pt x="446099" y="106936"/>
                  </a:lnTo>
                  <a:lnTo>
                    <a:pt x="416225" y="71221"/>
                  </a:lnTo>
                  <a:lnTo>
                    <a:pt x="397122" y="5557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176" y="5756902"/>
              <a:ext cx="489584" cy="508634"/>
            </a:xfrm>
            <a:custGeom>
              <a:avLst/>
              <a:gdLst/>
              <a:ahLst/>
              <a:cxnLst/>
              <a:rect l="l" t="t" r="r" b="b"/>
              <a:pathLst>
                <a:path w="489584" h="508635">
                  <a:moveTo>
                    <a:pt x="244769" y="0"/>
                  </a:moveTo>
                  <a:lnTo>
                    <a:pt x="195986" y="5185"/>
                  </a:lnTo>
                  <a:lnTo>
                    <a:pt x="150524" y="19408"/>
                  </a:lnTo>
                  <a:lnTo>
                    <a:pt x="109320" y="41733"/>
                  </a:lnTo>
                  <a:lnTo>
                    <a:pt x="73313" y="71221"/>
                  </a:lnTo>
                  <a:lnTo>
                    <a:pt x="43439" y="106936"/>
                  </a:lnTo>
                  <a:lnTo>
                    <a:pt x="20637" y="147938"/>
                  </a:lnTo>
                  <a:lnTo>
                    <a:pt x="5845" y="193292"/>
                  </a:lnTo>
                  <a:lnTo>
                    <a:pt x="0" y="242058"/>
                  </a:lnTo>
                  <a:lnTo>
                    <a:pt x="0" y="250536"/>
                  </a:lnTo>
                  <a:lnTo>
                    <a:pt x="4942" y="293632"/>
                  </a:lnTo>
                  <a:lnTo>
                    <a:pt x="16945" y="335315"/>
                  </a:lnTo>
                  <a:lnTo>
                    <a:pt x="35303" y="371934"/>
                  </a:lnTo>
                  <a:lnTo>
                    <a:pt x="59309" y="405021"/>
                  </a:lnTo>
                  <a:lnTo>
                    <a:pt x="76358" y="427011"/>
                  </a:lnTo>
                  <a:lnTo>
                    <a:pt x="92612" y="453063"/>
                  </a:lnTo>
                  <a:lnTo>
                    <a:pt x="106571" y="478408"/>
                  </a:lnTo>
                  <a:lnTo>
                    <a:pt x="116736" y="498278"/>
                  </a:lnTo>
                  <a:lnTo>
                    <a:pt x="119560" y="504872"/>
                  </a:lnTo>
                  <a:lnTo>
                    <a:pt x="126150" y="508640"/>
                  </a:lnTo>
                  <a:lnTo>
                    <a:pt x="133681" y="508640"/>
                  </a:lnTo>
                  <a:lnTo>
                    <a:pt x="355856" y="508640"/>
                  </a:lnTo>
                  <a:lnTo>
                    <a:pt x="363388" y="508640"/>
                  </a:lnTo>
                  <a:lnTo>
                    <a:pt x="369978" y="504872"/>
                  </a:lnTo>
                  <a:lnTo>
                    <a:pt x="396926" y="453063"/>
                  </a:lnTo>
                  <a:lnTo>
                    <a:pt x="430229" y="405021"/>
                  </a:lnTo>
                  <a:lnTo>
                    <a:pt x="443070" y="388964"/>
                  </a:lnTo>
                  <a:lnTo>
                    <a:pt x="454588" y="371934"/>
                  </a:lnTo>
                  <a:lnTo>
                    <a:pt x="472593" y="335315"/>
                  </a:lnTo>
                  <a:lnTo>
                    <a:pt x="484596" y="293632"/>
                  </a:lnTo>
                  <a:lnTo>
                    <a:pt x="489538" y="250536"/>
                  </a:lnTo>
                  <a:lnTo>
                    <a:pt x="489538" y="242058"/>
                  </a:lnTo>
                  <a:lnTo>
                    <a:pt x="483693" y="193292"/>
                  </a:lnTo>
                  <a:lnTo>
                    <a:pt x="468900" y="147938"/>
                  </a:lnTo>
                  <a:lnTo>
                    <a:pt x="446099" y="106936"/>
                  </a:lnTo>
                  <a:lnTo>
                    <a:pt x="416225" y="71221"/>
                  </a:lnTo>
                  <a:lnTo>
                    <a:pt x="380218" y="41733"/>
                  </a:lnTo>
                  <a:lnTo>
                    <a:pt x="339014" y="19408"/>
                  </a:lnTo>
                  <a:lnTo>
                    <a:pt x="293552" y="5185"/>
                  </a:lnTo>
                  <a:lnTo>
                    <a:pt x="244769" y="0"/>
                  </a:lnTo>
                  <a:close/>
                </a:path>
                <a:path w="489584" h="508635">
                  <a:moveTo>
                    <a:pt x="433053" y="249594"/>
                  </a:moveTo>
                  <a:lnTo>
                    <a:pt x="424977" y="299666"/>
                  </a:lnTo>
                  <a:lnTo>
                    <a:pt x="406340" y="342850"/>
                  </a:lnTo>
                  <a:lnTo>
                    <a:pt x="387865" y="367342"/>
                  </a:lnTo>
                  <a:lnTo>
                    <a:pt x="372184" y="387477"/>
                  </a:lnTo>
                  <a:lnTo>
                    <a:pt x="357739" y="408318"/>
                  </a:lnTo>
                  <a:lnTo>
                    <a:pt x="344707" y="429866"/>
                  </a:lnTo>
                  <a:lnTo>
                    <a:pt x="333262" y="452121"/>
                  </a:lnTo>
                  <a:lnTo>
                    <a:pt x="244769" y="452121"/>
                  </a:lnTo>
                  <a:lnTo>
                    <a:pt x="157217" y="452121"/>
                  </a:lnTo>
                  <a:lnTo>
                    <a:pt x="145243" y="429866"/>
                  </a:lnTo>
                  <a:lnTo>
                    <a:pt x="132034" y="408318"/>
                  </a:lnTo>
                  <a:lnTo>
                    <a:pt x="117765" y="387477"/>
                  </a:lnTo>
                  <a:lnTo>
                    <a:pt x="102614" y="367342"/>
                  </a:lnTo>
                  <a:lnTo>
                    <a:pt x="93112" y="355538"/>
                  </a:lnTo>
                  <a:lnTo>
                    <a:pt x="84492" y="342850"/>
                  </a:lnTo>
                  <a:lnTo>
                    <a:pt x="65105" y="299666"/>
                  </a:lnTo>
                  <a:lnTo>
                    <a:pt x="57426" y="249594"/>
                  </a:lnTo>
                  <a:lnTo>
                    <a:pt x="57426" y="242058"/>
                  </a:lnTo>
                  <a:lnTo>
                    <a:pt x="64901" y="192659"/>
                  </a:lnTo>
                  <a:lnTo>
                    <a:pt x="84274" y="148286"/>
                  </a:lnTo>
                  <a:lnTo>
                    <a:pt x="113794" y="110667"/>
                  </a:lnTo>
                  <a:lnTo>
                    <a:pt x="151708" y="81525"/>
                  </a:lnTo>
                  <a:lnTo>
                    <a:pt x="196264" y="62587"/>
                  </a:lnTo>
                  <a:lnTo>
                    <a:pt x="245710" y="55577"/>
                  </a:lnTo>
                  <a:lnTo>
                    <a:pt x="295157" y="62521"/>
                  </a:lnTo>
                  <a:lnTo>
                    <a:pt x="339713" y="81316"/>
                  </a:lnTo>
                  <a:lnTo>
                    <a:pt x="377627" y="110314"/>
                  </a:lnTo>
                  <a:lnTo>
                    <a:pt x="407146" y="147868"/>
                  </a:lnTo>
                  <a:lnTo>
                    <a:pt x="426520" y="192331"/>
                  </a:lnTo>
                  <a:lnTo>
                    <a:pt x="433994" y="242058"/>
                  </a:lnTo>
                  <a:lnTo>
                    <a:pt x="433994" y="249594"/>
                  </a:lnTo>
                  <a:lnTo>
                    <a:pt x="433053" y="249594"/>
                  </a:lnTo>
                  <a:close/>
                </a:path>
              </a:pathLst>
            </a:custGeom>
            <a:ln w="1255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92565" y="6291083"/>
              <a:ext cx="531850" cy="5364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02907" y="2063172"/>
              <a:ext cx="4283506" cy="41318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0940" y="2251810"/>
              <a:ext cx="4362116" cy="36545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577078" y="120522"/>
            <a:ext cx="2830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latin typeface="Times New Roman"/>
                <a:cs typeface="Times New Roman"/>
              </a:rPr>
              <a:t>Distillation Column</a:t>
            </a:r>
            <a:r>
              <a:rPr sz="2000" b="0" spc="-4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Design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66294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358376" y="44958"/>
            <a:ext cx="2786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Department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Chemical </a:t>
            </a:r>
            <a:r>
              <a:rPr sz="1400" dirty="0">
                <a:latin typeface="Times New Roman"/>
                <a:cs typeface="Times New Roman"/>
              </a:rPr>
              <a:t>Engineering  Indian </a:t>
            </a:r>
            <a:r>
              <a:rPr sz="1400" spc="-5" dirty="0">
                <a:latin typeface="Times New Roman"/>
                <a:cs typeface="Times New Roman"/>
              </a:rPr>
              <a:t>Institute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Technology,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Kanpur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SMU </a:t>
            </a:r>
            <a:r>
              <a:rPr dirty="0"/>
              <a:t>291: Distillation </a:t>
            </a:r>
            <a:r>
              <a:rPr spc="-5" dirty="0"/>
              <a:t>Column</a:t>
            </a:r>
            <a:r>
              <a:rPr spc="-55" dirty="0"/>
              <a:t> </a:t>
            </a:r>
            <a:r>
              <a:rPr spc="-5" dirty="0"/>
              <a:t>Design</a:t>
            </a:r>
          </a:p>
          <a:p>
            <a:pPr marL="12700">
              <a:lnSpc>
                <a:spcPct val="100000"/>
              </a:lnSpc>
            </a:pPr>
            <a:r>
              <a:rPr dirty="0"/>
              <a:t>Mentor: </a:t>
            </a:r>
            <a:r>
              <a:rPr spc="-5" dirty="0"/>
              <a:t>Ashish</a:t>
            </a:r>
            <a:r>
              <a:rPr spc="-105" dirty="0"/>
              <a:t> </a:t>
            </a:r>
            <a:r>
              <a:rPr spc="-5" dirty="0"/>
              <a:t>Kumar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16788" y="871855"/>
            <a:ext cx="1098867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ACTUAL NUMBER OF </a:t>
            </a:r>
            <a:r>
              <a:rPr sz="2000" b="1" spc="-25" dirty="0">
                <a:latin typeface="Times New Roman"/>
                <a:cs typeface="Times New Roman"/>
              </a:rPr>
              <a:t>STAGES </a:t>
            </a:r>
            <a:r>
              <a:rPr sz="2000" b="1" dirty="0">
                <a:latin typeface="Times New Roman"/>
                <a:cs typeface="Times New Roman"/>
              </a:rPr>
              <a:t>&amp; MINIMUM NUMBER OF</a:t>
            </a:r>
            <a:r>
              <a:rPr sz="2000" b="1" spc="-32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STAGES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Minimum </a:t>
            </a:r>
            <a:r>
              <a:rPr sz="2000" dirty="0">
                <a:latin typeface="Times New Roman"/>
                <a:cs typeface="Times New Roman"/>
              </a:rPr>
              <a:t>stages are </a:t>
            </a:r>
            <a:r>
              <a:rPr sz="2000" spc="-5" dirty="0">
                <a:latin typeface="Times New Roman"/>
                <a:cs typeface="Times New Roman"/>
              </a:rPr>
              <a:t>calculated </a:t>
            </a:r>
            <a:r>
              <a:rPr sz="2000" dirty="0">
                <a:latin typeface="Times New Roman"/>
                <a:cs typeface="Times New Roman"/>
              </a:rPr>
              <a:t>by intersecting the horizontal and vertical </a:t>
            </a:r>
            <a:r>
              <a:rPr sz="2000" spc="-5" dirty="0">
                <a:latin typeface="Times New Roman"/>
                <a:cs typeface="Times New Roman"/>
              </a:rPr>
              <a:t>lines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y=x line </a:t>
            </a:r>
            <a:r>
              <a:rPr sz="2000" dirty="0">
                <a:latin typeface="Times New Roman"/>
                <a:cs typeface="Times New Roman"/>
              </a:rPr>
              <a:t>as at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minimum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stages Reflux ratio is infinite so operating </a:t>
            </a:r>
            <a:r>
              <a:rPr sz="2000" spc="-5" dirty="0">
                <a:latin typeface="Times New Roman"/>
                <a:cs typeface="Times New Roman"/>
              </a:rPr>
              <a:t>lines </a:t>
            </a:r>
            <a:r>
              <a:rPr sz="2000" dirty="0">
                <a:latin typeface="Times New Roman"/>
                <a:cs typeface="Times New Roman"/>
              </a:rPr>
              <a:t>coincide with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y=x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819" y="120522"/>
            <a:ext cx="6365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DWSIM </a:t>
            </a:r>
            <a:r>
              <a:rPr sz="2000" spc="-15" dirty="0"/>
              <a:t>SIMULATIONS </a:t>
            </a:r>
            <a:r>
              <a:rPr sz="2000" spc="-20" dirty="0"/>
              <a:t>TO </a:t>
            </a:r>
            <a:r>
              <a:rPr sz="2000" spc="-50" dirty="0"/>
              <a:t>VALIDATE </a:t>
            </a:r>
            <a:r>
              <a:rPr sz="2000" dirty="0"/>
              <a:t>THE</a:t>
            </a:r>
            <a:r>
              <a:rPr sz="2000" spc="-95" dirty="0"/>
              <a:t> </a:t>
            </a:r>
            <a:r>
              <a:rPr sz="2000" spc="-25" dirty="0"/>
              <a:t>RESULTS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0" y="66294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36643" y="6095"/>
            <a:ext cx="8003540" cy="546100"/>
            <a:chOff x="1236643" y="6095"/>
            <a:chExt cx="8003540" cy="546100"/>
          </a:xfrm>
        </p:grpSpPr>
        <p:sp>
          <p:nvSpPr>
            <p:cNvPr id="5" name="object 5"/>
            <p:cNvSpPr/>
            <p:nvPr/>
          </p:nvSpPr>
          <p:spPr>
            <a:xfrm>
              <a:off x="8666987" y="6095"/>
              <a:ext cx="573024" cy="545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6643" y="41892"/>
              <a:ext cx="459105" cy="459740"/>
            </a:xfrm>
            <a:custGeom>
              <a:avLst/>
              <a:gdLst/>
              <a:ahLst/>
              <a:cxnLst/>
              <a:rect l="l" t="t" r="r" b="b"/>
              <a:pathLst>
                <a:path w="459105" h="459740">
                  <a:moveTo>
                    <a:pt x="229550" y="0"/>
                  </a:moveTo>
                  <a:lnTo>
                    <a:pt x="183288" y="4665"/>
                  </a:lnTo>
                  <a:lnTo>
                    <a:pt x="140199" y="18047"/>
                  </a:lnTo>
                  <a:lnTo>
                    <a:pt x="101207" y="39221"/>
                  </a:lnTo>
                  <a:lnTo>
                    <a:pt x="67234" y="67264"/>
                  </a:lnTo>
                  <a:lnTo>
                    <a:pt x="39203" y="101254"/>
                  </a:lnTo>
                  <a:lnTo>
                    <a:pt x="18039" y="140266"/>
                  </a:lnTo>
                  <a:lnTo>
                    <a:pt x="4663" y="183379"/>
                  </a:lnTo>
                  <a:lnTo>
                    <a:pt x="0" y="229668"/>
                  </a:lnTo>
                  <a:lnTo>
                    <a:pt x="4663" y="275958"/>
                  </a:lnTo>
                  <a:lnTo>
                    <a:pt x="18039" y="319072"/>
                  </a:lnTo>
                  <a:lnTo>
                    <a:pt x="39203" y="358088"/>
                  </a:lnTo>
                  <a:lnTo>
                    <a:pt x="67234" y="392082"/>
                  </a:lnTo>
                  <a:lnTo>
                    <a:pt x="101207" y="420129"/>
                  </a:lnTo>
                  <a:lnTo>
                    <a:pt x="140199" y="441306"/>
                  </a:lnTo>
                  <a:lnTo>
                    <a:pt x="183288" y="454690"/>
                  </a:lnTo>
                  <a:lnTo>
                    <a:pt x="229550" y="459356"/>
                  </a:lnTo>
                  <a:lnTo>
                    <a:pt x="275813" y="454690"/>
                  </a:lnTo>
                  <a:lnTo>
                    <a:pt x="318902" y="441306"/>
                  </a:lnTo>
                  <a:lnTo>
                    <a:pt x="357894" y="420129"/>
                  </a:lnTo>
                  <a:lnTo>
                    <a:pt x="391867" y="392082"/>
                  </a:lnTo>
                  <a:lnTo>
                    <a:pt x="419897" y="358088"/>
                  </a:lnTo>
                  <a:lnTo>
                    <a:pt x="441062" y="319072"/>
                  </a:lnTo>
                  <a:lnTo>
                    <a:pt x="454438" y="275958"/>
                  </a:lnTo>
                  <a:lnTo>
                    <a:pt x="459101" y="229668"/>
                  </a:lnTo>
                  <a:lnTo>
                    <a:pt x="454438" y="183379"/>
                  </a:lnTo>
                  <a:lnTo>
                    <a:pt x="441062" y="140266"/>
                  </a:lnTo>
                  <a:lnTo>
                    <a:pt x="419897" y="101254"/>
                  </a:lnTo>
                  <a:lnTo>
                    <a:pt x="391867" y="67264"/>
                  </a:lnTo>
                  <a:lnTo>
                    <a:pt x="357894" y="39221"/>
                  </a:lnTo>
                  <a:lnTo>
                    <a:pt x="318902" y="18047"/>
                  </a:lnTo>
                  <a:lnTo>
                    <a:pt x="275813" y="4665"/>
                  </a:lnTo>
                  <a:lnTo>
                    <a:pt x="2295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58376" y="44958"/>
            <a:ext cx="2786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Department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Chemical </a:t>
            </a:r>
            <a:r>
              <a:rPr sz="1400" dirty="0">
                <a:latin typeface="Times New Roman"/>
                <a:cs typeface="Times New Roman"/>
              </a:rPr>
              <a:t>Engineering  Indian </a:t>
            </a:r>
            <a:r>
              <a:rPr sz="1400" spc="-5" dirty="0">
                <a:latin typeface="Times New Roman"/>
                <a:cs typeface="Times New Roman"/>
              </a:rPr>
              <a:t>Institute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20" dirty="0">
                <a:latin typeface="Times New Roman"/>
                <a:cs typeface="Times New Roman"/>
              </a:rPr>
              <a:t>Technology,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Kanpur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788" y="871855"/>
            <a:ext cx="115055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By performing the </a:t>
            </a:r>
            <a:r>
              <a:rPr sz="2000" spc="-5" dirty="0">
                <a:latin typeface="Times New Roman"/>
                <a:cs typeface="Times New Roman"/>
              </a:rPr>
              <a:t>simulations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5" dirty="0">
                <a:latin typeface="Times New Roman"/>
                <a:cs typeface="Times New Roman"/>
              </a:rPr>
              <a:t>DWSIM </a:t>
            </a:r>
            <a:r>
              <a:rPr sz="2000" dirty="0">
                <a:latin typeface="Times New Roman"/>
                <a:cs typeface="Times New Roman"/>
              </a:rPr>
              <a:t>software using Shortcut </a:t>
            </a:r>
            <a:r>
              <a:rPr sz="2000" spc="-5" dirty="0">
                <a:latin typeface="Times New Roman"/>
                <a:cs typeface="Times New Roman"/>
              </a:rPr>
              <a:t>Column </a:t>
            </a:r>
            <a:r>
              <a:rPr sz="2000" dirty="0">
                <a:latin typeface="Times New Roman"/>
                <a:cs typeface="Times New Roman"/>
              </a:rPr>
              <a:t>, the results </a:t>
            </a:r>
            <a:r>
              <a:rPr sz="2000" spc="-5" dirty="0">
                <a:latin typeface="Times New Roman"/>
                <a:cs typeface="Times New Roman"/>
              </a:rPr>
              <a:t>matched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MATLAB  </a:t>
            </a:r>
            <a:r>
              <a:rPr sz="2000" dirty="0">
                <a:latin typeface="Times New Roman"/>
                <a:cs typeface="Times New Roman"/>
              </a:rPr>
              <a:t>code results which proves the accuracy of the code and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4880" y="5139944"/>
            <a:ext cx="5935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3 </a:t>
            </a:r>
            <a:r>
              <a:rPr sz="2000" spc="-5" dirty="0">
                <a:latin typeface="Times New Roman"/>
                <a:cs typeface="Times New Roman"/>
              </a:rPr>
              <a:t>cases </a:t>
            </a:r>
            <a:r>
              <a:rPr sz="2000" dirty="0">
                <a:latin typeface="Times New Roman"/>
                <a:cs typeface="Times New Roman"/>
              </a:rPr>
              <a:t>the error is around </a:t>
            </a:r>
            <a:r>
              <a:rPr sz="2000" spc="5" dirty="0">
                <a:latin typeface="Times New Roman"/>
                <a:cs typeface="Times New Roman"/>
              </a:rPr>
              <a:t>5-6% </a:t>
            </a:r>
            <a:r>
              <a:rPr sz="2000" dirty="0">
                <a:latin typeface="Times New Roman"/>
                <a:cs typeface="Times New Roman"/>
              </a:rPr>
              <a:t>which is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acceptable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8124" y="2075448"/>
            <a:ext cx="4173127" cy="285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286883" y="1834260"/>
          <a:ext cx="6475095" cy="310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MATLAB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CODE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RESULTS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DWSIM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RESULTS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ERROR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1924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8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number  of stages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9.3472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9.89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5%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 marR="6680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minimum 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stages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4.706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5.01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6.4%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3759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Minimum</a:t>
                      </a:r>
                      <a:r>
                        <a:rPr sz="1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Reflux 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Ratio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0.43575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0.411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5.67%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SMU </a:t>
            </a:r>
            <a:r>
              <a:rPr dirty="0"/>
              <a:t>291: Distillation </a:t>
            </a:r>
            <a:r>
              <a:rPr spc="-5" dirty="0"/>
              <a:t>Column</a:t>
            </a:r>
            <a:r>
              <a:rPr spc="-55" dirty="0"/>
              <a:t> </a:t>
            </a:r>
            <a:r>
              <a:rPr spc="-5" dirty="0"/>
              <a:t>Design</a:t>
            </a:r>
          </a:p>
          <a:p>
            <a:pPr marL="12700">
              <a:lnSpc>
                <a:spcPct val="100000"/>
              </a:lnSpc>
            </a:pPr>
            <a:r>
              <a:rPr dirty="0"/>
              <a:t>Mentor: </a:t>
            </a:r>
            <a:r>
              <a:rPr spc="-5" dirty="0"/>
              <a:t>Ashish</a:t>
            </a:r>
            <a:r>
              <a:rPr spc="-105" dirty="0"/>
              <a:t> </a:t>
            </a:r>
            <a:r>
              <a:rPr spc="-5" dirty="0"/>
              <a:t>Kumar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pc="-20" dirty="0"/>
              <a:t>SimuTech,</a:t>
            </a:r>
            <a:r>
              <a:rPr spc="-30" dirty="0"/>
              <a:t> </a:t>
            </a:r>
            <a:r>
              <a:rPr spc="-5" dirty="0"/>
              <a:t>Chemineers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1590</Words>
  <Application>Microsoft Office PowerPoint</Application>
  <PresentationFormat>Widescreen</PresentationFormat>
  <Paragraphs>185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Carlito</vt:lpstr>
      <vt:lpstr>Times New Roman</vt:lpstr>
      <vt:lpstr>Wingdings</vt:lpstr>
      <vt:lpstr>Office Theme</vt:lpstr>
      <vt:lpstr>PowerPoint Presentation</vt:lpstr>
      <vt:lpstr>PowerPoint Presentation</vt:lpstr>
      <vt:lpstr>BINARY DISTILLATION COLUMN</vt:lpstr>
      <vt:lpstr>PowerPoint Presentation</vt:lpstr>
      <vt:lpstr>VAPOUR LIQUID EQUILIBRIUM OF ACETONE-BUTANOL</vt:lpstr>
      <vt:lpstr>PowerPoint Presentation</vt:lpstr>
      <vt:lpstr>PowerPoint Presentation</vt:lpstr>
      <vt:lpstr>Distillation Column Design</vt:lpstr>
      <vt:lpstr>DWSIM SIMULATIONS TO VALIDATE THE RESULTS</vt:lpstr>
      <vt:lpstr>DWSIM DISTILLATION OF  AZEOTROPIC MIXTURES</vt:lpstr>
      <vt:lpstr>DWSIM DISTILLATION OF  AZEOTROPIC MIXTURES</vt:lpstr>
      <vt:lpstr>DWSIM DISTILLATION OF  AZEOTROPIC MIXTURES</vt:lpstr>
      <vt:lpstr>DWSIM DISTILLATION OF  AZEOTROPIC MIXTURES</vt:lpstr>
      <vt:lpstr>DWSIM DISTILLATION OF  AZEOTROPIC MIXTURES</vt:lpstr>
      <vt:lpstr>WORK CONTRIBUTION OF GROUP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 Verma</dc:creator>
  <cp:lastModifiedBy>hp</cp:lastModifiedBy>
  <cp:revision>4</cp:revision>
  <dcterms:created xsi:type="dcterms:W3CDTF">2022-06-10T17:37:09Z</dcterms:created>
  <dcterms:modified xsi:type="dcterms:W3CDTF">2022-06-10T18:48:22Z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2022-06-10T00:00:00Z</vt:filetime>
  </property>
</Properties>
</file>