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1" r:id="rId7"/>
    <p:sldId id="276" r:id="rId8"/>
    <p:sldId id="261" r:id="rId9"/>
    <p:sldId id="262" r:id="rId10"/>
    <p:sldId id="263" r:id="rId11"/>
    <p:sldId id="272" r:id="rId12"/>
    <p:sldId id="273" r:id="rId13"/>
    <p:sldId id="274" r:id="rId14"/>
    <p:sldId id="275" r:id="rId15"/>
    <p:sldId id="277" r:id="rId16"/>
    <p:sldId id="278" r:id="rId17"/>
    <p:sldId id="279" r:id="rId18"/>
    <p:sldId id="270"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CFE4B1-BB15-4D55-AA31-8A6D1F2DC091}" v="5612" dt="2022-06-12T11:39:00.427"/>
    <p1510:client id="{CA9687DF-B281-45B9-83D0-03EBBAD67FD8}" v="5" dt="2022-06-12T10:10:09.180"/>
    <p1510:client id="{F0AA1F59-1F89-45F9-A811-25926F227FF1}" v="963" dt="2022-06-12T10:59:27.424"/>
    <p1510:client id="{FB6340BB-285A-43FA-BB4C-6C49149F2D5E}" v="7" dt="2022-06-12T11:29:02.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0"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2065"/>
              </a:lnSpc>
            </a:pPr>
            <a:r>
              <a:rPr spc="-5" dirty="0"/>
              <a:t>SMU </a:t>
            </a:r>
            <a:r>
              <a:rPr dirty="0"/>
              <a:t>291: Distillation </a:t>
            </a:r>
            <a:r>
              <a:rPr spc="-5" dirty="0"/>
              <a:t>Column</a:t>
            </a:r>
            <a:r>
              <a:rPr spc="-55" dirty="0"/>
              <a:t> </a:t>
            </a:r>
            <a:r>
              <a:rPr spc="-5" dirty="0"/>
              <a:t>Design</a:t>
            </a:r>
          </a:p>
          <a:p>
            <a:pPr marL="12700">
              <a:lnSpc>
                <a:spcPct val="100000"/>
              </a:lnSpc>
            </a:pPr>
            <a:r>
              <a:rPr dirty="0"/>
              <a:t>Mentor: </a:t>
            </a:r>
            <a:r>
              <a:rPr spc="-5" dirty="0"/>
              <a:t>Ashish</a:t>
            </a:r>
            <a:r>
              <a:rPr spc="-105" dirty="0"/>
              <a:t> </a:t>
            </a:r>
            <a:r>
              <a:rPr spc="-5" dirty="0"/>
              <a:t>Kumar</a:t>
            </a:r>
          </a:p>
        </p:txBody>
      </p:sp>
      <p:sp>
        <p:nvSpPr>
          <p:cNvPr id="5" name="Holder 5"/>
          <p:cNvSpPr>
            <a:spLocks noGrp="1"/>
          </p:cNvSpPr>
          <p:nvPr>
            <p:ph type="dt" sz="half" idx="6"/>
          </p:nvPr>
        </p:nvSpPr>
        <p:spPr/>
        <p:txBody>
          <a:bodyPr lIns="0" tIns="0" rIns="0" bIns="0"/>
          <a:lstStyle>
            <a:lvl1pPr>
              <a:defRPr sz="2000" b="0" i="0">
                <a:solidFill>
                  <a:schemeClr val="tx1"/>
                </a:solidFill>
                <a:latin typeface="Times New Roman"/>
                <a:cs typeface="Times New Roman"/>
              </a:defRPr>
            </a:lvl1pPr>
          </a:lstStyle>
          <a:p>
            <a:pPr marL="12700">
              <a:lnSpc>
                <a:spcPts val="2285"/>
              </a:lnSpc>
            </a:pPr>
            <a:r>
              <a:rPr spc="-20" dirty="0"/>
              <a:t>SimuTech,</a:t>
            </a:r>
            <a:r>
              <a:rPr spc="-30" dirty="0"/>
              <a:t> </a:t>
            </a:r>
            <a:r>
              <a:rPr spc="-5" dirty="0"/>
              <a:t>Chemineers</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17" name="bg object 17"/>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18" name="bg object 18"/>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9" name="bg object 19"/>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20" name="bg object 20"/>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21" name="bg object 21"/>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22" name="bg object 22"/>
          <p:cNvSpPr/>
          <p:nvPr/>
        </p:nvSpPr>
        <p:spPr>
          <a:xfrm>
            <a:off x="511474" y="6485339"/>
            <a:ext cx="134943" cy="69075"/>
          </a:xfrm>
          <a:prstGeom prst="rect">
            <a:avLst/>
          </a:prstGeom>
          <a:blipFill>
            <a:blip r:embed="rId2" cstate="print"/>
            <a:stretch>
              <a:fillRect/>
            </a:stretch>
          </a:blipFill>
        </p:spPr>
        <p:txBody>
          <a:bodyPr wrap="square" lIns="0" tIns="0" rIns="0" bIns="0" rtlCol="0"/>
          <a:lstStyle/>
          <a:p>
            <a:endParaRPr/>
          </a:p>
        </p:txBody>
      </p:sp>
      <p:sp>
        <p:nvSpPr>
          <p:cNvPr id="23" name="bg object 23"/>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24" name="bg object 24"/>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25" name="bg object 25"/>
          <p:cNvSpPr/>
          <p:nvPr/>
        </p:nvSpPr>
        <p:spPr>
          <a:xfrm>
            <a:off x="8892565" y="6291083"/>
            <a:ext cx="531850" cy="53643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2065"/>
              </a:lnSpc>
            </a:pPr>
            <a:r>
              <a:rPr spc="-5" dirty="0"/>
              <a:t>SMU </a:t>
            </a:r>
            <a:r>
              <a:rPr dirty="0"/>
              <a:t>291: Distillation </a:t>
            </a:r>
            <a:r>
              <a:rPr spc="-5" dirty="0"/>
              <a:t>Column</a:t>
            </a:r>
            <a:r>
              <a:rPr spc="-55" dirty="0"/>
              <a:t> </a:t>
            </a:r>
            <a:r>
              <a:rPr spc="-5" dirty="0"/>
              <a:t>Design</a:t>
            </a:r>
          </a:p>
          <a:p>
            <a:pPr marL="12700">
              <a:lnSpc>
                <a:spcPct val="100000"/>
              </a:lnSpc>
            </a:pPr>
            <a:r>
              <a:rPr dirty="0"/>
              <a:t>Mentor: </a:t>
            </a:r>
            <a:r>
              <a:rPr spc="-5" dirty="0"/>
              <a:t>Ashish</a:t>
            </a:r>
            <a:r>
              <a:rPr spc="-105" dirty="0"/>
              <a:t> </a:t>
            </a:r>
            <a:r>
              <a:rPr spc="-5" dirty="0"/>
              <a:t>Kumar</a:t>
            </a:r>
          </a:p>
        </p:txBody>
      </p:sp>
      <p:sp>
        <p:nvSpPr>
          <p:cNvPr id="5" name="Holder 5"/>
          <p:cNvSpPr>
            <a:spLocks noGrp="1"/>
          </p:cNvSpPr>
          <p:nvPr>
            <p:ph type="dt" sz="half" idx="6"/>
          </p:nvPr>
        </p:nvSpPr>
        <p:spPr/>
        <p:txBody>
          <a:bodyPr lIns="0" tIns="0" rIns="0" bIns="0"/>
          <a:lstStyle>
            <a:lvl1pPr>
              <a:defRPr sz="2000" b="0" i="0">
                <a:solidFill>
                  <a:schemeClr val="tx1"/>
                </a:solidFill>
                <a:latin typeface="Times New Roman"/>
                <a:cs typeface="Times New Roman"/>
              </a:defRPr>
            </a:lvl1pPr>
          </a:lstStyle>
          <a:p>
            <a:pPr marL="12700">
              <a:lnSpc>
                <a:spcPts val="2285"/>
              </a:lnSpc>
            </a:pPr>
            <a:r>
              <a:rPr spc="-20" dirty="0"/>
              <a:t>SimuTech,</a:t>
            </a:r>
            <a:r>
              <a:rPr spc="-30" dirty="0"/>
              <a:t> </a:t>
            </a:r>
            <a:r>
              <a:rPr spc="-5" dirty="0"/>
              <a:t>Chemineers</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2065"/>
              </a:lnSpc>
            </a:pPr>
            <a:r>
              <a:rPr spc="-5" dirty="0"/>
              <a:t>SMU </a:t>
            </a:r>
            <a:r>
              <a:rPr dirty="0"/>
              <a:t>291: Distillation </a:t>
            </a:r>
            <a:r>
              <a:rPr spc="-5" dirty="0"/>
              <a:t>Column</a:t>
            </a:r>
            <a:r>
              <a:rPr spc="-55" dirty="0"/>
              <a:t> </a:t>
            </a:r>
            <a:r>
              <a:rPr spc="-5" dirty="0"/>
              <a:t>Design</a:t>
            </a:r>
          </a:p>
          <a:p>
            <a:pPr marL="12700">
              <a:lnSpc>
                <a:spcPct val="100000"/>
              </a:lnSpc>
            </a:pPr>
            <a:r>
              <a:rPr dirty="0"/>
              <a:t>Mentor: </a:t>
            </a:r>
            <a:r>
              <a:rPr spc="-5" dirty="0"/>
              <a:t>Ashish</a:t>
            </a:r>
            <a:r>
              <a:rPr spc="-105" dirty="0"/>
              <a:t> </a:t>
            </a:r>
            <a:r>
              <a:rPr spc="-5" dirty="0"/>
              <a:t>Kumar</a:t>
            </a:r>
          </a:p>
        </p:txBody>
      </p:sp>
      <p:sp>
        <p:nvSpPr>
          <p:cNvPr id="6" name="Holder 6"/>
          <p:cNvSpPr>
            <a:spLocks noGrp="1"/>
          </p:cNvSpPr>
          <p:nvPr>
            <p:ph type="dt" sz="half" idx="6"/>
          </p:nvPr>
        </p:nvSpPr>
        <p:spPr/>
        <p:txBody>
          <a:bodyPr lIns="0" tIns="0" rIns="0" bIns="0"/>
          <a:lstStyle>
            <a:lvl1pPr>
              <a:defRPr sz="2000" b="0" i="0">
                <a:solidFill>
                  <a:schemeClr val="tx1"/>
                </a:solidFill>
                <a:latin typeface="Times New Roman"/>
                <a:cs typeface="Times New Roman"/>
              </a:defRPr>
            </a:lvl1pPr>
          </a:lstStyle>
          <a:p>
            <a:pPr marL="12700">
              <a:lnSpc>
                <a:spcPts val="2285"/>
              </a:lnSpc>
            </a:pPr>
            <a:r>
              <a:rPr spc="-20" dirty="0"/>
              <a:t>SimuTech,</a:t>
            </a:r>
            <a:r>
              <a:rPr spc="-30" dirty="0"/>
              <a:t> </a:t>
            </a:r>
            <a:r>
              <a:rPr spc="-5" dirty="0"/>
              <a:t>Chemineers</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2065"/>
              </a:lnSpc>
            </a:pPr>
            <a:r>
              <a:rPr spc="-5" dirty="0"/>
              <a:t>SMU </a:t>
            </a:r>
            <a:r>
              <a:rPr dirty="0"/>
              <a:t>291: Distillation </a:t>
            </a:r>
            <a:r>
              <a:rPr spc="-5" dirty="0"/>
              <a:t>Column</a:t>
            </a:r>
            <a:r>
              <a:rPr spc="-55" dirty="0"/>
              <a:t> </a:t>
            </a:r>
            <a:r>
              <a:rPr spc="-5" dirty="0"/>
              <a:t>Design</a:t>
            </a:r>
          </a:p>
          <a:p>
            <a:pPr marL="12700">
              <a:lnSpc>
                <a:spcPct val="100000"/>
              </a:lnSpc>
            </a:pPr>
            <a:r>
              <a:rPr dirty="0"/>
              <a:t>Mentor: </a:t>
            </a:r>
            <a:r>
              <a:rPr spc="-5" dirty="0"/>
              <a:t>Ashish</a:t>
            </a:r>
            <a:r>
              <a:rPr spc="-105" dirty="0"/>
              <a:t> </a:t>
            </a:r>
            <a:r>
              <a:rPr spc="-5" dirty="0"/>
              <a:t>Kumar</a:t>
            </a:r>
          </a:p>
        </p:txBody>
      </p:sp>
      <p:sp>
        <p:nvSpPr>
          <p:cNvPr id="4" name="Holder 4"/>
          <p:cNvSpPr>
            <a:spLocks noGrp="1"/>
          </p:cNvSpPr>
          <p:nvPr>
            <p:ph type="dt" sz="half" idx="6"/>
          </p:nvPr>
        </p:nvSpPr>
        <p:spPr/>
        <p:txBody>
          <a:bodyPr lIns="0" tIns="0" rIns="0" bIns="0"/>
          <a:lstStyle>
            <a:lvl1pPr>
              <a:defRPr sz="2000" b="0" i="0">
                <a:solidFill>
                  <a:schemeClr val="tx1"/>
                </a:solidFill>
                <a:latin typeface="Times New Roman"/>
                <a:cs typeface="Times New Roman"/>
              </a:defRPr>
            </a:lvl1pPr>
          </a:lstStyle>
          <a:p>
            <a:pPr marL="12700">
              <a:lnSpc>
                <a:spcPts val="2285"/>
              </a:lnSpc>
            </a:pPr>
            <a:r>
              <a:rPr spc="-20" dirty="0"/>
              <a:t>SimuTech,</a:t>
            </a:r>
            <a:r>
              <a:rPr spc="-30" dirty="0"/>
              <a:t> </a:t>
            </a:r>
            <a:r>
              <a:rPr spc="-5" dirty="0"/>
              <a:t>Chemineers</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17" name="bg object 17"/>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4923199" y="83040"/>
            <a:ext cx="459105" cy="459740"/>
          </a:xfrm>
          <a:custGeom>
            <a:avLst/>
            <a:gdLst/>
            <a:ahLst/>
            <a:cxnLst/>
            <a:rect l="l" t="t" r="r" b="b"/>
            <a:pathLst>
              <a:path w="459104" h="459740">
                <a:moveTo>
                  <a:pt x="229550" y="0"/>
                </a:moveTo>
                <a:lnTo>
                  <a:pt x="183288" y="4665"/>
                </a:lnTo>
                <a:lnTo>
                  <a:pt x="140199" y="18047"/>
                </a:lnTo>
                <a:lnTo>
                  <a:pt x="101207" y="39221"/>
                </a:lnTo>
                <a:lnTo>
                  <a:pt x="67234" y="67264"/>
                </a:lnTo>
                <a:lnTo>
                  <a:pt x="39203" y="101254"/>
                </a:lnTo>
                <a:lnTo>
                  <a:pt x="18039" y="140266"/>
                </a:lnTo>
                <a:lnTo>
                  <a:pt x="4663" y="183379"/>
                </a:lnTo>
                <a:lnTo>
                  <a:pt x="0" y="229668"/>
                </a:lnTo>
                <a:lnTo>
                  <a:pt x="4663" y="275958"/>
                </a:lnTo>
                <a:lnTo>
                  <a:pt x="18039" y="319072"/>
                </a:lnTo>
                <a:lnTo>
                  <a:pt x="39203" y="358088"/>
                </a:lnTo>
                <a:lnTo>
                  <a:pt x="67234" y="392082"/>
                </a:lnTo>
                <a:lnTo>
                  <a:pt x="101207" y="420129"/>
                </a:lnTo>
                <a:lnTo>
                  <a:pt x="140199" y="441306"/>
                </a:lnTo>
                <a:lnTo>
                  <a:pt x="183288" y="454690"/>
                </a:lnTo>
                <a:lnTo>
                  <a:pt x="229550" y="459356"/>
                </a:lnTo>
                <a:lnTo>
                  <a:pt x="275813" y="454690"/>
                </a:lnTo>
                <a:lnTo>
                  <a:pt x="318902" y="441306"/>
                </a:lnTo>
                <a:lnTo>
                  <a:pt x="357894" y="420129"/>
                </a:lnTo>
                <a:lnTo>
                  <a:pt x="391867" y="392082"/>
                </a:lnTo>
                <a:lnTo>
                  <a:pt x="419897" y="358088"/>
                </a:lnTo>
                <a:lnTo>
                  <a:pt x="441062" y="319072"/>
                </a:lnTo>
                <a:lnTo>
                  <a:pt x="454438" y="275958"/>
                </a:lnTo>
                <a:lnTo>
                  <a:pt x="459101" y="229668"/>
                </a:lnTo>
                <a:lnTo>
                  <a:pt x="454438" y="183379"/>
                </a:lnTo>
                <a:lnTo>
                  <a:pt x="441062" y="140266"/>
                </a:lnTo>
                <a:lnTo>
                  <a:pt x="419897" y="101254"/>
                </a:lnTo>
                <a:lnTo>
                  <a:pt x="391867" y="67264"/>
                </a:lnTo>
                <a:lnTo>
                  <a:pt x="357894" y="39221"/>
                </a:lnTo>
                <a:lnTo>
                  <a:pt x="318902" y="18047"/>
                </a:lnTo>
                <a:lnTo>
                  <a:pt x="275813" y="4665"/>
                </a:lnTo>
                <a:lnTo>
                  <a:pt x="229550" y="0"/>
                </a:lnTo>
                <a:close/>
              </a:path>
            </a:pathLst>
          </a:custGeom>
          <a:solidFill>
            <a:srgbClr val="4471C4"/>
          </a:solidFill>
        </p:spPr>
        <p:txBody>
          <a:bodyPr wrap="square" lIns="0" tIns="0" rIns="0" bIns="0" rtlCol="0"/>
          <a:lstStyle/>
          <a:p>
            <a:endParaRPr/>
          </a:p>
        </p:txBody>
      </p:sp>
      <p:sp>
        <p:nvSpPr>
          <p:cNvPr id="19" name="bg object 19"/>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20" name="bg object 20"/>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21" name="bg object 21"/>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22" name="bg object 22"/>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23" name="bg object 23"/>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24" name="bg object 24"/>
          <p:cNvSpPr/>
          <p:nvPr/>
        </p:nvSpPr>
        <p:spPr>
          <a:xfrm>
            <a:off x="511474" y="6485339"/>
            <a:ext cx="134943" cy="69075"/>
          </a:xfrm>
          <a:prstGeom prst="rect">
            <a:avLst/>
          </a:prstGeom>
          <a:blipFill>
            <a:blip r:embed="rId3" cstate="print"/>
            <a:stretch>
              <a:fillRect/>
            </a:stretch>
          </a:blipFill>
        </p:spPr>
        <p:txBody>
          <a:bodyPr wrap="square" lIns="0" tIns="0" rIns="0" bIns="0" rtlCol="0"/>
          <a:lstStyle/>
          <a:p>
            <a:endParaRPr/>
          </a:p>
        </p:txBody>
      </p:sp>
      <p:sp>
        <p:nvSpPr>
          <p:cNvPr id="25" name="bg object 25"/>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26" name="bg object 26"/>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27" name="bg object 27"/>
          <p:cNvSpPr/>
          <p:nvPr/>
        </p:nvSpPr>
        <p:spPr>
          <a:xfrm>
            <a:off x="8892565" y="6291083"/>
            <a:ext cx="531850" cy="536435"/>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2065"/>
              </a:lnSpc>
            </a:pPr>
            <a:r>
              <a:rPr spc="-5" dirty="0"/>
              <a:t>SMU </a:t>
            </a:r>
            <a:r>
              <a:rPr dirty="0"/>
              <a:t>291: Distillation </a:t>
            </a:r>
            <a:r>
              <a:rPr spc="-5" dirty="0"/>
              <a:t>Column</a:t>
            </a:r>
            <a:r>
              <a:rPr spc="-55" dirty="0"/>
              <a:t> </a:t>
            </a:r>
            <a:r>
              <a:rPr spc="-5" dirty="0"/>
              <a:t>Design</a:t>
            </a:r>
          </a:p>
          <a:p>
            <a:pPr marL="12700">
              <a:lnSpc>
                <a:spcPct val="100000"/>
              </a:lnSpc>
            </a:pPr>
            <a:r>
              <a:rPr dirty="0"/>
              <a:t>Mentor: </a:t>
            </a:r>
            <a:r>
              <a:rPr spc="-5" dirty="0"/>
              <a:t>Ashish</a:t>
            </a:r>
            <a:r>
              <a:rPr spc="-105" dirty="0"/>
              <a:t> </a:t>
            </a:r>
            <a:r>
              <a:rPr spc="-5" dirty="0"/>
              <a:t>Kumar</a:t>
            </a:r>
          </a:p>
        </p:txBody>
      </p:sp>
      <p:sp>
        <p:nvSpPr>
          <p:cNvPr id="3" name="Holder 3"/>
          <p:cNvSpPr>
            <a:spLocks noGrp="1"/>
          </p:cNvSpPr>
          <p:nvPr>
            <p:ph type="dt" sz="half" idx="6"/>
          </p:nvPr>
        </p:nvSpPr>
        <p:spPr/>
        <p:txBody>
          <a:bodyPr lIns="0" tIns="0" rIns="0" bIns="0"/>
          <a:lstStyle>
            <a:lvl1pPr>
              <a:defRPr sz="2000" b="0" i="0">
                <a:solidFill>
                  <a:schemeClr val="tx1"/>
                </a:solidFill>
                <a:latin typeface="Times New Roman"/>
                <a:cs typeface="Times New Roman"/>
              </a:defRPr>
            </a:lvl1pPr>
          </a:lstStyle>
          <a:p>
            <a:pPr marL="12700">
              <a:lnSpc>
                <a:spcPts val="2285"/>
              </a:lnSpc>
            </a:pPr>
            <a:r>
              <a:rPr spc="-20" dirty="0"/>
              <a:t>SimuTech,</a:t>
            </a:r>
            <a:r>
              <a:rPr spc="-30" dirty="0"/>
              <a:t> </a:t>
            </a:r>
            <a:r>
              <a:rPr spc="-5" dirty="0"/>
              <a:t>Chemineers</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2" name="Holder 2"/>
          <p:cNvSpPr>
            <a:spLocks noGrp="1"/>
          </p:cNvSpPr>
          <p:nvPr>
            <p:ph type="title"/>
          </p:nvPr>
        </p:nvSpPr>
        <p:spPr>
          <a:xfrm>
            <a:off x="4102734" y="15620"/>
            <a:ext cx="3986530" cy="574040"/>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246187" y="1074547"/>
            <a:ext cx="9924415" cy="45853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113536" y="6285584"/>
            <a:ext cx="3566795" cy="553084"/>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pPr marL="12700">
              <a:lnSpc>
                <a:spcPts val="2065"/>
              </a:lnSpc>
            </a:pPr>
            <a:r>
              <a:rPr spc="-5" dirty="0"/>
              <a:t>SMU </a:t>
            </a:r>
            <a:r>
              <a:rPr dirty="0"/>
              <a:t>291: Distillation </a:t>
            </a:r>
            <a:r>
              <a:rPr spc="-5" dirty="0"/>
              <a:t>Column</a:t>
            </a:r>
            <a:r>
              <a:rPr spc="-55" dirty="0"/>
              <a:t> </a:t>
            </a:r>
            <a:r>
              <a:rPr spc="-5" dirty="0"/>
              <a:t>Design</a:t>
            </a:r>
          </a:p>
          <a:p>
            <a:pPr marL="12700">
              <a:lnSpc>
                <a:spcPct val="100000"/>
              </a:lnSpc>
            </a:pPr>
            <a:r>
              <a:rPr dirty="0"/>
              <a:t>Mentor: </a:t>
            </a:r>
            <a:r>
              <a:rPr spc="-5" dirty="0"/>
              <a:t>Ashish</a:t>
            </a:r>
            <a:r>
              <a:rPr spc="-105" dirty="0"/>
              <a:t> </a:t>
            </a:r>
            <a:r>
              <a:rPr spc="-5" dirty="0"/>
              <a:t>Kumar</a:t>
            </a:r>
          </a:p>
        </p:txBody>
      </p:sp>
      <p:sp>
        <p:nvSpPr>
          <p:cNvPr id="5" name="Holder 5"/>
          <p:cNvSpPr>
            <a:spLocks noGrp="1"/>
          </p:cNvSpPr>
          <p:nvPr>
            <p:ph type="dt" sz="half" idx="6"/>
          </p:nvPr>
        </p:nvSpPr>
        <p:spPr>
          <a:xfrm>
            <a:off x="9571481" y="6352718"/>
            <a:ext cx="2390775" cy="30734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pPr marL="12700">
              <a:lnSpc>
                <a:spcPts val="2285"/>
              </a:lnSpc>
            </a:pPr>
            <a:r>
              <a:rPr spc="-20" dirty="0"/>
              <a:t>SimuTech,</a:t>
            </a:r>
            <a:r>
              <a:rPr spc="-30" dirty="0"/>
              <a:t> </a:t>
            </a:r>
            <a:r>
              <a:rPr spc="-5" dirty="0"/>
              <a:t>Chemineers</a:t>
            </a: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77078" y="120522"/>
            <a:ext cx="2830195"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Distillation Column</a:t>
            </a:r>
            <a:r>
              <a:rPr sz="2000" spc="-45" dirty="0">
                <a:latin typeface="Times New Roman"/>
                <a:cs typeface="Times New Roman"/>
              </a:rPr>
              <a:t> </a:t>
            </a:r>
            <a:r>
              <a:rPr sz="2000" dirty="0">
                <a:latin typeface="Times New Roman"/>
                <a:cs typeface="Times New Roman"/>
              </a:rPr>
              <a:t>Design</a:t>
            </a:r>
            <a:endParaRPr sz="2000">
              <a:latin typeface="Times New Roman"/>
              <a:cs typeface="Times New Roman"/>
            </a:endParaRPr>
          </a:p>
        </p:txBody>
      </p:sp>
      <p:sp>
        <p:nvSpPr>
          <p:cNvPr id="3" name="object 3"/>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4" name="object 4"/>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endParaRPr sz="1400">
              <a:latin typeface="Times New Roman"/>
              <a:cs typeface="Times New Roman"/>
            </a:endParaRPr>
          </a:p>
        </p:txBody>
      </p:sp>
      <p:sp>
        <p:nvSpPr>
          <p:cNvPr id="6" name="object 6"/>
          <p:cNvSpPr txBox="1">
            <a:spLocks noGrp="1"/>
          </p:cNvSpPr>
          <p:nvPr>
            <p:ph type="ftr" sz="quarter" idx="5"/>
          </p:nvPr>
        </p:nvSpPr>
        <p:spPr>
          <a:xfrm>
            <a:off x="762000" y="6285584"/>
            <a:ext cx="3918331" cy="538609"/>
          </a:xfrm>
          <a:prstGeom prst="rect">
            <a:avLst/>
          </a:prstGeom>
        </p:spPr>
        <p:txBody>
          <a:bodyPr vert="horz" wrap="square" lIns="0" tIns="0" rIns="0" bIns="0" rtlCol="0">
            <a:spAutoFit/>
          </a:bodyPr>
          <a:lstStyle/>
          <a:p>
            <a:pPr marL="12700">
              <a:lnSpc>
                <a:spcPts val="2065"/>
              </a:lnSpc>
            </a:pPr>
            <a:r>
              <a:rPr lang="en-US" dirty="0"/>
              <a:t>Mentor: Raju Singh</a:t>
            </a:r>
            <a:r>
              <a:rPr lang="en-US" spc="-5" dirty="0"/>
              <a:t> &amp; </a:t>
            </a:r>
            <a:r>
              <a:rPr lang="en-US" spc="-5" dirty="0" err="1"/>
              <a:t>Samnvay</a:t>
            </a:r>
            <a:r>
              <a:rPr lang="en-US" spc="-5" dirty="0"/>
              <a:t> </a:t>
            </a:r>
            <a:r>
              <a:rPr lang="en-US" spc="-5" dirty="0" err="1"/>
              <a:t>Lakhotia</a:t>
            </a:r>
            <a:endParaRPr lang="en-US" dirty="0"/>
          </a:p>
          <a:p>
            <a:pPr marL="12700">
              <a:lnSpc>
                <a:spcPts val="2065"/>
              </a:lnSpc>
            </a:pPr>
            <a:endParaRPr spc="-5"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sp>
        <p:nvSpPr>
          <p:cNvPr id="5" name="object 5"/>
          <p:cNvSpPr txBox="1"/>
          <p:nvPr/>
        </p:nvSpPr>
        <p:spPr>
          <a:xfrm>
            <a:off x="1113536" y="1358948"/>
            <a:ext cx="10911840" cy="2843727"/>
          </a:xfrm>
          <a:prstGeom prst="rect">
            <a:avLst/>
          </a:prstGeom>
        </p:spPr>
        <p:txBody>
          <a:bodyPr vert="horz" wrap="square" lIns="0" tIns="12065" rIns="0" bIns="0" rtlCol="0">
            <a:spAutoFit/>
          </a:bodyPr>
          <a:lstStyle/>
          <a:p>
            <a:pPr marL="203200">
              <a:lnSpc>
                <a:spcPct val="100000"/>
              </a:lnSpc>
              <a:spcBef>
                <a:spcPts val="95"/>
              </a:spcBef>
            </a:pPr>
            <a:r>
              <a:rPr sz="4400" b="1" spc="-30" dirty="0">
                <a:latin typeface="Times New Roman"/>
                <a:cs typeface="Times New Roman"/>
              </a:rPr>
              <a:t>DISTILLATION </a:t>
            </a:r>
            <a:r>
              <a:rPr sz="4400" b="1" spc="-10" dirty="0">
                <a:latin typeface="Times New Roman"/>
                <a:cs typeface="Times New Roman"/>
              </a:rPr>
              <a:t>COLUMN </a:t>
            </a:r>
            <a:r>
              <a:rPr sz="4400" b="1" spc="-5" dirty="0">
                <a:latin typeface="Times New Roman"/>
                <a:cs typeface="Times New Roman"/>
              </a:rPr>
              <a:t>DESIGN</a:t>
            </a:r>
            <a:r>
              <a:rPr sz="4400" b="1" spc="50" dirty="0">
                <a:latin typeface="Times New Roman"/>
                <a:cs typeface="Times New Roman"/>
              </a:rPr>
              <a:t> </a:t>
            </a:r>
            <a:r>
              <a:rPr sz="4400" b="1" spc="-5" dirty="0">
                <a:latin typeface="Times New Roman"/>
                <a:cs typeface="Times New Roman"/>
              </a:rPr>
              <a:t>PROJECT</a:t>
            </a:r>
            <a:r>
              <a:rPr lang="en-US" sz="4400" b="1" spc="-5" dirty="0">
                <a:latin typeface="Times New Roman"/>
                <a:cs typeface="Times New Roman"/>
              </a:rPr>
              <a:t>                 -By</a:t>
            </a:r>
            <a:endParaRPr sz="4400" dirty="0">
              <a:latin typeface="Times New Roman"/>
              <a:cs typeface="Times New Roman"/>
            </a:endParaRPr>
          </a:p>
          <a:p>
            <a:pPr marL="12700" algn="r">
              <a:lnSpc>
                <a:spcPct val="100000"/>
              </a:lnSpc>
              <a:spcBef>
                <a:spcPts val="2415"/>
              </a:spcBef>
            </a:pPr>
            <a:r>
              <a:rPr lang="en-US" sz="2800" b="1" spc="-5" dirty="0">
                <a:uFill>
                  <a:solidFill>
                    <a:srgbClr val="000000"/>
                  </a:solidFill>
                </a:uFill>
                <a:latin typeface="Times New Roman"/>
                <a:cs typeface="Times New Roman"/>
              </a:rPr>
              <a:t>HARJAP SINGH</a:t>
            </a:r>
          </a:p>
          <a:p>
            <a:pPr marL="12700" algn="r">
              <a:lnSpc>
                <a:spcPct val="100000"/>
              </a:lnSpc>
              <a:spcBef>
                <a:spcPts val="2415"/>
              </a:spcBef>
            </a:pPr>
            <a:r>
              <a:rPr lang="en-US" sz="2800" b="1" spc="-5" dirty="0">
                <a:uFill>
                  <a:solidFill>
                    <a:srgbClr val="000000"/>
                  </a:solidFill>
                </a:uFill>
                <a:latin typeface="Times New Roman"/>
                <a:cs typeface="Times New Roman"/>
              </a:rPr>
              <a:t>ADITYA SINGH KAURAV</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1" y="6095"/>
            <a:ext cx="12191365" cy="600075"/>
            <a:chOff x="761" y="6095"/>
            <a:chExt cx="12191365" cy="600075"/>
          </a:xfrm>
        </p:grpSpPr>
        <p:sp>
          <p:nvSpPr>
            <p:cNvPr id="3" name="object 3"/>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4" name="object 4"/>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23199" y="83040"/>
              <a:ext cx="459105" cy="459740"/>
            </a:xfrm>
            <a:custGeom>
              <a:avLst/>
              <a:gdLst/>
              <a:ahLst/>
              <a:cxnLst/>
              <a:rect l="l" t="t" r="r" b="b"/>
              <a:pathLst>
                <a:path w="459104" h="459740">
                  <a:moveTo>
                    <a:pt x="229550" y="0"/>
                  </a:moveTo>
                  <a:lnTo>
                    <a:pt x="183288" y="4665"/>
                  </a:lnTo>
                  <a:lnTo>
                    <a:pt x="140199" y="18047"/>
                  </a:lnTo>
                  <a:lnTo>
                    <a:pt x="101207" y="39221"/>
                  </a:lnTo>
                  <a:lnTo>
                    <a:pt x="67234" y="67264"/>
                  </a:lnTo>
                  <a:lnTo>
                    <a:pt x="39203" y="101254"/>
                  </a:lnTo>
                  <a:lnTo>
                    <a:pt x="18039" y="140266"/>
                  </a:lnTo>
                  <a:lnTo>
                    <a:pt x="4663" y="183379"/>
                  </a:lnTo>
                  <a:lnTo>
                    <a:pt x="0" y="229668"/>
                  </a:lnTo>
                  <a:lnTo>
                    <a:pt x="4663" y="275958"/>
                  </a:lnTo>
                  <a:lnTo>
                    <a:pt x="18039" y="319072"/>
                  </a:lnTo>
                  <a:lnTo>
                    <a:pt x="39203" y="358088"/>
                  </a:lnTo>
                  <a:lnTo>
                    <a:pt x="67234" y="392082"/>
                  </a:lnTo>
                  <a:lnTo>
                    <a:pt x="101207" y="420129"/>
                  </a:lnTo>
                  <a:lnTo>
                    <a:pt x="140199" y="441306"/>
                  </a:lnTo>
                  <a:lnTo>
                    <a:pt x="183288" y="454690"/>
                  </a:lnTo>
                  <a:lnTo>
                    <a:pt x="229550" y="459356"/>
                  </a:lnTo>
                  <a:lnTo>
                    <a:pt x="275813" y="454690"/>
                  </a:lnTo>
                  <a:lnTo>
                    <a:pt x="318902" y="441306"/>
                  </a:lnTo>
                  <a:lnTo>
                    <a:pt x="357894" y="420129"/>
                  </a:lnTo>
                  <a:lnTo>
                    <a:pt x="391867" y="392082"/>
                  </a:lnTo>
                  <a:lnTo>
                    <a:pt x="419897" y="358088"/>
                  </a:lnTo>
                  <a:lnTo>
                    <a:pt x="441062" y="319072"/>
                  </a:lnTo>
                  <a:lnTo>
                    <a:pt x="454438" y="275958"/>
                  </a:lnTo>
                  <a:lnTo>
                    <a:pt x="459101" y="229668"/>
                  </a:lnTo>
                  <a:lnTo>
                    <a:pt x="454438" y="183379"/>
                  </a:lnTo>
                  <a:lnTo>
                    <a:pt x="441062" y="140266"/>
                  </a:lnTo>
                  <a:lnTo>
                    <a:pt x="419897" y="101254"/>
                  </a:lnTo>
                  <a:lnTo>
                    <a:pt x="391867" y="67264"/>
                  </a:lnTo>
                  <a:lnTo>
                    <a:pt x="357894" y="39221"/>
                  </a:lnTo>
                  <a:lnTo>
                    <a:pt x="318902" y="18047"/>
                  </a:lnTo>
                  <a:lnTo>
                    <a:pt x="275813" y="4665"/>
                  </a:lnTo>
                  <a:lnTo>
                    <a:pt x="229550" y="0"/>
                  </a:lnTo>
                  <a:close/>
                </a:path>
              </a:pathLst>
            </a:custGeom>
            <a:solidFill>
              <a:srgbClr val="4471C4"/>
            </a:solidFill>
          </p:spPr>
          <p:txBody>
            <a:bodyPr wrap="square" lIns="0" tIns="0" rIns="0" bIns="0" rtlCol="0"/>
            <a:lstStyle/>
            <a:p>
              <a:endParaRPr/>
            </a:p>
          </p:txBody>
        </p:sp>
      </p:grpSp>
      <p:sp>
        <p:nvSpPr>
          <p:cNvPr id="18" name="object 18"/>
          <p:cNvSpPr txBox="1">
            <a:spLocks noGrp="1"/>
          </p:cNvSpPr>
          <p:nvPr>
            <p:ph type="title"/>
          </p:nvPr>
        </p:nvSpPr>
        <p:spPr>
          <a:xfrm>
            <a:off x="5577078" y="120522"/>
            <a:ext cx="2830195" cy="330835"/>
          </a:xfrm>
          <a:prstGeom prst="rect">
            <a:avLst/>
          </a:prstGeom>
        </p:spPr>
        <p:txBody>
          <a:bodyPr vert="horz" wrap="square" lIns="0" tIns="12700" rIns="0" bIns="0" rtlCol="0">
            <a:spAutoFit/>
          </a:bodyPr>
          <a:lstStyle/>
          <a:p>
            <a:pPr marL="12700">
              <a:lnSpc>
                <a:spcPct val="100000"/>
              </a:lnSpc>
              <a:spcBef>
                <a:spcPts val="100"/>
              </a:spcBef>
            </a:pPr>
            <a:r>
              <a:rPr sz="2000" b="0" spc="-5">
                <a:latin typeface="Times New Roman"/>
                <a:cs typeface="Times New Roman"/>
              </a:rPr>
              <a:t>Distillation Column</a:t>
            </a:r>
            <a:r>
              <a:rPr sz="2000" b="0" spc="-45">
                <a:latin typeface="Times New Roman"/>
                <a:cs typeface="Times New Roman"/>
              </a:rPr>
              <a:t> </a:t>
            </a:r>
            <a:r>
              <a:rPr sz="2000" b="0">
                <a:latin typeface="Times New Roman"/>
                <a:cs typeface="Times New Roman"/>
              </a:rPr>
              <a:t>Design</a:t>
            </a:r>
            <a:endParaRPr sz="2000">
              <a:latin typeface="Times New Roman"/>
              <a:cs typeface="Times New Roman"/>
            </a:endParaRPr>
          </a:p>
        </p:txBody>
      </p:sp>
      <p:sp>
        <p:nvSpPr>
          <p:cNvPr id="19" name="object 19"/>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20" name="object 20"/>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a:latin typeface="Times New Roman"/>
                <a:cs typeface="Times New Roman"/>
              </a:rPr>
              <a:t>Department </a:t>
            </a:r>
            <a:r>
              <a:rPr sz="1400">
                <a:latin typeface="Times New Roman"/>
                <a:cs typeface="Times New Roman"/>
              </a:rPr>
              <a:t>of </a:t>
            </a:r>
            <a:r>
              <a:rPr sz="1400" spc="-5">
                <a:latin typeface="Times New Roman"/>
                <a:cs typeface="Times New Roman"/>
              </a:rPr>
              <a:t>Chemical </a:t>
            </a:r>
            <a:r>
              <a:rPr sz="1400">
                <a:latin typeface="Times New Roman"/>
                <a:cs typeface="Times New Roman"/>
              </a:rPr>
              <a:t>Engineering  Indian </a:t>
            </a:r>
            <a:r>
              <a:rPr sz="1400" spc="-5">
                <a:latin typeface="Times New Roman"/>
                <a:cs typeface="Times New Roman"/>
              </a:rPr>
              <a:t>Institute </a:t>
            </a:r>
            <a:r>
              <a:rPr sz="1400">
                <a:latin typeface="Times New Roman"/>
                <a:cs typeface="Times New Roman"/>
              </a:rPr>
              <a:t>of </a:t>
            </a:r>
            <a:r>
              <a:rPr sz="1400" spc="-20">
                <a:latin typeface="Times New Roman"/>
                <a:cs typeface="Times New Roman"/>
              </a:rPr>
              <a:t>Technology,</a:t>
            </a:r>
            <a:r>
              <a:rPr sz="1400" spc="-150">
                <a:latin typeface="Times New Roman"/>
                <a:cs typeface="Times New Roman"/>
              </a:rPr>
              <a:t> </a:t>
            </a:r>
            <a:r>
              <a:rPr sz="1400">
                <a:latin typeface="Times New Roman"/>
                <a:cs typeface="Times New Roman"/>
              </a:rPr>
              <a:t>Kanpur</a:t>
            </a:r>
          </a:p>
        </p:txBody>
      </p:sp>
      <p:sp>
        <p:nvSpPr>
          <p:cNvPr id="22" name="object 22"/>
          <p:cNvSpPr txBox="1">
            <a:spLocks noGrp="1"/>
          </p:cNvSpPr>
          <p:nvPr>
            <p:ph type="ftr" sz="quarter" idx="5"/>
          </p:nvPr>
        </p:nvSpPr>
        <p:spPr>
          <a:xfrm>
            <a:off x="1113536" y="6285584"/>
            <a:ext cx="3566795" cy="546303"/>
          </a:xfrm>
          <a:prstGeom prst="rect">
            <a:avLst/>
          </a:prstGeom>
        </p:spPr>
        <p:txBody>
          <a:bodyPr vert="horz" wrap="square" lIns="0" tIns="0" rIns="0" bIns="0" rtlCol="0" anchor="t">
            <a:spAutoFit/>
          </a:bodyPr>
          <a:lstStyle/>
          <a:p>
            <a:pPr marL="12700">
              <a:lnSpc>
                <a:spcPts val="2065"/>
              </a:lnSpc>
            </a:pPr>
            <a:r>
              <a:rPr lang="en-US"/>
              <a:t>Distillation</a:t>
            </a:r>
            <a:r>
              <a:t> </a:t>
            </a:r>
            <a:r>
              <a:rPr spc="-5"/>
              <a:t>Column</a:t>
            </a:r>
            <a:r>
              <a:rPr spc="-55"/>
              <a:t> </a:t>
            </a:r>
            <a:r>
              <a:rPr spc="-5"/>
              <a:t>Design</a:t>
            </a:r>
          </a:p>
          <a:p>
            <a:pPr marL="12700">
              <a:lnSpc>
                <a:spcPct val="100000"/>
              </a:lnSpc>
            </a:pPr>
            <a:endParaRPr spc="-5"/>
          </a:p>
        </p:txBody>
      </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a:t>SimuTech,</a:t>
            </a:r>
            <a:r>
              <a:rPr spc="-30"/>
              <a:t> </a:t>
            </a:r>
            <a:r>
              <a:rPr spc="-5"/>
              <a:t>Chemineers</a:t>
            </a:r>
          </a:p>
        </p:txBody>
      </p:sp>
      <p:sp>
        <p:nvSpPr>
          <p:cNvPr id="21" name="object 21"/>
          <p:cNvSpPr txBox="1"/>
          <p:nvPr/>
        </p:nvSpPr>
        <p:spPr>
          <a:xfrm>
            <a:off x="316788" y="871855"/>
            <a:ext cx="10988675" cy="1244571"/>
          </a:xfrm>
          <a:prstGeom prst="rect">
            <a:avLst/>
          </a:prstGeom>
        </p:spPr>
        <p:txBody>
          <a:bodyPr vert="horz" wrap="square" lIns="0" tIns="13335" rIns="0" bIns="0" rtlCol="0" anchor="t">
            <a:spAutoFit/>
          </a:bodyPr>
          <a:lstStyle/>
          <a:p>
            <a:pPr marL="12700">
              <a:lnSpc>
                <a:spcPct val="100000"/>
              </a:lnSpc>
              <a:spcBef>
                <a:spcPts val="105"/>
              </a:spcBef>
            </a:pPr>
            <a:r>
              <a:rPr sz="2000" b="1">
                <a:latin typeface="Times New Roman"/>
                <a:cs typeface="Times New Roman"/>
              </a:rPr>
              <a:t>ACTUAL NUMBER OF </a:t>
            </a:r>
            <a:r>
              <a:rPr sz="2000" b="1" spc="-25">
                <a:latin typeface="Times New Roman"/>
                <a:cs typeface="Times New Roman"/>
              </a:rPr>
              <a:t>STAGES </a:t>
            </a:r>
            <a:r>
              <a:rPr sz="2000" b="1">
                <a:latin typeface="Times New Roman"/>
                <a:cs typeface="Times New Roman"/>
              </a:rPr>
              <a:t>&amp; MINIMUM NUMBER OF</a:t>
            </a:r>
            <a:r>
              <a:rPr sz="2000" b="1" spc="-320">
                <a:latin typeface="Times New Roman"/>
                <a:cs typeface="Times New Roman"/>
              </a:rPr>
              <a:t> </a:t>
            </a:r>
            <a:r>
              <a:rPr sz="2000" b="1" spc="-25">
                <a:latin typeface="Times New Roman"/>
                <a:cs typeface="Times New Roman"/>
              </a:rPr>
              <a:t>STAGES</a:t>
            </a:r>
            <a:endParaRPr sz="2000">
              <a:latin typeface="Times New Roman"/>
              <a:cs typeface="Times New Roman"/>
            </a:endParaRPr>
          </a:p>
          <a:p>
            <a:pPr marL="12700">
              <a:lnSpc>
                <a:spcPct val="100000"/>
              </a:lnSpc>
            </a:pPr>
            <a:r>
              <a:rPr sz="2000" spc="-5">
                <a:latin typeface="Times New Roman"/>
                <a:cs typeface="Times New Roman"/>
              </a:rPr>
              <a:t>Minimum </a:t>
            </a:r>
            <a:r>
              <a:rPr sz="2000">
                <a:latin typeface="Times New Roman"/>
                <a:cs typeface="Times New Roman"/>
              </a:rPr>
              <a:t>stages are </a:t>
            </a:r>
            <a:r>
              <a:rPr sz="2000" spc="-5">
                <a:latin typeface="Times New Roman"/>
                <a:cs typeface="Times New Roman"/>
              </a:rPr>
              <a:t>calculated </a:t>
            </a:r>
            <a:r>
              <a:rPr sz="2000">
                <a:latin typeface="Times New Roman"/>
                <a:cs typeface="Times New Roman"/>
              </a:rPr>
              <a:t>by intersecting the horizontal and vertical </a:t>
            </a:r>
            <a:r>
              <a:rPr sz="2000" spc="-5">
                <a:latin typeface="Times New Roman"/>
                <a:cs typeface="Times New Roman"/>
              </a:rPr>
              <a:t>lines </a:t>
            </a:r>
            <a:r>
              <a:rPr sz="2000">
                <a:latin typeface="Times New Roman"/>
                <a:cs typeface="Times New Roman"/>
              </a:rPr>
              <a:t>with </a:t>
            </a:r>
            <a:r>
              <a:rPr sz="2000" spc="-5">
                <a:latin typeface="Times New Roman"/>
                <a:cs typeface="Times New Roman"/>
              </a:rPr>
              <a:t>y=x line </a:t>
            </a:r>
            <a:r>
              <a:rPr sz="2000">
                <a:latin typeface="Times New Roman"/>
                <a:cs typeface="Times New Roman"/>
              </a:rPr>
              <a:t>as at</a:t>
            </a:r>
            <a:r>
              <a:rPr sz="2000" spc="-160">
                <a:latin typeface="Times New Roman"/>
                <a:cs typeface="Times New Roman"/>
              </a:rPr>
              <a:t> </a:t>
            </a:r>
            <a:r>
              <a:rPr sz="2000" spc="-10">
                <a:latin typeface="Times New Roman"/>
                <a:cs typeface="Times New Roman"/>
              </a:rPr>
              <a:t>minimum</a:t>
            </a:r>
            <a:endParaRPr sz="2000">
              <a:latin typeface="Times New Roman"/>
              <a:cs typeface="Times New Roman"/>
            </a:endParaRPr>
          </a:p>
          <a:p>
            <a:pPr marL="12700">
              <a:lnSpc>
                <a:spcPct val="100000"/>
              </a:lnSpc>
            </a:pPr>
            <a:r>
              <a:rPr sz="2000">
                <a:latin typeface="Times New Roman"/>
                <a:cs typeface="Times New Roman"/>
              </a:rPr>
              <a:t>stages Reflux ratio is infinite so operating </a:t>
            </a:r>
            <a:r>
              <a:rPr sz="2000" spc="-5">
                <a:latin typeface="Times New Roman"/>
                <a:cs typeface="Times New Roman"/>
              </a:rPr>
              <a:t>lines </a:t>
            </a:r>
            <a:r>
              <a:rPr sz="2000">
                <a:latin typeface="Times New Roman"/>
                <a:cs typeface="Times New Roman"/>
              </a:rPr>
              <a:t>coincide with </a:t>
            </a:r>
            <a:r>
              <a:rPr sz="2000" spc="-5">
                <a:latin typeface="Times New Roman"/>
                <a:cs typeface="Times New Roman"/>
              </a:rPr>
              <a:t>the </a:t>
            </a:r>
            <a:r>
              <a:rPr sz="2000">
                <a:latin typeface="Times New Roman"/>
                <a:cs typeface="Times New Roman"/>
              </a:rPr>
              <a:t>y=x</a:t>
            </a:r>
            <a:r>
              <a:rPr sz="2000" spc="-220">
                <a:latin typeface="Times New Roman"/>
                <a:cs typeface="Times New Roman"/>
              </a:rPr>
              <a:t> </a:t>
            </a:r>
            <a:r>
              <a:rPr sz="2000" spc="-5">
                <a:latin typeface="Times New Roman"/>
                <a:cs typeface="Times New Roman"/>
              </a:rPr>
              <a:t>line</a:t>
            </a:r>
            <a:r>
              <a:rPr lang="en-US" sz="2000" spc="-5">
                <a:latin typeface="Times New Roman"/>
                <a:cs typeface="Times New Roman"/>
              </a:rPr>
              <a:t>.</a:t>
            </a:r>
          </a:p>
          <a:p>
            <a:pPr marL="12700"/>
            <a:r>
              <a:rPr lang="en-US" sz="2000" spc="-5">
                <a:latin typeface="Times New Roman"/>
                <a:cs typeface="Times New Roman"/>
              </a:rPr>
              <a:t>Simulations has been performed on the basis of following values ,taken from user:</a:t>
            </a:r>
          </a:p>
        </p:txBody>
      </p:sp>
      <p:pic>
        <p:nvPicPr>
          <p:cNvPr id="24" name="Picture 24" descr="Graphical user interface, text, application, email&#10;&#10;Description automatically generated">
            <a:extLst>
              <a:ext uri="{FF2B5EF4-FFF2-40B4-BE49-F238E27FC236}">
                <a16:creationId xmlns:a16="http://schemas.microsoft.com/office/drawing/2014/main" id="{8EC01CA1-DD08-FC42-9275-74CFFD2A5D7A}"/>
              </a:ext>
            </a:extLst>
          </p:cNvPr>
          <p:cNvPicPr>
            <a:picLocks noChangeAspect="1"/>
          </p:cNvPicPr>
          <p:nvPr/>
        </p:nvPicPr>
        <p:blipFill>
          <a:blip r:embed="rId3"/>
          <a:stretch>
            <a:fillRect/>
          </a:stretch>
        </p:blipFill>
        <p:spPr>
          <a:xfrm>
            <a:off x="1820173" y="2274048"/>
            <a:ext cx="7847161" cy="3819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2BC7-EE03-99D5-FFDD-2CC709518AEF}"/>
              </a:ext>
            </a:extLst>
          </p:cNvPr>
          <p:cNvSpPr>
            <a:spLocks noGrp="1"/>
          </p:cNvSpPr>
          <p:nvPr>
            <p:ph type="title"/>
          </p:nvPr>
        </p:nvSpPr>
        <p:spPr>
          <a:xfrm>
            <a:off x="4102734" y="15620"/>
            <a:ext cx="3986530" cy="492443"/>
          </a:xfrm>
        </p:spPr>
        <p:txBody>
          <a:bodyPr wrap="square" lIns="0" tIns="0" rIns="0" bIns="0" anchor="t">
            <a:spAutoFit/>
          </a:bodyPr>
          <a:lstStyle/>
          <a:p>
            <a:r>
              <a:rPr lang="en-US" sz="3200"/>
              <a:t>Plots and Diagrams </a:t>
            </a:r>
          </a:p>
        </p:txBody>
      </p:sp>
      <p:sp>
        <p:nvSpPr>
          <p:cNvPr id="3" name="Text Placeholder 2">
            <a:extLst>
              <a:ext uri="{FF2B5EF4-FFF2-40B4-BE49-F238E27FC236}">
                <a16:creationId xmlns:a16="http://schemas.microsoft.com/office/drawing/2014/main" id="{E409B7E3-E529-07BB-149F-235E4D38F7F7}"/>
              </a:ext>
            </a:extLst>
          </p:cNvPr>
          <p:cNvSpPr>
            <a:spLocks noGrp="1"/>
          </p:cNvSpPr>
          <p:nvPr>
            <p:ph type="body" idx="1"/>
          </p:nvPr>
        </p:nvSpPr>
        <p:spPr/>
        <p:txBody>
          <a:bodyPr/>
          <a:lstStyle/>
          <a:p>
            <a:endParaRPr lang="en-US"/>
          </a:p>
        </p:txBody>
      </p:sp>
      <p:pic>
        <p:nvPicPr>
          <p:cNvPr id="4" name="Picture 4" descr="Chart, line chart&#10;&#10;Description automatically generated">
            <a:extLst>
              <a:ext uri="{FF2B5EF4-FFF2-40B4-BE49-F238E27FC236}">
                <a16:creationId xmlns:a16="http://schemas.microsoft.com/office/drawing/2014/main" id="{5C32C060-F721-5B12-B9D2-65F6F7761836}"/>
              </a:ext>
            </a:extLst>
          </p:cNvPr>
          <p:cNvPicPr>
            <a:picLocks noChangeAspect="1"/>
          </p:cNvPicPr>
          <p:nvPr/>
        </p:nvPicPr>
        <p:blipFill>
          <a:blip r:embed="rId2"/>
          <a:stretch>
            <a:fillRect/>
          </a:stretch>
        </p:blipFill>
        <p:spPr>
          <a:xfrm>
            <a:off x="1158816" y="447926"/>
            <a:ext cx="11038934" cy="5703356"/>
          </a:xfrm>
          <a:prstGeom prst="rect">
            <a:avLst/>
          </a:prstGeom>
        </p:spPr>
      </p:pic>
    </p:spTree>
    <p:extLst>
      <p:ext uri="{BB962C8B-B14F-4D97-AF65-F5344CB8AC3E}">
        <p14:creationId xmlns:p14="http://schemas.microsoft.com/office/powerpoint/2010/main" val="377549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149A-5D29-BE80-5FF2-4702FB5E9D58}"/>
              </a:ext>
            </a:extLst>
          </p:cNvPr>
          <p:cNvSpPr>
            <a:spLocks noGrp="1"/>
          </p:cNvSpPr>
          <p:nvPr>
            <p:ph type="title"/>
          </p:nvPr>
        </p:nvSpPr>
        <p:spPr>
          <a:xfrm>
            <a:off x="4102734" y="15620"/>
            <a:ext cx="3986530" cy="830997"/>
          </a:xfrm>
        </p:spPr>
        <p:txBody>
          <a:bodyPr wrap="square" lIns="0" tIns="0" rIns="0" bIns="0" anchor="t">
            <a:spAutoFit/>
          </a:bodyPr>
          <a:lstStyle/>
          <a:p>
            <a:pPr algn="l"/>
            <a:r>
              <a:rPr lang="en-US" sz="3600"/>
              <a:t>Plots and Diagrams </a:t>
            </a:r>
            <a:endParaRPr lang="en-US" sz="3600" b="0"/>
          </a:p>
          <a:p>
            <a:endParaRPr lang="en-US"/>
          </a:p>
        </p:txBody>
      </p:sp>
      <p:sp>
        <p:nvSpPr>
          <p:cNvPr id="3" name="Text Placeholder 2">
            <a:extLst>
              <a:ext uri="{FF2B5EF4-FFF2-40B4-BE49-F238E27FC236}">
                <a16:creationId xmlns:a16="http://schemas.microsoft.com/office/drawing/2014/main" id="{C5BE53B0-2183-4A28-7D3B-AF915A9C2237}"/>
              </a:ext>
            </a:extLst>
          </p:cNvPr>
          <p:cNvSpPr>
            <a:spLocks noGrp="1"/>
          </p:cNvSpPr>
          <p:nvPr>
            <p:ph type="body" idx="1"/>
          </p:nvPr>
        </p:nvSpPr>
        <p:spPr>
          <a:xfrm>
            <a:off x="1246187" y="1074547"/>
            <a:ext cx="9924415" cy="707886"/>
          </a:xfrm>
        </p:spPr>
        <p:txBody>
          <a:bodyPr wrap="square" lIns="0" tIns="0" rIns="0" bIns="0" anchor="t">
            <a:spAutoFit/>
          </a:bodyPr>
          <a:lstStyle/>
          <a:p>
            <a:r>
              <a:rPr lang="en-US" sz="2800">
                <a:ea typeface="Calibri"/>
                <a:cs typeface="Calibri"/>
              </a:rPr>
              <a:t>Maximum Number of Trays :</a:t>
            </a:r>
          </a:p>
          <a:p>
            <a:endParaRPr lang="en-US">
              <a:ea typeface="Calibri"/>
              <a:cs typeface="Calibri"/>
            </a:endParaRPr>
          </a:p>
        </p:txBody>
      </p:sp>
      <p:pic>
        <p:nvPicPr>
          <p:cNvPr id="4" name="Picture 4" descr="Chart, line chart&#10;&#10;Description automatically generated">
            <a:extLst>
              <a:ext uri="{FF2B5EF4-FFF2-40B4-BE49-F238E27FC236}">
                <a16:creationId xmlns:a16="http://schemas.microsoft.com/office/drawing/2014/main" id="{20735454-80E5-80D4-25E3-9FC45C086555}"/>
              </a:ext>
            </a:extLst>
          </p:cNvPr>
          <p:cNvPicPr>
            <a:picLocks noChangeAspect="1"/>
          </p:cNvPicPr>
          <p:nvPr/>
        </p:nvPicPr>
        <p:blipFill>
          <a:blip r:embed="rId2"/>
          <a:stretch>
            <a:fillRect/>
          </a:stretch>
        </p:blipFill>
        <p:spPr>
          <a:xfrm>
            <a:off x="1919197" y="1565963"/>
            <a:ext cx="7016510" cy="4603090"/>
          </a:xfrm>
          <a:prstGeom prst="rect">
            <a:avLst/>
          </a:prstGeom>
        </p:spPr>
      </p:pic>
    </p:spTree>
    <p:extLst>
      <p:ext uri="{BB962C8B-B14F-4D97-AF65-F5344CB8AC3E}">
        <p14:creationId xmlns:p14="http://schemas.microsoft.com/office/powerpoint/2010/main" val="237079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6656-4B6B-F2EC-5B36-EAE949F69EB2}"/>
              </a:ext>
            </a:extLst>
          </p:cNvPr>
          <p:cNvSpPr>
            <a:spLocks noGrp="1"/>
          </p:cNvSpPr>
          <p:nvPr>
            <p:ph type="title"/>
          </p:nvPr>
        </p:nvSpPr>
        <p:spPr>
          <a:xfrm>
            <a:off x="4102734" y="15620"/>
            <a:ext cx="3986530" cy="553998"/>
          </a:xfrm>
        </p:spPr>
        <p:txBody>
          <a:bodyPr wrap="square" lIns="0" tIns="0" rIns="0" bIns="0" anchor="t">
            <a:spAutoFit/>
          </a:bodyPr>
          <a:lstStyle/>
          <a:p>
            <a:r>
              <a:rPr lang="en-US" sz="3600"/>
              <a:t>Plots and Diagrams</a:t>
            </a:r>
          </a:p>
        </p:txBody>
      </p:sp>
      <p:sp>
        <p:nvSpPr>
          <p:cNvPr id="3" name="Text Placeholder 2">
            <a:extLst>
              <a:ext uri="{FF2B5EF4-FFF2-40B4-BE49-F238E27FC236}">
                <a16:creationId xmlns:a16="http://schemas.microsoft.com/office/drawing/2014/main" id="{E8183615-DABE-5AAA-8BCD-4A899C9D431F}"/>
              </a:ext>
            </a:extLst>
          </p:cNvPr>
          <p:cNvSpPr>
            <a:spLocks noGrp="1"/>
          </p:cNvSpPr>
          <p:nvPr>
            <p:ph type="body" idx="1"/>
          </p:nvPr>
        </p:nvSpPr>
        <p:spPr>
          <a:xfrm>
            <a:off x="110377" y="628850"/>
            <a:ext cx="11045848" cy="369332"/>
          </a:xfrm>
        </p:spPr>
        <p:txBody>
          <a:bodyPr wrap="square" lIns="0" tIns="0" rIns="0" bIns="0" anchor="t">
            <a:spAutoFit/>
          </a:bodyPr>
          <a:lstStyle/>
          <a:p>
            <a:r>
              <a:rPr lang="en-US" sz="2400" b="1">
                <a:ea typeface="Calibri"/>
                <a:cs typeface="Calibri"/>
              </a:rPr>
              <a:t>Tray Diagram </a:t>
            </a:r>
            <a:r>
              <a:rPr lang="en-US" sz="2400">
                <a:ea typeface="Calibri"/>
                <a:cs typeface="Calibri"/>
              </a:rPr>
              <a:t>                                                                                                                </a:t>
            </a:r>
            <a:r>
              <a:rPr lang="en-US" sz="2400" b="1">
                <a:ea typeface="Calibri"/>
                <a:cs typeface="Calibri"/>
              </a:rPr>
              <a:t>  Zoomed IN</a:t>
            </a:r>
            <a:endParaRPr lang="en-US" b="1">
              <a:ea typeface="Calibri"/>
              <a:cs typeface="Calibri"/>
            </a:endParaRPr>
          </a:p>
        </p:txBody>
      </p:sp>
      <p:pic>
        <p:nvPicPr>
          <p:cNvPr id="4" name="Picture 4" descr="Chart, line chart&#10;&#10;Description automatically generated">
            <a:extLst>
              <a:ext uri="{FF2B5EF4-FFF2-40B4-BE49-F238E27FC236}">
                <a16:creationId xmlns:a16="http://schemas.microsoft.com/office/drawing/2014/main" id="{8CF20434-A790-86A5-D5BA-F47C65F3C6BB}"/>
              </a:ext>
            </a:extLst>
          </p:cNvPr>
          <p:cNvPicPr>
            <a:picLocks noChangeAspect="1"/>
          </p:cNvPicPr>
          <p:nvPr/>
        </p:nvPicPr>
        <p:blipFill>
          <a:blip r:embed="rId2"/>
          <a:stretch>
            <a:fillRect/>
          </a:stretch>
        </p:blipFill>
        <p:spPr>
          <a:xfrm>
            <a:off x="-79973" y="990959"/>
            <a:ext cx="7032324" cy="4890457"/>
          </a:xfrm>
          <a:prstGeom prst="rect">
            <a:avLst/>
          </a:prstGeom>
        </p:spPr>
      </p:pic>
      <p:pic>
        <p:nvPicPr>
          <p:cNvPr id="5" name="Picture 5" descr="Chart, line chart&#10;&#10;Description automatically generated">
            <a:extLst>
              <a:ext uri="{FF2B5EF4-FFF2-40B4-BE49-F238E27FC236}">
                <a16:creationId xmlns:a16="http://schemas.microsoft.com/office/drawing/2014/main" id="{6D0DB91A-4C2A-CC36-AA6A-69C24F0672F8}"/>
              </a:ext>
            </a:extLst>
          </p:cNvPr>
          <p:cNvPicPr>
            <a:picLocks noChangeAspect="1"/>
          </p:cNvPicPr>
          <p:nvPr/>
        </p:nvPicPr>
        <p:blipFill>
          <a:blip r:embed="rId3"/>
          <a:stretch>
            <a:fillRect/>
          </a:stretch>
        </p:blipFill>
        <p:spPr>
          <a:xfrm>
            <a:off x="6888462" y="1637402"/>
            <a:ext cx="5114925" cy="4014517"/>
          </a:xfrm>
          <a:prstGeom prst="rect">
            <a:avLst/>
          </a:prstGeom>
        </p:spPr>
      </p:pic>
    </p:spTree>
    <p:extLst>
      <p:ext uri="{BB962C8B-B14F-4D97-AF65-F5344CB8AC3E}">
        <p14:creationId xmlns:p14="http://schemas.microsoft.com/office/powerpoint/2010/main" val="198060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E6ED-32DC-57BA-D3BD-1EE8A631ABAB}"/>
              </a:ext>
            </a:extLst>
          </p:cNvPr>
          <p:cNvSpPr>
            <a:spLocks noGrp="1"/>
          </p:cNvSpPr>
          <p:nvPr>
            <p:ph type="title"/>
          </p:nvPr>
        </p:nvSpPr>
        <p:spPr>
          <a:xfrm>
            <a:off x="3182583" y="-85022"/>
            <a:ext cx="3986530" cy="553998"/>
          </a:xfrm>
        </p:spPr>
        <p:txBody>
          <a:bodyPr wrap="square" lIns="0" tIns="0" rIns="0" bIns="0" anchor="t">
            <a:spAutoFit/>
          </a:bodyPr>
          <a:lstStyle/>
          <a:p>
            <a:r>
              <a:rPr lang="en-US" dirty="0"/>
              <a:t> </a:t>
            </a:r>
            <a:br>
              <a:rPr lang="en-US" dirty="0"/>
            </a:br>
            <a:r>
              <a:rPr lang="en-US" dirty="0"/>
              <a:t>Pressure Swing distillation by DWSIM</a:t>
            </a:r>
          </a:p>
        </p:txBody>
      </p:sp>
      <p:sp>
        <p:nvSpPr>
          <p:cNvPr id="3" name="Text Placeholder 2">
            <a:extLst>
              <a:ext uri="{FF2B5EF4-FFF2-40B4-BE49-F238E27FC236}">
                <a16:creationId xmlns:a16="http://schemas.microsoft.com/office/drawing/2014/main" id="{591369A0-F7BA-A510-2AC3-D58BCB19DDEB}"/>
              </a:ext>
            </a:extLst>
          </p:cNvPr>
          <p:cNvSpPr>
            <a:spLocks noGrp="1"/>
          </p:cNvSpPr>
          <p:nvPr>
            <p:ph type="body" idx="1"/>
          </p:nvPr>
        </p:nvSpPr>
        <p:spPr>
          <a:xfrm>
            <a:off x="1246187" y="1074547"/>
            <a:ext cx="9924415" cy="553998"/>
          </a:xfrm>
        </p:spPr>
        <p:txBody>
          <a:bodyPr wrap="square" lIns="0" tIns="0" rIns="0" bIns="0" anchor="t">
            <a:spAutoFit/>
          </a:bodyPr>
          <a:lstStyle/>
          <a:p>
            <a:r>
              <a:rPr lang="en-US" dirty="0">
                <a:cs typeface="Calibri"/>
              </a:rPr>
              <a:t>For pressure swing I have followed in DWSIM as according to this chart:</a:t>
            </a:r>
          </a:p>
          <a:p>
            <a:endParaRPr lang="en-US" dirty="0">
              <a:cs typeface="Calibri"/>
            </a:endParaRPr>
          </a:p>
        </p:txBody>
      </p:sp>
      <p:sp>
        <p:nvSpPr>
          <p:cNvPr id="5" name="object 10">
            <a:extLst>
              <a:ext uri="{FF2B5EF4-FFF2-40B4-BE49-F238E27FC236}">
                <a16:creationId xmlns:a16="http://schemas.microsoft.com/office/drawing/2014/main" id="{8A65BFC0-A1F9-AE0C-4E22-0CE2FE5EB15B}"/>
              </a:ext>
            </a:extLst>
          </p:cNvPr>
          <p:cNvSpPr/>
          <p:nvPr/>
        </p:nvSpPr>
        <p:spPr>
          <a:xfrm>
            <a:off x="7689327" y="6095"/>
            <a:ext cx="573024" cy="545591"/>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F781B1B8-CF8C-DA30-4F04-907D965B6725}"/>
              </a:ext>
            </a:extLst>
          </p:cNvPr>
          <p:cNvSpPr txBox="1"/>
          <p:nvPr/>
        </p:nvSpPr>
        <p:spPr>
          <a:xfrm>
            <a:off x="8433759" y="8626"/>
            <a:ext cx="37639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Department of Chemical Engineering  Indian Institute of Technology, Kanpur</a:t>
            </a:r>
            <a:endParaRPr lang="en-US" dirty="0">
              <a:ea typeface="+mn-lt"/>
              <a:cs typeface="+mn-lt"/>
            </a:endParaRPr>
          </a:p>
          <a:p>
            <a:pPr algn="l"/>
            <a:endParaRPr lang="en-US" dirty="0">
              <a:cs typeface="Calibri"/>
            </a:endParaRPr>
          </a:p>
        </p:txBody>
      </p:sp>
      <p:sp>
        <p:nvSpPr>
          <p:cNvPr id="8" name="object 11">
            <a:extLst>
              <a:ext uri="{FF2B5EF4-FFF2-40B4-BE49-F238E27FC236}">
                <a16:creationId xmlns:a16="http://schemas.microsoft.com/office/drawing/2014/main" id="{FAE34806-9F44-1F63-C43B-9AF6A19D3644}"/>
              </a:ext>
            </a:extLst>
          </p:cNvPr>
          <p:cNvSpPr/>
          <p:nvPr/>
        </p:nvSpPr>
        <p:spPr>
          <a:xfrm>
            <a:off x="1889120" y="88971"/>
            <a:ext cx="458470" cy="458470"/>
          </a:xfrm>
          <a:custGeom>
            <a:avLst/>
            <a:gdLst/>
            <a:ahLst/>
            <a:cxnLst/>
            <a:rect l="l" t="t" r="r" b="b"/>
            <a:pathLst>
              <a:path w="458470" h="458470">
                <a:moveTo>
                  <a:pt x="228953" y="0"/>
                </a:moveTo>
                <a:lnTo>
                  <a:pt x="182811" y="4653"/>
                </a:lnTo>
                <a:lnTo>
                  <a:pt x="139834" y="18000"/>
                </a:lnTo>
                <a:lnTo>
                  <a:pt x="100943" y="39118"/>
                </a:lnTo>
                <a:lnTo>
                  <a:pt x="67059" y="67089"/>
                </a:lnTo>
                <a:lnTo>
                  <a:pt x="39101" y="100990"/>
                </a:lnTo>
                <a:lnTo>
                  <a:pt x="17992" y="139901"/>
                </a:lnTo>
                <a:lnTo>
                  <a:pt x="4651" y="182901"/>
                </a:lnTo>
                <a:lnTo>
                  <a:pt x="0" y="229070"/>
                </a:lnTo>
                <a:lnTo>
                  <a:pt x="4651" y="275239"/>
                </a:lnTo>
                <a:lnTo>
                  <a:pt x="17992" y="318242"/>
                </a:lnTo>
                <a:lnTo>
                  <a:pt x="39101" y="357156"/>
                </a:lnTo>
                <a:lnTo>
                  <a:pt x="67059" y="391061"/>
                </a:lnTo>
                <a:lnTo>
                  <a:pt x="100943" y="419035"/>
                </a:lnTo>
                <a:lnTo>
                  <a:pt x="139834" y="440157"/>
                </a:lnTo>
                <a:lnTo>
                  <a:pt x="182811" y="453506"/>
                </a:lnTo>
                <a:lnTo>
                  <a:pt x="228953" y="458161"/>
                </a:lnTo>
                <a:lnTo>
                  <a:pt x="275095" y="453506"/>
                </a:lnTo>
                <a:lnTo>
                  <a:pt x="318072" y="440157"/>
                </a:lnTo>
                <a:lnTo>
                  <a:pt x="356963" y="419035"/>
                </a:lnTo>
                <a:lnTo>
                  <a:pt x="390847" y="391061"/>
                </a:lnTo>
                <a:lnTo>
                  <a:pt x="418805" y="357156"/>
                </a:lnTo>
                <a:lnTo>
                  <a:pt x="439914" y="318242"/>
                </a:lnTo>
                <a:lnTo>
                  <a:pt x="453255" y="275239"/>
                </a:lnTo>
                <a:lnTo>
                  <a:pt x="457906" y="229070"/>
                </a:lnTo>
                <a:lnTo>
                  <a:pt x="453255" y="182901"/>
                </a:lnTo>
                <a:lnTo>
                  <a:pt x="439914" y="139901"/>
                </a:lnTo>
                <a:lnTo>
                  <a:pt x="418805" y="100990"/>
                </a:lnTo>
                <a:lnTo>
                  <a:pt x="390847" y="67089"/>
                </a:lnTo>
                <a:lnTo>
                  <a:pt x="356963" y="39118"/>
                </a:lnTo>
                <a:lnTo>
                  <a:pt x="318072" y="18000"/>
                </a:lnTo>
                <a:lnTo>
                  <a:pt x="275095" y="4653"/>
                </a:lnTo>
                <a:lnTo>
                  <a:pt x="228953" y="0"/>
                </a:lnTo>
                <a:close/>
              </a:path>
            </a:pathLst>
          </a:custGeom>
          <a:solidFill>
            <a:srgbClr val="4471C4"/>
          </a:solidFill>
        </p:spPr>
        <p:txBody>
          <a:bodyPr wrap="square" lIns="0" tIns="0" rIns="0" bIns="0" rtlCol="0"/>
          <a:lstStyle/>
          <a:p>
            <a:endParaRPr/>
          </a:p>
        </p:txBody>
      </p:sp>
      <p:pic>
        <p:nvPicPr>
          <p:cNvPr id="9" name="Picture 9" descr="Diagram, schematic&#10;&#10;Description automatically generated">
            <a:extLst>
              <a:ext uri="{FF2B5EF4-FFF2-40B4-BE49-F238E27FC236}">
                <a16:creationId xmlns:a16="http://schemas.microsoft.com/office/drawing/2014/main" id="{CBAB2673-ED58-0CC1-DC08-79D14AD8D194}"/>
              </a:ext>
            </a:extLst>
          </p:cNvPr>
          <p:cNvPicPr>
            <a:picLocks noChangeAspect="1"/>
          </p:cNvPicPr>
          <p:nvPr/>
        </p:nvPicPr>
        <p:blipFill>
          <a:blip r:embed="rId3"/>
          <a:stretch>
            <a:fillRect/>
          </a:stretch>
        </p:blipFill>
        <p:spPr>
          <a:xfrm>
            <a:off x="1244900" y="1541253"/>
            <a:ext cx="7905030" cy="3804248"/>
          </a:xfrm>
          <a:prstGeom prst="rect">
            <a:avLst/>
          </a:prstGeom>
        </p:spPr>
      </p:pic>
    </p:spTree>
    <p:extLst>
      <p:ext uri="{BB962C8B-B14F-4D97-AF65-F5344CB8AC3E}">
        <p14:creationId xmlns:p14="http://schemas.microsoft.com/office/powerpoint/2010/main" val="230459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ABDC-2A89-ABB8-9355-B0DF7D2CC5D6}"/>
              </a:ext>
            </a:extLst>
          </p:cNvPr>
          <p:cNvSpPr>
            <a:spLocks noGrp="1"/>
          </p:cNvSpPr>
          <p:nvPr>
            <p:ph type="title"/>
          </p:nvPr>
        </p:nvSpPr>
        <p:spPr>
          <a:xfrm>
            <a:off x="3240092" y="1243"/>
            <a:ext cx="3986530" cy="553998"/>
          </a:xfrm>
        </p:spPr>
        <p:txBody>
          <a:bodyPr wrap="square" lIns="0" tIns="0" rIns="0" bIns="0" anchor="t">
            <a:spAutoFit/>
          </a:bodyPr>
          <a:lstStyle/>
          <a:p>
            <a:br>
              <a:rPr lang="en-US" dirty="0"/>
            </a:br>
            <a:r>
              <a:rPr lang="en-US" dirty="0"/>
              <a:t>       Pressure swing distillation</a:t>
            </a:r>
          </a:p>
        </p:txBody>
      </p:sp>
      <p:sp>
        <p:nvSpPr>
          <p:cNvPr id="3" name="Text Placeholder 2">
            <a:extLst>
              <a:ext uri="{FF2B5EF4-FFF2-40B4-BE49-F238E27FC236}">
                <a16:creationId xmlns:a16="http://schemas.microsoft.com/office/drawing/2014/main" id="{246BF26F-4536-C39F-45D0-A280623B0A93}"/>
              </a:ext>
            </a:extLst>
          </p:cNvPr>
          <p:cNvSpPr>
            <a:spLocks noGrp="1"/>
          </p:cNvSpPr>
          <p:nvPr>
            <p:ph type="body" idx="1"/>
          </p:nvPr>
        </p:nvSpPr>
        <p:spPr>
          <a:xfrm>
            <a:off x="1246187" y="1074547"/>
            <a:ext cx="9924415" cy="1107996"/>
          </a:xfrm>
        </p:spPr>
        <p:txBody>
          <a:bodyPr wrap="square" lIns="0" tIns="0" rIns="0" bIns="0" anchor="t">
            <a:spAutoFit/>
          </a:bodyPr>
          <a:lstStyle/>
          <a:p>
            <a:r>
              <a:rPr lang="en-US" dirty="0">
                <a:cs typeface="Calibri"/>
              </a:rPr>
              <a:t>Continue...</a:t>
            </a:r>
          </a:p>
          <a:p>
            <a:endParaRPr lang="en-US" dirty="0">
              <a:cs typeface="Calibri"/>
            </a:endParaRPr>
          </a:p>
          <a:p>
            <a:r>
              <a:rPr lang="en-US" dirty="0">
                <a:cs typeface="Calibri"/>
              </a:rPr>
              <a:t>Setup in DWSIM column looks like as:-</a:t>
            </a:r>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9C8C4DD2-FA33-E18C-CD7D-15253705D446}"/>
              </a:ext>
            </a:extLst>
          </p:cNvPr>
          <p:cNvPicPr>
            <a:picLocks noChangeAspect="1"/>
          </p:cNvPicPr>
          <p:nvPr/>
        </p:nvPicPr>
        <p:blipFill>
          <a:blip r:embed="rId2"/>
          <a:stretch>
            <a:fillRect/>
          </a:stretch>
        </p:blipFill>
        <p:spPr>
          <a:xfrm>
            <a:off x="1129881" y="2175563"/>
            <a:ext cx="5734050" cy="3196985"/>
          </a:xfrm>
          <a:prstGeom prst="rect">
            <a:avLst/>
          </a:prstGeom>
        </p:spPr>
      </p:pic>
      <p:sp>
        <p:nvSpPr>
          <p:cNvPr id="5" name="TextBox 4">
            <a:extLst>
              <a:ext uri="{FF2B5EF4-FFF2-40B4-BE49-F238E27FC236}">
                <a16:creationId xmlns:a16="http://schemas.microsoft.com/office/drawing/2014/main" id="{FC9734E4-88C6-1218-6360-9365A4061A96}"/>
              </a:ext>
            </a:extLst>
          </p:cNvPr>
          <p:cNvSpPr txBox="1"/>
          <p:nvPr/>
        </p:nvSpPr>
        <p:spPr>
          <a:xfrm>
            <a:off x="7527985" y="928777"/>
            <a:ext cx="397965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to separate acetone and chloroform,  here we have used pressure swing distillation where two distillation column is used first at low pressure and another at high pressure. </a:t>
            </a:r>
          </a:p>
          <a:p>
            <a:endParaRPr lang="en-US" dirty="0">
              <a:cs typeface="Calibri"/>
            </a:endParaRPr>
          </a:p>
          <a:p>
            <a:r>
              <a:rPr lang="en-US" dirty="0">
                <a:cs typeface="Calibri"/>
              </a:rPr>
              <a:t>Results by DWSIM are as follows:-</a:t>
            </a:r>
          </a:p>
        </p:txBody>
      </p:sp>
      <p:pic>
        <p:nvPicPr>
          <p:cNvPr id="6" name="Picture 6" descr="Table&#10;&#10;Description automatically generated">
            <a:extLst>
              <a:ext uri="{FF2B5EF4-FFF2-40B4-BE49-F238E27FC236}">
                <a16:creationId xmlns:a16="http://schemas.microsoft.com/office/drawing/2014/main" id="{898CC6E3-3F66-3A87-5B97-48C1347C7512}"/>
              </a:ext>
            </a:extLst>
          </p:cNvPr>
          <p:cNvPicPr>
            <a:picLocks noChangeAspect="1"/>
          </p:cNvPicPr>
          <p:nvPr/>
        </p:nvPicPr>
        <p:blipFill>
          <a:blip r:embed="rId3"/>
          <a:stretch>
            <a:fillRect/>
          </a:stretch>
        </p:blipFill>
        <p:spPr>
          <a:xfrm>
            <a:off x="6683135" y="3423698"/>
            <a:ext cx="5353050" cy="2497886"/>
          </a:xfrm>
          <a:prstGeom prst="rect">
            <a:avLst/>
          </a:prstGeom>
        </p:spPr>
      </p:pic>
    </p:spTree>
    <p:extLst>
      <p:ext uri="{BB962C8B-B14F-4D97-AF65-F5344CB8AC3E}">
        <p14:creationId xmlns:p14="http://schemas.microsoft.com/office/powerpoint/2010/main" val="198011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29B0-7C57-A5CF-BB60-5688ABE7F320}"/>
              </a:ext>
            </a:extLst>
          </p:cNvPr>
          <p:cNvSpPr>
            <a:spLocks noGrp="1"/>
          </p:cNvSpPr>
          <p:nvPr>
            <p:ph type="title"/>
          </p:nvPr>
        </p:nvSpPr>
        <p:spPr>
          <a:xfrm>
            <a:off x="4102734" y="15620"/>
            <a:ext cx="3986530" cy="553998"/>
          </a:xfrm>
        </p:spPr>
        <p:txBody>
          <a:bodyPr wrap="square" lIns="0" tIns="0" rIns="0" bIns="0" anchor="t">
            <a:spAutoFit/>
          </a:bodyPr>
          <a:lstStyle/>
          <a:p>
            <a:r>
              <a:rPr lang="en-US" dirty="0"/>
              <a:t>  </a:t>
            </a:r>
            <a:br>
              <a:rPr lang="en-US" dirty="0"/>
            </a:br>
            <a:r>
              <a:rPr lang="en-US" dirty="0"/>
              <a:t>Extractive Distillation </a:t>
            </a:r>
          </a:p>
        </p:txBody>
      </p:sp>
      <p:sp>
        <p:nvSpPr>
          <p:cNvPr id="3" name="Text Placeholder 2">
            <a:extLst>
              <a:ext uri="{FF2B5EF4-FFF2-40B4-BE49-F238E27FC236}">
                <a16:creationId xmlns:a16="http://schemas.microsoft.com/office/drawing/2014/main" id="{7432A870-FAC7-19EA-E1B7-DEF2D1AC3F14}"/>
              </a:ext>
            </a:extLst>
          </p:cNvPr>
          <p:cNvSpPr>
            <a:spLocks noGrp="1"/>
          </p:cNvSpPr>
          <p:nvPr>
            <p:ph type="body" idx="1"/>
          </p:nvPr>
        </p:nvSpPr>
        <p:spPr>
          <a:xfrm>
            <a:off x="1246187" y="1074547"/>
            <a:ext cx="9924415" cy="1384995"/>
          </a:xfrm>
        </p:spPr>
        <p:txBody>
          <a:bodyPr wrap="square" lIns="0" tIns="0" rIns="0" bIns="0" anchor="t">
            <a:spAutoFit/>
          </a:bodyPr>
          <a:lstStyle/>
          <a:p>
            <a:pPr algn="l"/>
            <a:r>
              <a:rPr lang="en-US" dirty="0">
                <a:ea typeface="+mn-lt"/>
                <a:cs typeface="+mn-lt"/>
              </a:rPr>
              <a:t>Here , we use </a:t>
            </a:r>
            <a:r>
              <a:rPr lang="en-US" b="1" dirty="0">
                <a:ea typeface="+mn-lt"/>
                <a:cs typeface="+mn-lt"/>
              </a:rPr>
              <a:t> DMSO -Dimethyl Sulfoxide</a:t>
            </a:r>
            <a:r>
              <a:rPr lang="en-US" dirty="0">
                <a:ea typeface="+mn-lt"/>
                <a:cs typeface="+mn-lt"/>
              </a:rPr>
              <a:t> as </a:t>
            </a:r>
            <a:r>
              <a:rPr lang="en-US" dirty="0" err="1">
                <a:ea typeface="+mn-lt"/>
                <a:cs typeface="+mn-lt"/>
              </a:rPr>
              <a:t>entrainer.Acetone</a:t>
            </a:r>
            <a:r>
              <a:rPr lang="en-US" dirty="0">
                <a:ea typeface="+mn-lt"/>
                <a:cs typeface="+mn-lt"/>
              </a:rPr>
              <a:t> has boiling point near to 56°C and chloroform has about 61°C .So due to their low boiling point difference , extractive distillation become the foremost choice ,which is also seen in results:</a:t>
            </a:r>
            <a:endParaRPr lang="en-US" dirty="0"/>
          </a:p>
          <a:p>
            <a:pPr algn="l"/>
            <a:endParaRPr lang="en-US" dirty="0">
              <a:cs typeface="Calibri"/>
            </a:endParaRPr>
          </a:p>
          <a:p>
            <a:pPr algn="l"/>
            <a:r>
              <a:rPr lang="en-US" dirty="0">
                <a:cs typeface="Calibri"/>
              </a:rPr>
              <a:t>Setup:-</a:t>
            </a:r>
            <a:endParaRPr lang="en-US" dirty="0"/>
          </a:p>
        </p:txBody>
      </p:sp>
      <p:pic>
        <p:nvPicPr>
          <p:cNvPr id="5" name="Picture 5" descr="Diagram&#10;&#10;Description automatically generated">
            <a:extLst>
              <a:ext uri="{FF2B5EF4-FFF2-40B4-BE49-F238E27FC236}">
                <a16:creationId xmlns:a16="http://schemas.microsoft.com/office/drawing/2014/main" id="{0937444B-75B5-A51C-4629-2BA5B7E60386}"/>
              </a:ext>
            </a:extLst>
          </p:cNvPr>
          <p:cNvPicPr>
            <a:picLocks noChangeAspect="1"/>
          </p:cNvPicPr>
          <p:nvPr/>
        </p:nvPicPr>
        <p:blipFill>
          <a:blip r:embed="rId2"/>
          <a:stretch>
            <a:fillRect/>
          </a:stretch>
        </p:blipFill>
        <p:spPr>
          <a:xfrm>
            <a:off x="1057994" y="2716152"/>
            <a:ext cx="7976917" cy="2662147"/>
          </a:xfrm>
          <a:prstGeom prst="rect">
            <a:avLst/>
          </a:prstGeom>
        </p:spPr>
      </p:pic>
      <p:sp>
        <p:nvSpPr>
          <p:cNvPr id="6" name="TextBox 5">
            <a:extLst>
              <a:ext uri="{FF2B5EF4-FFF2-40B4-BE49-F238E27FC236}">
                <a16:creationId xmlns:a16="http://schemas.microsoft.com/office/drawing/2014/main" id="{432CA5F3-0A11-22DE-E3F8-E0F3522691B6}"/>
              </a:ext>
            </a:extLst>
          </p:cNvPr>
          <p:cNvSpPr txBox="1"/>
          <p:nvPr/>
        </p:nvSpPr>
        <p:spPr>
          <a:xfrm>
            <a:off x="9023230" y="2179608"/>
            <a:ext cx="2743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Data taken as:-</a:t>
            </a:r>
          </a:p>
          <a:p>
            <a:r>
              <a:rPr lang="en-US" b="1" dirty="0">
                <a:ea typeface="+mn-lt"/>
                <a:cs typeface="+mn-lt"/>
              </a:rPr>
              <a:t>Feed</a:t>
            </a:r>
            <a:r>
              <a:rPr lang="en-US" dirty="0">
                <a:ea typeface="+mn-lt"/>
                <a:cs typeface="+mn-lt"/>
              </a:rPr>
              <a:t> : </a:t>
            </a:r>
            <a:endParaRPr lang="en-US" dirty="0"/>
          </a:p>
          <a:p>
            <a:r>
              <a:rPr lang="en-US" dirty="0">
                <a:ea typeface="+mn-lt"/>
                <a:cs typeface="+mn-lt"/>
              </a:rPr>
              <a:t>Molar Flow Rate  :100 </a:t>
            </a:r>
            <a:r>
              <a:rPr lang="en-US" dirty="0" err="1">
                <a:ea typeface="+mn-lt"/>
                <a:cs typeface="+mn-lt"/>
              </a:rPr>
              <a:t>kmol</a:t>
            </a:r>
            <a:r>
              <a:rPr lang="en-US" dirty="0">
                <a:ea typeface="+mn-lt"/>
                <a:cs typeface="+mn-lt"/>
              </a:rPr>
              <a:t>/</a:t>
            </a:r>
            <a:r>
              <a:rPr lang="en-US" dirty="0" err="1">
                <a:ea typeface="+mn-lt"/>
                <a:cs typeface="+mn-lt"/>
              </a:rPr>
              <a:t>hr</a:t>
            </a:r>
            <a:endParaRPr lang="en-US" dirty="0" err="1"/>
          </a:p>
          <a:p>
            <a:r>
              <a:rPr lang="en-US" dirty="0">
                <a:ea typeface="+mn-lt"/>
                <a:cs typeface="+mn-lt"/>
              </a:rPr>
              <a:t>Acetone :0.5</a:t>
            </a:r>
            <a:endParaRPr lang="en-US" dirty="0"/>
          </a:p>
          <a:p>
            <a:r>
              <a:rPr lang="en-US" dirty="0">
                <a:ea typeface="+mn-lt"/>
                <a:cs typeface="+mn-lt"/>
              </a:rPr>
              <a:t>Chloroform:0.5 </a:t>
            </a:r>
            <a:endParaRPr lang="en-US" dirty="0"/>
          </a:p>
          <a:p>
            <a:br>
              <a:rPr lang="en-US" dirty="0"/>
            </a:br>
            <a:endParaRPr lang="en-US" dirty="0"/>
          </a:p>
          <a:p>
            <a:r>
              <a:rPr lang="en-US" b="1" dirty="0">
                <a:ea typeface="+mn-lt"/>
                <a:cs typeface="+mn-lt"/>
              </a:rPr>
              <a:t>Make up stream</a:t>
            </a:r>
            <a:r>
              <a:rPr lang="en-US" dirty="0">
                <a:ea typeface="+mn-lt"/>
                <a:cs typeface="+mn-lt"/>
              </a:rPr>
              <a:t>:</a:t>
            </a:r>
            <a:endParaRPr lang="en-US" dirty="0"/>
          </a:p>
          <a:p>
            <a:r>
              <a:rPr lang="en-US" dirty="0">
                <a:ea typeface="+mn-lt"/>
                <a:cs typeface="+mn-lt"/>
              </a:rPr>
              <a:t>Molar Flow Rate : 164.4kmol/</a:t>
            </a:r>
            <a:r>
              <a:rPr lang="en-US" dirty="0" err="1">
                <a:ea typeface="+mn-lt"/>
                <a:cs typeface="+mn-lt"/>
              </a:rPr>
              <a:t>hr</a:t>
            </a:r>
            <a:endParaRPr lang="en-US" dirty="0" err="1"/>
          </a:p>
          <a:p>
            <a:r>
              <a:rPr lang="en-US" dirty="0">
                <a:ea typeface="+mn-lt"/>
                <a:cs typeface="+mn-lt"/>
              </a:rPr>
              <a:t>Chloroform : 0.0001</a:t>
            </a:r>
            <a:endParaRPr lang="en-US" dirty="0"/>
          </a:p>
          <a:p>
            <a:r>
              <a:rPr lang="en-US" dirty="0">
                <a:ea typeface="+mn-lt"/>
                <a:cs typeface="+mn-lt"/>
              </a:rPr>
              <a:t>DMSO : 0.9999</a:t>
            </a:r>
            <a:endParaRPr lang="en-US" dirty="0"/>
          </a:p>
          <a:p>
            <a:br>
              <a:rPr lang="en-US" dirty="0"/>
            </a:br>
            <a:endParaRPr lang="en-US" dirty="0"/>
          </a:p>
        </p:txBody>
      </p:sp>
    </p:spTree>
    <p:extLst>
      <p:ext uri="{BB962C8B-B14F-4D97-AF65-F5344CB8AC3E}">
        <p14:creationId xmlns:p14="http://schemas.microsoft.com/office/powerpoint/2010/main" val="240280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A915-44B5-5DC8-7C59-8CD3718C4493}"/>
              </a:ext>
            </a:extLst>
          </p:cNvPr>
          <p:cNvSpPr>
            <a:spLocks noGrp="1"/>
          </p:cNvSpPr>
          <p:nvPr>
            <p:ph type="title"/>
          </p:nvPr>
        </p:nvSpPr>
        <p:spPr>
          <a:xfrm>
            <a:off x="4102734" y="15620"/>
            <a:ext cx="3986530" cy="553998"/>
          </a:xfrm>
        </p:spPr>
        <p:txBody>
          <a:bodyPr wrap="square" lIns="0" tIns="0" rIns="0" bIns="0" anchor="t">
            <a:spAutoFit/>
          </a:bodyPr>
          <a:lstStyle/>
          <a:p>
            <a:br>
              <a:rPr lang="en-US" dirty="0"/>
            </a:br>
            <a:r>
              <a:rPr lang="en-US" dirty="0"/>
              <a:t>Extractive Distillation</a:t>
            </a:r>
          </a:p>
        </p:txBody>
      </p:sp>
      <p:sp>
        <p:nvSpPr>
          <p:cNvPr id="3" name="Text Placeholder 2">
            <a:extLst>
              <a:ext uri="{FF2B5EF4-FFF2-40B4-BE49-F238E27FC236}">
                <a16:creationId xmlns:a16="http://schemas.microsoft.com/office/drawing/2014/main" id="{A19F052A-A1E1-65D4-F994-5F8EF7DB4579}"/>
              </a:ext>
            </a:extLst>
          </p:cNvPr>
          <p:cNvSpPr>
            <a:spLocks noGrp="1"/>
          </p:cNvSpPr>
          <p:nvPr>
            <p:ph type="body" idx="1"/>
          </p:nvPr>
        </p:nvSpPr>
        <p:spPr>
          <a:xfrm>
            <a:off x="541697" y="772623"/>
            <a:ext cx="7408377" cy="3046988"/>
          </a:xfrm>
        </p:spPr>
        <p:txBody>
          <a:bodyPr wrap="square" lIns="0" tIns="0" rIns="0" bIns="0" anchor="t">
            <a:spAutoFit/>
          </a:bodyPr>
          <a:lstStyle/>
          <a:p>
            <a:r>
              <a:rPr lang="en-US" dirty="0">
                <a:cs typeface="Calibri"/>
              </a:rPr>
              <a:t>Extractive Distillation Continued....</a:t>
            </a:r>
          </a:p>
          <a:p>
            <a:endParaRPr lang="en-US" dirty="0">
              <a:cs typeface="Calibri"/>
            </a:endParaRPr>
          </a:p>
          <a:p>
            <a:pPr algn="l"/>
            <a:r>
              <a:rPr lang="en-US" b="1" dirty="0">
                <a:ea typeface="+mn-lt"/>
                <a:cs typeface="+mn-lt"/>
              </a:rPr>
              <a:t>Bottom part of Extraction Column</a:t>
            </a:r>
            <a:r>
              <a:rPr lang="en-US" dirty="0">
                <a:ea typeface="+mn-lt"/>
                <a:cs typeface="+mn-lt"/>
              </a:rPr>
              <a:t>:</a:t>
            </a:r>
            <a:endParaRPr lang="en-US" dirty="0"/>
          </a:p>
          <a:p>
            <a:pPr algn="l"/>
            <a:r>
              <a:rPr lang="en-US" dirty="0">
                <a:ea typeface="+mn-lt"/>
                <a:cs typeface="+mn-lt"/>
              </a:rPr>
              <a:t>Molar Flow rate : 214.3 </a:t>
            </a:r>
            <a:r>
              <a:rPr lang="en-US" dirty="0" err="1">
                <a:ea typeface="+mn-lt"/>
                <a:cs typeface="+mn-lt"/>
              </a:rPr>
              <a:t>kmol</a:t>
            </a:r>
            <a:r>
              <a:rPr lang="en-US" dirty="0">
                <a:ea typeface="+mn-lt"/>
                <a:cs typeface="+mn-lt"/>
              </a:rPr>
              <a:t>/</a:t>
            </a:r>
            <a:r>
              <a:rPr lang="en-US" dirty="0" err="1">
                <a:ea typeface="+mn-lt"/>
                <a:cs typeface="+mn-lt"/>
              </a:rPr>
              <a:t>hr</a:t>
            </a:r>
            <a:endParaRPr lang="en-US" dirty="0" err="1"/>
          </a:p>
          <a:p>
            <a:pPr algn="l"/>
            <a:br>
              <a:rPr lang="en-US" dirty="0"/>
            </a:br>
            <a:endParaRPr lang="en-US" dirty="0"/>
          </a:p>
          <a:p>
            <a:pPr algn="l"/>
            <a:r>
              <a:rPr lang="en-US" b="1" dirty="0">
                <a:ea typeface="+mn-lt"/>
                <a:cs typeface="+mn-lt"/>
              </a:rPr>
              <a:t>Bottom part of Recovery Column</a:t>
            </a:r>
            <a:endParaRPr lang="en-US" dirty="0"/>
          </a:p>
          <a:p>
            <a:pPr algn="l"/>
            <a:r>
              <a:rPr lang="en-US" dirty="0">
                <a:ea typeface="+mn-lt"/>
                <a:cs typeface="+mn-lt"/>
              </a:rPr>
              <a:t>Molar Flow rate : 164.4 </a:t>
            </a:r>
            <a:r>
              <a:rPr lang="en-US" dirty="0" err="1">
                <a:ea typeface="+mn-lt"/>
                <a:cs typeface="+mn-lt"/>
              </a:rPr>
              <a:t>kmol</a:t>
            </a:r>
            <a:r>
              <a:rPr lang="en-US" dirty="0">
                <a:ea typeface="+mn-lt"/>
                <a:cs typeface="+mn-lt"/>
              </a:rPr>
              <a:t>/</a:t>
            </a:r>
            <a:r>
              <a:rPr lang="en-US" dirty="0" err="1">
                <a:ea typeface="+mn-lt"/>
                <a:cs typeface="+mn-lt"/>
              </a:rPr>
              <a:t>hr</a:t>
            </a:r>
            <a:endParaRPr lang="en-US" dirty="0" err="1"/>
          </a:p>
          <a:p>
            <a:br>
              <a:rPr lang="en-US" dirty="0"/>
            </a:br>
            <a:r>
              <a:rPr lang="en-US" b="1" dirty="0">
                <a:ea typeface="+mn-lt"/>
                <a:cs typeface="+mn-lt"/>
              </a:rPr>
              <a:t>Results obtained after taking considering the above data:</a:t>
            </a:r>
          </a:p>
          <a:p>
            <a:endParaRPr lang="en-US" b="1" dirty="0">
              <a:cs typeface="Calibri"/>
            </a:endParaRPr>
          </a:p>
        </p:txBody>
      </p:sp>
      <p:pic>
        <p:nvPicPr>
          <p:cNvPr id="4" name="Picture 4" descr="Table&#10;&#10;Description automatically generated">
            <a:extLst>
              <a:ext uri="{FF2B5EF4-FFF2-40B4-BE49-F238E27FC236}">
                <a16:creationId xmlns:a16="http://schemas.microsoft.com/office/drawing/2014/main" id="{018FC3DF-2ECF-DE2B-919E-94C177B768E4}"/>
              </a:ext>
            </a:extLst>
          </p:cNvPr>
          <p:cNvPicPr>
            <a:picLocks noChangeAspect="1"/>
          </p:cNvPicPr>
          <p:nvPr/>
        </p:nvPicPr>
        <p:blipFill>
          <a:blip r:embed="rId2"/>
          <a:stretch>
            <a:fillRect/>
          </a:stretch>
        </p:blipFill>
        <p:spPr>
          <a:xfrm>
            <a:off x="-120950" y="3658140"/>
            <a:ext cx="8738917" cy="2316551"/>
          </a:xfrm>
          <a:prstGeom prst="rect">
            <a:avLst/>
          </a:prstGeom>
        </p:spPr>
      </p:pic>
      <p:sp>
        <p:nvSpPr>
          <p:cNvPr id="5" name="TextBox 4">
            <a:extLst>
              <a:ext uri="{FF2B5EF4-FFF2-40B4-BE49-F238E27FC236}">
                <a16:creationId xmlns:a16="http://schemas.microsoft.com/office/drawing/2014/main" id="{93DE3D9D-C234-2578-459D-D1541BF09A0F}"/>
              </a:ext>
            </a:extLst>
          </p:cNvPr>
          <p:cNvSpPr txBox="1"/>
          <p:nvPr/>
        </p:nvSpPr>
        <p:spPr>
          <a:xfrm>
            <a:off x="8606287" y="3301041"/>
            <a:ext cx="323203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Conclusion: </a:t>
            </a:r>
            <a:endParaRPr lang="en-US" dirty="0"/>
          </a:p>
          <a:p>
            <a:r>
              <a:rPr lang="en-US" dirty="0">
                <a:ea typeface="+mn-lt"/>
                <a:cs typeface="+mn-lt"/>
              </a:rPr>
              <a:t>Based on the above outputs generated in both cases , we can say that extraction distillation works better than pressure distillation in separating the acetone from chloroform</a:t>
            </a:r>
            <a:r>
              <a:rPr lang="en-US" b="1" dirty="0">
                <a:ea typeface="+mn-lt"/>
                <a:cs typeface="+mn-lt"/>
              </a:rPr>
              <a:t> .</a:t>
            </a:r>
            <a:endParaRPr lang="en-US" dirty="0"/>
          </a:p>
        </p:txBody>
      </p:sp>
    </p:spTree>
    <p:extLst>
      <p:ext uri="{BB962C8B-B14F-4D97-AF65-F5344CB8AC3E}">
        <p14:creationId xmlns:p14="http://schemas.microsoft.com/office/powerpoint/2010/main" val="207627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1" y="6095"/>
            <a:ext cx="12191365" cy="600075"/>
            <a:chOff x="761" y="6095"/>
            <a:chExt cx="12191365" cy="600075"/>
          </a:xfrm>
        </p:grpSpPr>
        <p:sp>
          <p:nvSpPr>
            <p:cNvPr id="3" name="object 3"/>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4" name="object 4"/>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175258" y="101328"/>
              <a:ext cx="458470" cy="459740"/>
            </a:xfrm>
            <a:custGeom>
              <a:avLst/>
              <a:gdLst/>
              <a:ahLst/>
              <a:cxnLst/>
              <a:rect l="l" t="t" r="r" b="b"/>
              <a:pathLst>
                <a:path w="458469" h="459740">
                  <a:moveTo>
                    <a:pt x="228953" y="0"/>
                  </a:moveTo>
                  <a:lnTo>
                    <a:pt x="182811" y="4665"/>
                  </a:lnTo>
                  <a:lnTo>
                    <a:pt x="139834" y="18047"/>
                  </a:lnTo>
                  <a:lnTo>
                    <a:pt x="100943" y="39221"/>
                  </a:lnTo>
                  <a:lnTo>
                    <a:pt x="67059" y="67264"/>
                  </a:lnTo>
                  <a:lnTo>
                    <a:pt x="39101" y="101254"/>
                  </a:lnTo>
                  <a:lnTo>
                    <a:pt x="17992" y="140266"/>
                  </a:lnTo>
                  <a:lnTo>
                    <a:pt x="4651" y="183379"/>
                  </a:lnTo>
                  <a:lnTo>
                    <a:pt x="0" y="229668"/>
                  </a:lnTo>
                  <a:lnTo>
                    <a:pt x="4651" y="275958"/>
                  </a:lnTo>
                  <a:lnTo>
                    <a:pt x="17992" y="319072"/>
                  </a:lnTo>
                  <a:lnTo>
                    <a:pt x="39101" y="358088"/>
                  </a:lnTo>
                  <a:lnTo>
                    <a:pt x="67059" y="392082"/>
                  </a:lnTo>
                  <a:lnTo>
                    <a:pt x="100943" y="420129"/>
                  </a:lnTo>
                  <a:lnTo>
                    <a:pt x="139834" y="441306"/>
                  </a:lnTo>
                  <a:lnTo>
                    <a:pt x="182811" y="454690"/>
                  </a:lnTo>
                  <a:lnTo>
                    <a:pt x="228953" y="459356"/>
                  </a:lnTo>
                  <a:lnTo>
                    <a:pt x="275095" y="454690"/>
                  </a:lnTo>
                  <a:lnTo>
                    <a:pt x="318072" y="441306"/>
                  </a:lnTo>
                  <a:lnTo>
                    <a:pt x="356963" y="420129"/>
                  </a:lnTo>
                  <a:lnTo>
                    <a:pt x="390847" y="392082"/>
                  </a:lnTo>
                  <a:lnTo>
                    <a:pt x="418805" y="358088"/>
                  </a:lnTo>
                  <a:lnTo>
                    <a:pt x="439914" y="319072"/>
                  </a:lnTo>
                  <a:lnTo>
                    <a:pt x="453255" y="275958"/>
                  </a:lnTo>
                  <a:lnTo>
                    <a:pt x="457906" y="229668"/>
                  </a:lnTo>
                  <a:lnTo>
                    <a:pt x="453255" y="183379"/>
                  </a:lnTo>
                  <a:lnTo>
                    <a:pt x="439914" y="140266"/>
                  </a:lnTo>
                  <a:lnTo>
                    <a:pt x="418805" y="101254"/>
                  </a:lnTo>
                  <a:lnTo>
                    <a:pt x="390847" y="67264"/>
                  </a:lnTo>
                  <a:lnTo>
                    <a:pt x="356963" y="39221"/>
                  </a:lnTo>
                  <a:lnTo>
                    <a:pt x="318072" y="18047"/>
                  </a:lnTo>
                  <a:lnTo>
                    <a:pt x="275095" y="4665"/>
                  </a:lnTo>
                  <a:lnTo>
                    <a:pt x="228953" y="0"/>
                  </a:lnTo>
                  <a:close/>
                </a:path>
              </a:pathLst>
            </a:custGeom>
            <a:solidFill>
              <a:srgbClr val="4471C4"/>
            </a:solidFill>
          </p:spPr>
          <p:txBody>
            <a:bodyPr wrap="square" lIns="0" tIns="0" rIns="0" bIns="0" rtlCol="0"/>
            <a:lstStyle/>
            <a:p>
              <a:endParaRPr/>
            </a:p>
          </p:txBody>
        </p:sp>
      </p:grpSp>
      <p:grpSp>
        <p:nvGrpSpPr>
          <p:cNvPr id="6" name="object 6"/>
          <p:cNvGrpSpPr/>
          <p:nvPr/>
        </p:nvGrpSpPr>
        <p:grpSpPr>
          <a:xfrm>
            <a:off x="0" y="5750624"/>
            <a:ext cx="12192000" cy="1076960"/>
            <a:chOff x="0" y="5750624"/>
            <a:chExt cx="12192000" cy="1076960"/>
          </a:xfrm>
        </p:grpSpPr>
        <p:sp>
          <p:nvSpPr>
            <p:cNvPr id="7" name="object 7"/>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8" name="object 8"/>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9" name="object 9"/>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0" name="object 10"/>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1" name="object 11"/>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2" name="object 12"/>
            <p:cNvSpPr/>
            <p:nvPr/>
          </p:nvSpPr>
          <p:spPr>
            <a:xfrm>
              <a:off x="511474" y="6485339"/>
              <a:ext cx="134943" cy="6907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14" name="object 14"/>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15" name="object 15"/>
            <p:cNvSpPr/>
            <p:nvPr/>
          </p:nvSpPr>
          <p:spPr>
            <a:xfrm>
              <a:off x="8892565" y="6291083"/>
              <a:ext cx="531850" cy="536435"/>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a:spLocks noGrp="1"/>
          </p:cNvSpPr>
          <p:nvPr>
            <p:ph type="title"/>
          </p:nvPr>
        </p:nvSpPr>
        <p:spPr>
          <a:xfrm>
            <a:off x="2997454" y="139065"/>
            <a:ext cx="5122545" cy="299720"/>
          </a:xfrm>
          <a:prstGeom prst="rect">
            <a:avLst/>
          </a:prstGeom>
        </p:spPr>
        <p:txBody>
          <a:bodyPr vert="horz" wrap="square" lIns="0" tIns="12700" rIns="0" bIns="0" rtlCol="0">
            <a:spAutoFit/>
          </a:bodyPr>
          <a:lstStyle/>
          <a:p>
            <a:pPr marL="12700">
              <a:lnSpc>
                <a:spcPct val="100000"/>
              </a:lnSpc>
              <a:spcBef>
                <a:spcPts val="100"/>
              </a:spcBef>
            </a:pPr>
            <a:r>
              <a:rPr spc="-5" dirty="0"/>
              <a:t>WORK CONTRIBUTION </a:t>
            </a:r>
            <a:r>
              <a:rPr dirty="0"/>
              <a:t>OF GROUP</a:t>
            </a:r>
            <a:r>
              <a:rPr spc="-200" dirty="0"/>
              <a:t> </a:t>
            </a:r>
            <a:r>
              <a:rPr dirty="0"/>
              <a:t>MEMBERS</a:t>
            </a:r>
          </a:p>
        </p:txBody>
      </p:sp>
      <p:sp>
        <p:nvSpPr>
          <p:cNvPr id="17" name="object 17"/>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18" name="object 18"/>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endParaRPr sz="1400">
              <a:latin typeface="Times New Roman"/>
              <a:cs typeface="Times New Roman"/>
            </a:endParaRPr>
          </a:p>
        </p:txBody>
      </p:sp>
      <p:sp>
        <p:nvSpPr>
          <p:cNvPr id="20" name="object 20"/>
          <p:cNvSpPr txBox="1">
            <a:spLocks noGrp="1"/>
          </p:cNvSpPr>
          <p:nvPr>
            <p:ph type="ftr" sz="quarter" idx="5"/>
          </p:nvPr>
        </p:nvSpPr>
        <p:spPr>
          <a:xfrm>
            <a:off x="1113536" y="6285584"/>
            <a:ext cx="4889511" cy="823302"/>
          </a:xfrm>
          <a:prstGeom prst="rect">
            <a:avLst/>
          </a:prstGeom>
        </p:spPr>
        <p:txBody>
          <a:bodyPr vert="horz" wrap="square" lIns="0" tIns="0" rIns="0" bIns="0" rtlCol="0" anchor="t">
            <a:spAutoFit/>
          </a:bodyPr>
          <a:lstStyle/>
          <a:p>
            <a:pPr marL="12700">
              <a:lnSpc>
                <a:spcPts val="2065"/>
              </a:lnSpc>
            </a:pPr>
            <a:r>
              <a:rPr dirty="0"/>
              <a:t>Distillation </a:t>
            </a:r>
            <a:r>
              <a:rPr spc="-5" dirty="0"/>
              <a:t>Column</a:t>
            </a:r>
            <a:r>
              <a:rPr spc="-55" dirty="0"/>
              <a:t> </a:t>
            </a:r>
            <a:r>
              <a:rPr spc="-5" dirty="0"/>
              <a:t>Design</a:t>
            </a:r>
          </a:p>
          <a:p>
            <a:pPr marL="12700"/>
            <a:r>
              <a:rPr dirty="0"/>
              <a:t>Mentor:</a:t>
            </a:r>
            <a:r>
              <a:rPr lang="en-US" dirty="0"/>
              <a:t> Raju Singh &amp; </a:t>
            </a:r>
            <a:r>
              <a:rPr lang="en-US" dirty="0" err="1"/>
              <a:t>Samnvay</a:t>
            </a:r>
            <a:r>
              <a:rPr lang="en-US" dirty="0"/>
              <a:t> Lakhotia</a:t>
            </a:r>
          </a:p>
          <a:p>
            <a:pPr marL="12700">
              <a:lnSpc>
                <a:spcPct val="100000"/>
              </a:lnSpc>
            </a:pPr>
            <a:endParaRPr dirty="0"/>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graphicFrame>
        <p:nvGraphicFramePr>
          <p:cNvPr id="19" name="object 19"/>
          <p:cNvGraphicFramePr>
            <a:graphicFrameLocks noGrp="1"/>
          </p:cNvGraphicFramePr>
          <p:nvPr>
            <p:extLst>
              <p:ext uri="{D42A27DB-BD31-4B8C-83A1-F6EECF244321}">
                <p14:modId xmlns:p14="http://schemas.microsoft.com/office/powerpoint/2010/main" val="1192151927"/>
              </p:ext>
            </p:extLst>
          </p:nvPr>
        </p:nvGraphicFramePr>
        <p:xfrm>
          <a:off x="1236452" y="1078301"/>
          <a:ext cx="9920602" cy="4383346"/>
        </p:xfrm>
        <a:graphic>
          <a:graphicData uri="http://schemas.openxmlformats.org/drawingml/2006/table">
            <a:tbl>
              <a:tblPr firstRow="1" bandRow="1">
                <a:tableStyleId>{2D5ABB26-0587-4C30-8999-92F81FD0307C}</a:tableStyleId>
              </a:tblPr>
              <a:tblGrid>
                <a:gridCol w="4937124">
                  <a:extLst>
                    <a:ext uri="{9D8B030D-6E8A-4147-A177-3AD203B41FA5}">
                      <a16:colId xmlns:a16="http://schemas.microsoft.com/office/drawing/2014/main" val="20000"/>
                    </a:ext>
                  </a:extLst>
                </a:gridCol>
                <a:gridCol w="4983478">
                  <a:extLst>
                    <a:ext uri="{9D8B030D-6E8A-4147-A177-3AD203B41FA5}">
                      <a16:colId xmlns:a16="http://schemas.microsoft.com/office/drawing/2014/main" val="20001"/>
                    </a:ext>
                  </a:extLst>
                </a:gridCol>
              </a:tblGrid>
              <a:tr h="430507">
                <a:tc>
                  <a:txBody>
                    <a:bodyPr/>
                    <a:lstStyle/>
                    <a:p>
                      <a:pPr marR="158750" algn="ctr">
                        <a:lnSpc>
                          <a:spcPct val="100000"/>
                        </a:lnSpc>
                        <a:spcBef>
                          <a:spcPts val="300"/>
                        </a:spcBef>
                      </a:pPr>
                      <a:r>
                        <a:rPr lang="en-US" sz="1800" b="1" spc="-50" dirty="0">
                          <a:solidFill>
                            <a:srgbClr val="FFFFFF"/>
                          </a:solidFill>
                          <a:latin typeface="Times New Roman"/>
                          <a:cs typeface="Times New Roman"/>
                        </a:rPr>
                        <a:t>Aditya Singh </a:t>
                      </a:r>
                      <a:r>
                        <a:rPr lang="en-US" sz="1800" b="1" spc="-50" dirty="0" err="1">
                          <a:solidFill>
                            <a:srgbClr val="FFFFFF"/>
                          </a:solidFill>
                          <a:latin typeface="Times New Roman"/>
                          <a:cs typeface="Times New Roman"/>
                        </a:rPr>
                        <a:t>Kaurav</a:t>
                      </a:r>
                      <a:endParaRPr sz="1800" b="1" spc="-50" dirty="0" err="1">
                        <a:solidFill>
                          <a:srgbClr val="FFFFFF"/>
                        </a:solidFill>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R="133350" algn="ctr">
                        <a:lnSpc>
                          <a:spcPct val="100000"/>
                        </a:lnSpc>
                        <a:spcBef>
                          <a:spcPts val="300"/>
                        </a:spcBef>
                      </a:pPr>
                      <a:r>
                        <a:rPr lang="en-US" sz="1800" b="1" spc="-25" dirty="0">
                          <a:solidFill>
                            <a:srgbClr val="FFFFFF"/>
                          </a:solidFill>
                          <a:latin typeface="Times New Roman"/>
                          <a:cs typeface="Times New Roman"/>
                        </a:rPr>
                        <a:t>Harjap Singh</a:t>
                      </a:r>
                      <a:endParaRPr sz="1800" b="1" spc="-25" dirty="0">
                        <a:solidFill>
                          <a:srgbClr val="FFFFFF"/>
                        </a:solidFill>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1565481">
                <a:tc>
                  <a:txBody>
                    <a:bodyPr/>
                    <a:lstStyle/>
                    <a:p>
                      <a:pPr marL="91440" marR="626745">
                        <a:lnSpc>
                          <a:spcPct val="100000"/>
                        </a:lnSpc>
                        <a:spcBef>
                          <a:spcPts val="305"/>
                        </a:spcBef>
                      </a:pPr>
                      <a:r>
                        <a:rPr lang="en-US" sz="1800" spc="-20" dirty="0">
                          <a:latin typeface="Times New Roman"/>
                          <a:cs typeface="Times New Roman"/>
                        </a:rPr>
                        <a:t>Wrote </a:t>
                      </a:r>
                      <a:r>
                        <a:rPr lang="en-US" sz="1800" spc="-20" dirty="0" err="1">
                          <a:latin typeface="Times New Roman"/>
                          <a:cs typeface="Times New Roman"/>
                        </a:rPr>
                        <a:t>matlab</a:t>
                      </a:r>
                      <a:r>
                        <a:rPr lang="en-US" sz="1800" spc="-20" dirty="0">
                          <a:latin typeface="Times New Roman"/>
                          <a:cs typeface="Times New Roman"/>
                        </a:rPr>
                        <a:t> code for plotting </a:t>
                      </a:r>
                      <a:r>
                        <a:rPr lang="en-US" sz="1800" spc="-20" dirty="0" err="1">
                          <a:latin typeface="Times New Roman"/>
                          <a:cs typeface="Times New Roman"/>
                        </a:rPr>
                        <a:t>xy</a:t>
                      </a:r>
                      <a:r>
                        <a:rPr lang="en-US" sz="1800" spc="-20" dirty="0">
                          <a:latin typeface="Times New Roman"/>
                          <a:cs typeface="Times New Roman"/>
                        </a:rPr>
                        <a:t> plot for acetone chloroform system for both ideal and </a:t>
                      </a:r>
                      <a:r>
                        <a:rPr lang="en-US" sz="1800" spc="-20" dirty="0" err="1">
                          <a:latin typeface="Times New Roman"/>
                          <a:cs typeface="Times New Roman"/>
                        </a:rPr>
                        <a:t>non ideal</a:t>
                      </a:r>
                      <a:r>
                        <a:rPr lang="en-US" sz="1800" spc="-20" dirty="0">
                          <a:latin typeface="Times New Roman"/>
                          <a:cs typeface="Times New Roman"/>
                        </a:rPr>
                        <a:t> system. </a:t>
                      </a:r>
                      <a:endParaRPr sz="1800" spc="-2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marR="363220" lvl="0">
                        <a:lnSpc>
                          <a:spcPct val="100000"/>
                        </a:lnSpc>
                        <a:spcBef>
                          <a:spcPts val="305"/>
                        </a:spcBef>
                        <a:buNone/>
                      </a:pPr>
                      <a:r>
                        <a:rPr lang="en-US" sz="1800" b="0" i="0" u="none" strike="noStrike" spc="-40" noProof="0" dirty="0">
                          <a:latin typeface="Times New Roman"/>
                        </a:rPr>
                        <a:t>Wrote </a:t>
                      </a:r>
                      <a:r>
                        <a:rPr lang="en-US" sz="1800" b="0" i="0" u="none" strike="noStrike" spc="-40" noProof="0" dirty="0" err="1">
                          <a:latin typeface="Times New Roman"/>
                        </a:rPr>
                        <a:t>matlab</a:t>
                      </a:r>
                      <a:r>
                        <a:rPr lang="en-US" sz="1800" b="0" i="0" u="none" strike="noStrike" spc="-40" noProof="0" dirty="0">
                          <a:latin typeface="Times New Roman"/>
                        </a:rPr>
                        <a:t> code for plotting </a:t>
                      </a:r>
                      <a:r>
                        <a:rPr lang="en-US" sz="1800" b="0" i="0" u="none" strike="noStrike" spc="-40" noProof="0" dirty="0" err="1">
                          <a:latin typeface="Times New Roman"/>
                        </a:rPr>
                        <a:t>xy</a:t>
                      </a:r>
                      <a:r>
                        <a:rPr lang="en-US" sz="1800" b="0" i="0" u="none" strike="noStrike" spc="-40" noProof="0" dirty="0">
                          <a:latin typeface="Times New Roman"/>
                        </a:rPr>
                        <a:t> plot for acetone chloroform system for both ideal and </a:t>
                      </a:r>
                      <a:r>
                        <a:rPr lang="en-US" sz="1800" b="0" i="0" u="none" strike="noStrike" spc="-40" noProof="0" dirty="0" err="1">
                          <a:latin typeface="Times New Roman"/>
                        </a:rPr>
                        <a:t>non ideal</a:t>
                      </a:r>
                      <a:r>
                        <a:rPr lang="en-US" sz="1800" b="0" i="0" u="none" strike="noStrike" spc="-40" noProof="0" dirty="0">
                          <a:latin typeface="Times New Roman"/>
                        </a:rPr>
                        <a:t> system.(we both were in campus at that time so both did both things). </a:t>
                      </a:r>
                      <a:endParaRPr dirty="0"/>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1193679">
                <a:tc>
                  <a:txBody>
                    <a:bodyPr/>
                    <a:lstStyle/>
                    <a:p>
                      <a:pPr marL="91440" marR="257810">
                        <a:lnSpc>
                          <a:spcPct val="100000"/>
                        </a:lnSpc>
                        <a:spcBef>
                          <a:spcPts val="300"/>
                        </a:spcBef>
                      </a:pPr>
                      <a:r>
                        <a:rPr sz="1800" spc="-20" dirty="0">
                          <a:latin typeface="Times New Roman"/>
                          <a:cs typeface="Times New Roman"/>
                        </a:rPr>
                        <a:t>Wrote </a:t>
                      </a:r>
                      <a:r>
                        <a:rPr sz="1800" dirty="0">
                          <a:latin typeface="Times New Roman"/>
                          <a:cs typeface="Times New Roman"/>
                        </a:rPr>
                        <a:t>the </a:t>
                      </a:r>
                      <a:r>
                        <a:rPr sz="1800" spc="-40" dirty="0">
                          <a:latin typeface="Times New Roman"/>
                          <a:cs typeface="Times New Roman"/>
                        </a:rPr>
                        <a:t>MATLAB </a:t>
                      </a:r>
                      <a:r>
                        <a:rPr sz="1800" dirty="0">
                          <a:latin typeface="Times New Roman"/>
                          <a:cs typeface="Times New Roman"/>
                        </a:rPr>
                        <a:t>code for getting the </a:t>
                      </a:r>
                      <a:r>
                        <a:rPr lang="en-US" sz="1800" dirty="0">
                          <a:latin typeface="Times New Roman"/>
                          <a:cs typeface="Times New Roman"/>
                        </a:rPr>
                        <a:t>minimum number of stages.</a:t>
                      </a:r>
                      <a:endParaRPr sz="1800" dirty="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lvl="0" algn="l">
                        <a:lnSpc>
                          <a:spcPct val="100000"/>
                        </a:lnSpc>
                        <a:spcBef>
                          <a:spcPts val="0"/>
                        </a:spcBef>
                        <a:spcAft>
                          <a:spcPts val="0"/>
                        </a:spcAft>
                        <a:buNone/>
                      </a:pPr>
                      <a:r>
                        <a:rPr lang="en-US" sz="1800" b="0" i="0" u="none" strike="noStrike" spc="-5" noProof="0" dirty="0">
                          <a:latin typeface="Times New Roman"/>
                        </a:rPr>
                        <a:t>Wrote the MATLAB code for getting the actual  number of stages , Reflux ratio , Minimum Reflux  Ratio.</a:t>
                      </a:r>
                      <a:endParaRPr lang="en-US" sz="1800" b="0" i="0" u="none" strike="noStrike" spc="-5" noProof="0" dirty="0"/>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1193679">
                <a:tc>
                  <a:txBody>
                    <a:bodyPr/>
                    <a:lstStyle/>
                    <a:p>
                      <a:pPr marL="91440" marR="612775">
                        <a:lnSpc>
                          <a:spcPct val="100000"/>
                        </a:lnSpc>
                        <a:spcBef>
                          <a:spcPts val="305"/>
                        </a:spcBef>
                      </a:pPr>
                      <a:r>
                        <a:rPr lang="en-US" sz="1800" dirty="0">
                          <a:latin typeface="Times New Roman"/>
                          <a:cs typeface="Times New Roman"/>
                        </a:rPr>
                        <a:t>Simulation in DWSIM for acetone-chloroform mixture separation by pressure swing distillation method. </a:t>
                      </a:r>
                      <a:endParaRPr sz="18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lvl="0" algn="l">
                        <a:lnSpc>
                          <a:spcPct val="100000"/>
                        </a:lnSpc>
                        <a:spcBef>
                          <a:spcPts val="0"/>
                        </a:spcBef>
                        <a:spcAft>
                          <a:spcPts val="0"/>
                        </a:spcAft>
                        <a:buNone/>
                      </a:pPr>
                      <a:r>
                        <a:rPr lang="en-US" sz="1800" b="0" i="0" u="none" strike="noStrike" spc="-5" noProof="0" dirty="0">
                          <a:latin typeface="Times New Roman"/>
                        </a:rPr>
                        <a:t>Simulation in DWSIM for acetone-chloroform mixture separation by Extractive distillation method. </a:t>
                      </a:r>
                      <a:endParaRPr lang="en-US" sz="1800" b="0" i="0" u="none" strike="noStrike" spc="-5" noProof="0" dirty="0"/>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77078" y="120522"/>
            <a:ext cx="1873885" cy="330835"/>
          </a:xfrm>
          <a:prstGeom prst="rect">
            <a:avLst/>
          </a:prstGeom>
        </p:spPr>
        <p:txBody>
          <a:bodyPr vert="horz" wrap="square" lIns="0" tIns="12700" rIns="0" bIns="0" rtlCol="0">
            <a:spAutoFit/>
          </a:bodyPr>
          <a:lstStyle/>
          <a:p>
            <a:pPr marL="12700">
              <a:lnSpc>
                <a:spcPct val="100000"/>
              </a:lnSpc>
              <a:spcBef>
                <a:spcPts val="100"/>
              </a:spcBef>
            </a:pPr>
            <a:r>
              <a:rPr sz="2000" b="1" spc="-15" dirty="0">
                <a:latin typeface="Times New Roman"/>
                <a:cs typeface="Times New Roman"/>
              </a:rPr>
              <a:t>DISTILLATION</a:t>
            </a:r>
            <a:endParaRPr sz="2000">
              <a:latin typeface="Times New Roman"/>
              <a:cs typeface="Times New Roman"/>
            </a:endParaRPr>
          </a:p>
        </p:txBody>
      </p:sp>
      <p:sp>
        <p:nvSpPr>
          <p:cNvPr id="3" name="object 3"/>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4" name="object 4"/>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endParaRPr sz="1400">
              <a:latin typeface="Times New Roman"/>
              <a:cs typeface="Times New Roman"/>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sp>
        <p:nvSpPr>
          <p:cNvPr id="5" name="object 5"/>
          <p:cNvSpPr txBox="1"/>
          <p:nvPr/>
        </p:nvSpPr>
        <p:spPr>
          <a:xfrm>
            <a:off x="457200" y="874524"/>
            <a:ext cx="10941685" cy="4416425"/>
          </a:xfrm>
          <a:prstGeom prst="rect">
            <a:avLst/>
          </a:prstGeom>
        </p:spPr>
        <p:txBody>
          <a:bodyPr vert="horz" wrap="square" lIns="0" tIns="12700" rIns="0" bIns="0" rtlCol="0">
            <a:spAutoFit/>
          </a:bodyPr>
          <a:lstStyle/>
          <a:p>
            <a:pPr marL="12700">
              <a:lnSpc>
                <a:spcPct val="100000"/>
              </a:lnSpc>
              <a:spcBef>
                <a:spcPts val="100"/>
              </a:spcBef>
            </a:pPr>
            <a:r>
              <a:rPr sz="2400" b="1" spc="-20" dirty="0">
                <a:latin typeface="Times New Roman"/>
                <a:cs typeface="Times New Roman"/>
              </a:rPr>
              <a:t>DISTILLATION</a:t>
            </a:r>
            <a:endParaRPr sz="2400">
              <a:latin typeface="Times New Roman"/>
              <a:cs typeface="Times New Roman"/>
            </a:endParaRPr>
          </a:p>
          <a:p>
            <a:pPr>
              <a:lnSpc>
                <a:spcPct val="100000"/>
              </a:lnSpc>
              <a:spcBef>
                <a:spcPts val="10"/>
              </a:spcBef>
            </a:pPr>
            <a:endParaRPr sz="2500">
              <a:latin typeface="Times New Roman"/>
              <a:cs typeface="Times New Roman"/>
            </a:endParaRPr>
          </a:p>
          <a:p>
            <a:pPr marL="355600" marR="5080" indent="-342900">
              <a:lnSpc>
                <a:spcPct val="100000"/>
              </a:lnSpc>
              <a:buClr>
                <a:srgbClr val="4471C4"/>
              </a:buClr>
              <a:buFont typeface="Wingdings"/>
              <a:buChar char=""/>
              <a:tabLst>
                <a:tab pos="354965" algn="l"/>
                <a:tab pos="355600" algn="l"/>
              </a:tabLst>
            </a:pPr>
            <a:r>
              <a:rPr sz="2400" spc="-5" dirty="0">
                <a:latin typeface="Times New Roman"/>
                <a:cs typeface="Times New Roman"/>
              </a:rPr>
              <a:t>Distillation </a:t>
            </a:r>
            <a:r>
              <a:rPr sz="2400" dirty="0">
                <a:latin typeface="Times New Roman"/>
                <a:cs typeface="Times New Roman"/>
              </a:rPr>
              <a:t>refers to the selective boiling and </a:t>
            </a:r>
            <a:r>
              <a:rPr sz="2400" spc="-5" dirty="0">
                <a:latin typeface="Times New Roman"/>
                <a:cs typeface="Times New Roman"/>
              </a:rPr>
              <a:t>subsequent </a:t>
            </a:r>
            <a:r>
              <a:rPr sz="2400" dirty="0">
                <a:latin typeface="Times New Roman"/>
                <a:cs typeface="Times New Roman"/>
              </a:rPr>
              <a:t>condensation of a</a:t>
            </a:r>
            <a:r>
              <a:rPr sz="2400" spc="-120" dirty="0">
                <a:latin typeface="Times New Roman"/>
                <a:cs typeface="Times New Roman"/>
              </a:rPr>
              <a:t> </a:t>
            </a:r>
            <a:r>
              <a:rPr sz="2400" spc="-5" dirty="0">
                <a:latin typeface="Times New Roman"/>
                <a:cs typeface="Times New Roman"/>
              </a:rPr>
              <a:t>component  </a:t>
            </a:r>
            <a:r>
              <a:rPr sz="2400" dirty="0">
                <a:latin typeface="Times New Roman"/>
                <a:cs typeface="Times New Roman"/>
              </a:rPr>
              <a:t>in a liquid </a:t>
            </a:r>
            <a:r>
              <a:rPr sz="2400" spc="-5" dirty="0">
                <a:latin typeface="Times New Roman"/>
                <a:cs typeface="Times New Roman"/>
              </a:rPr>
              <a:t>mixture. </a:t>
            </a:r>
            <a:r>
              <a:rPr sz="2400" dirty="0">
                <a:latin typeface="Times New Roman"/>
                <a:cs typeface="Times New Roman"/>
              </a:rPr>
              <a:t>The </a:t>
            </a:r>
            <a:r>
              <a:rPr sz="2400" spc="-5" dirty="0">
                <a:latin typeface="Times New Roman"/>
                <a:cs typeface="Times New Roman"/>
              </a:rPr>
              <a:t>process </a:t>
            </a:r>
            <a:r>
              <a:rPr sz="2400" dirty="0">
                <a:latin typeface="Times New Roman"/>
                <a:cs typeface="Times New Roman"/>
              </a:rPr>
              <a:t>of </a:t>
            </a:r>
            <a:r>
              <a:rPr sz="2400" spc="-5" dirty="0">
                <a:latin typeface="Times New Roman"/>
                <a:cs typeface="Times New Roman"/>
              </a:rPr>
              <a:t>distillation </a:t>
            </a:r>
            <a:r>
              <a:rPr sz="2400" dirty="0">
                <a:latin typeface="Times New Roman"/>
                <a:cs typeface="Times New Roman"/>
              </a:rPr>
              <a:t>exploits the </a:t>
            </a:r>
            <a:r>
              <a:rPr sz="2400" spc="-10" dirty="0">
                <a:latin typeface="Times New Roman"/>
                <a:cs typeface="Times New Roman"/>
              </a:rPr>
              <a:t>difference </a:t>
            </a:r>
            <a:r>
              <a:rPr sz="2400" dirty="0">
                <a:latin typeface="Times New Roman"/>
                <a:cs typeface="Times New Roman"/>
              </a:rPr>
              <a:t>in the boiling  points </a:t>
            </a:r>
            <a:r>
              <a:rPr sz="2400" spc="-5" dirty="0">
                <a:latin typeface="Times New Roman"/>
                <a:cs typeface="Times New Roman"/>
              </a:rPr>
              <a:t>of </a:t>
            </a:r>
            <a:r>
              <a:rPr sz="2400" dirty="0">
                <a:latin typeface="Times New Roman"/>
                <a:cs typeface="Times New Roman"/>
              </a:rPr>
              <a:t>the </a:t>
            </a:r>
            <a:r>
              <a:rPr sz="2400" spc="-5" dirty="0">
                <a:latin typeface="Times New Roman"/>
                <a:cs typeface="Times New Roman"/>
              </a:rPr>
              <a:t>components </a:t>
            </a:r>
            <a:r>
              <a:rPr sz="2400" dirty="0">
                <a:latin typeface="Times New Roman"/>
                <a:cs typeface="Times New Roman"/>
              </a:rPr>
              <a:t>in the liquid </a:t>
            </a:r>
            <a:r>
              <a:rPr sz="2400" spc="-5" dirty="0">
                <a:latin typeface="Times New Roman"/>
                <a:cs typeface="Times New Roman"/>
              </a:rPr>
              <a:t>mixture </a:t>
            </a:r>
            <a:r>
              <a:rPr sz="2400" dirty="0">
                <a:latin typeface="Times New Roman"/>
                <a:cs typeface="Times New Roman"/>
              </a:rPr>
              <a:t>by </a:t>
            </a:r>
            <a:r>
              <a:rPr sz="2400" spc="-5" dirty="0">
                <a:latin typeface="Times New Roman"/>
                <a:cs typeface="Times New Roman"/>
              </a:rPr>
              <a:t>forcing </a:t>
            </a:r>
            <a:r>
              <a:rPr sz="2400" dirty="0">
                <a:latin typeface="Times New Roman"/>
                <a:cs typeface="Times New Roman"/>
              </a:rPr>
              <a:t>one of them into a gaseous  state.</a:t>
            </a:r>
            <a:endParaRPr sz="2400">
              <a:latin typeface="Times New Roman"/>
              <a:cs typeface="Times New Roman"/>
            </a:endParaRPr>
          </a:p>
          <a:p>
            <a:pPr>
              <a:lnSpc>
                <a:spcPct val="100000"/>
              </a:lnSpc>
              <a:spcBef>
                <a:spcPts val="5"/>
              </a:spcBef>
              <a:buClr>
                <a:srgbClr val="4471C4"/>
              </a:buClr>
              <a:buFont typeface="Wingdings"/>
              <a:buChar char=""/>
            </a:pPr>
            <a:endParaRPr sz="2500">
              <a:latin typeface="Times New Roman"/>
              <a:cs typeface="Times New Roman"/>
            </a:endParaRPr>
          </a:p>
          <a:p>
            <a:pPr marL="355600" indent="-342900">
              <a:lnSpc>
                <a:spcPct val="100000"/>
              </a:lnSpc>
              <a:buClr>
                <a:srgbClr val="4471C4"/>
              </a:buClr>
              <a:buFont typeface="Wingdings"/>
              <a:buChar char=""/>
              <a:tabLst>
                <a:tab pos="354965" algn="l"/>
                <a:tab pos="355600" algn="l"/>
              </a:tabLst>
            </a:pPr>
            <a:r>
              <a:rPr sz="2400" dirty="0">
                <a:latin typeface="Times New Roman"/>
                <a:cs typeface="Times New Roman"/>
              </a:rPr>
              <a:t>It </a:t>
            </a:r>
            <a:r>
              <a:rPr sz="2400" spc="-5" dirty="0">
                <a:latin typeface="Times New Roman"/>
                <a:cs typeface="Times New Roman"/>
              </a:rPr>
              <a:t>is </a:t>
            </a:r>
            <a:r>
              <a:rPr sz="2400" dirty="0">
                <a:latin typeface="Times New Roman"/>
                <a:cs typeface="Times New Roman"/>
              </a:rPr>
              <a:t>an </a:t>
            </a:r>
            <a:r>
              <a:rPr sz="2400" spc="-10" dirty="0">
                <a:latin typeface="Times New Roman"/>
                <a:cs typeface="Times New Roman"/>
              </a:rPr>
              <a:t>energy </a:t>
            </a:r>
            <a:r>
              <a:rPr sz="2400" dirty="0">
                <a:latin typeface="Times New Roman"/>
                <a:cs typeface="Times New Roman"/>
              </a:rPr>
              <a:t>intensive </a:t>
            </a:r>
            <a:r>
              <a:rPr sz="2400" spc="-5" dirty="0">
                <a:latin typeface="Times New Roman"/>
                <a:cs typeface="Times New Roman"/>
              </a:rPr>
              <a:t>process </a:t>
            </a:r>
            <a:r>
              <a:rPr sz="2400" dirty="0">
                <a:latin typeface="Times New Roman"/>
                <a:cs typeface="Times New Roman"/>
              </a:rPr>
              <a:t>but high purity can be obtained by</a:t>
            </a:r>
            <a:r>
              <a:rPr sz="2400" spc="-130" dirty="0">
                <a:latin typeface="Times New Roman"/>
                <a:cs typeface="Times New Roman"/>
              </a:rPr>
              <a:t> </a:t>
            </a:r>
            <a:r>
              <a:rPr sz="2400" dirty="0">
                <a:latin typeface="Times New Roman"/>
                <a:cs typeface="Times New Roman"/>
              </a:rPr>
              <a:t>it</a:t>
            </a:r>
            <a:endParaRPr sz="2400">
              <a:latin typeface="Times New Roman"/>
              <a:cs typeface="Times New Roman"/>
            </a:endParaRPr>
          </a:p>
          <a:p>
            <a:pPr>
              <a:lnSpc>
                <a:spcPct val="100000"/>
              </a:lnSpc>
              <a:spcBef>
                <a:spcPts val="10"/>
              </a:spcBef>
              <a:buClr>
                <a:srgbClr val="4471C4"/>
              </a:buClr>
              <a:buFont typeface="Wingdings"/>
              <a:buChar char=""/>
            </a:pPr>
            <a:endParaRPr sz="2500">
              <a:latin typeface="Times New Roman"/>
              <a:cs typeface="Times New Roman"/>
            </a:endParaRPr>
          </a:p>
          <a:p>
            <a:pPr marL="355600" indent="-342900">
              <a:lnSpc>
                <a:spcPct val="100000"/>
              </a:lnSpc>
              <a:buClr>
                <a:srgbClr val="4471C4"/>
              </a:buClr>
              <a:buFont typeface="Wingdings"/>
              <a:buChar char=""/>
              <a:tabLst>
                <a:tab pos="354965" algn="l"/>
                <a:tab pos="355600" algn="l"/>
              </a:tabLst>
            </a:pPr>
            <a:r>
              <a:rPr sz="2400" dirty="0">
                <a:latin typeface="Times New Roman"/>
                <a:cs typeface="Times New Roman"/>
              </a:rPr>
              <a:t>Applications in</a:t>
            </a:r>
            <a:r>
              <a:rPr sz="2400" spc="-50" dirty="0">
                <a:latin typeface="Times New Roman"/>
                <a:cs typeface="Times New Roman"/>
              </a:rPr>
              <a:t> </a:t>
            </a:r>
            <a:r>
              <a:rPr sz="2400" dirty="0">
                <a:latin typeface="Times New Roman"/>
                <a:cs typeface="Times New Roman"/>
              </a:rPr>
              <a:t>Industry</a:t>
            </a:r>
            <a:endParaRPr sz="2400">
              <a:latin typeface="Times New Roman"/>
              <a:cs typeface="Times New Roman"/>
            </a:endParaRPr>
          </a:p>
          <a:p>
            <a:pPr marL="12700">
              <a:lnSpc>
                <a:spcPct val="100000"/>
              </a:lnSpc>
            </a:pPr>
            <a:r>
              <a:rPr sz="2400" spc="-5" dirty="0">
                <a:latin typeface="Times New Roman"/>
                <a:cs typeface="Times New Roman"/>
              </a:rPr>
              <a:t>A </a:t>
            </a:r>
            <a:r>
              <a:rPr sz="2400" dirty="0">
                <a:latin typeface="Times New Roman"/>
                <a:cs typeface="Times New Roman"/>
              </a:rPr>
              <a:t>wide range of Petroleum Products can be obtained</a:t>
            </a:r>
            <a:r>
              <a:rPr sz="2400" spc="-245" dirty="0">
                <a:latin typeface="Times New Roman"/>
                <a:cs typeface="Times New Roman"/>
              </a:rPr>
              <a:t> </a:t>
            </a:r>
            <a:r>
              <a:rPr sz="2400" dirty="0">
                <a:latin typeface="Times New Roman"/>
                <a:cs typeface="Times New Roman"/>
              </a:rPr>
              <a:t>like:</a:t>
            </a:r>
            <a:endParaRPr sz="2400">
              <a:latin typeface="Times New Roman"/>
              <a:cs typeface="Times New Roman"/>
            </a:endParaRPr>
          </a:p>
          <a:p>
            <a:pPr marL="12700">
              <a:lnSpc>
                <a:spcPct val="100000"/>
              </a:lnSpc>
            </a:pPr>
            <a:r>
              <a:rPr sz="2400" dirty="0">
                <a:latin typeface="Times New Roman"/>
                <a:cs typeface="Times New Roman"/>
              </a:rPr>
              <a:t>Gasoline , </a:t>
            </a:r>
            <a:r>
              <a:rPr sz="2400" spc="-5" dirty="0">
                <a:latin typeface="Times New Roman"/>
                <a:cs typeface="Times New Roman"/>
              </a:rPr>
              <a:t>Diesel </a:t>
            </a:r>
            <a:r>
              <a:rPr sz="2400" dirty="0">
                <a:latin typeface="Times New Roman"/>
                <a:cs typeface="Times New Roman"/>
              </a:rPr>
              <a:t>fuel , Lubricating oil , Fuel oil , </a:t>
            </a:r>
            <a:r>
              <a:rPr sz="2400" spc="-10" dirty="0">
                <a:latin typeface="Times New Roman"/>
                <a:cs typeface="Times New Roman"/>
              </a:rPr>
              <a:t>paraffin </a:t>
            </a:r>
            <a:r>
              <a:rPr sz="2400" spc="-5" dirty="0">
                <a:latin typeface="Times New Roman"/>
                <a:cs typeface="Times New Roman"/>
              </a:rPr>
              <a:t>wax </a:t>
            </a:r>
            <a:r>
              <a:rPr sz="2400" dirty="0">
                <a:latin typeface="Times New Roman"/>
                <a:cs typeface="Times New Roman"/>
              </a:rPr>
              <a:t>,</a:t>
            </a:r>
            <a:r>
              <a:rPr sz="2400" spc="-90" dirty="0">
                <a:latin typeface="Times New Roman"/>
                <a:cs typeface="Times New Roman"/>
              </a:rPr>
              <a:t> </a:t>
            </a:r>
            <a:r>
              <a:rPr sz="2400" spc="-5" dirty="0">
                <a:latin typeface="Times New Roman"/>
                <a:cs typeface="Times New Roman"/>
              </a:rPr>
              <a:t>petrochemicals</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06425"/>
            <a:chOff x="0" y="0"/>
            <a:chExt cx="12192000" cy="606425"/>
          </a:xfrm>
        </p:grpSpPr>
        <p:sp>
          <p:nvSpPr>
            <p:cNvPr id="3" name="object 3"/>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4" name="object 4"/>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13498" y="64752"/>
              <a:ext cx="459105" cy="459740"/>
            </a:xfrm>
            <a:custGeom>
              <a:avLst/>
              <a:gdLst/>
              <a:ahLst/>
              <a:cxnLst/>
              <a:rect l="l" t="t" r="r" b="b"/>
              <a:pathLst>
                <a:path w="459104" h="459740">
                  <a:moveTo>
                    <a:pt x="229550" y="0"/>
                  </a:moveTo>
                  <a:lnTo>
                    <a:pt x="183288" y="4665"/>
                  </a:lnTo>
                  <a:lnTo>
                    <a:pt x="140199" y="18047"/>
                  </a:lnTo>
                  <a:lnTo>
                    <a:pt x="101207" y="39221"/>
                  </a:lnTo>
                  <a:lnTo>
                    <a:pt x="67234" y="67264"/>
                  </a:lnTo>
                  <a:lnTo>
                    <a:pt x="39203" y="101254"/>
                  </a:lnTo>
                  <a:lnTo>
                    <a:pt x="18039" y="140266"/>
                  </a:lnTo>
                  <a:lnTo>
                    <a:pt x="4663" y="183379"/>
                  </a:lnTo>
                  <a:lnTo>
                    <a:pt x="0" y="229668"/>
                  </a:lnTo>
                  <a:lnTo>
                    <a:pt x="4663" y="275958"/>
                  </a:lnTo>
                  <a:lnTo>
                    <a:pt x="18039" y="319072"/>
                  </a:lnTo>
                  <a:lnTo>
                    <a:pt x="39203" y="358088"/>
                  </a:lnTo>
                  <a:lnTo>
                    <a:pt x="67234" y="392082"/>
                  </a:lnTo>
                  <a:lnTo>
                    <a:pt x="101207" y="420129"/>
                  </a:lnTo>
                  <a:lnTo>
                    <a:pt x="140199" y="441306"/>
                  </a:lnTo>
                  <a:lnTo>
                    <a:pt x="183288" y="454690"/>
                  </a:lnTo>
                  <a:lnTo>
                    <a:pt x="229550" y="459356"/>
                  </a:lnTo>
                  <a:lnTo>
                    <a:pt x="275813" y="454690"/>
                  </a:lnTo>
                  <a:lnTo>
                    <a:pt x="318902" y="441306"/>
                  </a:lnTo>
                  <a:lnTo>
                    <a:pt x="357894" y="420129"/>
                  </a:lnTo>
                  <a:lnTo>
                    <a:pt x="391867" y="392082"/>
                  </a:lnTo>
                  <a:lnTo>
                    <a:pt x="419897" y="358088"/>
                  </a:lnTo>
                  <a:lnTo>
                    <a:pt x="441062" y="319072"/>
                  </a:lnTo>
                  <a:lnTo>
                    <a:pt x="454438" y="275958"/>
                  </a:lnTo>
                  <a:lnTo>
                    <a:pt x="459101" y="229668"/>
                  </a:lnTo>
                  <a:lnTo>
                    <a:pt x="454438" y="183379"/>
                  </a:lnTo>
                  <a:lnTo>
                    <a:pt x="441062" y="140266"/>
                  </a:lnTo>
                  <a:lnTo>
                    <a:pt x="419897" y="101254"/>
                  </a:lnTo>
                  <a:lnTo>
                    <a:pt x="391867" y="67264"/>
                  </a:lnTo>
                  <a:lnTo>
                    <a:pt x="357894" y="39221"/>
                  </a:lnTo>
                  <a:lnTo>
                    <a:pt x="318902" y="18047"/>
                  </a:lnTo>
                  <a:lnTo>
                    <a:pt x="275813" y="4665"/>
                  </a:lnTo>
                  <a:lnTo>
                    <a:pt x="229550" y="0"/>
                  </a:lnTo>
                  <a:close/>
                </a:path>
              </a:pathLst>
            </a:custGeom>
            <a:solidFill>
              <a:srgbClr val="4471C4"/>
            </a:solidFill>
          </p:spPr>
          <p:txBody>
            <a:bodyPr wrap="square" lIns="0" tIns="0" rIns="0" bIns="0" rtlCol="0"/>
            <a:lstStyle/>
            <a:p>
              <a:endParaRPr/>
            </a:p>
          </p:txBody>
        </p:sp>
        <p:sp>
          <p:nvSpPr>
            <p:cNvPr id="6" name="object 6"/>
            <p:cNvSpPr/>
            <p:nvPr/>
          </p:nvSpPr>
          <p:spPr>
            <a:xfrm>
              <a:off x="0" y="0"/>
              <a:ext cx="237743" cy="190500"/>
            </a:xfrm>
            <a:prstGeom prst="rect">
              <a:avLst/>
            </a:prstGeom>
            <a:blipFill>
              <a:blip r:embed="rId3" cstate="print"/>
              <a:stretch>
                <a:fillRect/>
              </a:stretch>
            </a:blipFill>
          </p:spPr>
          <p:txBody>
            <a:bodyPr wrap="square" lIns="0" tIns="0" rIns="0" bIns="0" rtlCol="0"/>
            <a:lstStyle/>
            <a:p>
              <a:endParaRPr/>
            </a:p>
          </p:txBody>
        </p:sp>
      </p:grpSp>
      <p:grpSp>
        <p:nvGrpSpPr>
          <p:cNvPr id="7" name="object 7"/>
          <p:cNvGrpSpPr/>
          <p:nvPr/>
        </p:nvGrpSpPr>
        <p:grpSpPr>
          <a:xfrm>
            <a:off x="0" y="5750624"/>
            <a:ext cx="12192000" cy="1076960"/>
            <a:chOff x="0" y="5750624"/>
            <a:chExt cx="12192000" cy="1076960"/>
          </a:xfrm>
        </p:grpSpPr>
        <p:sp>
          <p:nvSpPr>
            <p:cNvPr id="8" name="object 8"/>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9" name="object 9"/>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0" name="object 10"/>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1" name="object 11"/>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2" name="object 12"/>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3" name="object 13"/>
            <p:cNvSpPr/>
            <p:nvPr/>
          </p:nvSpPr>
          <p:spPr>
            <a:xfrm>
              <a:off x="511474" y="6485339"/>
              <a:ext cx="134943" cy="69075"/>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15" name="object 15"/>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16" name="object 16"/>
            <p:cNvSpPr/>
            <p:nvPr/>
          </p:nvSpPr>
          <p:spPr>
            <a:xfrm>
              <a:off x="8892565" y="6291083"/>
              <a:ext cx="531850" cy="536435"/>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a:spLocks noGrp="1"/>
          </p:cNvSpPr>
          <p:nvPr>
            <p:ph type="title"/>
          </p:nvPr>
        </p:nvSpPr>
        <p:spPr>
          <a:xfrm>
            <a:off x="4153027" y="120522"/>
            <a:ext cx="4145279" cy="330835"/>
          </a:xfrm>
          <a:prstGeom prst="rect">
            <a:avLst/>
          </a:prstGeom>
        </p:spPr>
        <p:txBody>
          <a:bodyPr vert="horz" wrap="square" lIns="0" tIns="12700" rIns="0" bIns="0" rtlCol="0">
            <a:spAutoFit/>
          </a:bodyPr>
          <a:lstStyle/>
          <a:p>
            <a:pPr marL="12700">
              <a:lnSpc>
                <a:spcPct val="100000"/>
              </a:lnSpc>
              <a:spcBef>
                <a:spcPts val="100"/>
              </a:spcBef>
            </a:pPr>
            <a:r>
              <a:rPr sz="2000" spc="-10" dirty="0"/>
              <a:t>BINARY </a:t>
            </a:r>
            <a:r>
              <a:rPr sz="2000" spc="-15" dirty="0"/>
              <a:t>DISTILLATION</a:t>
            </a:r>
            <a:r>
              <a:rPr sz="2000" spc="-100" dirty="0"/>
              <a:t> </a:t>
            </a:r>
            <a:r>
              <a:rPr sz="2000" dirty="0"/>
              <a:t>COLUMN</a:t>
            </a:r>
            <a:endParaRPr sz="2000"/>
          </a:p>
        </p:txBody>
      </p:sp>
      <p:sp>
        <p:nvSpPr>
          <p:cNvPr id="18" name="object 18"/>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19" name="object 19"/>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endParaRPr sz="1400">
              <a:latin typeface="Times New Roman"/>
              <a:cs typeface="Times New Roman"/>
            </a:endParaRPr>
          </a:p>
        </p:txBody>
      </p:sp>
      <p:sp>
        <p:nvSpPr>
          <p:cNvPr id="20" name="object 20"/>
          <p:cNvSpPr txBox="1"/>
          <p:nvPr/>
        </p:nvSpPr>
        <p:spPr>
          <a:xfrm>
            <a:off x="478942" y="871169"/>
            <a:ext cx="7346315" cy="124650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The </a:t>
            </a:r>
            <a:r>
              <a:rPr sz="2000" spc="-10" dirty="0">
                <a:latin typeface="Times New Roman"/>
                <a:cs typeface="Times New Roman"/>
              </a:rPr>
              <a:t>main </a:t>
            </a:r>
            <a:r>
              <a:rPr sz="2000" dirty="0">
                <a:latin typeface="Times New Roman"/>
                <a:cs typeface="Times New Roman"/>
              </a:rPr>
              <a:t>components are</a:t>
            </a:r>
            <a:r>
              <a:rPr sz="2000" spc="-45" dirty="0">
                <a:latin typeface="Times New Roman"/>
                <a:cs typeface="Times New Roman"/>
              </a:rPr>
              <a:t> </a:t>
            </a:r>
            <a:r>
              <a:rPr sz="2000" dirty="0">
                <a:latin typeface="Times New Roman"/>
                <a:cs typeface="Times New Roman"/>
              </a:rPr>
              <a:t>–</a:t>
            </a:r>
            <a:endParaRPr sz="2000">
              <a:latin typeface="Times New Roman"/>
              <a:cs typeface="Times New Roman"/>
            </a:endParaRPr>
          </a:p>
          <a:p>
            <a:pPr marL="355600" indent="-342900">
              <a:lnSpc>
                <a:spcPct val="100000"/>
              </a:lnSpc>
              <a:spcBef>
                <a:spcPts val="5"/>
              </a:spcBef>
              <a:buClr>
                <a:srgbClr val="4471C4"/>
              </a:buClr>
              <a:buFont typeface="Wingdings"/>
              <a:buChar char=""/>
              <a:tabLst>
                <a:tab pos="354965" algn="l"/>
                <a:tab pos="355600" algn="l"/>
              </a:tabLst>
            </a:pPr>
            <a:r>
              <a:rPr sz="2000" dirty="0">
                <a:latin typeface="Times New Roman"/>
                <a:cs typeface="Times New Roman"/>
              </a:rPr>
              <a:t>a vertical </a:t>
            </a:r>
            <a:r>
              <a:rPr sz="2000" spc="-5" dirty="0">
                <a:latin typeface="Times New Roman"/>
                <a:cs typeface="Times New Roman"/>
              </a:rPr>
              <a:t>shell </a:t>
            </a:r>
            <a:r>
              <a:rPr sz="2000" dirty="0">
                <a:latin typeface="Times New Roman"/>
                <a:cs typeface="Times New Roman"/>
              </a:rPr>
              <a:t>where the separation of liquid components is</a:t>
            </a:r>
            <a:r>
              <a:rPr sz="2000" spc="-225" dirty="0">
                <a:latin typeface="Times New Roman"/>
                <a:cs typeface="Times New Roman"/>
              </a:rPr>
              <a:t> </a:t>
            </a:r>
            <a:r>
              <a:rPr sz="2000" dirty="0">
                <a:latin typeface="Times New Roman"/>
                <a:cs typeface="Times New Roman"/>
              </a:rPr>
              <a:t>carried</a:t>
            </a:r>
            <a:endParaRPr sz="2000">
              <a:latin typeface="Times New Roman"/>
              <a:cs typeface="Times New Roman"/>
            </a:endParaRPr>
          </a:p>
          <a:p>
            <a:pPr marL="76200" marR="5080" indent="-64135">
              <a:lnSpc>
                <a:spcPct val="100000"/>
              </a:lnSpc>
              <a:buClr>
                <a:srgbClr val="4471C4"/>
              </a:buClr>
              <a:buFont typeface="Wingdings"/>
              <a:buChar char=""/>
              <a:tabLst>
                <a:tab pos="354965" algn="l"/>
                <a:tab pos="355600" algn="l"/>
              </a:tabLst>
            </a:pPr>
            <a:r>
              <a:rPr sz="2000" spc="-5" dirty="0">
                <a:latin typeface="Times New Roman"/>
                <a:cs typeface="Times New Roman"/>
              </a:rPr>
              <a:t>column internals </a:t>
            </a:r>
            <a:r>
              <a:rPr sz="2000" dirty="0">
                <a:latin typeface="Times New Roman"/>
                <a:cs typeface="Times New Roman"/>
              </a:rPr>
              <a:t>such as </a:t>
            </a:r>
            <a:r>
              <a:rPr sz="2000" spc="-5" dirty="0">
                <a:latin typeface="Times New Roman"/>
                <a:cs typeface="Times New Roman"/>
              </a:rPr>
              <a:t>trays/plates </a:t>
            </a:r>
            <a:r>
              <a:rPr sz="2000" dirty="0">
                <a:latin typeface="Times New Roman"/>
                <a:cs typeface="Times New Roman"/>
              </a:rPr>
              <a:t>and/or packings which are</a:t>
            </a:r>
            <a:r>
              <a:rPr sz="2000" spc="-105" dirty="0">
                <a:latin typeface="Times New Roman"/>
                <a:cs typeface="Times New Roman"/>
              </a:rPr>
              <a:t> </a:t>
            </a:r>
            <a:r>
              <a:rPr sz="2000" dirty="0">
                <a:latin typeface="Times New Roman"/>
                <a:cs typeface="Times New Roman"/>
              </a:rPr>
              <a:t>used  to enhance component</a:t>
            </a:r>
            <a:r>
              <a:rPr sz="2000" spc="-85" dirty="0">
                <a:latin typeface="Times New Roman"/>
                <a:cs typeface="Times New Roman"/>
              </a:rPr>
              <a:t> </a:t>
            </a:r>
            <a:r>
              <a:rPr sz="2000" dirty="0">
                <a:latin typeface="Times New Roman"/>
                <a:cs typeface="Times New Roman"/>
              </a:rPr>
              <a:t>separations</a:t>
            </a:r>
            <a:endParaRPr sz="2000">
              <a:latin typeface="Times New Roman"/>
              <a:cs typeface="Times New Roman"/>
            </a:endParaRPr>
          </a:p>
        </p:txBody>
      </p:sp>
      <p:sp>
        <p:nvSpPr>
          <p:cNvPr id="21" name="object 21"/>
          <p:cNvSpPr txBox="1"/>
          <p:nvPr/>
        </p:nvSpPr>
        <p:spPr>
          <a:xfrm>
            <a:off x="478942" y="2091055"/>
            <a:ext cx="142240"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4471C4"/>
                </a:solidFill>
                <a:latin typeface="Wingdings"/>
                <a:cs typeface="Wingdings"/>
              </a:rPr>
              <a:t></a:t>
            </a:r>
            <a:endParaRPr sz="2000">
              <a:latin typeface="Wingdings"/>
              <a:cs typeface="Wingdings"/>
            </a:endParaRPr>
          </a:p>
          <a:p>
            <a:pPr marL="12700">
              <a:lnSpc>
                <a:spcPct val="100000"/>
              </a:lnSpc>
            </a:pPr>
            <a:r>
              <a:rPr sz="2000" dirty="0">
                <a:solidFill>
                  <a:srgbClr val="4471C4"/>
                </a:solidFill>
                <a:latin typeface="Wingdings"/>
                <a:cs typeface="Wingdings"/>
              </a:rPr>
              <a:t></a:t>
            </a:r>
            <a:endParaRPr sz="2000">
              <a:latin typeface="Wingdings"/>
              <a:cs typeface="Wingdings"/>
            </a:endParaRPr>
          </a:p>
        </p:txBody>
      </p:sp>
      <p:sp>
        <p:nvSpPr>
          <p:cNvPr id="22" name="object 22"/>
          <p:cNvSpPr txBox="1"/>
          <p:nvPr/>
        </p:nvSpPr>
        <p:spPr>
          <a:xfrm>
            <a:off x="821842" y="2091055"/>
            <a:ext cx="6719570" cy="6362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 reboiler to provide the necessary </a:t>
            </a:r>
            <a:r>
              <a:rPr sz="2000" spc="-5" dirty="0">
                <a:latin typeface="Times New Roman"/>
                <a:cs typeface="Times New Roman"/>
              </a:rPr>
              <a:t>vaporization </a:t>
            </a:r>
            <a:r>
              <a:rPr sz="2000" dirty="0">
                <a:latin typeface="Times New Roman"/>
                <a:cs typeface="Times New Roman"/>
              </a:rPr>
              <a:t>for the</a:t>
            </a:r>
            <a:r>
              <a:rPr sz="2000" spc="-150" dirty="0">
                <a:latin typeface="Times New Roman"/>
                <a:cs typeface="Times New Roman"/>
              </a:rPr>
              <a:t> </a:t>
            </a:r>
            <a:r>
              <a:rPr sz="2000" spc="-5" dirty="0">
                <a:latin typeface="Times New Roman"/>
                <a:cs typeface="Times New Roman"/>
              </a:rPr>
              <a:t>distillation</a:t>
            </a:r>
            <a:endParaRPr sz="2000" dirty="0">
              <a:latin typeface="Times New Roman"/>
              <a:cs typeface="Times New Roman"/>
            </a:endParaRPr>
          </a:p>
          <a:p>
            <a:pPr marL="12700">
              <a:lnSpc>
                <a:spcPct val="100000"/>
              </a:lnSpc>
            </a:pPr>
            <a:r>
              <a:rPr sz="2000" dirty="0">
                <a:latin typeface="Times New Roman"/>
                <a:cs typeface="Times New Roman"/>
              </a:rPr>
              <a:t>a condenser to cool and condense the vapor leaving the top of</a:t>
            </a:r>
            <a:r>
              <a:rPr sz="2000" spc="-245" dirty="0">
                <a:latin typeface="Times New Roman"/>
                <a:cs typeface="Times New Roman"/>
              </a:rPr>
              <a:t> </a:t>
            </a:r>
            <a:r>
              <a:rPr sz="2000" dirty="0">
                <a:latin typeface="Times New Roman"/>
                <a:cs typeface="Times New Roman"/>
              </a:rPr>
              <a:t>the</a:t>
            </a:r>
          </a:p>
        </p:txBody>
      </p:sp>
      <p:sp>
        <p:nvSpPr>
          <p:cNvPr id="23" name="object 23"/>
          <p:cNvSpPr txBox="1"/>
          <p:nvPr/>
        </p:nvSpPr>
        <p:spPr>
          <a:xfrm>
            <a:off x="478942" y="2700908"/>
            <a:ext cx="10800080" cy="301371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column</a:t>
            </a:r>
            <a:endParaRPr sz="2000" dirty="0">
              <a:latin typeface="Times New Roman"/>
              <a:cs typeface="Times New Roman"/>
            </a:endParaRPr>
          </a:p>
          <a:p>
            <a:pPr marL="76200" marR="2613660" indent="-64135">
              <a:lnSpc>
                <a:spcPct val="100000"/>
              </a:lnSpc>
              <a:buClr>
                <a:srgbClr val="4471C4"/>
              </a:buClr>
              <a:buFont typeface="Wingdings"/>
              <a:buChar char=""/>
              <a:tabLst>
                <a:tab pos="354965" algn="l"/>
                <a:tab pos="355600" algn="l"/>
              </a:tabLst>
            </a:pPr>
            <a:r>
              <a:rPr sz="2000" dirty="0">
                <a:latin typeface="Times New Roman"/>
                <a:cs typeface="Times New Roman"/>
              </a:rPr>
              <a:t>a reflux drum to hold the condensed vapor from the top of the </a:t>
            </a:r>
            <a:r>
              <a:rPr sz="2000" spc="-5" dirty="0">
                <a:latin typeface="Times New Roman"/>
                <a:cs typeface="Times New Roman"/>
              </a:rPr>
              <a:t>column </a:t>
            </a:r>
            <a:r>
              <a:rPr sz="2000" dirty="0">
                <a:latin typeface="Times New Roman"/>
                <a:cs typeface="Times New Roman"/>
              </a:rPr>
              <a:t>so</a:t>
            </a:r>
            <a:r>
              <a:rPr sz="2000" spc="-240" dirty="0">
                <a:latin typeface="Times New Roman"/>
                <a:cs typeface="Times New Roman"/>
              </a:rPr>
              <a:t> </a:t>
            </a:r>
            <a:r>
              <a:rPr sz="2000" dirty="0">
                <a:latin typeface="Times New Roman"/>
                <a:cs typeface="Times New Roman"/>
              </a:rPr>
              <a:t>that  liquid (reflux) can be </a:t>
            </a:r>
            <a:r>
              <a:rPr sz="2000" spc="-5" dirty="0">
                <a:latin typeface="Times New Roman"/>
                <a:cs typeface="Times New Roman"/>
              </a:rPr>
              <a:t>recycled </a:t>
            </a:r>
            <a:r>
              <a:rPr sz="2000" dirty="0">
                <a:latin typeface="Times New Roman"/>
                <a:cs typeface="Times New Roman"/>
              </a:rPr>
              <a:t>back to the</a:t>
            </a:r>
            <a:r>
              <a:rPr sz="2000" spc="-130" dirty="0">
                <a:latin typeface="Times New Roman"/>
                <a:cs typeface="Times New Roman"/>
              </a:rPr>
              <a:t> </a:t>
            </a:r>
            <a:r>
              <a:rPr sz="2000" spc="-5" dirty="0">
                <a:latin typeface="Times New Roman"/>
                <a:cs typeface="Times New Roman"/>
              </a:rPr>
              <a:t>column</a:t>
            </a:r>
            <a:endParaRPr sz="2000" dirty="0">
              <a:latin typeface="Times New Roman"/>
              <a:cs typeface="Times New Roman"/>
            </a:endParaRPr>
          </a:p>
          <a:p>
            <a:pPr>
              <a:lnSpc>
                <a:spcPct val="100000"/>
              </a:lnSpc>
            </a:pPr>
            <a:endParaRPr sz="2200" dirty="0">
              <a:latin typeface="Times New Roman"/>
              <a:cs typeface="Times New Roman"/>
            </a:endParaRPr>
          </a:p>
          <a:p>
            <a:pPr marL="12700" marR="5080">
              <a:lnSpc>
                <a:spcPct val="100000"/>
              </a:lnSpc>
              <a:spcBef>
                <a:spcPts val="1789"/>
              </a:spcBef>
            </a:pPr>
            <a:r>
              <a:rPr sz="2000" dirty="0">
                <a:latin typeface="Times New Roman"/>
                <a:cs typeface="Times New Roman"/>
              </a:rPr>
              <a:t>The </a:t>
            </a:r>
            <a:r>
              <a:rPr sz="2000" spc="-5" dirty="0">
                <a:latin typeface="Times New Roman"/>
                <a:cs typeface="Times New Roman"/>
              </a:rPr>
              <a:t>liquid mixture </a:t>
            </a:r>
            <a:r>
              <a:rPr sz="2000" dirty="0">
                <a:latin typeface="Times New Roman"/>
                <a:cs typeface="Times New Roman"/>
              </a:rPr>
              <a:t>that is to be processed is </a:t>
            </a:r>
            <a:r>
              <a:rPr sz="2000" spc="5" dirty="0">
                <a:latin typeface="Times New Roman"/>
                <a:cs typeface="Times New Roman"/>
              </a:rPr>
              <a:t>known </a:t>
            </a:r>
            <a:r>
              <a:rPr sz="2000" dirty="0">
                <a:latin typeface="Times New Roman"/>
                <a:cs typeface="Times New Roman"/>
              </a:rPr>
              <a:t>as the feed and this is introduced usually </a:t>
            </a:r>
            <a:r>
              <a:rPr sz="2000" spc="-5" dirty="0">
                <a:latin typeface="Times New Roman"/>
                <a:cs typeface="Times New Roman"/>
              </a:rPr>
              <a:t>somewhere  </a:t>
            </a:r>
            <a:r>
              <a:rPr sz="2000" dirty="0">
                <a:latin typeface="Times New Roman"/>
                <a:cs typeface="Times New Roman"/>
              </a:rPr>
              <a:t>near the </a:t>
            </a:r>
            <a:r>
              <a:rPr sz="2000" spc="-5" dirty="0">
                <a:latin typeface="Times New Roman"/>
                <a:cs typeface="Times New Roman"/>
              </a:rPr>
              <a:t>middle </a:t>
            </a:r>
            <a:r>
              <a:rPr sz="2000" dirty="0">
                <a:latin typeface="Times New Roman"/>
                <a:cs typeface="Times New Roman"/>
              </a:rPr>
              <a:t>of the </a:t>
            </a:r>
            <a:r>
              <a:rPr sz="2000" spc="-5" dirty="0">
                <a:latin typeface="Times New Roman"/>
                <a:cs typeface="Times New Roman"/>
              </a:rPr>
              <a:t>column to </a:t>
            </a:r>
            <a:r>
              <a:rPr sz="2000" dirty="0">
                <a:latin typeface="Times New Roman"/>
                <a:cs typeface="Times New Roman"/>
              </a:rPr>
              <a:t>a tray </a:t>
            </a:r>
            <a:r>
              <a:rPr sz="2000" spc="5" dirty="0">
                <a:latin typeface="Times New Roman"/>
                <a:cs typeface="Times New Roman"/>
              </a:rPr>
              <a:t>known </a:t>
            </a:r>
            <a:r>
              <a:rPr sz="2000" dirty="0">
                <a:latin typeface="Times New Roman"/>
                <a:cs typeface="Times New Roman"/>
              </a:rPr>
              <a:t>as the feed </a:t>
            </a:r>
            <a:r>
              <a:rPr sz="2000" spc="-30" dirty="0">
                <a:latin typeface="Times New Roman"/>
                <a:cs typeface="Times New Roman"/>
              </a:rPr>
              <a:t>tray. </a:t>
            </a:r>
            <a:r>
              <a:rPr sz="2000" dirty="0">
                <a:latin typeface="Times New Roman"/>
                <a:cs typeface="Times New Roman"/>
              </a:rPr>
              <a:t>The feed tray divides the </a:t>
            </a:r>
            <a:r>
              <a:rPr sz="2000" spc="-5" dirty="0">
                <a:latin typeface="Times New Roman"/>
                <a:cs typeface="Times New Roman"/>
              </a:rPr>
              <a:t>column </a:t>
            </a:r>
            <a:r>
              <a:rPr sz="2000" dirty="0">
                <a:latin typeface="Times New Roman"/>
                <a:cs typeface="Times New Roman"/>
              </a:rPr>
              <a:t>into a</a:t>
            </a:r>
            <a:r>
              <a:rPr sz="2000" spc="-204" dirty="0">
                <a:latin typeface="Times New Roman"/>
                <a:cs typeface="Times New Roman"/>
              </a:rPr>
              <a:t> </a:t>
            </a:r>
            <a:r>
              <a:rPr sz="2000" dirty="0">
                <a:latin typeface="Times New Roman"/>
                <a:cs typeface="Times New Roman"/>
              </a:rPr>
              <a:t>top  (enriching or rectification) section and a bottom (stripping)</a:t>
            </a:r>
            <a:r>
              <a:rPr sz="2000" spc="-225" dirty="0">
                <a:latin typeface="Times New Roman"/>
                <a:cs typeface="Times New Roman"/>
              </a:rPr>
              <a:t> </a:t>
            </a:r>
            <a:r>
              <a:rPr sz="2000" dirty="0">
                <a:latin typeface="Times New Roman"/>
                <a:cs typeface="Times New Roman"/>
              </a:rPr>
              <a:t>section.</a:t>
            </a:r>
          </a:p>
          <a:p>
            <a:pPr marL="12700">
              <a:lnSpc>
                <a:spcPct val="100000"/>
              </a:lnSpc>
            </a:pPr>
            <a:r>
              <a:rPr sz="2000" dirty="0">
                <a:latin typeface="Times New Roman"/>
                <a:cs typeface="Times New Roman"/>
              </a:rPr>
              <a:t>The </a:t>
            </a:r>
            <a:r>
              <a:rPr sz="2000" spc="-5" dirty="0">
                <a:latin typeface="Times New Roman"/>
                <a:cs typeface="Times New Roman"/>
              </a:rPr>
              <a:t>liquid </a:t>
            </a:r>
            <a:r>
              <a:rPr sz="2000" dirty="0">
                <a:latin typeface="Times New Roman"/>
                <a:cs typeface="Times New Roman"/>
              </a:rPr>
              <a:t>removed from the reboiler is </a:t>
            </a:r>
            <a:r>
              <a:rPr sz="2000" spc="5" dirty="0">
                <a:latin typeface="Times New Roman"/>
                <a:cs typeface="Times New Roman"/>
              </a:rPr>
              <a:t>known </a:t>
            </a:r>
            <a:r>
              <a:rPr sz="2000" dirty="0">
                <a:latin typeface="Times New Roman"/>
                <a:cs typeface="Times New Roman"/>
              </a:rPr>
              <a:t>as the </a:t>
            </a:r>
            <a:r>
              <a:rPr sz="2000" spc="-5" dirty="0">
                <a:latin typeface="Times New Roman"/>
                <a:cs typeface="Times New Roman"/>
              </a:rPr>
              <a:t>bottoms </a:t>
            </a:r>
            <a:r>
              <a:rPr sz="2000" dirty="0">
                <a:latin typeface="Times New Roman"/>
                <a:cs typeface="Times New Roman"/>
              </a:rPr>
              <a:t>product or </a:t>
            </a:r>
            <a:r>
              <a:rPr sz="2000" spc="-25" dirty="0">
                <a:latin typeface="Times New Roman"/>
                <a:cs typeface="Times New Roman"/>
              </a:rPr>
              <a:t>simply,</a:t>
            </a:r>
            <a:r>
              <a:rPr sz="2000" spc="-245" dirty="0">
                <a:latin typeface="Times New Roman"/>
                <a:cs typeface="Times New Roman"/>
              </a:rPr>
              <a:t> </a:t>
            </a:r>
            <a:r>
              <a:rPr sz="2000" spc="-5" dirty="0">
                <a:latin typeface="Times New Roman"/>
                <a:cs typeface="Times New Roman"/>
              </a:rPr>
              <a:t>bottoms.</a:t>
            </a:r>
            <a:endParaRPr sz="2000" dirty="0">
              <a:latin typeface="Times New Roman"/>
              <a:cs typeface="Times New Roman"/>
            </a:endParaRPr>
          </a:p>
          <a:p>
            <a:pPr marL="12700">
              <a:lnSpc>
                <a:spcPct val="100000"/>
              </a:lnSpc>
              <a:spcBef>
                <a:spcPts val="5"/>
              </a:spcBef>
            </a:pPr>
            <a:r>
              <a:rPr sz="2000" dirty="0">
                <a:latin typeface="Times New Roman"/>
                <a:cs typeface="Times New Roman"/>
              </a:rPr>
              <a:t>The condensed liquid that is removed from the system is </a:t>
            </a:r>
            <a:r>
              <a:rPr sz="2000" spc="5" dirty="0">
                <a:latin typeface="Times New Roman"/>
                <a:cs typeface="Times New Roman"/>
              </a:rPr>
              <a:t>known </a:t>
            </a:r>
            <a:r>
              <a:rPr sz="2000" dirty="0">
                <a:latin typeface="Times New Roman"/>
                <a:cs typeface="Times New Roman"/>
              </a:rPr>
              <a:t>as the </a:t>
            </a:r>
            <a:r>
              <a:rPr sz="2000" spc="-5" dirty="0">
                <a:latin typeface="Times New Roman"/>
                <a:cs typeface="Times New Roman"/>
              </a:rPr>
              <a:t>distillate </a:t>
            </a:r>
            <a:r>
              <a:rPr sz="2000" dirty="0">
                <a:latin typeface="Times New Roman"/>
                <a:cs typeface="Times New Roman"/>
              </a:rPr>
              <a:t>or top</a:t>
            </a:r>
            <a:r>
              <a:rPr sz="2000" spc="-295" dirty="0">
                <a:latin typeface="Times New Roman"/>
                <a:cs typeface="Times New Roman"/>
              </a:rPr>
              <a:t> </a:t>
            </a:r>
            <a:r>
              <a:rPr sz="2000" dirty="0">
                <a:latin typeface="Times New Roman"/>
                <a:cs typeface="Times New Roman"/>
              </a:rPr>
              <a:t>product.</a:t>
            </a:r>
          </a:p>
        </p:txBody>
      </p:sp>
      <p:sp>
        <p:nvSpPr>
          <p:cNvPr id="24" name="object 24"/>
          <p:cNvSpPr/>
          <p:nvPr/>
        </p:nvSpPr>
        <p:spPr>
          <a:xfrm>
            <a:off x="7935468" y="832103"/>
            <a:ext cx="3855720" cy="3208020"/>
          </a:xfrm>
          <a:prstGeom prst="rect">
            <a:avLst/>
          </a:prstGeom>
          <a:blipFill>
            <a:blip r:embed="rId6" cstate="print"/>
            <a:stretch>
              <a:fillRect/>
            </a:stretch>
          </a:blipFill>
        </p:spPr>
        <p:txBody>
          <a:bodyPr wrap="square" lIns="0" tIns="0" rIns="0" bIns="0" rtlCol="0"/>
          <a:lstStyle/>
          <a:p>
            <a:endParaRPr/>
          </a:p>
        </p:txBody>
      </p:sp>
      <p:sp>
        <p:nvSpPr>
          <p:cNvPr id="26" name="object 26"/>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15352" y="32776"/>
            <a:ext cx="12191365" cy="630164"/>
            <a:chOff x="761" y="-23994"/>
            <a:chExt cx="12191365" cy="630164"/>
          </a:xfrm>
        </p:grpSpPr>
        <p:sp>
          <p:nvSpPr>
            <p:cNvPr id="3" name="object 3"/>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4" name="object 4"/>
            <p:cNvSpPr/>
            <p:nvPr/>
          </p:nvSpPr>
          <p:spPr>
            <a:xfrm>
              <a:off x="9009700" y="-23994"/>
              <a:ext cx="573024" cy="545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03442" y="82875"/>
              <a:ext cx="459105" cy="458470"/>
            </a:xfrm>
            <a:custGeom>
              <a:avLst/>
              <a:gdLst/>
              <a:ahLst/>
              <a:cxnLst/>
              <a:rect l="l" t="t" r="r" b="b"/>
              <a:pathLst>
                <a:path w="459105" h="458470">
                  <a:moveTo>
                    <a:pt x="229550" y="0"/>
                  </a:moveTo>
                  <a:lnTo>
                    <a:pt x="183288" y="4653"/>
                  </a:lnTo>
                  <a:lnTo>
                    <a:pt x="140199" y="18000"/>
                  </a:lnTo>
                  <a:lnTo>
                    <a:pt x="101207" y="39118"/>
                  </a:lnTo>
                  <a:lnTo>
                    <a:pt x="67234" y="67089"/>
                  </a:lnTo>
                  <a:lnTo>
                    <a:pt x="39203" y="100990"/>
                  </a:lnTo>
                  <a:lnTo>
                    <a:pt x="18039" y="139901"/>
                  </a:lnTo>
                  <a:lnTo>
                    <a:pt x="4663" y="182901"/>
                  </a:lnTo>
                  <a:lnTo>
                    <a:pt x="0" y="229070"/>
                  </a:lnTo>
                  <a:lnTo>
                    <a:pt x="4663" y="275239"/>
                  </a:lnTo>
                  <a:lnTo>
                    <a:pt x="18039" y="318242"/>
                  </a:lnTo>
                  <a:lnTo>
                    <a:pt x="39203" y="357156"/>
                  </a:lnTo>
                  <a:lnTo>
                    <a:pt x="67234" y="391061"/>
                  </a:lnTo>
                  <a:lnTo>
                    <a:pt x="101207" y="419035"/>
                  </a:lnTo>
                  <a:lnTo>
                    <a:pt x="140199" y="440157"/>
                  </a:lnTo>
                  <a:lnTo>
                    <a:pt x="183288" y="453506"/>
                  </a:lnTo>
                  <a:lnTo>
                    <a:pt x="229550" y="458161"/>
                  </a:lnTo>
                  <a:lnTo>
                    <a:pt x="275813" y="453506"/>
                  </a:lnTo>
                  <a:lnTo>
                    <a:pt x="318902" y="440157"/>
                  </a:lnTo>
                  <a:lnTo>
                    <a:pt x="357894" y="419035"/>
                  </a:lnTo>
                  <a:lnTo>
                    <a:pt x="391867" y="391061"/>
                  </a:lnTo>
                  <a:lnTo>
                    <a:pt x="419897" y="357156"/>
                  </a:lnTo>
                  <a:lnTo>
                    <a:pt x="441062" y="318242"/>
                  </a:lnTo>
                  <a:lnTo>
                    <a:pt x="454438" y="275239"/>
                  </a:lnTo>
                  <a:lnTo>
                    <a:pt x="459101" y="229070"/>
                  </a:lnTo>
                  <a:lnTo>
                    <a:pt x="454438" y="182901"/>
                  </a:lnTo>
                  <a:lnTo>
                    <a:pt x="441062" y="139901"/>
                  </a:lnTo>
                  <a:lnTo>
                    <a:pt x="419897" y="100990"/>
                  </a:lnTo>
                  <a:lnTo>
                    <a:pt x="391867" y="67089"/>
                  </a:lnTo>
                  <a:lnTo>
                    <a:pt x="357894" y="39118"/>
                  </a:lnTo>
                  <a:lnTo>
                    <a:pt x="318902" y="18000"/>
                  </a:lnTo>
                  <a:lnTo>
                    <a:pt x="275813" y="4653"/>
                  </a:lnTo>
                  <a:lnTo>
                    <a:pt x="229550" y="0"/>
                  </a:lnTo>
                  <a:close/>
                </a:path>
              </a:pathLst>
            </a:custGeom>
            <a:solidFill>
              <a:srgbClr val="4471C4"/>
            </a:solidFill>
          </p:spPr>
          <p:txBody>
            <a:bodyPr wrap="square" lIns="0" tIns="0" rIns="0" bIns="0" rtlCol="0"/>
            <a:lstStyle/>
            <a:p>
              <a:endParaRPr/>
            </a:p>
          </p:txBody>
        </p:sp>
      </p:grpSp>
      <p:grpSp>
        <p:nvGrpSpPr>
          <p:cNvPr id="6" name="object 6"/>
          <p:cNvGrpSpPr/>
          <p:nvPr/>
        </p:nvGrpSpPr>
        <p:grpSpPr>
          <a:xfrm>
            <a:off x="28347" y="5746404"/>
            <a:ext cx="12192000" cy="1076960"/>
            <a:chOff x="0" y="5750624"/>
            <a:chExt cx="12192000" cy="1076960"/>
          </a:xfrm>
        </p:grpSpPr>
        <p:sp>
          <p:nvSpPr>
            <p:cNvPr id="7" name="object 7"/>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8" name="object 8"/>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9" name="object 9"/>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0" name="object 10"/>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1" name="object 11"/>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2" name="object 12"/>
            <p:cNvSpPr/>
            <p:nvPr/>
          </p:nvSpPr>
          <p:spPr>
            <a:xfrm>
              <a:off x="511474" y="6485339"/>
              <a:ext cx="134943" cy="6907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14" name="object 14"/>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15" name="object 15"/>
            <p:cNvSpPr/>
            <p:nvPr/>
          </p:nvSpPr>
          <p:spPr>
            <a:xfrm>
              <a:off x="8892565" y="6291083"/>
              <a:ext cx="531850" cy="536435"/>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1411541" y="145272"/>
            <a:ext cx="6403451"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SYSTEM CHOSEN – </a:t>
            </a:r>
            <a:r>
              <a:rPr sz="2000" b="1" spc="-5" dirty="0">
                <a:latin typeface="Times New Roman"/>
                <a:cs typeface="Times New Roman"/>
              </a:rPr>
              <a:t>(ACETONE </a:t>
            </a:r>
            <a:r>
              <a:rPr sz="2000" b="1" dirty="0">
                <a:latin typeface="Times New Roman"/>
                <a:cs typeface="Times New Roman"/>
              </a:rPr>
              <a:t>&amp;</a:t>
            </a:r>
            <a:r>
              <a:rPr sz="2000" b="1" spc="-50" dirty="0">
                <a:latin typeface="Times New Roman"/>
                <a:cs typeface="Times New Roman"/>
              </a:rPr>
              <a:t> </a:t>
            </a:r>
            <a:r>
              <a:rPr lang="en-US" sz="2000" b="1" spc="-20" dirty="0">
                <a:latin typeface="Times New Roman"/>
                <a:cs typeface="Times New Roman"/>
              </a:rPr>
              <a:t>CHOLOFORM</a:t>
            </a:r>
            <a:r>
              <a:rPr sz="2000" b="1" spc="-20" dirty="0">
                <a:latin typeface="Times New Roman"/>
                <a:cs typeface="Times New Roman"/>
              </a:rPr>
              <a:t>)</a:t>
            </a:r>
            <a:endParaRPr sz="2000" dirty="0">
              <a:latin typeface="Times New Roman"/>
              <a:cs typeface="Times New Roman"/>
            </a:endParaRPr>
          </a:p>
        </p:txBody>
      </p:sp>
      <p:sp>
        <p:nvSpPr>
          <p:cNvPr id="17" name="object 17"/>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18" name="object 18"/>
          <p:cNvSpPr txBox="1"/>
          <p:nvPr/>
        </p:nvSpPr>
        <p:spPr>
          <a:xfrm>
            <a:off x="8458200" y="121834"/>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p>
        </p:txBody>
      </p:sp>
      <p:sp>
        <p:nvSpPr>
          <p:cNvPr id="20" name="object 20"/>
          <p:cNvSpPr txBox="1">
            <a:spLocks noGrp="1"/>
          </p:cNvSpPr>
          <p:nvPr>
            <p:ph type="ftr" sz="quarter" idx="5"/>
          </p:nvPr>
        </p:nvSpPr>
        <p:spPr>
          <a:xfrm rot="18469778">
            <a:off x="1113536" y="6285584"/>
            <a:ext cx="3566795" cy="226024"/>
          </a:xfrm>
          <a:prstGeom prst="rect">
            <a:avLst/>
          </a:prstGeom>
        </p:spPr>
        <p:txBody>
          <a:bodyPr vert="horz" wrap="square" lIns="0" tIns="0" rIns="0" bIns="0" rtlCol="0">
            <a:spAutoFit/>
          </a:bodyPr>
          <a:lstStyle/>
          <a:p>
            <a:pPr marL="12700">
              <a:lnSpc>
                <a:spcPts val="2065"/>
              </a:lnSpc>
            </a:pPr>
            <a:r>
              <a:rPr lang="en-US" sz="800" spc="-5" dirty="0" err="1"/>
              <a:t>sx</a:t>
            </a:r>
            <a:endParaRPr sz="800" spc="-5" dirty="0"/>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sp>
        <p:nvSpPr>
          <p:cNvPr id="19" name="object 19"/>
          <p:cNvSpPr txBox="1"/>
          <p:nvPr/>
        </p:nvSpPr>
        <p:spPr>
          <a:xfrm>
            <a:off x="478942" y="871854"/>
            <a:ext cx="11358245" cy="4526239"/>
          </a:xfrm>
          <a:prstGeom prst="rect">
            <a:avLst/>
          </a:prstGeom>
        </p:spPr>
        <p:txBody>
          <a:bodyPr vert="horz" wrap="square" lIns="0" tIns="12065" rIns="0" bIns="0" rtlCol="0">
            <a:spAutoFit/>
          </a:bodyPr>
          <a:lstStyle/>
          <a:p>
            <a:pPr marL="354965" indent="-342900">
              <a:lnSpc>
                <a:spcPct val="100000"/>
              </a:lnSpc>
              <a:spcBef>
                <a:spcPts val="95"/>
              </a:spcBef>
              <a:buClr>
                <a:srgbClr val="4471C4"/>
              </a:buClr>
              <a:buFont typeface="Wingdings" panose="05000000000000000000" pitchFamily="2" charset="2"/>
              <a:buChar char="§"/>
              <a:tabLst>
                <a:tab pos="299085" algn="l"/>
                <a:tab pos="299720" algn="l"/>
              </a:tabLst>
            </a:pPr>
            <a:r>
              <a:rPr sz="2200" spc="-5" dirty="0">
                <a:latin typeface="Times New Roman"/>
                <a:cs typeface="Times New Roman"/>
              </a:rPr>
              <a:t>The system chosen is Acetone-</a:t>
            </a:r>
            <a:r>
              <a:rPr lang="en-US" sz="2200" spc="-5" dirty="0">
                <a:latin typeface="Times New Roman"/>
                <a:cs typeface="Times New Roman"/>
              </a:rPr>
              <a:t>Chloroform</a:t>
            </a:r>
            <a:r>
              <a:rPr sz="2200" spc="-5" dirty="0">
                <a:latin typeface="Times New Roman"/>
                <a:cs typeface="Times New Roman"/>
              </a:rPr>
              <a:t> because it is </a:t>
            </a:r>
            <a:r>
              <a:rPr sz="2200" dirty="0">
                <a:latin typeface="Times New Roman"/>
                <a:cs typeface="Times New Roman"/>
              </a:rPr>
              <a:t>non-ideal </a:t>
            </a:r>
            <a:r>
              <a:rPr sz="2200" spc="-5" dirty="0">
                <a:latin typeface="Times New Roman"/>
                <a:cs typeface="Times New Roman"/>
              </a:rPr>
              <a:t>and</a:t>
            </a:r>
            <a:r>
              <a:rPr sz="2200" spc="-110" dirty="0">
                <a:latin typeface="Times New Roman"/>
                <a:cs typeface="Times New Roman"/>
              </a:rPr>
              <a:t> </a:t>
            </a:r>
            <a:r>
              <a:rPr sz="2200" spc="-5" dirty="0" err="1">
                <a:latin typeface="Times New Roman"/>
                <a:cs typeface="Times New Roman"/>
              </a:rPr>
              <a:t>Azeotropic</a:t>
            </a:r>
            <a:r>
              <a:rPr sz="2200" spc="-5" dirty="0">
                <a:latin typeface="Times New Roman"/>
                <a:cs typeface="Times New Roman"/>
              </a:rPr>
              <a:t>.</a:t>
            </a:r>
            <a:endParaRPr lang="en-US" sz="2200" spc="-5" dirty="0">
              <a:latin typeface="Times New Roman"/>
              <a:cs typeface="Times New Roman"/>
            </a:endParaRPr>
          </a:p>
          <a:p>
            <a:pPr marL="354965" indent="-342900">
              <a:lnSpc>
                <a:spcPct val="100000"/>
              </a:lnSpc>
              <a:spcBef>
                <a:spcPts val="95"/>
              </a:spcBef>
              <a:buClr>
                <a:srgbClr val="4471C4"/>
              </a:buClr>
              <a:buFont typeface="Wingdings" panose="05000000000000000000" pitchFamily="2" charset="2"/>
              <a:buChar char="§"/>
              <a:tabLst>
                <a:tab pos="299085" algn="l"/>
                <a:tab pos="299720" algn="l"/>
              </a:tabLst>
            </a:pPr>
            <a:endParaRPr sz="2200" dirty="0">
              <a:latin typeface="Times New Roman"/>
              <a:cs typeface="Times New Roman"/>
            </a:endParaRPr>
          </a:p>
          <a:p>
            <a:pPr marL="342900" indent="-342900">
              <a:lnSpc>
                <a:spcPct val="100000"/>
              </a:lnSpc>
              <a:spcBef>
                <a:spcPts val="55"/>
              </a:spcBef>
              <a:buClr>
                <a:srgbClr val="4471C4"/>
              </a:buClr>
              <a:buFont typeface="Wingdings" panose="05000000000000000000" pitchFamily="2" charset="2"/>
              <a:buChar char="§"/>
            </a:pPr>
            <a:r>
              <a:rPr lang="en-US" sz="2250" dirty="0">
                <a:latin typeface="Times New Roman"/>
                <a:cs typeface="Times New Roman"/>
              </a:rPr>
              <a:t>System shows the positive deviation from </a:t>
            </a:r>
            <a:r>
              <a:rPr lang="en-US" sz="2250" dirty="0" err="1">
                <a:latin typeface="Times New Roman"/>
                <a:cs typeface="Times New Roman"/>
              </a:rPr>
              <a:t>Rault’s</a:t>
            </a:r>
            <a:r>
              <a:rPr lang="en-US" sz="2250" dirty="0">
                <a:latin typeface="Times New Roman"/>
                <a:cs typeface="Times New Roman"/>
              </a:rPr>
              <a:t> law and form maximum Boiling Point Azeotrope.</a:t>
            </a:r>
            <a:endParaRPr sz="2250" dirty="0">
              <a:latin typeface="Times New Roman"/>
              <a:cs typeface="Times New Roman"/>
            </a:endParaRPr>
          </a:p>
          <a:p>
            <a:pPr marL="342900" indent="-342900">
              <a:lnSpc>
                <a:spcPct val="100000"/>
              </a:lnSpc>
              <a:spcBef>
                <a:spcPts val="50"/>
              </a:spcBef>
              <a:buClr>
                <a:srgbClr val="4471C4"/>
              </a:buClr>
              <a:buFont typeface="Wingdings" panose="05000000000000000000" pitchFamily="2" charset="2"/>
              <a:buChar char="§"/>
            </a:pPr>
            <a:endParaRPr sz="2250" dirty="0">
              <a:latin typeface="Times New Roman"/>
              <a:cs typeface="Times New Roman"/>
            </a:endParaRPr>
          </a:p>
          <a:p>
            <a:pPr marL="354965" marR="205740" indent="-342900">
              <a:lnSpc>
                <a:spcPct val="100000"/>
              </a:lnSpc>
              <a:buClr>
                <a:srgbClr val="4471C4"/>
              </a:buClr>
              <a:buFont typeface="Wingdings" panose="05000000000000000000" pitchFamily="2" charset="2"/>
              <a:buChar char="§"/>
              <a:tabLst>
                <a:tab pos="299085" algn="l"/>
                <a:tab pos="299720" algn="l"/>
              </a:tabLst>
            </a:pPr>
            <a:r>
              <a:rPr sz="2200" spc="-5" dirty="0">
                <a:latin typeface="Times New Roman"/>
                <a:cs typeface="Times New Roman"/>
              </a:rPr>
              <a:t>There is a </a:t>
            </a:r>
            <a:r>
              <a:rPr lang="en-US" sz="2200" spc="-10" dirty="0">
                <a:latin typeface="Times New Roman"/>
                <a:cs typeface="Times New Roman"/>
              </a:rPr>
              <a:t>small </a:t>
            </a:r>
            <a:r>
              <a:rPr sz="2200" spc="-5" dirty="0">
                <a:latin typeface="Times New Roman"/>
                <a:cs typeface="Times New Roman"/>
              </a:rPr>
              <a:t>difference in </a:t>
            </a:r>
            <a:r>
              <a:rPr sz="2200" dirty="0">
                <a:latin typeface="Times New Roman"/>
                <a:cs typeface="Times New Roman"/>
              </a:rPr>
              <a:t>the </a:t>
            </a:r>
            <a:r>
              <a:rPr sz="2200" spc="-5" dirty="0">
                <a:latin typeface="Times New Roman"/>
                <a:cs typeface="Times New Roman"/>
              </a:rPr>
              <a:t>boiling point of both compounds (Acetone – 56 </a:t>
            </a:r>
            <a:r>
              <a:rPr sz="2200" spc="-5" dirty="0" err="1">
                <a:latin typeface="Times New Roman"/>
                <a:cs typeface="Times New Roman"/>
              </a:rPr>
              <a:t>deg</a:t>
            </a:r>
            <a:r>
              <a:rPr sz="2200" spc="-5" dirty="0">
                <a:latin typeface="Times New Roman"/>
                <a:cs typeface="Times New Roman"/>
              </a:rPr>
              <a:t> Celsius and  </a:t>
            </a:r>
            <a:r>
              <a:rPr lang="en-US" sz="2200" dirty="0">
                <a:latin typeface="Times New Roman"/>
                <a:cs typeface="Times New Roman"/>
              </a:rPr>
              <a:t>Chloroform</a:t>
            </a:r>
            <a:r>
              <a:rPr sz="2200" dirty="0">
                <a:latin typeface="Times New Roman"/>
                <a:cs typeface="Times New Roman"/>
              </a:rPr>
              <a:t> </a:t>
            </a:r>
            <a:r>
              <a:rPr sz="2200" spc="-5" dirty="0">
                <a:latin typeface="Times New Roman"/>
                <a:cs typeface="Times New Roman"/>
              </a:rPr>
              <a:t>– </a:t>
            </a:r>
            <a:r>
              <a:rPr lang="en-US" sz="2200" spc="-30" dirty="0">
                <a:latin typeface="Times New Roman"/>
                <a:cs typeface="Times New Roman"/>
              </a:rPr>
              <a:t>61</a:t>
            </a:r>
            <a:r>
              <a:rPr sz="2200" spc="-30" dirty="0">
                <a:latin typeface="Times New Roman"/>
                <a:cs typeface="Times New Roman"/>
              </a:rPr>
              <a:t> </a:t>
            </a:r>
            <a:r>
              <a:rPr sz="2200" spc="-5" dirty="0" err="1">
                <a:latin typeface="Times New Roman"/>
                <a:cs typeface="Times New Roman"/>
              </a:rPr>
              <a:t>deg</a:t>
            </a:r>
            <a:r>
              <a:rPr sz="2200" spc="-5" dirty="0">
                <a:latin typeface="Times New Roman"/>
                <a:cs typeface="Times New Roman"/>
              </a:rPr>
              <a:t> Celsius)</a:t>
            </a:r>
            <a:r>
              <a:rPr lang="en-US" sz="2200" spc="-5" dirty="0">
                <a:latin typeface="Times New Roman"/>
                <a:cs typeface="Times New Roman"/>
              </a:rPr>
              <a:t>.</a:t>
            </a:r>
          </a:p>
          <a:p>
            <a:pPr marL="354965" marR="205740" indent="-342900">
              <a:lnSpc>
                <a:spcPct val="100000"/>
              </a:lnSpc>
              <a:buClr>
                <a:srgbClr val="4471C4"/>
              </a:buClr>
              <a:buFont typeface="Wingdings" panose="05000000000000000000" pitchFamily="2" charset="2"/>
              <a:buChar char="§"/>
              <a:tabLst>
                <a:tab pos="299085" algn="l"/>
                <a:tab pos="299720" algn="l"/>
              </a:tabLst>
            </a:pPr>
            <a:endParaRPr sz="2300" dirty="0">
              <a:latin typeface="Times New Roman"/>
              <a:cs typeface="Times New Roman"/>
            </a:endParaRPr>
          </a:p>
          <a:p>
            <a:pPr marL="354965" indent="-342900">
              <a:lnSpc>
                <a:spcPct val="100000"/>
              </a:lnSpc>
              <a:buClr>
                <a:srgbClr val="4471C4"/>
              </a:buClr>
              <a:buFont typeface="Wingdings" panose="05000000000000000000" pitchFamily="2" charset="2"/>
              <a:buChar char="§"/>
              <a:tabLst>
                <a:tab pos="299085" algn="l"/>
                <a:tab pos="299720" algn="l"/>
              </a:tabLst>
            </a:pPr>
            <a:r>
              <a:rPr sz="2200" spc="-5" dirty="0">
                <a:latin typeface="Times New Roman"/>
                <a:cs typeface="Times New Roman"/>
              </a:rPr>
              <a:t>The acetone is </a:t>
            </a:r>
            <a:r>
              <a:rPr sz="2200" dirty="0">
                <a:latin typeface="Times New Roman"/>
                <a:cs typeface="Times New Roman"/>
              </a:rPr>
              <a:t>the </a:t>
            </a:r>
            <a:r>
              <a:rPr sz="2200" spc="-5" dirty="0">
                <a:latin typeface="Times New Roman"/>
                <a:cs typeface="Times New Roman"/>
              </a:rPr>
              <a:t>light key component as it is </a:t>
            </a:r>
            <a:r>
              <a:rPr sz="2200" spc="-10" dirty="0">
                <a:latin typeface="Times New Roman"/>
                <a:cs typeface="Times New Roman"/>
              </a:rPr>
              <a:t>more </a:t>
            </a:r>
            <a:r>
              <a:rPr sz="2200" spc="-5" dirty="0">
                <a:latin typeface="Times New Roman"/>
                <a:cs typeface="Times New Roman"/>
              </a:rPr>
              <a:t>volatile and </a:t>
            </a:r>
            <a:r>
              <a:rPr lang="en-US" sz="2200" spc="-5" dirty="0">
                <a:latin typeface="Times New Roman"/>
                <a:cs typeface="Times New Roman"/>
              </a:rPr>
              <a:t>chloroform</a:t>
            </a:r>
            <a:r>
              <a:rPr sz="2200" spc="-5" dirty="0">
                <a:latin typeface="Times New Roman"/>
                <a:cs typeface="Times New Roman"/>
              </a:rPr>
              <a:t> is heavy key</a:t>
            </a:r>
            <a:r>
              <a:rPr sz="2200" spc="175" dirty="0">
                <a:latin typeface="Times New Roman"/>
                <a:cs typeface="Times New Roman"/>
              </a:rPr>
              <a:t> </a:t>
            </a:r>
            <a:r>
              <a:rPr sz="2200" spc="-5" dirty="0">
                <a:latin typeface="Times New Roman"/>
                <a:cs typeface="Times New Roman"/>
              </a:rPr>
              <a:t>component</a:t>
            </a:r>
            <a:endParaRPr lang="en-US" sz="2200" dirty="0">
              <a:latin typeface="Times New Roman"/>
              <a:cs typeface="Times New Roman"/>
            </a:endParaRPr>
          </a:p>
          <a:p>
            <a:pPr marL="354965" indent="-342900">
              <a:lnSpc>
                <a:spcPct val="100000"/>
              </a:lnSpc>
              <a:buClr>
                <a:srgbClr val="4471C4"/>
              </a:buClr>
              <a:buFont typeface="Wingdings" panose="05000000000000000000" pitchFamily="2" charset="2"/>
              <a:buChar char="§"/>
              <a:tabLst>
                <a:tab pos="299085" algn="l"/>
                <a:tab pos="299720" algn="l"/>
              </a:tabLst>
            </a:pPr>
            <a:endParaRPr lang="en-US" sz="2250" dirty="0">
              <a:latin typeface="Times New Roman"/>
              <a:cs typeface="Times New Roman"/>
            </a:endParaRPr>
          </a:p>
          <a:p>
            <a:pPr marL="342900" indent="-342900">
              <a:lnSpc>
                <a:spcPct val="100000"/>
              </a:lnSpc>
              <a:spcBef>
                <a:spcPts val="55"/>
              </a:spcBef>
              <a:buClr>
                <a:srgbClr val="4471C4"/>
              </a:buClr>
              <a:buFont typeface="Wingdings" panose="05000000000000000000" pitchFamily="2" charset="2"/>
              <a:buChar char="§"/>
            </a:pPr>
            <a:r>
              <a:rPr lang="en-US" sz="2250" dirty="0">
                <a:latin typeface="Times New Roman"/>
                <a:cs typeface="Times New Roman"/>
              </a:rPr>
              <a:t>Techniques like Extraction Distillation and Pressure Distillation are used in later stages during this project to separate acetone from chloroform.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1" y="6095"/>
            <a:ext cx="12191365" cy="600075"/>
            <a:chOff x="761" y="6095"/>
            <a:chExt cx="12191365" cy="600075"/>
          </a:xfrm>
        </p:grpSpPr>
        <p:sp>
          <p:nvSpPr>
            <p:cNvPr id="3" name="object 3"/>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4" name="object 4"/>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26459" y="70683"/>
              <a:ext cx="459105" cy="458470"/>
            </a:xfrm>
            <a:custGeom>
              <a:avLst/>
              <a:gdLst/>
              <a:ahLst/>
              <a:cxnLst/>
              <a:rect l="l" t="t" r="r" b="b"/>
              <a:pathLst>
                <a:path w="459105" h="458470">
                  <a:moveTo>
                    <a:pt x="229550" y="0"/>
                  </a:moveTo>
                  <a:lnTo>
                    <a:pt x="183288" y="4653"/>
                  </a:lnTo>
                  <a:lnTo>
                    <a:pt x="140199" y="18000"/>
                  </a:lnTo>
                  <a:lnTo>
                    <a:pt x="101207" y="39118"/>
                  </a:lnTo>
                  <a:lnTo>
                    <a:pt x="67234" y="67089"/>
                  </a:lnTo>
                  <a:lnTo>
                    <a:pt x="39203" y="100990"/>
                  </a:lnTo>
                  <a:lnTo>
                    <a:pt x="18039" y="139901"/>
                  </a:lnTo>
                  <a:lnTo>
                    <a:pt x="4663" y="182901"/>
                  </a:lnTo>
                  <a:lnTo>
                    <a:pt x="0" y="229070"/>
                  </a:lnTo>
                  <a:lnTo>
                    <a:pt x="4663" y="275239"/>
                  </a:lnTo>
                  <a:lnTo>
                    <a:pt x="18039" y="318242"/>
                  </a:lnTo>
                  <a:lnTo>
                    <a:pt x="39203" y="357156"/>
                  </a:lnTo>
                  <a:lnTo>
                    <a:pt x="67234" y="391061"/>
                  </a:lnTo>
                  <a:lnTo>
                    <a:pt x="101207" y="419035"/>
                  </a:lnTo>
                  <a:lnTo>
                    <a:pt x="140199" y="440157"/>
                  </a:lnTo>
                  <a:lnTo>
                    <a:pt x="183288" y="453506"/>
                  </a:lnTo>
                  <a:lnTo>
                    <a:pt x="229550" y="458161"/>
                  </a:lnTo>
                  <a:lnTo>
                    <a:pt x="275813" y="453506"/>
                  </a:lnTo>
                  <a:lnTo>
                    <a:pt x="318902" y="440157"/>
                  </a:lnTo>
                  <a:lnTo>
                    <a:pt x="357894" y="419035"/>
                  </a:lnTo>
                  <a:lnTo>
                    <a:pt x="391867" y="391061"/>
                  </a:lnTo>
                  <a:lnTo>
                    <a:pt x="419897" y="357156"/>
                  </a:lnTo>
                  <a:lnTo>
                    <a:pt x="441062" y="318242"/>
                  </a:lnTo>
                  <a:lnTo>
                    <a:pt x="454438" y="275239"/>
                  </a:lnTo>
                  <a:lnTo>
                    <a:pt x="459101" y="229070"/>
                  </a:lnTo>
                  <a:lnTo>
                    <a:pt x="454438" y="182901"/>
                  </a:lnTo>
                  <a:lnTo>
                    <a:pt x="441062" y="139901"/>
                  </a:lnTo>
                  <a:lnTo>
                    <a:pt x="419897" y="100990"/>
                  </a:lnTo>
                  <a:lnTo>
                    <a:pt x="391867" y="67089"/>
                  </a:lnTo>
                  <a:lnTo>
                    <a:pt x="357894" y="39118"/>
                  </a:lnTo>
                  <a:lnTo>
                    <a:pt x="318902" y="18000"/>
                  </a:lnTo>
                  <a:lnTo>
                    <a:pt x="275813" y="4653"/>
                  </a:lnTo>
                  <a:lnTo>
                    <a:pt x="229550" y="0"/>
                  </a:lnTo>
                  <a:close/>
                </a:path>
              </a:pathLst>
            </a:custGeom>
            <a:solidFill>
              <a:srgbClr val="4471C4"/>
            </a:solidFill>
          </p:spPr>
          <p:txBody>
            <a:bodyPr wrap="square" lIns="0" tIns="0" rIns="0" bIns="0" rtlCol="0"/>
            <a:lstStyle/>
            <a:p>
              <a:endParaRPr/>
            </a:p>
          </p:txBody>
        </p:sp>
      </p:grpSp>
      <p:grpSp>
        <p:nvGrpSpPr>
          <p:cNvPr id="6" name="object 6"/>
          <p:cNvGrpSpPr/>
          <p:nvPr/>
        </p:nvGrpSpPr>
        <p:grpSpPr>
          <a:xfrm>
            <a:off x="-3175" y="5750552"/>
            <a:ext cx="12198350" cy="1076960"/>
            <a:chOff x="-3175" y="5750552"/>
            <a:chExt cx="12198350" cy="1076960"/>
          </a:xfrm>
        </p:grpSpPr>
        <p:sp>
          <p:nvSpPr>
            <p:cNvPr id="7" name="object 7"/>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8" name="object 8"/>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9" name="object 9"/>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0" name="object 10"/>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1" name="object 11"/>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2" name="object 12"/>
            <p:cNvSpPr/>
            <p:nvPr/>
          </p:nvSpPr>
          <p:spPr>
            <a:xfrm>
              <a:off x="511474" y="6485339"/>
              <a:ext cx="134943" cy="6907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14" name="object 14"/>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15" name="object 15"/>
            <p:cNvSpPr/>
            <p:nvPr/>
          </p:nvSpPr>
          <p:spPr>
            <a:xfrm>
              <a:off x="8892565" y="6291083"/>
              <a:ext cx="531850" cy="536435"/>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a:spLocks noGrp="1"/>
          </p:cNvSpPr>
          <p:nvPr>
            <p:ph type="title"/>
          </p:nvPr>
        </p:nvSpPr>
        <p:spPr>
          <a:xfrm>
            <a:off x="995552" y="120522"/>
            <a:ext cx="7676154" cy="320601"/>
          </a:xfrm>
          <a:prstGeom prst="rect">
            <a:avLst/>
          </a:prstGeom>
        </p:spPr>
        <p:txBody>
          <a:bodyPr vert="horz" wrap="square" lIns="0" tIns="12700" rIns="0" bIns="0" rtlCol="0" anchor="t">
            <a:spAutoFit/>
          </a:bodyPr>
          <a:lstStyle/>
          <a:p>
            <a:pPr marL="12700">
              <a:spcBef>
                <a:spcPts val="100"/>
              </a:spcBef>
            </a:pPr>
            <a:r>
              <a:rPr sz="2000" spc="-40" dirty="0"/>
              <a:t>VAPOUR </a:t>
            </a:r>
            <a:r>
              <a:rPr sz="2000" dirty="0"/>
              <a:t>LIQUID EQUILIBRIUM OF</a:t>
            </a:r>
            <a:r>
              <a:rPr sz="2000" spc="-240" dirty="0"/>
              <a:t> </a:t>
            </a:r>
            <a:r>
              <a:rPr lang="en-US" sz="2000" spc="-10" dirty="0"/>
              <a:t>ACETONE-CHLOROFORM</a:t>
            </a:r>
            <a:endParaRPr sz="2000" dirty="0"/>
          </a:p>
        </p:txBody>
      </p:sp>
      <p:sp>
        <p:nvSpPr>
          <p:cNvPr id="17" name="object 17"/>
          <p:cNvSpPr/>
          <p:nvPr/>
        </p:nvSpPr>
        <p:spPr>
          <a:xfrm>
            <a:off x="215660" y="605431"/>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18" name="object 18"/>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endParaRPr sz="1400">
              <a:latin typeface="Times New Roman"/>
              <a:cs typeface="Times New Roman"/>
            </a:endParaRPr>
          </a:p>
        </p:txBody>
      </p:sp>
      <p:sp>
        <p:nvSpPr>
          <p:cNvPr id="19" name="object 19"/>
          <p:cNvSpPr txBox="1"/>
          <p:nvPr/>
        </p:nvSpPr>
        <p:spPr>
          <a:xfrm>
            <a:off x="316788" y="1147698"/>
            <a:ext cx="11165840" cy="2808461"/>
          </a:xfrm>
          <a:prstGeom prst="rect">
            <a:avLst/>
          </a:prstGeom>
        </p:spPr>
        <p:txBody>
          <a:bodyPr vert="horz" wrap="square" lIns="0" tIns="12700" rIns="0" bIns="0" rtlCol="0" anchor="t">
            <a:spAutoFit/>
          </a:bodyPr>
          <a:lstStyle/>
          <a:p>
            <a:pPr marL="299085" marR="5080" indent="-287020" algn="just">
              <a:spcBef>
                <a:spcPts val="100"/>
              </a:spcBef>
              <a:buClr>
                <a:srgbClr val="4471C4"/>
              </a:buClr>
              <a:buFont typeface="Wingdings"/>
              <a:buChar char=""/>
              <a:tabLst>
                <a:tab pos="299720" algn="l"/>
              </a:tabLst>
            </a:pPr>
            <a:r>
              <a:rPr lang="en-US" sz="2000">
                <a:latin typeface="Times New Roman"/>
                <a:cs typeface="Times New Roman"/>
              </a:rPr>
              <a:t>First we have plotted </a:t>
            </a:r>
            <a:r>
              <a:rPr lang="en-US" sz="2000" err="1">
                <a:latin typeface="Times New Roman"/>
                <a:cs typeface="Times New Roman"/>
              </a:rPr>
              <a:t>xy</a:t>
            </a:r>
            <a:r>
              <a:rPr lang="en-US" sz="2000">
                <a:latin typeface="Times New Roman"/>
                <a:cs typeface="Times New Roman"/>
              </a:rPr>
              <a:t> equilibrium curve for this mixture assuming it as ideal solution. Antoine's equation is used for calculating the saturation pressure for both the components. Here we done all this at 337.7 k. </a:t>
            </a:r>
          </a:p>
          <a:p>
            <a:pPr marL="299085" marR="5080" indent="-287020" algn="just">
              <a:spcBef>
                <a:spcPts val="100"/>
              </a:spcBef>
              <a:buClr>
                <a:srgbClr val="4471C4"/>
              </a:buClr>
              <a:buFont typeface="Wingdings"/>
              <a:buChar char=""/>
              <a:tabLst>
                <a:tab pos="299720" algn="l"/>
              </a:tabLst>
            </a:pPr>
            <a:endParaRPr lang="en-US" sz="2000">
              <a:latin typeface="Times New Roman"/>
              <a:cs typeface="Times New Roman"/>
            </a:endParaRPr>
          </a:p>
          <a:p>
            <a:pPr marL="299085" marR="5080" indent="-287020" algn="just">
              <a:spcBef>
                <a:spcPts val="100"/>
              </a:spcBef>
              <a:buClr>
                <a:srgbClr val="4471C4"/>
              </a:buClr>
              <a:buFont typeface="Wingdings"/>
              <a:buChar char=""/>
            </a:pPr>
            <a:r>
              <a:rPr lang="en-US" sz="2000">
                <a:latin typeface="Times New Roman"/>
                <a:cs typeface="Times New Roman"/>
              </a:rPr>
              <a:t>We have used Rault's law here as given by this equation. </a:t>
            </a:r>
          </a:p>
          <a:p>
            <a:pPr>
              <a:lnSpc>
                <a:spcPct val="100000"/>
              </a:lnSpc>
              <a:buClr>
                <a:srgbClr val="4471C4"/>
              </a:buClr>
              <a:buFont typeface="Wingdings"/>
              <a:buChar char=""/>
            </a:pPr>
            <a:endParaRPr sz="2000" dirty="0">
              <a:latin typeface="Times New Roman"/>
              <a:cs typeface="Times New Roman"/>
            </a:endParaRPr>
          </a:p>
          <a:p>
            <a:pPr>
              <a:buClr>
                <a:srgbClr val="4471C4"/>
              </a:buClr>
              <a:buFont typeface="Wingdings"/>
              <a:buChar char=""/>
              <a:tabLst>
                <a:tab pos="299085" algn="l"/>
                <a:tab pos="299720" algn="l"/>
              </a:tabLst>
            </a:pPr>
            <a:r>
              <a:rPr lang="en-US" sz="2000" dirty="0">
                <a:latin typeface="Times New Roman"/>
                <a:ea typeface="+mn-lt"/>
                <a:cs typeface="Times New Roman"/>
              </a:rPr>
              <a:t>X is taken to be from 0 to 1. </a:t>
            </a:r>
          </a:p>
          <a:p>
            <a:pPr>
              <a:spcBef>
                <a:spcPts val="5"/>
              </a:spcBef>
              <a:buClr>
                <a:srgbClr val="4471C4"/>
              </a:buClr>
              <a:buFont typeface="Wingdings"/>
              <a:buChar char=""/>
              <a:tabLst>
                <a:tab pos="299085" algn="l"/>
                <a:tab pos="299720" algn="l"/>
              </a:tabLst>
            </a:pPr>
            <a:endParaRPr lang="en-US" sz="2000">
              <a:latin typeface="Times New Roman"/>
              <a:ea typeface="+mn-lt"/>
              <a:cs typeface="Times New Roman"/>
            </a:endParaRPr>
          </a:p>
          <a:p>
            <a:pPr>
              <a:lnSpc>
                <a:spcPct val="100000"/>
              </a:lnSpc>
              <a:spcBef>
                <a:spcPts val="35"/>
              </a:spcBef>
              <a:buClr>
                <a:srgbClr val="4471C4"/>
              </a:buClr>
              <a:tabLst>
                <a:tab pos="299085" algn="l"/>
                <a:tab pos="299720" algn="l"/>
              </a:tabLst>
            </a:pPr>
            <a:endParaRPr lang="en-US" sz="2000">
              <a:latin typeface="Calibri"/>
              <a:ea typeface="Calibri"/>
              <a:cs typeface="Calibri"/>
            </a:endParaRPr>
          </a:p>
        </p:txBody>
      </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pic>
        <p:nvPicPr>
          <p:cNvPr id="22" name="Picture 24" descr="A picture containing letter&#10;&#10;Description automatically generated">
            <a:extLst>
              <a:ext uri="{FF2B5EF4-FFF2-40B4-BE49-F238E27FC236}">
                <a16:creationId xmlns:a16="http://schemas.microsoft.com/office/drawing/2014/main" id="{400DE7D0-562A-8D7F-4DEC-48329C088A05}"/>
              </a:ext>
            </a:extLst>
          </p:cNvPr>
          <p:cNvPicPr>
            <a:picLocks noChangeAspect="1"/>
          </p:cNvPicPr>
          <p:nvPr/>
        </p:nvPicPr>
        <p:blipFill>
          <a:blip r:embed="rId5"/>
          <a:stretch>
            <a:fillRect/>
          </a:stretch>
        </p:blipFill>
        <p:spPr>
          <a:xfrm>
            <a:off x="7527985" y="1944704"/>
            <a:ext cx="2714446" cy="653837"/>
          </a:xfrm>
          <a:prstGeom prst="rect">
            <a:avLst/>
          </a:prstGeom>
        </p:spPr>
      </p:pic>
      <p:pic>
        <p:nvPicPr>
          <p:cNvPr id="25" name="Picture 25" descr="Chart, line chart&#10;&#10;Description automatically generated">
            <a:extLst>
              <a:ext uri="{FF2B5EF4-FFF2-40B4-BE49-F238E27FC236}">
                <a16:creationId xmlns:a16="http://schemas.microsoft.com/office/drawing/2014/main" id="{19AD56DC-4234-DEDF-C343-98CFDF245247}"/>
              </a:ext>
            </a:extLst>
          </p:cNvPr>
          <p:cNvPicPr>
            <a:picLocks noChangeAspect="1"/>
          </p:cNvPicPr>
          <p:nvPr/>
        </p:nvPicPr>
        <p:blipFill>
          <a:blip r:embed="rId6"/>
          <a:stretch>
            <a:fillRect/>
          </a:stretch>
        </p:blipFill>
        <p:spPr>
          <a:xfrm>
            <a:off x="3358552" y="2730312"/>
            <a:ext cx="5704934" cy="38990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57F0-89D5-CCFA-EB1E-BB3D87D5B0AD}"/>
              </a:ext>
            </a:extLst>
          </p:cNvPr>
          <p:cNvSpPr>
            <a:spLocks noGrp="1"/>
          </p:cNvSpPr>
          <p:nvPr>
            <p:ph type="title"/>
          </p:nvPr>
        </p:nvSpPr>
        <p:spPr>
          <a:xfrm>
            <a:off x="925338" y="15620"/>
            <a:ext cx="7163926" cy="830997"/>
          </a:xfrm>
        </p:spPr>
        <p:txBody>
          <a:bodyPr wrap="square" lIns="0" tIns="0" rIns="0" bIns="0" anchor="t">
            <a:spAutoFit/>
          </a:bodyPr>
          <a:lstStyle/>
          <a:p>
            <a:pPr algn="l"/>
            <a:r>
              <a:rPr lang="en-US" dirty="0"/>
              <a:t>    </a:t>
            </a:r>
            <a:br>
              <a:rPr lang="en-US" dirty="0"/>
            </a:br>
            <a:r>
              <a:rPr lang="en-US" dirty="0"/>
              <a:t>VAPOUR LIQUID EQUILIBRIUM OF ACETONE-CHLOROFORM</a:t>
            </a:r>
            <a:endParaRPr lang="en-US" b="0" dirty="0"/>
          </a:p>
          <a:p>
            <a:endParaRPr lang="en-US" dirty="0"/>
          </a:p>
        </p:txBody>
      </p:sp>
      <p:sp>
        <p:nvSpPr>
          <p:cNvPr id="3" name="Text Placeholder 2">
            <a:extLst>
              <a:ext uri="{FF2B5EF4-FFF2-40B4-BE49-F238E27FC236}">
                <a16:creationId xmlns:a16="http://schemas.microsoft.com/office/drawing/2014/main" id="{C246C4D9-7117-E8B4-90A6-B07F434AA5E3}"/>
              </a:ext>
            </a:extLst>
          </p:cNvPr>
          <p:cNvSpPr>
            <a:spLocks noGrp="1"/>
          </p:cNvSpPr>
          <p:nvPr>
            <p:ph type="body" idx="1"/>
          </p:nvPr>
        </p:nvSpPr>
        <p:spPr>
          <a:xfrm>
            <a:off x="340414" y="844510"/>
            <a:ext cx="11390905" cy="4247317"/>
          </a:xfrm>
        </p:spPr>
        <p:txBody>
          <a:bodyPr wrap="square" lIns="0" tIns="0" rIns="0" bIns="0" anchor="t">
            <a:spAutoFit/>
          </a:bodyPr>
          <a:lstStyle/>
          <a:p>
            <a:pPr marL="285750" indent="-285750">
              <a:buFont typeface="Arial"/>
              <a:buChar char="•"/>
            </a:pPr>
            <a:r>
              <a:rPr lang="en-US" sz="2400">
                <a:cs typeface="Calibri"/>
              </a:rPr>
              <a:t>After plotting graph for ideal solution we have plotted for non-ideal solution of Acetone chloroform. Antoine's equation is used for calculating saturation pressures of both components. Wilson model is used for calculating  activity coefficients and Vander </a:t>
            </a:r>
            <a:r>
              <a:rPr lang="en-US" sz="2400" err="1">
                <a:cs typeface="Calibri"/>
              </a:rPr>
              <a:t>waal's</a:t>
            </a:r>
            <a:r>
              <a:rPr lang="en-US" sz="2400">
                <a:cs typeface="Calibri"/>
              </a:rPr>
              <a:t> equation is used for calculating fugacity coefficients</a:t>
            </a:r>
            <a:r>
              <a:rPr lang="en-US" sz="2000">
                <a:cs typeface="Calibri"/>
              </a:rPr>
              <a:t>. </a:t>
            </a:r>
            <a:endParaRPr lang="en-US" sz="2000">
              <a:ea typeface="Calibri"/>
              <a:cs typeface="Calibri"/>
            </a:endParaRPr>
          </a:p>
          <a:p>
            <a:pPr marL="285750" indent="-285750">
              <a:buFont typeface="Arial"/>
              <a:buChar char="•"/>
            </a:pPr>
            <a:endParaRPr lang="en-US" dirty="0">
              <a:cs typeface="Calibri"/>
            </a:endParaRPr>
          </a:p>
          <a:p>
            <a:pPr marL="285750" indent="-285750">
              <a:buFont typeface="Arial"/>
              <a:buChar char="•"/>
            </a:pPr>
            <a:r>
              <a:rPr lang="en-US" sz="2400">
                <a:cs typeface="Calibri"/>
              </a:rPr>
              <a:t>Whole work is done at 337.7 k. </a:t>
            </a:r>
            <a:endParaRPr lang="en-US" sz="2400">
              <a:ea typeface="Calibri"/>
              <a:cs typeface="Calibri"/>
            </a:endParaRPr>
          </a:p>
          <a:p>
            <a:pPr marL="285750" indent="-285750">
              <a:buFont typeface="Arial"/>
              <a:buChar char="•"/>
            </a:pPr>
            <a:endParaRPr lang="en-US" sz="2400">
              <a:ea typeface="Calibri"/>
              <a:cs typeface="Calibri"/>
            </a:endParaRPr>
          </a:p>
          <a:p>
            <a:pPr marL="285750" indent="-285750">
              <a:buFont typeface="Arial"/>
              <a:buChar char="•"/>
            </a:pPr>
            <a:r>
              <a:rPr lang="en-US" sz="2400">
                <a:cs typeface="Calibri"/>
              </a:rPr>
              <a:t>X is taken to be from 0 to 1. </a:t>
            </a:r>
            <a:endParaRPr lang="en-US" sz="2400">
              <a:ea typeface="Calibri"/>
              <a:cs typeface="Calibri"/>
            </a:endParaRPr>
          </a:p>
          <a:p>
            <a:pPr marL="285750" indent="-285750">
              <a:buFont typeface="Arial"/>
              <a:buChar char="•"/>
            </a:pPr>
            <a:endParaRPr lang="en-US" sz="2400">
              <a:ea typeface="Calibri"/>
              <a:cs typeface="Calibri"/>
            </a:endParaRPr>
          </a:p>
          <a:p>
            <a:pPr marL="285750" indent="-285750">
              <a:buFont typeface="Arial"/>
              <a:buChar char="•"/>
            </a:pPr>
            <a:r>
              <a:rPr lang="en-US" sz="2400">
                <a:cs typeface="Calibri"/>
              </a:rPr>
              <a:t>For each point activity coefficient is calculated and applied in equation as written above y(mole fraction in vapor phase) . And Gibb's phase rule is used same as in previous case. </a:t>
            </a:r>
            <a:endParaRPr lang="en-US" sz="2400">
              <a:ea typeface="Calibri"/>
              <a:cs typeface="Calibri"/>
            </a:endParaRPr>
          </a:p>
          <a:p>
            <a:pPr marL="285750" indent="-285750">
              <a:buFont typeface="Arial"/>
              <a:buChar char="•"/>
            </a:pPr>
            <a:endParaRPr lang="en-US" dirty="0">
              <a:cs typeface="Calibri"/>
            </a:endParaRPr>
          </a:p>
        </p:txBody>
      </p:sp>
      <p:grpSp>
        <p:nvGrpSpPr>
          <p:cNvPr id="8" name="object 2">
            <a:extLst>
              <a:ext uri="{FF2B5EF4-FFF2-40B4-BE49-F238E27FC236}">
                <a16:creationId xmlns:a16="http://schemas.microsoft.com/office/drawing/2014/main" id="{8079A3E0-79FC-4B97-F309-A8C071F63A1E}"/>
              </a:ext>
            </a:extLst>
          </p:cNvPr>
          <p:cNvGrpSpPr/>
          <p:nvPr/>
        </p:nvGrpSpPr>
        <p:grpSpPr>
          <a:xfrm>
            <a:off x="-301164" y="63604"/>
            <a:ext cx="12191365" cy="600075"/>
            <a:chOff x="761" y="6095"/>
            <a:chExt cx="12191365" cy="600075"/>
          </a:xfrm>
        </p:grpSpPr>
        <p:sp>
          <p:nvSpPr>
            <p:cNvPr id="5" name="object 3">
              <a:extLst>
                <a:ext uri="{FF2B5EF4-FFF2-40B4-BE49-F238E27FC236}">
                  <a16:creationId xmlns:a16="http://schemas.microsoft.com/office/drawing/2014/main" id="{A4A08C90-DE54-C083-3187-7C49B8678C89}"/>
                </a:ext>
              </a:extLst>
            </p:cNvPr>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6" name="object 4">
              <a:extLst>
                <a:ext uri="{FF2B5EF4-FFF2-40B4-BE49-F238E27FC236}">
                  <a16:creationId xmlns:a16="http://schemas.microsoft.com/office/drawing/2014/main" id="{B01F2450-6B01-2C23-C30F-76D21A81E5E8}"/>
                </a:ext>
              </a:extLst>
            </p:cNvPr>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BDF16E62-C0B0-B7F1-BABB-DA6CF7994B8C}"/>
                </a:ext>
              </a:extLst>
            </p:cNvPr>
            <p:cNvSpPr/>
            <p:nvPr/>
          </p:nvSpPr>
          <p:spPr>
            <a:xfrm>
              <a:off x="526459" y="70683"/>
              <a:ext cx="459105" cy="458470"/>
            </a:xfrm>
            <a:custGeom>
              <a:avLst/>
              <a:gdLst/>
              <a:ahLst/>
              <a:cxnLst/>
              <a:rect l="l" t="t" r="r" b="b"/>
              <a:pathLst>
                <a:path w="459105" h="458470">
                  <a:moveTo>
                    <a:pt x="229550" y="0"/>
                  </a:moveTo>
                  <a:lnTo>
                    <a:pt x="183288" y="4653"/>
                  </a:lnTo>
                  <a:lnTo>
                    <a:pt x="140199" y="18000"/>
                  </a:lnTo>
                  <a:lnTo>
                    <a:pt x="101207" y="39118"/>
                  </a:lnTo>
                  <a:lnTo>
                    <a:pt x="67234" y="67089"/>
                  </a:lnTo>
                  <a:lnTo>
                    <a:pt x="39203" y="100990"/>
                  </a:lnTo>
                  <a:lnTo>
                    <a:pt x="18039" y="139901"/>
                  </a:lnTo>
                  <a:lnTo>
                    <a:pt x="4663" y="182901"/>
                  </a:lnTo>
                  <a:lnTo>
                    <a:pt x="0" y="229070"/>
                  </a:lnTo>
                  <a:lnTo>
                    <a:pt x="4663" y="275239"/>
                  </a:lnTo>
                  <a:lnTo>
                    <a:pt x="18039" y="318242"/>
                  </a:lnTo>
                  <a:lnTo>
                    <a:pt x="39203" y="357156"/>
                  </a:lnTo>
                  <a:lnTo>
                    <a:pt x="67234" y="391061"/>
                  </a:lnTo>
                  <a:lnTo>
                    <a:pt x="101207" y="419035"/>
                  </a:lnTo>
                  <a:lnTo>
                    <a:pt x="140199" y="440157"/>
                  </a:lnTo>
                  <a:lnTo>
                    <a:pt x="183288" y="453506"/>
                  </a:lnTo>
                  <a:lnTo>
                    <a:pt x="229550" y="458161"/>
                  </a:lnTo>
                  <a:lnTo>
                    <a:pt x="275813" y="453506"/>
                  </a:lnTo>
                  <a:lnTo>
                    <a:pt x="318902" y="440157"/>
                  </a:lnTo>
                  <a:lnTo>
                    <a:pt x="357894" y="419035"/>
                  </a:lnTo>
                  <a:lnTo>
                    <a:pt x="391867" y="391061"/>
                  </a:lnTo>
                  <a:lnTo>
                    <a:pt x="419897" y="357156"/>
                  </a:lnTo>
                  <a:lnTo>
                    <a:pt x="441062" y="318242"/>
                  </a:lnTo>
                  <a:lnTo>
                    <a:pt x="454438" y="275239"/>
                  </a:lnTo>
                  <a:lnTo>
                    <a:pt x="459101" y="229070"/>
                  </a:lnTo>
                  <a:lnTo>
                    <a:pt x="454438" y="182901"/>
                  </a:lnTo>
                  <a:lnTo>
                    <a:pt x="441062" y="139901"/>
                  </a:lnTo>
                  <a:lnTo>
                    <a:pt x="419897" y="100990"/>
                  </a:lnTo>
                  <a:lnTo>
                    <a:pt x="391867" y="67089"/>
                  </a:lnTo>
                  <a:lnTo>
                    <a:pt x="357894" y="39118"/>
                  </a:lnTo>
                  <a:lnTo>
                    <a:pt x="318902" y="18000"/>
                  </a:lnTo>
                  <a:lnTo>
                    <a:pt x="275813" y="4653"/>
                  </a:lnTo>
                  <a:lnTo>
                    <a:pt x="229550" y="0"/>
                  </a:lnTo>
                  <a:close/>
                </a:path>
              </a:pathLst>
            </a:custGeom>
            <a:solidFill>
              <a:srgbClr val="4471C4"/>
            </a:solidFill>
          </p:spPr>
          <p:txBody>
            <a:bodyPr wrap="square" lIns="0" tIns="0" rIns="0" bIns="0" rtlCol="0"/>
            <a:lstStyle/>
            <a:p>
              <a:endParaRPr/>
            </a:p>
          </p:txBody>
        </p:sp>
      </p:grpSp>
      <p:sp>
        <p:nvSpPr>
          <p:cNvPr id="9" name="TextBox 8">
            <a:extLst>
              <a:ext uri="{FF2B5EF4-FFF2-40B4-BE49-F238E27FC236}">
                <a16:creationId xmlns:a16="http://schemas.microsoft.com/office/drawing/2014/main" id="{AA39E71F-B1BB-33CF-F254-AD2945FA27AA}"/>
              </a:ext>
            </a:extLst>
          </p:cNvPr>
          <p:cNvSpPr txBox="1"/>
          <p:nvPr/>
        </p:nvSpPr>
        <p:spPr>
          <a:xfrm>
            <a:off x="9066363" y="8626"/>
            <a:ext cx="30307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ea typeface="+mn-lt"/>
                <a:cs typeface="Times New Roman"/>
              </a:rPr>
              <a:t>Department of Chemical Engineering   Indian Institute of Technology, Kanpur</a:t>
            </a:r>
            <a:endParaRPr lang="en-US" sz="1400" dirty="0">
              <a:ea typeface="+mn-lt"/>
              <a:cs typeface="+mn-lt"/>
            </a:endParaRPr>
          </a:p>
        </p:txBody>
      </p:sp>
      <p:pic>
        <p:nvPicPr>
          <p:cNvPr id="10" name="Picture 10" descr="A picture containing text, graffiti&#10;&#10;Description automatically generated">
            <a:extLst>
              <a:ext uri="{FF2B5EF4-FFF2-40B4-BE49-F238E27FC236}">
                <a16:creationId xmlns:a16="http://schemas.microsoft.com/office/drawing/2014/main" id="{3B770EEE-7843-023C-616F-B3FBEBDFAAAB}"/>
              </a:ext>
            </a:extLst>
          </p:cNvPr>
          <p:cNvPicPr>
            <a:picLocks noChangeAspect="1"/>
          </p:cNvPicPr>
          <p:nvPr/>
        </p:nvPicPr>
        <p:blipFill>
          <a:blip r:embed="rId3"/>
          <a:stretch>
            <a:fillRect/>
          </a:stretch>
        </p:blipFill>
        <p:spPr>
          <a:xfrm>
            <a:off x="5658929" y="2589750"/>
            <a:ext cx="2915728" cy="758348"/>
          </a:xfrm>
          <a:prstGeom prst="rect">
            <a:avLst/>
          </a:prstGeom>
        </p:spPr>
      </p:pic>
    </p:spTree>
    <p:extLst>
      <p:ext uri="{BB962C8B-B14F-4D97-AF65-F5344CB8AC3E}">
        <p14:creationId xmlns:p14="http://schemas.microsoft.com/office/powerpoint/2010/main" val="16372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72C2-7E5B-33BC-A1F2-F767BD528C82}"/>
              </a:ext>
            </a:extLst>
          </p:cNvPr>
          <p:cNvSpPr>
            <a:spLocks noGrp="1"/>
          </p:cNvSpPr>
          <p:nvPr>
            <p:ph type="title"/>
          </p:nvPr>
        </p:nvSpPr>
        <p:spPr>
          <a:xfrm>
            <a:off x="335866" y="159394"/>
            <a:ext cx="3986530" cy="369332"/>
          </a:xfrm>
        </p:spPr>
        <p:txBody>
          <a:bodyPr wrap="square" lIns="0" tIns="0" rIns="0" bIns="0" anchor="t">
            <a:spAutoFit/>
          </a:bodyPr>
          <a:lstStyle/>
          <a:p>
            <a:r>
              <a:rPr lang="en-US" sz="2400"/>
              <a:t>Continue....</a:t>
            </a:r>
          </a:p>
        </p:txBody>
      </p:sp>
      <p:sp>
        <p:nvSpPr>
          <p:cNvPr id="3" name="Text Placeholder 2">
            <a:extLst>
              <a:ext uri="{FF2B5EF4-FFF2-40B4-BE49-F238E27FC236}">
                <a16:creationId xmlns:a16="http://schemas.microsoft.com/office/drawing/2014/main" id="{4BDE2459-AEA9-1E3B-1259-6806FBDD3783}"/>
              </a:ext>
            </a:extLst>
          </p:cNvPr>
          <p:cNvSpPr>
            <a:spLocks noGrp="1"/>
          </p:cNvSpPr>
          <p:nvPr>
            <p:ph type="body" idx="1"/>
          </p:nvPr>
        </p:nvSpPr>
        <p:spPr>
          <a:xfrm>
            <a:off x="2223847" y="772622"/>
            <a:ext cx="9924415" cy="369332"/>
          </a:xfrm>
        </p:spPr>
        <p:txBody>
          <a:bodyPr wrap="square" lIns="0" tIns="0" rIns="0" bIns="0" anchor="t">
            <a:spAutoFit/>
          </a:bodyPr>
          <a:lstStyle/>
          <a:p>
            <a:r>
              <a:rPr lang="en-US" sz="2400" b="1">
                <a:ea typeface="Calibri"/>
                <a:cs typeface="Calibri"/>
              </a:rPr>
              <a:t>Non- Ideal:</a:t>
            </a:r>
            <a:endParaRPr lang="en-US" sz="2400" b="1"/>
          </a:p>
        </p:txBody>
      </p:sp>
      <p:pic>
        <p:nvPicPr>
          <p:cNvPr id="4" name="Picture 4" descr="Chart, line chart&#10;&#10;Description automatically generated">
            <a:extLst>
              <a:ext uri="{FF2B5EF4-FFF2-40B4-BE49-F238E27FC236}">
                <a16:creationId xmlns:a16="http://schemas.microsoft.com/office/drawing/2014/main" id="{D92ED1F0-43AA-901F-944F-67C5B6DBC572}"/>
              </a:ext>
            </a:extLst>
          </p:cNvPr>
          <p:cNvPicPr>
            <a:picLocks noChangeAspect="1"/>
          </p:cNvPicPr>
          <p:nvPr/>
        </p:nvPicPr>
        <p:blipFill>
          <a:blip r:embed="rId2"/>
          <a:stretch>
            <a:fillRect/>
          </a:stretch>
        </p:blipFill>
        <p:spPr>
          <a:xfrm>
            <a:off x="339307" y="1137489"/>
            <a:ext cx="6495689" cy="5014343"/>
          </a:xfrm>
          <a:prstGeom prst="rect">
            <a:avLst/>
          </a:prstGeom>
        </p:spPr>
      </p:pic>
      <p:sp>
        <p:nvSpPr>
          <p:cNvPr id="5" name="TextBox 4">
            <a:extLst>
              <a:ext uri="{FF2B5EF4-FFF2-40B4-BE49-F238E27FC236}">
                <a16:creationId xmlns:a16="http://schemas.microsoft.com/office/drawing/2014/main" id="{73B10419-E3F2-D3B7-C8DC-1DAA3C15A5D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sp>
        <p:nvSpPr>
          <p:cNvPr id="6" name="TextBox 5">
            <a:extLst>
              <a:ext uri="{FF2B5EF4-FFF2-40B4-BE49-F238E27FC236}">
                <a16:creationId xmlns:a16="http://schemas.microsoft.com/office/drawing/2014/main" id="{791ACB0C-FF8D-CCDF-315E-4844592B7945}"/>
              </a:ext>
            </a:extLst>
          </p:cNvPr>
          <p:cNvSpPr txBox="1"/>
          <p:nvPr/>
        </p:nvSpPr>
        <p:spPr>
          <a:xfrm>
            <a:off x="7182929" y="2395268"/>
            <a:ext cx="336142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Calibri"/>
                <a:cs typeface="Calibri"/>
              </a:rPr>
              <a:t>XY diagram for acetone – chloroform non-ideal Solution</a:t>
            </a:r>
          </a:p>
        </p:txBody>
      </p:sp>
    </p:spTree>
    <p:extLst>
      <p:ext uri="{BB962C8B-B14F-4D97-AF65-F5344CB8AC3E}">
        <p14:creationId xmlns:p14="http://schemas.microsoft.com/office/powerpoint/2010/main" val="298660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1" y="6095"/>
            <a:ext cx="12191365" cy="600075"/>
            <a:chOff x="761" y="6095"/>
            <a:chExt cx="12191365" cy="600075"/>
          </a:xfrm>
        </p:grpSpPr>
        <p:sp>
          <p:nvSpPr>
            <p:cNvPr id="3" name="object 3"/>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4" name="object 4"/>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23898" y="41892"/>
              <a:ext cx="458470" cy="459740"/>
            </a:xfrm>
            <a:custGeom>
              <a:avLst/>
              <a:gdLst/>
              <a:ahLst/>
              <a:cxnLst/>
              <a:rect l="l" t="t" r="r" b="b"/>
              <a:pathLst>
                <a:path w="458469" h="459740">
                  <a:moveTo>
                    <a:pt x="228953" y="0"/>
                  </a:moveTo>
                  <a:lnTo>
                    <a:pt x="182811" y="4665"/>
                  </a:lnTo>
                  <a:lnTo>
                    <a:pt x="139834" y="18047"/>
                  </a:lnTo>
                  <a:lnTo>
                    <a:pt x="100943" y="39221"/>
                  </a:lnTo>
                  <a:lnTo>
                    <a:pt x="67059" y="67264"/>
                  </a:lnTo>
                  <a:lnTo>
                    <a:pt x="39101" y="101254"/>
                  </a:lnTo>
                  <a:lnTo>
                    <a:pt x="17992" y="140266"/>
                  </a:lnTo>
                  <a:lnTo>
                    <a:pt x="4651" y="183379"/>
                  </a:lnTo>
                  <a:lnTo>
                    <a:pt x="0" y="229668"/>
                  </a:lnTo>
                  <a:lnTo>
                    <a:pt x="4651" y="275958"/>
                  </a:lnTo>
                  <a:lnTo>
                    <a:pt x="17992" y="319072"/>
                  </a:lnTo>
                  <a:lnTo>
                    <a:pt x="39101" y="358088"/>
                  </a:lnTo>
                  <a:lnTo>
                    <a:pt x="67059" y="392082"/>
                  </a:lnTo>
                  <a:lnTo>
                    <a:pt x="100943" y="420129"/>
                  </a:lnTo>
                  <a:lnTo>
                    <a:pt x="139834" y="441306"/>
                  </a:lnTo>
                  <a:lnTo>
                    <a:pt x="182811" y="454690"/>
                  </a:lnTo>
                  <a:lnTo>
                    <a:pt x="228953" y="459356"/>
                  </a:lnTo>
                  <a:lnTo>
                    <a:pt x="275095" y="454690"/>
                  </a:lnTo>
                  <a:lnTo>
                    <a:pt x="318072" y="441306"/>
                  </a:lnTo>
                  <a:lnTo>
                    <a:pt x="356963" y="420129"/>
                  </a:lnTo>
                  <a:lnTo>
                    <a:pt x="390847" y="392082"/>
                  </a:lnTo>
                  <a:lnTo>
                    <a:pt x="418805" y="358088"/>
                  </a:lnTo>
                  <a:lnTo>
                    <a:pt x="439914" y="319072"/>
                  </a:lnTo>
                  <a:lnTo>
                    <a:pt x="453255" y="275958"/>
                  </a:lnTo>
                  <a:lnTo>
                    <a:pt x="457906" y="229668"/>
                  </a:lnTo>
                  <a:lnTo>
                    <a:pt x="453255" y="183379"/>
                  </a:lnTo>
                  <a:lnTo>
                    <a:pt x="439914" y="140266"/>
                  </a:lnTo>
                  <a:lnTo>
                    <a:pt x="418805" y="101254"/>
                  </a:lnTo>
                  <a:lnTo>
                    <a:pt x="390847" y="67264"/>
                  </a:lnTo>
                  <a:lnTo>
                    <a:pt x="356963" y="39221"/>
                  </a:lnTo>
                  <a:lnTo>
                    <a:pt x="318072" y="18047"/>
                  </a:lnTo>
                  <a:lnTo>
                    <a:pt x="275095" y="4665"/>
                  </a:lnTo>
                  <a:lnTo>
                    <a:pt x="228953" y="0"/>
                  </a:lnTo>
                  <a:close/>
                </a:path>
              </a:pathLst>
            </a:custGeom>
            <a:solidFill>
              <a:srgbClr val="4471C4"/>
            </a:solidFill>
          </p:spPr>
          <p:txBody>
            <a:bodyPr wrap="square" lIns="0" tIns="0" rIns="0" bIns="0" rtlCol="0"/>
            <a:lstStyle/>
            <a:p>
              <a:endParaRPr/>
            </a:p>
          </p:txBody>
        </p:sp>
      </p:grpSp>
      <p:grpSp>
        <p:nvGrpSpPr>
          <p:cNvPr id="6" name="object 6"/>
          <p:cNvGrpSpPr/>
          <p:nvPr/>
        </p:nvGrpSpPr>
        <p:grpSpPr>
          <a:xfrm>
            <a:off x="0" y="5750624"/>
            <a:ext cx="12192000" cy="1076960"/>
            <a:chOff x="0" y="5750624"/>
            <a:chExt cx="12192000" cy="1076960"/>
          </a:xfrm>
        </p:grpSpPr>
        <p:sp>
          <p:nvSpPr>
            <p:cNvPr id="7" name="object 7"/>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8" name="object 8"/>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9" name="object 9"/>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0" name="object 10"/>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1" name="object 11"/>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2" name="object 12"/>
            <p:cNvSpPr/>
            <p:nvPr/>
          </p:nvSpPr>
          <p:spPr>
            <a:xfrm>
              <a:off x="511474" y="6485339"/>
              <a:ext cx="134943" cy="6907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14" name="object 14"/>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15" name="object 15"/>
            <p:cNvSpPr/>
            <p:nvPr/>
          </p:nvSpPr>
          <p:spPr>
            <a:xfrm>
              <a:off x="8892565" y="6291083"/>
              <a:ext cx="531850" cy="536435"/>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3363214" y="120522"/>
            <a:ext cx="514159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MCCABE THIELE PROCESS</a:t>
            </a:r>
            <a:r>
              <a:rPr sz="2000" b="1" spc="-95" dirty="0">
                <a:latin typeface="Times New Roman"/>
                <a:cs typeface="Times New Roman"/>
              </a:rPr>
              <a:t> </a:t>
            </a:r>
            <a:r>
              <a:rPr sz="2000" b="1" spc="-15" dirty="0">
                <a:latin typeface="Times New Roman"/>
                <a:cs typeface="Times New Roman"/>
              </a:rPr>
              <a:t>SIMULATION</a:t>
            </a:r>
            <a:endParaRPr sz="2000">
              <a:latin typeface="Times New Roman"/>
              <a:cs typeface="Times New Roman"/>
            </a:endParaRPr>
          </a:p>
        </p:txBody>
      </p:sp>
      <p:sp>
        <p:nvSpPr>
          <p:cNvPr id="17" name="object 17"/>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18" name="object 18"/>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endParaRPr sz="1400">
              <a:latin typeface="Times New Roman"/>
              <a:cs typeface="Times New Roman"/>
            </a:endParaRPr>
          </a:p>
        </p:txBody>
      </p:sp>
      <p:sp>
        <p:nvSpPr>
          <p:cNvPr id="19" name="object 19"/>
          <p:cNvSpPr txBox="1"/>
          <p:nvPr/>
        </p:nvSpPr>
        <p:spPr>
          <a:xfrm>
            <a:off x="78739" y="948385"/>
            <a:ext cx="11751945" cy="4490332"/>
          </a:xfrm>
          <a:prstGeom prst="rect">
            <a:avLst/>
          </a:prstGeom>
        </p:spPr>
        <p:txBody>
          <a:bodyPr vert="horz" wrap="square" lIns="0" tIns="12065" rIns="0" bIns="0" rtlCol="0" anchor="t">
            <a:spAutoFit/>
          </a:bodyPr>
          <a:lstStyle/>
          <a:p>
            <a:pPr marL="355600" marR="335280" indent="-342900">
              <a:spcBef>
                <a:spcPts val="95"/>
              </a:spcBef>
              <a:buClr>
                <a:srgbClr val="4471C4"/>
              </a:buClr>
              <a:buFont typeface="Wingdings"/>
              <a:buChar char=""/>
              <a:tabLst>
                <a:tab pos="354965" algn="l"/>
                <a:tab pos="355600" algn="l"/>
              </a:tabLst>
            </a:pPr>
            <a:r>
              <a:rPr sz="2200" spc="-5" dirty="0">
                <a:latin typeface="Times New Roman"/>
                <a:cs typeface="Times New Roman"/>
              </a:rPr>
              <a:t>The values of </a:t>
            </a:r>
            <a:r>
              <a:rPr sz="2200" b="1" spc="-5" dirty="0">
                <a:latin typeface="Times New Roman"/>
                <a:cs typeface="Times New Roman"/>
              </a:rPr>
              <a:t>feed composition </a:t>
            </a:r>
            <a:r>
              <a:rPr sz="2200" spc="-5" dirty="0">
                <a:latin typeface="Times New Roman"/>
                <a:cs typeface="Times New Roman"/>
              </a:rPr>
              <a:t>(</a:t>
            </a:r>
            <a:r>
              <a:rPr sz="2200" spc="-5" dirty="0" err="1">
                <a:latin typeface="Times New Roman"/>
                <a:cs typeface="Times New Roman"/>
              </a:rPr>
              <a:t>xf</a:t>
            </a:r>
            <a:r>
              <a:rPr sz="2200" spc="-5" dirty="0">
                <a:latin typeface="Times New Roman"/>
                <a:cs typeface="Times New Roman"/>
              </a:rPr>
              <a:t>), </a:t>
            </a:r>
            <a:r>
              <a:rPr sz="2200" b="1" spc="-5" dirty="0">
                <a:latin typeface="Times New Roman"/>
                <a:cs typeface="Times New Roman"/>
              </a:rPr>
              <a:t>distillate composition </a:t>
            </a:r>
            <a:r>
              <a:rPr sz="2200" spc="-5" dirty="0">
                <a:latin typeface="Times New Roman"/>
                <a:cs typeface="Times New Roman"/>
              </a:rPr>
              <a:t>(</a:t>
            </a:r>
            <a:r>
              <a:rPr sz="2200" spc="-5" dirty="0" err="1">
                <a:latin typeface="Times New Roman"/>
                <a:cs typeface="Times New Roman"/>
              </a:rPr>
              <a:t>xd</a:t>
            </a:r>
            <a:r>
              <a:rPr sz="2200" spc="-5" dirty="0">
                <a:latin typeface="Times New Roman"/>
                <a:cs typeface="Times New Roman"/>
              </a:rPr>
              <a:t>) , </a:t>
            </a:r>
            <a:r>
              <a:rPr sz="2200" b="1" spc="-5" dirty="0">
                <a:latin typeface="Times New Roman"/>
                <a:cs typeface="Times New Roman"/>
              </a:rPr>
              <a:t>bottoms</a:t>
            </a:r>
            <a:r>
              <a:rPr lang="en-US" sz="2200" b="1" spc="-5">
                <a:latin typeface="Times New Roman"/>
                <a:cs typeface="Times New Roman"/>
              </a:rPr>
              <a:t> </a:t>
            </a:r>
            <a:r>
              <a:rPr sz="2200" b="1" spc="-5" dirty="0">
                <a:latin typeface="Times New Roman"/>
                <a:cs typeface="Times New Roman"/>
              </a:rPr>
              <a:t> composition </a:t>
            </a:r>
            <a:r>
              <a:rPr sz="2200" spc="-5" dirty="0">
                <a:latin typeface="Times New Roman"/>
                <a:cs typeface="Times New Roman"/>
              </a:rPr>
              <a:t>(</a:t>
            </a:r>
            <a:r>
              <a:rPr sz="2200" spc="-5" dirty="0" err="1">
                <a:latin typeface="Times New Roman"/>
                <a:cs typeface="Times New Roman"/>
              </a:rPr>
              <a:t>x</a:t>
            </a:r>
            <a:r>
              <a:rPr lang="en-US" sz="2200" spc="-5" dirty="0" err="1">
                <a:latin typeface="Times New Roman"/>
                <a:cs typeface="Times New Roman"/>
              </a:rPr>
              <a:t>_bottom</a:t>
            </a:r>
            <a:r>
              <a:rPr sz="2200" spc="-5" dirty="0">
                <a:latin typeface="Times New Roman"/>
                <a:cs typeface="Times New Roman"/>
              </a:rPr>
              <a:t>) and </a:t>
            </a:r>
            <a:r>
              <a:rPr sz="2200" dirty="0">
                <a:latin typeface="Times New Roman"/>
                <a:cs typeface="Times New Roman"/>
              </a:rPr>
              <a:t>(</a:t>
            </a:r>
            <a:r>
              <a:rPr sz="2200" b="1" dirty="0">
                <a:latin typeface="Times New Roman"/>
                <a:cs typeface="Times New Roman"/>
              </a:rPr>
              <a:t>q</a:t>
            </a:r>
            <a:r>
              <a:rPr sz="2200" dirty="0">
                <a:latin typeface="Times New Roman"/>
                <a:cs typeface="Times New Roman"/>
              </a:rPr>
              <a:t>) </a:t>
            </a:r>
            <a:r>
              <a:rPr sz="2200" spc="-5" dirty="0">
                <a:latin typeface="Times New Roman"/>
                <a:cs typeface="Times New Roman"/>
              </a:rPr>
              <a:t>value </a:t>
            </a:r>
            <a:r>
              <a:rPr sz="2200" dirty="0">
                <a:latin typeface="Times New Roman"/>
                <a:cs typeface="Times New Roman"/>
              </a:rPr>
              <a:t>of the </a:t>
            </a:r>
            <a:r>
              <a:rPr sz="2200" spc="-5" dirty="0">
                <a:latin typeface="Times New Roman"/>
                <a:cs typeface="Times New Roman"/>
              </a:rPr>
              <a:t>feed were </a:t>
            </a:r>
            <a:r>
              <a:rPr lang="en-US" sz="2200" spc="-5" dirty="0">
                <a:latin typeface="Times New Roman"/>
                <a:cs typeface="Times New Roman"/>
              </a:rPr>
              <a:t>taken from the user</a:t>
            </a:r>
            <a:r>
              <a:rPr sz="2200" spc="-5" dirty="0">
                <a:latin typeface="Times New Roman"/>
                <a:cs typeface="Times New Roman"/>
              </a:rPr>
              <a:t>. All these are the compositions for</a:t>
            </a:r>
            <a:r>
              <a:rPr lang="en-US" sz="2200" spc="-5">
                <a:latin typeface="Times New Roman"/>
                <a:cs typeface="Times New Roman"/>
              </a:rPr>
              <a:t> </a:t>
            </a:r>
            <a:r>
              <a:rPr sz="2200" spc="-5" dirty="0">
                <a:latin typeface="Times New Roman"/>
                <a:cs typeface="Times New Roman"/>
              </a:rPr>
              <a:t> acetone </a:t>
            </a:r>
            <a:r>
              <a:rPr sz="2200" spc="-10" dirty="0">
                <a:latin typeface="Times New Roman"/>
                <a:cs typeface="Times New Roman"/>
              </a:rPr>
              <a:t>(more </a:t>
            </a:r>
            <a:r>
              <a:rPr sz="2200" spc="-5" dirty="0">
                <a:latin typeface="Times New Roman"/>
                <a:cs typeface="Times New Roman"/>
              </a:rPr>
              <a:t>volatile</a:t>
            </a:r>
            <a:r>
              <a:rPr sz="2200" spc="25" dirty="0">
                <a:latin typeface="Times New Roman"/>
                <a:cs typeface="Times New Roman"/>
              </a:rPr>
              <a:t> </a:t>
            </a:r>
            <a:r>
              <a:rPr sz="2200" spc="-5" dirty="0">
                <a:latin typeface="Times New Roman"/>
                <a:cs typeface="Times New Roman"/>
              </a:rPr>
              <a:t>component)</a:t>
            </a:r>
            <a:endParaRPr lang="en-US" sz="2200">
              <a:latin typeface="Times New Roman"/>
              <a:cs typeface="Times New Roman"/>
            </a:endParaRPr>
          </a:p>
          <a:p>
            <a:pPr>
              <a:lnSpc>
                <a:spcPct val="100000"/>
              </a:lnSpc>
              <a:buClr>
                <a:srgbClr val="4471C4"/>
              </a:buClr>
              <a:buFont typeface="Wingdings"/>
              <a:buChar char=""/>
            </a:pPr>
            <a:endParaRPr sz="2300" dirty="0">
              <a:latin typeface="Times New Roman"/>
              <a:cs typeface="Times New Roman"/>
            </a:endParaRPr>
          </a:p>
          <a:p>
            <a:pPr marL="355600" indent="-342900">
              <a:lnSpc>
                <a:spcPct val="100000"/>
              </a:lnSpc>
              <a:buClr>
                <a:srgbClr val="4471C4"/>
              </a:buClr>
              <a:buFont typeface="Wingdings"/>
              <a:buChar char=""/>
              <a:tabLst>
                <a:tab pos="354965" algn="l"/>
                <a:tab pos="355600" algn="l"/>
              </a:tabLst>
            </a:pPr>
            <a:r>
              <a:rPr sz="2200" spc="-5" dirty="0">
                <a:latin typeface="Times New Roman"/>
                <a:cs typeface="Times New Roman"/>
              </a:rPr>
              <a:t>Then , draw the </a:t>
            </a:r>
            <a:r>
              <a:rPr sz="2200" b="1" spc="-5" dirty="0">
                <a:latin typeface="Times New Roman"/>
                <a:cs typeface="Times New Roman"/>
              </a:rPr>
              <a:t>q line </a:t>
            </a:r>
            <a:r>
              <a:rPr sz="2200" spc="-5" dirty="0">
                <a:latin typeface="Times New Roman"/>
                <a:cs typeface="Times New Roman"/>
              </a:rPr>
              <a:t>using the</a:t>
            </a:r>
            <a:r>
              <a:rPr sz="2200" spc="30" dirty="0">
                <a:latin typeface="Times New Roman"/>
                <a:cs typeface="Times New Roman"/>
              </a:rPr>
              <a:t> </a:t>
            </a:r>
            <a:r>
              <a:rPr sz="2200" spc="-5" dirty="0">
                <a:latin typeface="Times New Roman"/>
                <a:cs typeface="Times New Roman"/>
              </a:rPr>
              <a:t>equation</a:t>
            </a:r>
            <a:endParaRPr sz="2200" dirty="0">
              <a:latin typeface="Times New Roman"/>
              <a:cs typeface="Times New Roman"/>
            </a:endParaRPr>
          </a:p>
          <a:p>
            <a:pPr>
              <a:lnSpc>
                <a:spcPct val="100000"/>
              </a:lnSpc>
              <a:spcBef>
                <a:spcPts val="55"/>
              </a:spcBef>
              <a:buClr>
                <a:srgbClr val="4471C4"/>
              </a:buClr>
              <a:buFont typeface="Wingdings"/>
              <a:buChar char=""/>
            </a:pPr>
            <a:endParaRPr sz="2250" dirty="0">
              <a:latin typeface="Times New Roman"/>
              <a:cs typeface="Times New Roman"/>
            </a:endParaRPr>
          </a:p>
          <a:p>
            <a:pPr marL="355600" marR="5080" indent="-342900">
              <a:buClr>
                <a:srgbClr val="4471C4"/>
              </a:buClr>
              <a:buFont typeface="Wingdings"/>
              <a:buChar char=""/>
              <a:tabLst>
                <a:tab pos="354965" algn="l"/>
                <a:tab pos="355600" algn="l"/>
              </a:tabLst>
            </a:pPr>
            <a:r>
              <a:rPr sz="2200" spc="-80" dirty="0">
                <a:latin typeface="Times New Roman"/>
                <a:cs typeface="Times New Roman"/>
              </a:rPr>
              <a:t>To </a:t>
            </a:r>
            <a:r>
              <a:rPr sz="2200" spc="-5" dirty="0">
                <a:latin typeface="Times New Roman"/>
                <a:cs typeface="Times New Roman"/>
              </a:rPr>
              <a:t>get the </a:t>
            </a:r>
            <a:r>
              <a:rPr sz="2200" b="1" spc="-10" dirty="0">
                <a:latin typeface="Times New Roman"/>
                <a:cs typeface="Times New Roman"/>
              </a:rPr>
              <a:t>reflux </a:t>
            </a:r>
            <a:r>
              <a:rPr sz="2200" b="1" spc="-5" dirty="0">
                <a:latin typeface="Times New Roman"/>
                <a:cs typeface="Times New Roman"/>
              </a:rPr>
              <a:t>ratio </a:t>
            </a:r>
            <a:r>
              <a:rPr sz="2200" spc="-5" dirty="0">
                <a:latin typeface="Times New Roman"/>
                <a:cs typeface="Times New Roman"/>
              </a:rPr>
              <a:t>, we </a:t>
            </a:r>
            <a:r>
              <a:rPr sz="2200" dirty="0">
                <a:latin typeface="Times New Roman"/>
                <a:cs typeface="Times New Roman"/>
              </a:rPr>
              <a:t>found </a:t>
            </a:r>
            <a:r>
              <a:rPr sz="2200" spc="-5" dirty="0">
                <a:latin typeface="Times New Roman"/>
                <a:cs typeface="Times New Roman"/>
              </a:rPr>
              <a:t>the </a:t>
            </a:r>
            <a:r>
              <a:rPr sz="2200" b="1" spc="-5" dirty="0">
                <a:latin typeface="Times New Roman"/>
                <a:cs typeface="Times New Roman"/>
              </a:rPr>
              <a:t>minimum </a:t>
            </a:r>
            <a:r>
              <a:rPr sz="2200" b="1" spc="-10" dirty="0">
                <a:latin typeface="Times New Roman"/>
                <a:cs typeface="Times New Roman"/>
              </a:rPr>
              <a:t>reflux </a:t>
            </a:r>
            <a:r>
              <a:rPr sz="2200" b="1" spc="-5" dirty="0">
                <a:latin typeface="Times New Roman"/>
                <a:cs typeface="Times New Roman"/>
              </a:rPr>
              <a:t>ratio </a:t>
            </a:r>
            <a:r>
              <a:rPr sz="2200" spc="-5" dirty="0">
                <a:latin typeface="Times New Roman"/>
                <a:cs typeface="Times New Roman"/>
              </a:rPr>
              <a:t>first. Reflux ratio is </a:t>
            </a:r>
            <a:r>
              <a:rPr sz="2200" spc="-10" dirty="0">
                <a:latin typeface="Times New Roman"/>
                <a:cs typeface="Times New Roman"/>
              </a:rPr>
              <a:t>minimum </a:t>
            </a:r>
            <a:r>
              <a:rPr sz="2200" spc="-5" dirty="0">
                <a:latin typeface="Times New Roman"/>
                <a:cs typeface="Times New Roman"/>
              </a:rPr>
              <a:t>when </a:t>
            </a:r>
            <a:r>
              <a:rPr sz="2200" dirty="0">
                <a:latin typeface="Times New Roman"/>
                <a:cs typeface="Times New Roman"/>
              </a:rPr>
              <a:t>top</a:t>
            </a:r>
            <a:r>
              <a:rPr lang="en-US" sz="2200">
                <a:latin typeface="Times New Roman"/>
                <a:cs typeface="Times New Roman"/>
              </a:rPr>
              <a:t> </a:t>
            </a:r>
            <a:r>
              <a:rPr sz="2200" dirty="0">
                <a:latin typeface="Times New Roman"/>
                <a:cs typeface="Times New Roman"/>
              </a:rPr>
              <a:t> </a:t>
            </a:r>
            <a:r>
              <a:rPr sz="2200" spc="-5" dirty="0">
                <a:latin typeface="Times New Roman"/>
                <a:cs typeface="Times New Roman"/>
              </a:rPr>
              <a:t>section line intersects the equilibrium</a:t>
            </a:r>
            <a:r>
              <a:rPr sz="2200" spc="5" dirty="0">
                <a:latin typeface="Times New Roman"/>
                <a:cs typeface="Times New Roman"/>
              </a:rPr>
              <a:t> </a:t>
            </a:r>
            <a:r>
              <a:rPr sz="2200" spc="-5" dirty="0">
                <a:latin typeface="Times New Roman"/>
                <a:cs typeface="Times New Roman"/>
              </a:rPr>
              <a:t>curve</a:t>
            </a:r>
            <a:endParaRPr lang="en-US" sz="2200">
              <a:latin typeface="Times New Roman"/>
              <a:cs typeface="Times New Roman"/>
            </a:endParaRPr>
          </a:p>
          <a:p>
            <a:pPr>
              <a:lnSpc>
                <a:spcPct val="100000"/>
              </a:lnSpc>
              <a:spcBef>
                <a:spcPts val="50"/>
              </a:spcBef>
              <a:buClr>
                <a:srgbClr val="4471C4"/>
              </a:buClr>
              <a:buFont typeface="Wingdings"/>
              <a:buChar char=""/>
            </a:pPr>
            <a:endParaRPr sz="2250" dirty="0">
              <a:latin typeface="Times New Roman"/>
              <a:cs typeface="Times New Roman"/>
            </a:endParaRPr>
          </a:p>
          <a:p>
            <a:pPr marL="355600" indent="-342900">
              <a:lnSpc>
                <a:spcPct val="100000"/>
              </a:lnSpc>
              <a:buClr>
                <a:srgbClr val="4471C4"/>
              </a:buClr>
              <a:buFont typeface="Wingdings"/>
              <a:buChar char=""/>
              <a:tabLst>
                <a:tab pos="354965" algn="l"/>
                <a:tab pos="355600" algn="l"/>
              </a:tabLst>
            </a:pPr>
            <a:r>
              <a:rPr sz="2200" spc="-95" dirty="0">
                <a:latin typeface="Times New Roman"/>
                <a:cs typeface="Times New Roman"/>
              </a:rPr>
              <a:t>We </a:t>
            </a:r>
            <a:r>
              <a:rPr sz="2200" dirty="0">
                <a:latin typeface="Times New Roman"/>
                <a:cs typeface="Times New Roman"/>
              </a:rPr>
              <a:t>found </a:t>
            </a:r>
            <a:r>
              <a:rPr sz="2200" spc="-5" dirty="0">
                <a:latin typeface="Times New Roman"/>
                <a:cs typeface="Times New Roman"/>
              </a:rPr>
              <a:t>the </a:t>
            </a:r>
            <a:r>
              <a:rPr sz="2200" b="1" spc="-5" dirty="0">
                <a:latin typeface="Times New Roman"/>
                <a:cs typeface="Times New Roman"/>
              </a:rPr>
              <a:t>intersection of q line with equilibrium curve </a:t>
            </a:r>
            <a:r>
              <a:rPr sz="2200" spc="-5" dirty="0">
                <a:latin typeface="Times New Roman"/>
                <a:cs typeface="Times New Roman"/>
              </a:rPr>
              <a:t>and passed a line from that</a:t>
            </a:r>
            <a:r>
              <a:rPr sz="2200" spc="375" dirty="0">
                <a:latin typeface="Times New Roman"/>
                <a:cs typeface="Times New Roman"/>
              </a:rPr>
              <a:t> </a:t>
            </a:r>
            <a:r>
              <a:rPr sz="2200" spc="-5" dirty="0">
                <a:latin typeface="Times New Roman"/>
                <a:cs typeface="Times New Roman"/>
              </a:rPr>
              <a:t>intersection</a:t>
            </a:r>
            <a:endParaRPr sz="2200" dirty="0">
              <a:latin typeface="Times New Roman"/>
              <a:cs typeface="Times New Roman"/>
            </a:endParaRPr>
          </a:p>
          <a:p>
            <a:pPr marL="355600">
              <a:lnSpc>
                <a:spcPct val="100000"/>
              </a:lnSpc>
              <a:spcBef>
                <a:spcPts val="5"/>
              </a:spcBef>
            </a:pPr>
            <a:r>
              <a:rPr sz="2200" spc="-5" dirty="0">
                <a:latin typeface="Times New Roman"/>
                <a:cs typeface="Times New Roman"/>
              </a:rPr>
              <a:t>point and </a:t>
            </a:r>
            <a:r>
              <a:rPr sz="2200" b="1" spc="-5" dirty="0">
                <a:latin typeface="Times New Roman"/>
                <a:cs typeface="Times New Roman"/>
              </a:rPr>
              <a:t>(</a:t>
            </a:r>
            <a:r>
              <a:rPr lang="en-US" sz="2200" b="1" spc="-5" err="1">
                <a:latin typeface="Times New Roman"/>
                <a:cs typeface="Times New Roman"/>
              </a:rPr>
              <a:t>xd</a:t>
            </a:r>
            <a:r>
              <a:rPr sz="2200" b="1" spc="-5" dirty="0">
                <a:latin typeface="Times New Roman"/>
                <a:cs typeface="Times New Roman"/>
              </a:rPr>
              <a:t> , </a:t>
            </a:r>
            <a:r>
              <a:rPr lang="en-US" sz="2200" b="1" spc="-5" err="1">
                <a:latin typeface="Times New Roman"/>
                <a:cs typeface="Times New Roman"/>
              </a:rPr>
              <a:t>xd</a:t>
            </a:r>
            <a:r>
              <a:rPr sz="2200" b="1" spc="-5" dirty="0">
                <a:latin typeface="Times New Roman"/>
                <a:cs typeface="Times New Roman"/>
              </a:rPr>
              <a:t>)</a:t>
            </a:r>
            <a:r>
              <a:rPr sz="2200" spc="-5" dirty="0">
                <a:latin typeface="Times New Roman"/>
                <a:cs typeface="Times New Roman"/>
              </a:rPr>
              <a:t>. The y intercept of line is</a:t>
            </a:r>
            <a:r>
              <a:rPr sz="2200" spc="35" dirty="0">
                <a:latin typeface="Times New Roman"/>
                <a:cs typeface="Times New Roman"/>
              </a:rPr>
              <a:t> </a:t>
            </a:r>
            <a:r>
              <a:rPr lang="en-US" sz="2200" b="1" spc="-5" err="1">
                <a:latin typeface="Times New Roman"/>
                <a:cs typeface="Times New Roman"/>
              </a:rPr>
              <a:t>xd</a:t>
            </a:r>
            <a:r>
              <a:rPr sz="2200" b="1" spc="-5" dirty="0">
                <a:latin typeface="Times New Roman"/>
                <a:cs typeface="Times New Roman"/>
              </a:rPr>
              <a:t>/(Rmin+1)</a:t>
            </a:r>
            <a:endParaRPr sz="2200" dirty="0">
              <a:latin typeface="Times New Roman"/>
              <a:cs typeface="Times New Roman"/>
            </a:endParaRPr>
          </a:p>
          <a:p>
            <a:pPr>
              <a:lnSpc>
                <a:spcPct val="100000"/>
              </a:lnSpc>
              <a:spcBef>
                <a:spcPts val="50"/>
              </a:spcBef>
            </a:pPr>
            <a:endParaRPr sz="2250" dirty="0">
              <a:latin typeface="Times New Roman"/>
              <a:cs typeface="Times New Roman"/>
            </a:endParaRPr>
          </a:p>
          <a:p>
            <a:pPr marL="355600" indent="-342900">
              <a:lnSpc>
                <a:spcPct val="100000"/>
              </a:lnSpc>
              <a:buClr>
                <a:srgbClr val="4471C4"/>
              </a:buClr>
              <a:buFont typeface="Wingdings"/>
              <a:buChar char=""/>
              <a:tabLst>
                <a:tab pos="354965" algn="l"/>
                <a:tab pos="355600" algn="l"/>
              </a:tabLst>
            </a:pPr>
            <a:r>
              <a:rPr sz="2200" spc="-5" dirty="0">
                <a:latin typeface="Times New Roman"/>
                <a:cs typeface="Times New Roman"/>
              </a:rPr>
              <a:t>By getting R </a:t>
            </a:r>
            <a:r>
              <a:rPr sz="2200" spc="-10" dirty="0">
                <a:latin typeface="Times New Roman"/>
                <a:cs typeface="Times New Roman"/>
              </a:rPr>
              <a:t>min </a:t>
            </a:r>
            <a:r>
              <a:rPr sz="2200" spc="-5" dirty="0">
                <a:latin typeface="Times New Roman"/>
                <a:cs typeface="Times New Roman"/>
              </a:rPr>
              <a:t>we </a:t>
            </a:r>
            <a:r>
              <a:rPr sz="2200" dirty="0">
                <a:latin typeface="Times New Roman"/>
                <a:cs typeface="Times New Roman"/>
              </a:rPr>
              <a:t>got </a:t>
            </a:r>
            <a:r>
              <a:rPr sz="2200" spc="-5" dirty="0">
                <a:latin typeface="Times New Roman"/>
                <a:cs typeface="Times New Roman"/>
              </a:rPr>
              <a:t>reflux ratio as </a:t>
            </a:r>
            <a:r>
              <a:rPr sz="2200" b="1" spc="-5" dirty="0">
                <a:latin typeface="Times New Roman"/>
                <a:cs typeface="Times New Roman"/>
              </a:rPr>
              <a:t>R=</a:t>
            </a:r>
            <a:r>
              <a:rPr lang="en-US" sz="2200" b="1" spc="-5">
                <a:latin typeface="Times New Roman"/>
                <a:cs typeface="Times New Roman"/>
              </a:rPr>
              <a:t>1.3*</a:t>
            </a:r>
            <a:r>
              <a:rPr sz="2200" b="1" spc="100" dirty="0">
                <a:latin typeface="Times New Roman"/>
                <a:cs typeface="Times New Roman"/>
              </a:rPr>
              <a:t> </a:t>
            </a:r>
            <a:r>
              <a:rPr lang="en-US" sz="2200" b="1" spc="-5" err="1">
                <a:latin typeface="Times New Roman"/>
                <a:cs typeface="Times New Roman"/>
              </a:rPr>
              <a:t>Rmin</a:t>
            </a:r>
            <a:endParaRPr lang="en-US" sz="2200" err="1">
              <a:latin typeface="Times New Roman"/>
              <a:cs typeface="Times New Roman"/>
            </a:endParaRPr>
          </a:p>
        </p:txBody>
      </p:sp>
      <p:sp>
        <p:nvSpPr>
          <p:cNvPr id="20" name="object 20"/>
          <p:cNvSpPr/>
          <p:nvPr/>
        </p:nvSpPr>
        <p:spPr>
          <a:xfrm>
            <a:off x="5151120" y="2305811"/>
            <a:ext cx="2138172" cy="748284"/>
          </a:xfrm>
          <a:prstGeom prst="rect">
            <a:avLst/>
          </a:prstGeom>
          <a:blipFill>
            <a:blip r:embed="rId5" cstate="print"/>
            <a:stretch>
              <a:fillRect/>
            </a:stretch>
          </a:blipFill>
        </p:spPr>
        <p:txBody>
          <a:bodyPr wrap="square" lIns="0" tIns="0" rIns="0" bIns="0" rtlCol="0"/>
          <a:lstStyle/>
          <a:p>
            <a:endParaRPr/>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1" y="6095"/>
            <a:ext cx="12191365" cy="600075"/>
            <a:chOff x="761" y="6095"/>
            <a:chExt cx="12191365" cy="600075"/>
          </a:xfrm>
        </p:grpSpPr>
        <p:sp>
          <p:nvSpPr>
            <p:cNvPr id="3" name="object 3"/>
            <p:cNvSpPr/>
            <p:nvPr/>
          </p:nvSpPr>
          <p:spPr>
            <a:xfrm>
              <a:off x="761" y="587120"/>
              <a:ext cx="12191365" cy="19050"/>
            </a:xfrm>
            <a:custGeom>
              <a:avLst/>
              <a:gdLst/>
              <a:ahLst/>
              <a:cxnLst/>
              <a:rect l="l" t="t" r="r" b="b"/>
              <a:pathLst>
                <a:path w="12191365" h="19050">
                  <a:moveTo>
                    <a:pt x="0" y="19050"/>
                  </a:moveTo>
                  <a:lnTo>
                    <a:pt x="12191238" y="19050"/>
                  </a:lnTo>
                  <a:lnTo>
                    <a:pt x="12191238" y="0"/>
                  </a:lnTo>
                  <a:lnTo>
                    <a:pt x="0" y="0"/>
                  </a:lnTo>
                  <a:lnTo>
                    <a:pt x="0" y="19050"/>
                  </a:lnTo>
                  <a:close/>
                </a:path>
              </a:pathLst>
            </a:custGeom>
            <a:solidFill>
              <a:srgbClr val="4471C4"/>
            </a:solidFill>
          </p:spPr>
          <p:txBody>
            <a:bodyPr wrap="square" lIns="0" tIns="0" rIns="0" bIns="0" rtlCol="0"/>
            <a:lstStyle/>
            <a:p>
              <a:endParaRPr/>
            </a:p>
          </p:txBody>
        </p:sp>
        <p:sp>
          <p:nvSpPr>
            <p:cNvPr id="4" name="object 4"/>
            <p:cNvSpPr/>
            <p:nvPr/>
          </p:nvSpPr>
          <p:spPr>
            <a:xfrm>
              <a:off x="8666988" y="6095"/>
              <a:ext cx="573024" cy="545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08242" y="90495"/>
              <a:ext cx="459105" cy="458470"/>
            </a:xfrm>
            <a:custGeom>
              <a:avLst/>
              <a:gdLst/>
              <a:ahLst/>
              <a:cxnLst/>
              <a:rect l="l" t="t" r="r" b="b"/>
              <a:pathLst>
                <a:path w="459105" h="458470">
                  <a:moveTo>
                    <a:pt x="229550" y="0"/>
                  </a:moveTo>
                  <a:lnTo>
                    <a:pt x="183288" y="4653"/>
                  </a:lnTo>
                  <a:lnTo>
                    <a:pt x="140199" y="18000"/>
                  </a:lnTo>
                  <a:lnTo>
                    <a:pt x="101207" y="39118"/>
                  </a:lnTo>
                  <a:lnTo>
                    <a:pt x="67234" y="67089"/>
                  </a:lnTo>
                  <a:lnTo>
                    <a:pt x="39203" y="100990"/>
                  </a:lnTo>
                  <a:lnTo>
                    <a:pt x="18039" y="139901"/>
                  </a:lnTo>
                  <a:lnTo>
                    <a:pt x="4663" y="182901"/>
                  </a:lnTo>
                  <a:lnTo>
                    <a:pt x="0" y="229070"/>
                  </a:lnTo>
                  <a:lnTo>
                    <a:pt x="4663" y="275239"/>
                  </a:lnTo>
                  <a:lnTo>
                    <a:pt x="18039" y="318242"/>
                  </a:lnTo>
                  <a:lnTo>
                    <a:pt x="39203" y="357156"/>
                  </a:lnTo>
                  <a:lnTo>
                    <a:pt x="67234" y="391061"/>
                  </a:lnTo>
                  <a:lnTo>
                    <a:pt x="101207" y="419035"/>
                  </a:lnTo>
                  <a:lnTo>
                    <a:pt x="140199" y="440157"/>
                  </a:lnTo>
                  <a:lnTo>
                    <a:pt x="183288" y="453506"/>
                  </a:lnTo>
                  <a:lnTo>
                    <a:pt x="229550" y="458161"/>
                  </a:lnTo>
                  <a:lnTo>
                    <a:pt x="275813" y="453506"/>
                  </a:lnTo>
                  <a:lnTo>
                    <a:pt x="318902" y="440157"/>
                  </a:lnTo>
                  <a:lnTo>
                    <a:pt x="357894" y="419035"/>
                  </a:lnTo>
                  <a:lnTo>
                    <a:pt x="391867" y="391061"/>
                  </a:lnTo>
                  <a:lnTo>
                    <a:pt x="419897" y="357156"/>
                  </a:lnTo>
                  <a:lnTo>
                    <a:pt x="441062" y="318242"/>
                  </a:lnTo>
                  <a:lnTo>
                    <a:pt x="454438" y="275239"/>
                  </a:lnTo>
                  <a:lnTo>
                    <a:pt x="459101" y="229070"/>
                  </a:lnTo>
                  <a:lnTo>
                    <a:pt x="454438" y="182901"/>
                  </a:lnTo>
                  <a:lnTo>
                    <a:pt x="441062" y="139901"/>
                  </a:lnTo>
                  <a:lnTo>
                    <a:pt x="419897" y="100990"/>
                  </a:lnTo>
                  <a:lnTo>
                    <a:pt x="391867" y="67089"/>
                  </a:lnTo>
                  <a:lnTo>
                    <a:pt x="357894" y="39118"/>
                  </a:lnTo>
                  <a:lnTo>
                    <a:pt x="318902" y="18000"/>
                  </a:lnTo>
                  <a:lnTo>
                    <a:pt x="275813" y="4653"/>
                  </a:lnTo>
                  <a:lnTo>
                    <a:pt x="229550" y="0"/>
                  </a:lnTo>
                  <a:close/>
                </a:path>
              </a:pathLst>
            </a:custGeom>
            <a:solidFill>
              <a:srgbClr val="4471C4"/>
            </a:solidFill>
          </p:spPr>
          <p:txBody>
            <a:bodyPr wrap="square" lIns="0" tIns="0" rIns="0" bIns="0" rtlCol="0"/>
            <a:lstStyle/>
            <a:p>
              <a:endParaRPr/>
            </a:p>
          </p:txBody>
        </p:sp>
      </p:grpSp>
      <p:grpSp>
        <p:nvGrpSpPr>
          <p:cNvPr id="6" name="object 6"/>
          <p:cNvGrpSpPr/>
          <p:nvPr/>
        </p:nvGrpSpPr>
        <p:grpSpPr>
          <a:xfrm>
            <a:off x="0" y="5750624"/>
            <a:ext cx="12192000" cy="1076960"/>
            <a:chOff x="0" y="5750624"/>
            <a:chExt cx="12192000" cy="1076960"/>
          </a:xfrm>
        </p:grpSpPr>
        <p:sp>
          <p:nvSpPr>
            <p:cNvPr id="7" name="object 7"/>
            <p:cNvSpPr/>
            <p:nvPr/>
          </p:nvSpPr>
          <p:spPr>
            <a:xfrm>
              <a:off x="0" y="6262115"/>
              <a:ext cx="12192000" cy="0"/>
            </a:xfrm>
            <a:custGeom>
              <a:avLst/>
              <a:gdLst/>
              <a:ahLst/>
              <a:cxnLst/>
              <a:rect l="l" t="t" r="r" b="b"/>
              <a:pathLst>
                <a:path w="12192000">
                  <a:moveTo>
                    <a:pt x="0" y="0"/>
                  </a:moveTo>
                  <a:lnTo>
                    <a:pt x="12192000" y="0"/>
                  </a:lnTo>
                </a:path>
              </a:pathLst>
            </a:custGeom>
            <a:ln w="6350">
              <a:solidFill>
                <a:srgbClr val="006FC0"/>
              </a:solidFill>
            </a:ln>
          </p:spPr>
          <p:txBody>
            <a:bodyPr wrap="square" lIns="0" tIns="0" rIns="0" bIns="0" rtlCol="0"/>
            <a:lstStyle/>
            <a:p>
              <a:endParaRPr/>
            </a:p>
          </p:txBody>
        </p:sp>
        <p:sp>
          <p:nvSpPr>
            <p:cNvPr id="8" name="object 8"/>
            <p:cNvSpPr/>
            <p:nvPr/>
          </p:nvSpPr>
          <p:spPr>
            <a:xfrm>
              <a:off x="456561" y="6303222"/>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9" name="object 9"/>
            <p:cNvSpPr/>
            <p:nvPr/>
          </p:nvSpPr>
          <p:spPr>
            <a:xfrm>
              <a:off x="456561" y="6303222"/>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0" name="object 10"/>
            <p:cNvSpPr/>
            <p:nvPr/>
          </p:nvSpPr>
          <p:spPr>
            <a:xfrm>
              <a:off x="456561" y="6397420"/>
              <a:ext cx="245110" cy="56515"/>
            </a:xfrm>
            <a:custGeom>
              <a:avLst/>
              <a:gdLst/>
              <a:ahLst/>
              <a:cxnLst/>
              <a:rect l="l" t="t" r="r" b="b"/>
              <a:pathLst>
                <a:path w="245109" h="56514">
                  <a:moveTo>
                    <a:pt x="216526" y="0"/>
                  </a:moveTo>
                  <a:lnTo>
                    <a:pt x="28242" y="0"/>
                  </a:lnTo>
                  <a:lnTo>
                    <a:pt x="17077" y="2163"/>
                  </a:lnTo>
                  <a:lnTo>
                    <a:pt x="8119" y="8124"/>
                  </a:lnTo>
                  <a:lnTo>
                    <a:pt x="2162" y="17088"/>
                  </a:lnTo>
                  <a:lnTo>
                    <a:pt x="0" y="28259"/>
                  </a:lnTo>
                  <a:lnTo>
                    <a:pt x="2162" y="39430"/>
                  </a:lnTo>
                  <a:lnTo>
                    <a:pt x="8119" y="48394"/>
                  </a:lnTo>
                  <a:lnTo>
                    <a:pt x="17077" y="54355"/>
                  </a:lnTo>
                  <a:lnTo>
                    <a:pt x="28242" y="56519"/>
                  </a:lnTo>
                  <a:lnTo>
                    <a:pt x="216526" y="56519"/>
                  </a:lnTo>
                  <a:lnTo>
                    <a:pt x="227691" y="54355"/>
                  </a:lnTo>
                  <a:lnTo>
                    <a:pt x="236649" y="48394"/>
                  </a:lnTo>
                  <a:lnTo>
                    <a:pt x="242607" y="39430"/>
                  </a:lnTo>
                  <a:lnTo>
                    <a:pt x="244769" y="28259"/>
                  </a:lnTo>
                  <a:lnTo>
                    <a:pt x="242607" y="17088"/>
                  </a:lnTo>
                  <a:lnTo>
                    <a:pt x="236649" y="8124"/>
                  </a:lnTo>
                  <a:lnTo>
                    <a:pt x="227691" y="2163"/>
                  </a:lnTo>
                  <a:lnTo>
                    <a:pt x="216526" y="0"/>
                  </a:lnTo>
                  <a:close/>
                </a:path>
              </a:pathLst>
            </a:custGeom>
            <a:solidFill>
              <a:srgbClr val="4471C4"/>
            </a:solidFill>
          </p:spPr>
          <p:txBody>
            <a:bodyPr wrap="square" lIns="0" tIns="0" rIns="0" bIns="0" rtlCol="0"/>
            <a:lstStyle/>
            <a:p>
              <a:endParaRPr/>
            </a:p>
          </p:txBody>
        </p:sp>
        <p:sp>
          <p:nvSpPr>
            <p:cNvPr id="11" name="object 11"/>
            <p:cNvSpPr/>
            <p:nvPr/>
          </p:nvSpPr>
          <p:spPr>
            <a:xfrm>
              <a:off x="456561" y="6397420"/>
              <a:ext cx="245110" cy="56515"/>
            </a:xfrm>
            <a:custGeom>
              <a:avLst/>
              <a:gdLst/>
              <a:ahLst/>
              <a:cxnLst/>
              <a:rect l="l" t="t" r="r" b="b"/>
              <a:pathLst>
                <a:path w="245109" h="56514">
                  <a:moveTo>
                    <a:pt x="28242" y="0"/>
                  </a:moveTo>
                  <a:lnTo>
                    <a:pt x="216526" y="0"/>
                  </a:lnTo>
                  <a:lnTo>
                    <a:pt x="227691" y="2163"/>
                  </a:lnTo>
                  <a:lnTo>
                    <a:pt x="236649" y="8124"/>
                  </a:lnTo>
                  <a:lnTo>
                    <a:pt x="242607" y="17088"/>
                  </a:lnTo>
                  <a:lnTo>
                    <a:pt x="244769" y="28259"/>
                  </a:lnTo>
                  <a:lnTo>
                    <a:pt x="242607" y="39430"/>
                  </a:lnTo>
                  <a:lnTo>
                    <a:pt x="236649" y="48394"/>
                  </a:lnTo>
                  <a:lnTo>
                    <a:pt x="227691" y="54355"/>
                  </a:lnTo>
                  <a:lnTo>
                    <a:pt x="216526" y="56519"/>
                  </a:lnTo>
                  <a:lnTo>
                    <a:pt x="28242" y="56519"/>
                  </a:lnTo>
                  <a:lnTo>
                    <a:pt x="17077" y="54355"/>
                  </a:lnTo>
                  <a:lnTo>
                    <a:pt x="8119" y="48394"/>
                  </a:lnTo>
                  <a:lnTo>
                    <a:pt x="2162" y="39430"/>
                  </a:lnTo>
                  <a:lnTo>
                    <a:pt x="0" y="28259"/>
                  </a:lnTo>
                  <a:lnTo>
                    <a:pt x="2162" y="17088"/>
                  </a:lnTo>
                  <a:lnTo>
                    <a:pt x="8119" y="8124"/>
                  </a:lnTo>
                  <a:lnTo>
                    <a:pt x="17077" y="2163"/>
                  </a:lnTo>
                  <a:lnTo>
                    <a:pt x="28242" y="0"/>
                  </a:lnTo>
                  <a:close/>
                </a:path>
              </a:pathLst>
            </a:custGeom>
            <a:ln w="12559">
              <a:solidFill>
                <a:srgbClr val="4471C4"/>
              </a:solidFill>
            </a:ln>
          </p:spPr>
          <p:txBody>
            <a:bodyPr wrap="square" lIns="0" tIns="0" rIns="0" bIns="0" rtlCol="0"/>
            <a:lstStyle/>
            <a:p>
              <a:endParaRPr/>
            </a:p>
          </p:txBody>
        </p:sp>
        <p:sp>
          <p:nvSpPr>
            <p:cNvPr id="12" name="object 12"/>
            <p:cNvSpPr/>
            <p:nvPr/>
          </p:nvSpPr>
          <p:spPr>
            <a:xfrm>
              <a:off x="511474" y="6485339"/>
              <a:ext cx="134943" cy="6907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363388" y="508640"/>
                  </a:lnTo>
                  <a:lnTo>
                    <a:pt x="369978" y="504872"/>
                  </a:lnTo>
                  <a:lnTo>
                    <a:pt x="372802" y="498278"/>
                  </a:lnTo>
                  <a:lnTo>
                    <a:pt x="382966" y="478408"/>
                  </a:lnTo>
                  <a:lnTo>
                    <a:pt x="396926" y="453063"/>
                  </a:lnTo>
                  <a:lnTo>
                    <a:pt x="397514" y="452121"/>
                  </a:lnTo>
                  <a:lnTo>
                    <a:pt x="157217" y="452121"/>
                  </a:lnTo>
                  <a:lnTo>
                    <a:pt x="132034" y="408318"/>
                  </a:lnTo>
                  <a:lnTo>
                    <a:pt x="102614" y="367342"/>
                  </a:lnTo>
                  <a:lnTo>
                    <a:pt x="93112" y="355538"/>
                  </a:lnTo>
                  <a:lnTo>
                    <a:pt x="84492" y="342850"/>
                  </a:lnTo>
                  <a:lnTo>
                    <a:pt x="65105" y="299666"/>
                  </a:lnTo>
                  <a:lnTo>
                    <a:pt x="57497" y="250536"/>
                  </a:lnTo>
                  <a:lnTo>
                    <a:pt x="57426" y="242058"/>
                  </a:lnTo>
                  <a:lnTo>
                    <a:pt x="64901" y="192659"/>
                  </a:lnTo>
                  <a:lnTo>
                    <a:pt x="84274" y="148286"/>
                  </a:lnTo>
                  <a:lnTo>
                    <a:pt x="113794" y="110667"/>
                  </a:lnTo>
                  <a:lnTo>
                    <a:pt x="151708" y="81525"/>
                  </a:lnTo>
                  <a:lnTo>
                    <a:pt x="196264" y="62587"/>
                  </a:lnTo>
                  <a:lnTo>
                    <a:pt x="245710" y="55577"/>
                  </a:lnTo>
                  <a:lnTo>
                    <a:pt x="397122" y="55577"/>
                  </a:lnTo>
                  <a:lnTo>
                    <a:pt x="380218" y="41733"/>
                  </a:lnTo>
                  <a:lnTo>
                    <a:pt x="339014" y="19408"/>
                  </a:lnTo>
                  <a:lnTo>
                    <a:pt x="293552" y="5185"/>
                  </a:lnTo>
                  <a:lnTo>
                    <a:pt x="244769" y="0"/>
                  </a:lnTo>
                  <a:close/>
                </a:path>
                <a:path w="489584" h="508635">
                  <a:moveTo>
                    <a:pt x="397122" y="55577"/>
                  </a:move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lnTo>
                    <a:pt x="431656" y="266520"/>
                  </a:lnTo>
                  <a:lnTo>
                    <a:pt x="419873" y="315533"/>
                  </a:lnTo>
                  <a:lnTo>
                    <a:pt x="397764" y="355538"/>
                  </a:lnTo>
                  <a:lnTo>
                    <a:pt x="387865" y="367342"/>
                  </a:lnTo>
                  <a:lnTo>
                    <a:pt x="372184" y="387477"/>
                  </a:lnTo>
                  <a:lnTo>
                    <a:pt x="357739" y="408318"/>
                  </a:lnTo>
                  <a:lnTo>
                    <a:pt x="344707" y="429866"/>
                  </a:lnTo>
                  <a:lnTo>
                    <a:pt x="333262" y="452121"/>
                  </a:lnTo>
                  <a:lnTo>
                    <a:pt x="397514" y="452121"/>
                  </a:lnTo>
                  <a:lnTo>
                    <a:pt x="413180" y="427011"/>
                  </a:lnTo>
                  <a:lnTo>
                    <a:pt x="430229" y="405021"/>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97122" y="55577"/>
                  </a:lnTo>
                  <a:close/>
                </a:path>
              </a:pathLst>
            </a:custGeom>
            <a:solidFill>
              <a:srgbClr val="4471C4"/>
            </a:solidFill>
          </p:spPr>
          <p:txBody>
            <a:bodyPr wrap="square" lIns="0" tIns="0" rIns="0" bIns="0" rtlCol="0"/>
            <a:lstStyle/>
            <a:p>
              <a:endParaRPr/>
            </a:p>
          </p:txBody>
        </p:sp>
        <p:sp>
          <p:nvSpPr>
            <p:cNvPr id="14" name="object 14"/>
            <p:cNvSpPr/>
            <p:nvPr/>
          </p:nvSpPr>
          <p:spPr>
            <a:xfrm>
              <a:off x="334176" y="5756902"/>
              <a:ext cx="489584" cy="508634"/>
            </a:xfrm>
            <a:custGeom>
              <a:avLst/>
              <a:gdLst/>
              <a:ahLst/>
              <a:cxnLst/>
              <a:rect l="l" t="t" r="r" b="b"/>
              <a:pathLst>
                <a:path w="489584" h="508635">
                  <a:moveTo>
                    <a:pt x="244769" y="0"/>
                  </a:moveTo>
                  <a:lnTo>
                    <a:pt x="195986" y="5185"/>
                  </a:lnTo>
                  <a:lnTo>
                    <a:pt x="150524" y="19408"/>
                  </a:lnTo>
                  <a:lnTo>
                    <a:pt x="109320" y="41733"/>
                  </a:lnTo>
                  <a:lnTo>
                    <a:pt x="73313" y="71221"/>
                  </a:lnTo>
                  <a:lnTo>
                    <a:pt x="43439" y="106936"/>
                  </a:lnTo>
                  <a:lnTo>
                    <a:pt x="20637" y="147938"/>
                  </a:lnTo>
                  <a:lnTo>
                    <a:pt x="5845" y="193292"/>
                  </a:lnTo>
                  <a:lnTo>
                    <a:pt x="0" y="242058"/>
                  </a:lnTo>
                  <a:lnTo>
                    <a:pt x="0" y="250536"/>
                  </a:lnTo>
                  <a:lnTo>
                    <a:pt x="4942" y="293632"/>
                  </a:lnTo>
                  <a:lnTo>
                    <a:pt x="16945" y="335315"/>
                  </a:lnTo>
                  <a:lnTo>
                    <a:pt x="35303" y="371934"/>
                  </a:lnTo>
                  <a:lnTo>
                    <a:pt x="59309" y="405021"/>
                  </a:lnTo>
                  <a:lnTo>
                    <a:pt x="76358" y="427011"/>
                  </a:lnTo>
                  <a:lnTo>
                    <a:pt x="92612" y="453063"/>
                  </a:lnTo>
                  <a:lnTo>
                    <a:pt x="106571" y="478408"/>
                  </a:lnTo>
                  <a:lnTo>
                    <a:pt x="116736" y="498278"/>
                  </a:lnTo>
                  <a:lnTo>
                    <a:pt x="119560" y="504872"/>
                  </a:lnTo>
                  <a:lnTo>
                    <a:pt x="126150" y="508640"/>
                  </a:lnTo>
                  <a:lnTo>
                    <a:pt x="133681" y="508640"/>
                  </a:lnTo>
                  <a:lnTo>
                    <a:pt x="355856" y="508640"/>
                  </a:lnTo>
                  <a:lnTo>
                    <a:pt x="363388" y="508640"/>
                  </a:lnTo>
                  <a:lnTo>
                    <a:pt x="369978" y="504872"/>
                  </a:lnTo>
                  <a:lnTo>
                    <a:pt x="396926" y="453063"/>
                  </a:lnTo>
                  <a:lnTo>
                    <a:pt x="430229" y="405021"/>
                  </a:lnTo>
                  <a:lnTo>
                    <a:pt x="443070" y="388964"/>
                  </a:lnTo>
                  <a:lnTo>
                    <a:pt x="454588" y="371934"/>
                  </a:lnTo>
                  <a:lnTo>
                    <a:pt x="472593" y="335315"/>
                  </a:lnTo>
                  <a:lnTo>
                    <a:pt x="484596" y="293632"/>
                  </a:lnTo>
                  <a:lnTo>
                    <a:pt x="489538" y="250536"/>
                  </a:lnTo>
                  <a:lnTo>
                    <a:pt x="489538" y="242058"/>
                  </a:lnTo>
                  <a:lnTo>
                    <a:pt x="483693" y="193292"/>
                  </a:lnTo>
                  <a:lnTo>
                    <a:pt x="468900" y="147938"/>
                  </a:lnTo>
                  <a:lnTo>
                    <a:pt x="446099" y="106936"/>
                  </a:lnTo>
                  <a:lnTo>
                    <a:pt x="416225" y="71221"/>
                  </a:lnTo>
                  <a:lnTo>
                    <a:pt x="380218" y="41733"/>
                  </a:lnTo>
                  <a:lnTo>
                    <a:pt x="339014" y="19408"/>
                  </a:lnTo>
                  <a:lnTo>
                    <a:pt x="293552" y="5185"/>
                  </a:lnTo>
                  <a:lnTo>
                    <a:pt x="244769" y="0"/>
                  </a:lnTo>
                  <a:close/>
                </a:path>
                <a:path w="489584" h="508635">
                  <a:moveTo>
                    <a:pt x="433053" y="249594"/>
                  </a:moveTo>
                  <a:lnTo>
                    <a:pt x="424977" y="299666"/>
                  </a:lnTo>
                  <a:lnTo>
                    <a:pt x="406340" y="342850"/>
                  </a:lnTo>
                  <a:lnTo>
                    <a:pt x="387865" y="367342"/>
                  </a:lnTo>
                  <a:lnTo>
                    <a:pt x="372184" y="387477"/>
                  </a:lnTo>
                  <a:lnTo>
                    <a:pt x="357739" y="408318"/>
                  </a:lnTo>
                  <a:lnTo>
                    <a:pt x="344707" y="429866"/>
                  </a:lnTo>
                  <a:lnTo>
                    <a:pt x="333262" y="452121"/>
                  </a:lnTo>
                  <a:lnTo>
                    <a:pt x="244769" y="452121"/>
                  </a:lnTo>
                  <a:lnTo>
                    <a:pt x="157217" y="452121"/>
                  </a:lnTo>
                  <a:lnTo>
                    <a:pt x="145243" y="429866"/>
                  </a:lnTo>
                  <a:lnTo>
                    <a:pt x="132034" y="408318"/>
                  </a:lnTo>
                  <a:lnTo>
                    <a:pt x="117765" y="387477"/>
                  </a:lnTo>
                  <a:lnTo>
                    <a:pt x="102614" y="367342"/>
                  </a:lnTo>
                  <a:lnTo>
                    <a:pt x="93112" y="355538"/>
                  </a:lnTo>
                  <a:lnTo>
                    <a:pt x="84492" y="342850"/>
                  </a:lnTo>
                  <a:lnTo>
                    <a:pt x="65105" y="299666"/>
                  </a:lnTo>
                  <a:lnTo>
                    <a:pt x="57426" y="249594"/>
                  </a:lnTo>
                  <a:lnTo>
                    <a:pt x="57426" y="242058"/>
                  </a:lnTo>
                  <a:lnTo>
                    <a:pt x="64901" y="192659"/>
                  </a:lnTo>
                  <a:lnTo>
                    <a:pt x="84274" y="148286"/>
                  </a:lnTo>
                  <a:lnTo>
                    <a:pt x="113794" y="110667"/>
                  </a:lnTo>
                  <a:lnTo>
                    <a:pt x="151708" y="81525"/>
                  </a:lnTo>
                  <a:lnTo>
                    <a:pt x="196264" y="62587"/>
                  </a:lnTo>
                  <a:lnTo>
                    <a:pt x="245710" y="55577"/>
                  </a:lnTo>
                  <a:lnTo>
                    <a:pt x="295157" y="62521"/>
                  </a:lnTo>
                  <a:lnTo>
                    <a:pt x="339713" y="81316"/>
                  </a:lnTo>
                  <a:lnTo>
                    <a:pt x="377627" y="110314"/>
                  </a:lnTo>
                  <a:lnTo>
                    <a:pt x="407146" y="147868"/>
                  </a:lnTo>
                  <a:lnTo>
                    <a:pt x="426520" y="192331"/>
                  </a:lnTo>
                  <a:lnTo>
                    <a:pt x="433994" y="242058"/>
                  </a:lnTo>
                  <a:lnTo>
                    <a:pt x="433994" y="249594"/>
                  </a:lnTo>
                  <a:lnTo>
                    <a:pt x="433053" y="249594"/>
                  </a:lnTo>
                  <a:close/>
                </a:path>
              </a:pathLst>
            </a:custGeom>
            <a:ln w="12556">
              <a:solidFill>
                <a:srgbClr val="4471C4"/>
              </a:solidFill>
            </a:ln>
          </p:spPr>
          <p:txBody>
            <a:bodyPr wrap="square" lIns="0" tIns="0" rIns="0" bIns="0" rtlCol="0"/>
            <a:lstStyle/>
            <a:p>
              <a:endParaRPr/>
            </a:p>
          </p:txBody>
        </p:sp>
        <p:sp>
          <p:nvSpPr>
            <p:cNvPr id="15" name="object 15"/>
            <p:cNvSpPr/>
            <p:nvPr/>
          </p:nvSpPr>
          <p:spPr>
            <a:xfrm>
              <a:off x="8892565" y="6291083"/>
              <a:ext cx="531850" cy="536435"/>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3329432" y="120522"/>
            <a:ext cx="514159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MCCABE THIELE PROCESS</a:t>
            </a:r>
            <a:r>
              <a:rPr sz="2000" b="1" spc="-95" dirty="0">
                <a:latin typeface="Times New Roman"/>
                <a:cs typeface="Times New Roman"/>
              </a:rPr>
              <a:t> </a:t>
            </a:r>
            <a:r>
              <a:rPr sz="2000" b="1" spc="-15" dirty="0">
                <a:latin typeface="Times New Roman"/>
                <a:cs typeface="Times New Roman"/>
              </a:rPr>
              <a:t>SIMULATION</a:t>
            </a:r>
            <a:endParaRPr sz="2000">
              <a:latin typeface="Times New Roman"/>
              <a:cs typeface="Times New Roman"/>
            </a:endParaRPr>
          </a:p>
        </p:txBody>
      </p:sp>
      <p:sp>
        <p:nvSpPr>
          <p:cNvPr id="17" name="object 17"/>
          <p:cNvSpPr/>
          <p:nvPr/>
        </p:nvSpPr>
        <p:spPr>
          <a:xfrm>
            <a:off x="0" y="662940"/>
            <a:ext cx="12192000" cy="0"/>
          </a:xfrm>
          <a:custGeom>
            <a:avLst/>
            <a:gdLst/>
            <a:ahLst/>
            <a:cxnLst/>
            <a:rect l="l" t="t" r="r" b="b"/>
            <a:pathLst>
              <a:path w="12192000">
                <a:moveTo>
                  <a:pt x="0" y="0"/>
                </a:moveTo>
                <a:lnTo>
                  <a:pt x="12192000" y="0"/>
                </a:lnTo>
              </a:path>
            </a:pathLst>
          </a:custGeom>
          <a:ln w="6350">
            <a:solidFill>
              <a:srgbClr val="4471C4"/>
            </a:solidFill>
          </a:ln>
        </p:spPr>
        <p:txBody>
          <a:bodyPr wrap="square" lIns="0" tIns="0" rIns="0" bIns="0" rtlCol="0"/>
          <a:lstStyle/>
          <a:p>
            <a:endParaRPr/>
          </a:p>
        </p:txBody>
      </p:sp>
      <p:sp>
        <p:nvSpPr>
          <p:cNvPr id="18" name="object 18"/>
          <p:cNvSpPr txBox="1"/>
          <p:nvPr/>
        </p:nvSpPr>
        <p:spPr>
          <a:xfrm>
            <a:off x="9358376" y="44958"/>
            <a:ext cx="2786380"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imes New Roman"/>
                <a:cs typeface="Times New Roman"/>
              </a:rPr>
              <a:t>Department </a:t>
            </a:r>
            <a:r>
              <a:rPr sz="1400" dirty="0">
                <a:latin typeface="Times New Roman"/>
                <a:cs typeface="Times New Roman"/>
              </a:rPr>
              <a:t>of </a:t>
            </a:r>
            <a:r>
              <a:rPr sz="1400" spc="-5" dirty="0">
                <a:latin typeface="Times New Roman"/>
                <a:cs typeface="Times New Roman"/>
              </a:rPr>
              <a:t>Chemical </a:t>
            </a:r>
            <a:r>
              <a:rPr sz="1400" dirty="0">
                <a:latin typeface="Times New Roman"/>
                <a:cs typeface="Times New Roman"/>
              </a:rPr>
              <a:t>Engineering  Indian </a:t>
            </a:r>
            <a:r>
              <a:rPr sz="1400" spc="-5" dirty="0">
                <a:latin typeface="Times New Roman"/>
                <a:cs typeface="Times New Roman"/>
              </a:rPr>
              <a:t>Institute </a:t>
            </a:r>
            <a:r>
              <a:rPr sz="1400" dirty="0">
                <a:latin typeface="Times New Roman"/>
                <a:cs typeface="Times New Roman"/>
              </a:rPr>
              <a:t>of </a:t>
            </a:r>
            <a:r>
              <a:rPr sz="1400" spc="-20" dirty="0">
                <a:latin typeface="Times New Roman"/>
                <a:cs typeface="Times New Roman"/>
              </a:rPr>
              <a:t>Technology,</a:t>
            </a:r>
            <a:r>
              <a:rPr sz="1400" spc="-150" dirty="0">
                <a:latin typeface="Times New Roman"/>
                <a:cs typeface="Times New Roman"/>
              </a:rPr>
              <a:t> </a:t>
            </a:r>
            <a:r>
              <a:rPr sz="1400" dirty="0">
                <a:latin typeface="Times New Roman"/>
                <a:cs typeface="Times New Roman"/>
              </a:rPr>
              <a:t>Kanpur</a:t>
            </a:r>
            <a:endParaRPr sz="1400">
              <a:latin typeface="Times New Roman"/>
              <a:cs typeface="Times New Roman"/>
            </a:endParaRPr>
          </a:p>
        </p:txBody>
      </p:sp>
      <p:sp>
        <p:nvSpPr>
          <p:cNvPr id="19" name="object 19"/>
          <p:cNvSpPr txBox="1"/>
          <p:nvPr/>
        </p:nvSpPr>
        <p:spPr>
          <a:xfrm>
            <a:off x="749292" y="1033396"/>
            <a:ext cx="11593830" cy="4719955"/>
          </a:xfrm>
          <a:prstGeom prst="rect">
            <a:avLst/>
          </a:prstGeom>
        </p:spPr>
        <p:txBody>
          <a:bodyPr vert="horz" wrap="square" lIns="0" tIns="12065" rIns="0" bIns="0" rtlCol="0">
            <a:spAutoFit/>
          </a:bodyPr>
          <a:lstStyle/>
          <a:p>
            <a:pPr marL="355600" indent="-342900">
              <a:lnSpc>
                <a:spcPct val="100000"/>
              </a:lnSpc>
              <a:spcBef>
                <a:spcPts val="95"/>
              </a:spcBef>
              <a:buClr>
                <a:srgbClr val="4471C4"/>
              </a:buClr>
              <a:buFont typeface="Wingdings"/>
              <a:buChar char=""/>
              <a:tabLst>
                <a:tab pos="354965" algn="l"/>
                <a:tab pos="355600" algn="l"/>
              </a:tabLst>
            </a:pPr>
            <a:r>
              <a:rPr sz="2200" spc="-5" dirty="0">
                <a:latin typeface="Times New Roman"/>
                <a:cs typeface="Times New Roman"/>
              </a:rPr>
              <a:t>After getting Reflux ratio , plot </a:t>
            </a:r>
            <a:r>
              <a:rPr sz="2200" dirty="0">
                <a:latin typeface="Times New Roman"/>
                <a:cs typeface="Times New Roman"/>
              </a:rPr>
              <a:t>the </a:t>
            </a:r>
            <a:r>
              <a:rPr sz="2200" b="1" spc="-5" dirty="0">
                <a:latin typeface="Times New Roman"/>
                <a:cs typeface="Times New Roman"/>
              </a:rPr>
              <a:t>top section line </a:t>
            </a:r>
            <a:r>
              <a:rPr sz="2200" spc="-5" dirty="0">
                <a:latin typeface="Times New Roman"/>
                <a:cs typeface="Times New Roman"/>
              </a:rPr>
              <a:t>using the</a:t>
            </a:r>
            <a:r>
              <a:rPr sz="2200" spc="110" dirty="0">
                <a:latin typeface="Times New Roman"/>
                <a:cs typeface="Times New Roman"/>
              </a:rPr>
              <a:t> </a:t>
            </a:r>
            <a:r>
              <a:rPr sz="2200" spc="-5" dirty="0">
                <a:latin typeface="Times New Roman"/>
                <a:cs typeface="Times New Roman"/>
              </a:rPr>
              <a:t>equation</a:t>
            </a:r>
            <a:endParaRPr sz="2200" dirty="0">
              <a:latin typeface="Times New Roman"/>
              <a:cs typeface="Times New Roman"/>
            </a:endParaRPr>
          </a:p>
          <a:p>
            <a:pPr>
              <a:lnSpc>
                <a:spcPct val="100000"/>
              </a:lnSpc>
              <a:spcBef>
                <a:spcPts val="55"/>
              </a:spcBef>
              <a:buClr>
                <a:srgbClr val="4471C4"/>
              </a:buClr>
              <a:buFont typeface="Wingdings"/>
              <a:buChar char=""/>
            </a:pPr>
            <a:endParaRPr sz="2250" dirty="0">
              <a:latin typeface="Times New Roman"/>
              <a:cs typeface="Times New Roman"/>
            </a:endParaRPr>
          </a:p>
          <a:p>
            <a:pPr marL="355600" indent="-342900">
              <a:lnSpc>
                <a:spcPct val="100000"/>
              </a:lnSpc>
              <a:buClr>
                <a:srgbClr val="4471C4"/>
              </a:buClr>
              <a:buFont typeface="Wingdings"/>
              <a:buChar char=""/>
              <a:tabLst>
                <a:tab pos="354965" algn="l"/>
                <a:tab pos="355600" algn="l"/>
              </a:tabLst>
            </a:pPr>
            <a:r>
              <a:rPr sz="2200" spc="-5" dirty="0">
                <a:latin typeface="Times New Roman"/>
                <a:cs typeface="Times New Roman"/>
              </a:rPr>
              <a:t>Then find the intersection point of </a:t>
            </a:r>
            <a:r>
              <a:rPr sz="2200" dirty="0">
                <a:latin typeface="Times New Roman"/>
                <a:cs typeface="Times New Roman"/>
              </a:rPr>
              <a:t>the </a:t>
            </a:r>
            <a:r>
              <a:rPr sz="2200" spc="-5" dirty="0">
                <a:latin typeface="Times New Roman"/>
                <a:cs typeface="Times New Roman"/>
              </a:rPr>
              <a:t>top line and the </a:t>
            </a:r>
            <a:r>
              <a:rPr sz="2200" spc="5" dirty="0">
                <a:latin typeface="Times New Roman"/>
                <a:cs typeface="Times New Roman"/>
              </a:rPr>
              <a:t>q-line </a:t>
            </a:r>
            <a:r>
              <a:rPr sz="2200" spc="-5" dirty="0">
                <a:latin typeface="Times New Roman"/>
                <a:cs typeface="Times New Roman"/>
              </a:rPr>
              <a:t>and </a:t>
            </a:r>
            <a:r>
              <a:rPr sz="2200" spc="-10" dirty="0">
                <a:latin typeface="Times New Roman"/>
                <a:cs typeface="Times New Roman"/>
              </a:rPr>
              <a:t>name </a:t>
            </a:r>
            <a:r>
              <a:rPr sz="2200" spc="-5" dirty="0">
                <a:latin typeface="Times New Roman"/>
                <a:cs typeface="Times New Roman"/>
              </a:rPr>
              <a:t>it</a:t>
            </a:r>
            <a:r>
              <a:rPr sz="2200" spc="40" dirty="0">
                <a:latin typeface="Times New Roman"/>
                <a:cs typeface="Times New Roman"/>
              </a:rPr>
              <a:t> </a:t>
            </a:r>
            <a:r>
              <a:rPr sz="2200" spc="-5" dirty="0">
                <a:latin typeface="Times New Roman"/>
                <a:cs typeface="Times New Roman"/>
              </a:rPr>
              <a:t>as</a:t>
            </a:r>
            <a:endParaRPr sz="2200" dirty="0">
              <a:latin typeface="Times New Roman"/>
              <a:cs typeface="Times New Roman"/>
            </a:endParaRPr>
          </a:p>
          <a:p>
            <a:pPr marL="431800">
              <a:lnSpc>
                <a:spcPct val="100000"/>
              </a:lnSpc>
            </a:pPr>
            <a:r>
              <a:rPr sz="2200" b="1" spc="-5" dirty="0">
                <a:latin typeface="Times New Roman"/>
                <a:cs typeface="Times New Roman"/>
              </a:rPr>
              <a:t>(x_intersect ,</a:t>
            </a:r>
            <a:r>
              <a:rPr sz="2200" b="1" spc="15" dirty="0">
                <a:latin typeface="Times New Roman"/>
                <a:cs typeface="Times New Roman"/>
              </a:rPr>
              <a:t> </a:t>
            </a:r>
            <a:r>
              <a:rPr sz="2200" b="1" spc="-5" dirty="0">
                <a:latin typeface="Times New Roman"/>
                <a:cs typeface="Times New Roman"/>
              </a:rPr>
              <a:t>y_intersect)</a:t>
            </a:r>
            <a:endParaRPr sz="2200" dirty="0">
              <a:latin typeface="Times New Roman"/>
              <a:cs typeface="Times New Roman"/>
            </a:endParaRPr>
          </a:p>
          <a:p>
            <a:pPr>
              <a:lnSpc>
                <a:spcPct val="100000"/>
              </a:lnSpc>
              <a:spcBef>
                <a:spcPts val="50"/>
              </a:spcBef>
            </a:pPr>
            <a:endParaRPr sz="2250" dirty="0">
              <a:latin typeface="Times New Roman"/>
              <a:cs typeface="Times New Roman"/>
            </a:endParaRPr>
          </a:p>
          <a:p>
            <a:pPr marL="355600" marR="332105" indent="-342900">
              <a:lnSpc>
                <a:spcPct val="100000"/>
              </a:lnSpc>
              <a:buClr>
                <a:srgbClr val="4471C4"/>
              </a:buClr>
              <a:buFont typeface="Wingdings"/>
              <a:buChar char=""/>
              <a:tabLst>
                <a:tab pos="354965" algn="l"/>
                <a:tab pos="355600" algn="l"/>
              </a:tabLst>
            </a:pPr>
            <a:r>
              <a:rPr sz="2200" spc="-5" dirty="0">
                <a:latin typeface="Times New Roman"/>
                <a:cs typeface="Times New Roman"/>
              </a:rPr>
              <a:t>After that to calculate the top section stages , run a for loop till x coordinate is greater than the  x_intersect as at x_intersect , </a:t>
            </a:r>
            <a:r>
              <a:rPr sz="2200" dirty="0">
                <a:latin typeface="Times New Roman"/>
                <a:cs typeface="Times New Roman"/>
              </a:rPr>
              <a:t>the </a:t>
            </a:r>
            <a:r>
              <a:rPr sz="2200" spc="-5" dirty="0">
                <a:latin typeface="Times New Roman"/>
                <a:cs typeface="Times New Roman"/>
              </a:rPr>
              <a:t>feed tray will be inserted . Keep </a:t>
            </a:r>
            <a:r>
              <a:rPr sz="2200" dirty="0">
                <a:latin typeface="Times New Roman"/>
                <a:cs typeface="Times New Roman"/>
              </a:rPr>
              <a:t>on </a:t>
            </a:r>
            <a:r>
              <a:rPr sz="2200" spc="-5" dirty="0">
                <a:latin typeface="Times New Roman"/>
                <a:cs typeface="Times New Roman"/>
              </a:rPr>
              <a:t>drawing horizontal lines and  look for intersection point with curve and then drop a vertical line and so </a:t>
            </a:r>
            <a:r>
              <a:rPr sz="2200" dirty="0">
                <a:latin typeface="Times New Roman"/>
                <a:cs typeface="Times New Roman"/>
              </a:rPr>
              <a:t>on. </a:t>
            </a:r>
            <a:r>
              <a:rPr sz="2200" spc="-5" dirty="0">
                <a:latin typeface="Times New Roman"/>
                <a:cs typeface="Times New Roman"/>
              </a:rPr>
              <a:t>This gives us the  </a:t>
            </a:r>
            <a:r>
              <a:rPr sz="2200" b="1" spc="-5" dirty="0">
                <a:latin typeface="Times New Roman"/>
                <a:cs typeface="Times New Roman"/>
              </a:rPr>
              <a:t>number of trays </a:t>
            </a:r>
            <a:r>
              <a:rPr sz="2200" b="1" spc="-15" dirty="0">
                <a:latin typeface="Times New Roman"/>
                <a:cs typeface="Times New Roman"/>
              </a:rPr>
              <a:t>required </a:t>
            </a:r>
            <a:r>
              <a:rPr sz="2200" b="1" spc="-5" dirty="0">
                <a:latin typeface="Times New Roman"/>
                <a:cs typeface="Times New Roman"/>
              </a:rPr>
              <a:t>for top</a:t>
            </a:r>
            <a:r>
              <a:rPr sz="2200" b="1" spc="-35" dirty="0">
                <a:latin typeface="Times New Roman"/>
                <a:cs typeface="Times New Roman"/>
              </a:rPr>
              <a:t> </a:t>
            </a:r>
            <a:r>
              <a:rPr sz="2200" b="1" spc="-5" dirty="0">
                <a:latin typeface="Times New Roman"/>
                <a:cs typeface="Times New Roman"/>
              </a:rPr>
              <a:t>section</a:t>
            </a:r>
            <a:endParaRPr sz="2200" dirty="0">
              <a:latin typeface="Times New Roman"/>
              <a:cs typeface="Times New Roman"/>
            </a:endParaRPr>
          </a:p>
          <a:p>
            <a:pPr>
              <a:lnSpc>
                <a:spcPct val="100000"/>
              </a:lnSpc>
              <a:buClr>
                <a:srgbClr val="4471C4"/>
              </a:buClr>
              <a:buFont typeface="Wingdings"/>
              <a:buChar char=""/>
            </a:pPr>
            <a:endParaRPr sz="2300" dirty="0">
              <a:latin typeface="Times New Roman"/>
              <a:cs typeface="Times New Roman"/>
            </a:endParaRPr>
          </a:p>
          <a:p>
            <a:pPr marL="355600" indent="-342900">
              <a:lnSpc>
                <a:spcPct val="100000"/>
              </a:lnSpc>
              <a:buClr>
                <a:srgbClr val="4471C4"/>
              </a:buClr>
              <a:buFont typeface="Wingdings"/>
              <a:buChar char=""/>
              <a:tabLst>
                <a:tab pos="354965" algn="l"/>
                <a:tab pos="355600" algn="l"/>
              </a:tabLst>
            </a:pPr>
            <a:r>
              <a:rPr sz="2200" spc="-5" dirty="0">
                <a:latin typeface="Times New Roman"/>
                <a:cs typeface="Times New Roman"/>
              </a:rPr>
              <a:t>Similarly to draw the </a:t>
            </a:r>
            <a:r>
              <a:rPr sz="2200" dirty="0">
                <a:latin typeface="Times New Roman"/>
                <a:cs typeface="Times New Roman"/>
              </a:rPr>
              <a:t>bottom </a:t>
            </a:r>
            <a:r>
              <a:rPr sz="2200" spc="-5" dirty="0">
                <a:latin typeface="Times New Roman"/>
                <a:cs typeface="Times New Roman"/>
              </a:rPr>
              <a:t>line use two </a:t>
            </a:r>
            <a:r>
              <a:rPr sz="2200" dirty="0">
                <a:latin typeface="Times New Roman"/>
                <a:cs typeface="Times New Roman"/>
              </a:rPr>
              <a:t>points </a:t>
            </a:r>
            <a:r>
              <a:rPr sz="2200" spc="-5" dirty="0">
                <a:latin typeface="Times New Roman"/>
                <a:cs typeface="Times New Roman"/>
              </a:rPr>
              <a:t>(xv , </a:t>
            </a:r>
            <a:r>
              <a:rPr sz="2200" dirty="0">
                <a:latin typeface="Times New Roman"/>
                <a:cs typeface="Times New Roman"/>
              </a:rPr>
              <a:t>xv) </a:t>
            </a:r>
            <a:r>
              <a:rPr sz="2200" spc="-5" dirty="0">
                <a:latin typeface="Times New Roman"/>
                <a:cs typeface="Times New Roman"/>
              </a:rPr>
              <a:t>and </a:t>
            </a:r>
            <a:r>
              <a:rPr sz="2200" dirty="0">
                <a:latin typeface="Times New Roman"/>
                <a:cs typeface="Times New Roman"/>
              </a:rPr>
              <a:t>(x_intersect </a:t>
            </a:r>
            <a:r>
              <a:rPr sz="2200" spc="-5" dirty="0">
                <a:latin typeface="Times New Roman"/>
                <a:cs typeface="Times New Roman"/>
              </a:rPr>
              <a:t>, y_intersect) and find</a:t>
            </a:r>
            <a:r>
              <a:rPr sz="2200" spc="180" dirty="0">
                <a:latin typeface="Times New Roman"/>
                <a:cs typeface="Times New Roman"/>
              </a:rPr>
              <a:t> </a:t>
            </a:r>
            <a:r>
              <a:rPr sz="2200" dirty="0">
                <a:latin typeface="Times New Roman"/>
                <a:cs typeface="Times New Roman"/>
              </a:rPr>
              <a:t>the</a:t>
            </a:r>
          </a:p>
          <a:p>
            <a:pPr marL="355600">
              <a:lnSpc>
                <a:spcPct val="100000"/>
              </a:lnSpc>
            </a:pPr>
            <a:r>
              <a:rPr sz="2200" b="1" spc="-5" dirty="0">
                <a:latin typeface="Times New Roman"/>
                <a:cs typeface="Times New Roman"/>
              </a:rPr>
              <a:t>number of stages </a:t>
            </a:r>
            <a:r>
              <a:rPr sz="2200" b="1" dirty="0">
                <a:latin typeface="Times New Roman"/>
                <a:cs typeface="Times New Roman"/>
              </a:rPr>
              <a:t>for </a:t>
            </a:r>
            <a:r>
              <a:rPr sz="2200" b="1" spc="-5" dirty="0">
                <a:latin typeface="Times New Roman"/>
                <a:cs typeface="Times New Roman"/>
              </a:rPr>
              <a:t>bottom section </a:t>
            </a:r>
            <a:r>
              <a:rPr sz="2200" spc="-5" dirty="0">
                <a:latin typeface="Times New Roman"/>
                <a:cs typeface="Times New Roman"/>
              </a:rPr>
              <a:t>as</a:t>
            </a:r>
            <a:r>
              <a:rPr sz="2200" spc="-25" dirty="0">
                <a:latin typeface="Times New Roman"/>
                <a:cs typeface="Times New Roman"/>
              </a:rPr>
              <a:t> </a:t>
            </a:r>
            <a:r>
              <a:rPr sz="2200" spc="-5" dirty="0">
                <a:latin typeface="Times New Roman"/>
                <a:cs typeface="Times New Roman"/>
              </a:rPr>
              <a:t>well</a:t>
            </a:r>
            <a:endParaRPr sz="2200" dirty="0">
              <a:latin typeface="Times New Roman"/>
              <a:cs typeface="Times New Roman"/>
            </a:endParaRPr>
          </a:p>
          <a:p>
            <a:pPr>
              <a:lnSpc>
                <a:spcPct val="100000"/>
              </a:lnSpc>
              <a:spcBef>
                <a:spcPts val="55"/>
              </a:spcBef>
            </a:pPr>
            <a:endParaRPr sz="2250" dirty="0">
              <a:latin typeface="Times New Roman"/>
              <a:cs typeface="Times New Roman"/>
            </a:endParaRPr>
          </a:p>
          <a:p>
            <a:pPr marL="2178050">
              <a:lnSpc>
                <a:spcPct val="100000"/>
              </a:lnSpc>
              <a:tabLst>
                <a:tab pos="5300980" algn="l"/>
              </a:tabLst>
            </a:pPr>
            <a:r>
              <a:rPr sz="2200" b="1" spc="-5" dirty="0">
                <a:latin typeface="Times New Roman"/>
                <a:cs typeface="Times New Roman"/>
              </a:rPr>
              <a:t>Actual Number</a:t>
            </a:r>
            <a:r>
              <a:rPr sz="2200" b="1" spc="5" dirty="0">
                <a:latin typeface="Times New Roman"/>
                <a:cs typeface="Times New Roman"/>
              </a:rPr>
              <a:t> </a:t>
            </a:r>
            <a:r>
              <a:rPr sz="2200" b="1" spc="-5" dirty="0">
                <a:latin typeface="Times New Roman"/>
                <a:cs typeface="Times New Roman"/>
              </a:rPr>
              <a:t>of</a:t>
            </a:r>
            <a:r>
              <a:rPr sz="2200" b="1" spc="15" dirty="0">
                <a:latin typeface="Times New Roman"/>
                <a:cs typeface="Times New Roman"/>
              </a:rPr>
              <a:t> </a:t>
            </a:r>
            <a:r>
              <a:rPr sz="2200" b="1" spc="-5" dirty="0">
                <a:latin typeface="Times New Roman"/>
                <a:cs typeface="Times New Roman"/>
              </a:rPr>
              <a:t>Stages	= </a:t>
            </a:r>
            <a:r>
              <a:rPr sz="2200" b="1" spc="-75" dirty="0">
                <a:latin typeface="Times New Roman"/>
                <a:cs typeface="Times New Roman"/>
              </a:rPr>
              <a:t>Top </a:t>
            </a:r>
            <a:r>
              <a:rPr sz="2200" b="1" spc="-5" dirty="0">
                <a:latin typeface="Times New Roman"/>
                <a:cs typeface="Times New Roman"/>
              </a:rPr>
              <a:t>Section Stages + Bottom Section</a:t>
            </a:r>
            <a:r>
              <a:rPr sz="2200" b="1" spc="85" dirty="0">
                <a:latin typeface="Times New Roman"/>
                <a:cs typeface="Times New Roman"/>
              </a:rPr>
              <a:t> </a:t>
            </a:r>
            <a:r>
              <a:rPr sz="2200" b="1" spc="-5" dirty="0">
                <a:latin typeface="Times New Roman"/>
                <a:cs typeface="Times New Roman"/>
              </a:rPr>
              <a:t>Stages</a:t>
            </a:r>
            <a:endParaRPr sz="2200" dirty="0">
              <a:latin typeface="Times New Roman"/>
              <a:cs typeface="Times New Roman"/>
            </a:endParaRPr>
          </a:p>
        </p:txBody>
      </p:sp>
      <p:sp>
        <p:nvSpPr>
          <p:cNvPr id="20" name="object 20"/>
          <p:cNvSpPr/>
          <p:nvPr/>
        </p:nvSpPr>
        <p:spPr>
          <a:xfrm>
            <a:off x="8959607" y="887730"/>
            <a:ext cx="2400649" cy="609600"/>
          </a:xfrm>
          <a:prstGeom prst="rect">
            <a:avLst/>
          </a:prstGeom>
          <a:blipFill>
            <a:blip r:embed="rId5" cstate="print"/>
            <a:stretch>
              <a:fillRect/>
            </a:stretch>
          </a:blipFill>
        </p:spPr>
        <p:txBody>
          <a:bodyPr wrap="square" lIns="0" tIns="0" rIns="0" bIns="0" rtlCol="0"/>
          <a:lstStyle/>
          <a:p>
            <a:endParaRPr/>
          </a:p>
        </p:txBody>
      </p:sp>
      <p:sp>
        <p:nvSpPr>
          <p:cNvPr id="21" name="object 21"/>
          <p:cNvSpPr txBox="1">
            <a:spLocks noGrp="1"/>
          </p:cNvSpPr>
          <p:nvPr>
            <p:ph type="ftr" sz="quarter" idx="5"/>
          </p:nvPr>
        </p:nvSpPr>
        <p:spPr>
          <a:xfrm>
            <a:off x="334176" y="5898207"/>
            <a:ext cx="3566795" cy="226024"/>
          </a:xfrm>
          <a:prstGeom prst="rect">
            <a:avLst/>
          </a:prstGeom>
        </p:spPr>
        <p:txBody>
          <a:bodyPr vert="horz" wrap="square" lIns="0" tIns="0" rIns="0" bIns="0" rtlCol="0">
            <a:spAutoFit/>
          </a:bodyPr>
          <a:lstStyle/>
          <a:p>
            <a:pPr marL="12700">
              <a:lnSpc>
                <a:spcPts val="2065"/>
              </a:lnSpc>
            </a:pPr>
            <a:endParaRPr sz="800" spc="-5" dirty="0"/>
          </a:p>
        </p:txBody>
      </p:sp>
      <p:sp>
        <p:nvSpPr>
          <p:cNvPr id="22" name="object 22"/>
          <p:cNvSpPr txBox="1">
            <a:spLocks noGrp="1"/>
          </p:cNvSpPr>
          <p:nvPr>
            <p:ph type="dt" sz="half" idx="6"/>
          </p:nvPr>
        </p:nvSpPr>
        <p:spPr>
          <a:prstGeom prst="rect">
            <a:avLst/>
          </a:prstGeom>
        </p:spPr>
        <p:txBody>
          <a:bodyPr vert="horz" wrap="square" lIns="0" tIns="0" rIns="0" bIns="0" rtlCol="0">
            <a:spAutoFit/>
          </a:bodyPr>
          <a:lstStyle/>
          <a:p>
            <a:pPr marL="12700">
              <a:lnSpc>
                <a:spcPts val="2285"/>
              </a:lnSpc>
            </a:pPr>
            <a:r>
              <a:rPr spc="-20" dirty="0"/>
              <a:t>SimuTech,</a:t>
            </a:r>
            <a:r>
              <a:rPr spc="-30" dirty="0"/>
              <a:t> </a:t>
            </a:r>
            <a:r>
              <a:rPr spc="-5" dirty="0"/>
              <a:t>Chemineers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1590</Words>
  <Application>Microsoft Office PowerPoint</Application>
  <PresentationFormat>Widescreen</PresentationFormat>
  <Paragraphs>185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BINARY DISTILLATION COLUMN</vt:lpstr>
      <vt:lpstr>PowerPoint Presentation</vt:lpstr>
      <vt:lpstr>VAPOUR LIQUID EQUILIBRIUM OF ACETONE-CHLOROFORM</vt:lpstr>
      <vt:lpstr>     VAPOUR LIQUID EQUILIBRIUM OF ACETONE-CHLOROFORM </vt:lpstr>
      <vt:lpstr>Continue....</vt:lpstr>
      <vt:lpstr>PowerPoint Presentation</vt:lpstr>
      <vt:lpstr>PowerPoint Presentation</vt:lpstr>
      <vt:lpstr>Distillation Column Design</vt:lpstr>
      <vt:lpstr>Plots and Diagrams </vt:lpstr>
      <vt:lpstr>Plots and Diagrams  </vt:lpstr>
      <vt:lpstr>Plots and Diagrams</vt:lpstr>
      <vt:lpstr>  Pressure Swing distillation by DWSIM</vt:lpstr>
      <vt:lpstr>        Pressure swing distillation</vt:lpstr>
      <vt:lpstr>   Extractive Distillation </vt:lpstr>
      <vt:lpstr> Extractive Distillation</vt:lpstr>
      <vt:lpstr>WORK CONTRIBUTION OF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Verma</dc:creator>
  <cp:lastModifiedBy>hp</cp:lastModifiedBy>
  <cp:revision>2231</cp:revision>
  <dcterms:created xsi:type="dcterms:W3CDTF">2022-06-10T17:37:09Z</dcterms:created>
  <dcterms:modified xsi:type="dcterms:W3CDTF">2022-06-12T11:40:34Z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2021-06-05T00:00:00Z</vt:filetime>
  </property>
  <property fmtid="{D5CDD505-2E9C-101B-9397-08002B2CF9AE}" pid="3" name="Creator">
    <vt:lpwstr>Microsoft® PowerPoint® 2019</vt:lpwstr>
  </property>
  <property fmtid="{D5CDD505-2E9C-101B-9397-08002B2CF9AE}" pid="4" name="LastSaved">
    <vt:filetime>2022-06-10T00:00:00Z</vt:filetime>
  </property>
</Properties>
</file>