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7D2438-38D4-41AB-9618-760E13012163}">
  <a:tblStyle styleId="{437D2438-38D4-41AB-9618-760E13012163}"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Merriweather-bold.fntdata"/><Relationship Id="rId12" Type="http://schemas.openxmlformats.org/officeDocument/2006/relationships/slide" Target="slides/slide6.xml"/><Relationship Id="rId34" Type="http://schemas.openxmlformats.org/officeDocument/2006/relationships/font" Target="fonts/Merriweather-regular.fntdata"/><Relationship Id="rId15" Type="http://schemas.openxmlformats.org/officeDocument/2006/relationships/slide" Target="slides/slide9.xml"/><Relationship Id="rId37" Type="http://schemas.openxmlformats.org/officeDocument/2006/relationships/font" Target="fonts/Merriweather-boldItalic.fntdata"/><Relationship Id="rId14" Type="http://schemas.openxmlformats.org/officeDocument/2006/relationships/slide" Target="slides/slide8.xml"/><Relationship Id="rId36" Type="http://schemas.openxmlformats.org/officeDocument/2006/relationships/font" Target="fonts/Merriweather-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b24d52bd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b24d52bd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b24d52bd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b24d52bd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bcd93c7e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bcd93c7e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bcd93c7e3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bcd93c7e3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bd236ee5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bd236ee5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bd236ee5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cbd236ee5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bd236ee5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bd236ee5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b24d52bd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cb24d52bd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cb24d52bd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cb24d52bd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b24d52bd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cb24d52bd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aede2ba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aede2ba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cb24d52bd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cb24d52bd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cb24d52bd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cb24d52bd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b24d52bd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cb24d52bd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cb24d52bd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cb24d52bd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e43ff2eb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e43ff2eb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e65eef8c3_8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e65eef8c3_8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e65eef8c3_8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e65eef8c3_8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e65eef8c3_8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e65eef8c3_8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b24d52b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b24d52b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b24d52bd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b24d52bd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b24d52bd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b24d52bd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4.png"/><Relationship Id="rId6"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300"/>
              </a:spcAft>
              <a:buNone/>
            </a:pPr>
            <a:r>
              <a:rPr lang="en" sz="3500">
                <a:solidFill>
                  <a:srgbClr val="000000"/>
                </a:solidFill>
                <a:latin typeface="Arial"/>
                <a:ea typeface="Arial"/>
                <a:cs typeface="Arial"/>
                <a:sym typeface="Arial"/>
              </a:rPr>
              <a:t>Portfolio Optimization</a:t>
            </a:r>
            <a:endParaRPr sz="4500"/>
          </a:p>
        </p:txBody>
      </p:sp>
      <p:sp>
        <p:nvSpPr>
          <p:cNvPr id="65" name="Google Shape;65;p13"/>
          <p:cNvSpPr txBox="1"/>
          <p:nvPr>
            <p:ph idx="1" type="subTitle"/>
          </p:nvPr>
        </p:nvSpPr>
        <p:spPr>
          <a:xfrm>
            <a:off x="329400" y="1133335"/>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Maximizing Returns, Minimizing risks</a:t>
            </a:r>
            <a:endParaRPr/>
          </a:p>
        </p:txBody>
      </p:sp>
      <p:sp>
        <p:nvSpPr>
          <p:cNvPr id="66" name="Google Shape;66;p13"/>
          <p:cNvSpPr txBox="1"/>
          <p:nvPr/>
        </p:nvSpPr>
        <p:spPr>
          <a:xfrm>
            <a:off x="6833650" y="4564925"/>
            <a:ext cx="2481600" cy="7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Roboto"/>
                <a:ea typeface="Roboto"/>
                <a:cs typeface="Roboto"/>
                <a:sym typeface="Roboto"/>
              </a:rPr>
              <a:t>          Group - 8</a:t>
            </a:r>
            <a:endParaRPr sz="2400">
              <a:solidFill>
                <a:schemeClr val="lt1"/>
              </a:solidFill>
              <a:latin typeface="Roboto"/>
              <a:ea typeface="Roboto"/>
              <a:cs typeface="Roboto"/>
              <a:sym typeface="Roboto"/>
            </a:endParaRPr>
          </a:p>
        </p:txBody>
      </p:sp>
      <p:sp>
        <p:nvSpPr>
          <p:cNvPr id="67" name="Google Shape;67;p13"/>
          <p:cNvSpPr txBox="1"/>
          <p:nvPr>
            <p:ph type="ctrTitle"/>
          </p:nvPr>
        </p:nvSpPr>
        <p:spPr>
          <a:xfrm>
            <a:off x="311700" y="300750"/>
            <a:ext cx="2667300" cy="532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300"/>
              </a:spcAft>
              <a:buSzPts val="990"/>
              <a:buNone/>
            </a:pPr>
            <a:r>
              <a:rPr lang="en" sz="2150">
                <a:solidFill>
                  <a:srgbClr val="000000"/>
                </a:solidFill>
                <a:latin typeface="Arial"/>
                <a:ea typeface="Arial"/>
                <a:cs typeface="Arial"/>
                <a:sym typeface="Arial"/>
              </a:rPr>
              <a:t>CHE 652</a:t>
            </a:r>
            <a:endParaRPr sz="305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Limited Assets Markowitz Model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7" name="Google Shape;127;p22"/>
          <p:cNvSpPr txBox="1"/>
          <p:nvPr>
            <p:ph idx="1" type="body"/>
          </p:nvPr>
        </p:nvSpPr>
        <p:spPr>
          <a:xfrm>
            <a:off x="311725" y="20673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sp>
        <p:nvSpPr>
          <p:cNvPr id="128" name="Google Shape;128;p22"/>
          <p:cNvSpPr txBox="1"/>
          <p:nvPr>
            <p:ph idx="2" type="body"/>
          </p:nvPr>
        </p:nvSpPr>
        <p:spPr>
          <a:xfrm>
            <a:off x="4832400" y="2188275"/>
            <a:ext cx="3999900" cy="450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sz="1900"/>
              <a:t>MIQP Formulation</a:t>
            </a:r>
            <a:endParaRPr sz="1900"/>
          </a:p>
        </p:txBody>
      </p:sp>
      <p:pic>
        <p:nvPicPr>
          <p:cNvPr id="129" name="Google Shape;129;p22"/>
          <p:cNvPicPr preferRelativeResize="0"/>
          <p:nvPr/>
        </p:nvPicPr>
        <p:blipFill rotWithShape="1">
          <a:blip r:embed="rId3">
            <a:alphaModFix/>
          </a:blip>
          <a:srcRect b="15088" l="0" r="0" t="0"/>
          <a:stretch/>
        </p:blipFill>
        <p:spPr>
          <a:xfrm>
            <a:off x="-1397250" y="2320003"/>
            <a:ext cx="5777575" cy="2823500"/>
          </a:xfrm>
          <a:prstGeom prst="rect">
            <a:avLst/>
          </a:prstGeom>
          <a:noFill/>
          <a:ln>
            <a:noFill/>
          </a:ln>
        </p:spPr>
      </p:pic>
      <p:pic>
        <p:nvPicPr>
          <p:cNvPr id="130" name="Google Shape;130;p22"/>
          <p:cNvPicPr preferRelativeResize="0"/>
          <p:nvPr/>
        </p:nvPicPr>
        <p:blipFill>
          <a:blip r:embed="rId4">
            <a:alphaModFix/>
          </a:blip>
          <a:stretch>
            <a:fillRect/>
          </a:stretch>
        </p:blipFill>
        <p:spPr>
          <a:xfrm>
            <a:off x="5071838" y="2571751"/>
            <a:ext cx="3521025" cy="2542375"/>
          </a:xfrm>
          <a:prstGeom prst="rect">
            <a:avLst/>
          </a:prstGeom>
          <a:noFill/>
          <a:ln>
            <a:noFill/>
          </a:ln>
        </p:spPr>
      </p:pic>
      <p:sp>
        <p:nvSpPr>
          <p:cNvPr id="131" name="Google Shape;131;p22"/>
          <p:cNvSpPr txBox="1"/>
          <p:nvPr/>
        </p:nvSpPr>
        <p:spPr>
          <a:xfrm>
            <a:off x="222925" y="1476400"/>
            <a:ext cx="8698200" cy="84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t> We now add to the MV model the realistic constraint that no more than K assets should be held in the portfolio.</a:t>
            </a:r>
            <a:endParaRPr sz="19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948725" y="173390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500"/>
              <a:t>Methodology</a:t>
            </a:r>
            <a:endParaRPr sz="4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3648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Markowitz Model</a:t>
            </a:r>
            <a:endParaRPr/>
          </a:p>
        </p:txBody>
      </p:sp>
      <p:sp>
        <p:nvSpPr>
          <p:cNvPr id="142" name="Google Shape;142;p24"/>
          <p:cNvSpPr txBox="1"/>
          <p:nvPr/>
        </p:nvSpPr>
        <p:spPr>
          <a:xfrm>
            <a:off x="409050" y="1615175"/>
            <a:ext cx="8325900" cy="315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t>Set -</a:t>
            </a:r>
            <a:endParaRPr sz="1700"/>
          </a:p>
          <a:p>
            <a:pPr indent="0" lvl="0" marL="0" rtl="0" algn="l">
              <a:lnSpc>
                <a:spcPct val="115000"/>
              </a:lnSpc>
              <a:spcBef>
                <a:spcPts val="0"/>
              </a:spcBef>
              <a:spcAft>
                <a:spcPts val="0"/>
              </a:spcAft>
              <a:buNone/>
            </a:pPr>
            <a:r>
              <a:rPr lang="en" sz="1700"/>
              <a:t>i ∈ I {list of stocks - s</a:t>
            </a:r>
            <a:r>
              <a:rPr baseline="-25000" lang="en" sz="1700"/>
              <a:t>1</a:t>
            </a:r>
            <a:r>
              <a:rPr lang="en" sz="1700"/>
              <a:t>, s</a:t>
            </a:r>
            <a:r>
              <a:rPr baseline="-25000" lang="en" sz="1700"/>
              <a:t>2</a:t>
            </a:r>
            <a:r>
              <a:rPr lang="en" sz="1700"/>
              <a:t>,…….., s</a:t>
            </a:r>
            <a:r>
              <a:rPr baseline="-25000" lang="en" sz="1700"/>
              <a:t>N</a:t>
            </a:r>
            <a:r>
              <a:rPr lang="en" sz="1700"/>
              <a:t>}</a:t>
            </a:r>
            <a:endParaRPr sz="17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rPr lang="en" sz="1700"/>
              <a:t>Variables -</a:t>
            </a:r>
            <a:endParaRPr sz="1700"/>
          </a:p>
          <a:p>
            <a:pPr indent="0" lvl="0" marL="0" rtl="0" algn="l">
              <a:lnSpc>
                <a:spcPct val="115000"/>
              </a:lnSpc>
              <a:spcBef>
                <a:spcPts val="0"/>
              </a:spcBef>
              <a:spcAft>
                <a:spcPts val="0"/>
              </a:spcAft>
              <a:buNone/>
            </a:pPr>
            <a:r>
              <a:rPr i="1" lang="en" sz="1700"/>
              <a:t>w</a:t>
            </a:r>
            <a:r>
              <a:rPr lang="en" sz="1700"/>
              <a:t> - vector of length </a:t>
            </a:r>
            <a:r>
              <a:rPr i="1" lang="en" sz="1700"/>
              <a:t>N</a:t>
            </a:r>
            <a:r>
              <a:rPr lang="en" sz="1700"/>
              <a:t> corresponding to the weight assigned to each stock</a:t>
            </a:r>
            <a:endParaRPr sz="17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rPr lang="en" sz="1700"/>
              <a:t>Parameters - </a:t>
            </a:r>
            <a:endParaRPr sz="1700"/>
          </a:p>
          <a:p>
            <a:pPr indent="0" lvl="0" marL="0" rtl="0" algn="l">
              <a:lnSpc>
                <a:spcPct val="115000"/>
              </a:lnSpc>
              <a:spcBef>
                <a:spcPts val="0"/>
              </a:spcBef>
              <a:spcAft>
                <a:spcPts val="0"/>
              </a:spcAft>
              <a:buNone/>
            </a:pPr>
            <a:r>
              <a:rPr lang="en" sz="1700"/>
              <a:t>r - required rate of return</a:t>
            </a:r>
            <a:endParaRPr sz="1700"/>
          </a:p>
          <a:p>
            <a:pPr indent="0" lvl="0" marL="0" rtl="0" algn="l">
              <a:lnSpc>
                <a:spcPct val="115000"/>
              </a:lnSpc>
              <a:spcBef>
                <a:spcPts val="0"/>
              </a:spcBef>
              <a:spcAft>
                <a:spcPts val="0"/>
              </a:spcAft>
              <a:buNone/>
            </a:pPr>
            <a:r>
              <a:rPr lang="en" sz="1700"/>
              <a:t>μ - vector of length </a:t>
            </a:r>
            <a:r>
              <a:rPr i="1" lang="en" sz="1700"/>
              <a:t>N</a:t>
            </a:r>
            <a:r>
              <a:rPr lang="en" sz="1700"/>
              <a:t> corresponding to the mean rate of return of each stock</a:t>
            </a:r>
            <a:endParaRPr sz="1700"/>
          </a:p>
          <a:p>
            <a:pPr indent="0" lvl="0" marL="0" rtl="0" algn="l">
              <a:lnSpc>
                <a:spcPct val="115000"/>
              </a:lnSpc>
              <a:spcBef>
                <a:spcPts val="0"/>
              </a:spcBef>
              <a:spcAft>
                <a:spcPts val="0"/>
              </a:spcAft>
              <a:buNone/>
            </a:pPr>
            <a:r>
              <a:rPr lang="en" sz="1700"/>
              <a:t>∑ - matrix of size </a:t>
            </a:r>
            <a:r>
              <a:rPr i="1" lang="en" sz="1700"/>
              <a:t>N✕N </a:t>
            </a:r>
            <a:r>
              <a:rPr lang="en" sz="1700"/>
              <a:t>with ∑</a:t>
            </a:r>
            <a:r>
              <a:rPr baseline="-25000" lang="en" sz="1700"/>
              <a:t>ij</a:t>
            </a:r>
            <a:r>
              <a:rPr lang="en" sz="1700"/>
              <a:t> = Cov(s</a:t>
            </a:r>
            <a:r>
              <a:rPr baseline="-25000" lang="en" sz="1700"/>
              <a:t>i</a:t>
            </a:r>
            <a:r>
              <a:rPr lang="en" sz="1700"/>
              <a:t>,s</a:t>
            </a:r>
            <a:r>
              <a:rPr baseline="-25000" lang="en" sz="1700"/>
              <a:t>j</a:t>
            </a:r>
            <a:r>
              <a:rPr lang="en" sz="1700"/>
              <a:t>)</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3648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Maximizing Sharpe Ratio</a:t>
            </a:r>
            <a:endParaRPr/>
          </a:p>
        </p:txBody>
      </p:sp>
      <p:sp>
        <p:nvSpPr>
          <p:cNvPr id="148" name="Google Shape;148;p25"/>
          <p:cNvSpPr txBox="1"/>
          <p:nvPr/>
        </p:nvSpPr>
        <p:spPr>
          <a:xfrm>
            <a:off x="409050" y="1615175"/>
            <a:ext cx="8325900" cy="315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t>Set -</a:t>
            </a:r>
            <a:endParaRPr sz="1700"/>
          </a:p>
          <a:p>
            <a:pPr indent="0" lvl="0" marL="0" rtl="0" algn="l">
              <a:lnSpc>
                <a:spcPct val="115000"/>
              </a:lnSpc>
              <a:spcBef>
                <a:spcPts val="0"/>
              </a:spcBef>
              <a:spcAft>
                <a:spcPts val="0"/>
              </a:spcAft>
              <a:buNone/>
            </a:pPr>
            <a:r>
              <a:rPr lang="en" sz="1700"/>
              <a:t>i ∈ I {list of stocks - s</a:t>
            </a:r>
            <a:r>
              <a:rPr baseline="-25000" lang="en" sz="1700"/>
              <a:t>1</a:t>
            </a:r>
            <a:r>
              <a:rPr lang="en" sz="1700"/>
              <a:t>, s</a:t>
            </a:r>
            <a:r>
              <a:rPr baseline="-25000" lang="en" sz="1700"/>
              <a:t>2</a:t>
            </a:r>
            <a:r>
              <a:rPr lang="en" sz="1700"/>
              <a:t>,…….., s</a:t>
            </a:r>
            <a:r>
              <a:rPr baseline="-25000" lang="en" sz="1700"/>
              <a:t>N</a:t>
            </a:r>
            <a:r>
              <a:rPr lang="en" sz="1700"/>
              <a:t>}</a:t>
            </a:r>
            <a:endParaRPr sz="17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rPr lang="en" sz="1700"/>
              <a:t>Variables -</a:t>
            </a:r>
            <a:endParaRPr sz="1700"/>
          </a:p>
          <a:p>
            <a:pPr indent="0" lvl="0" marL="0" rtl="0" algn="l">
              <a:lnSpc>
                <a:spcPct val="115000"/>
              </a:lnSpc>
              <a:spcBef>
                <a:spcPts val="0"/>
              </a:spcBef>
              <a:spcAft>
                <a:spcPts val="0"/>
              </a:spcAft>
              <a:buNone/>
            </a:pPr>
            <a:r>
              <a:rPr i="1" lang="en" sz="1700"/>
              <a:t>y</a:t>
            </a:r>
            <a:r>
              <a:rPr lang="en" sz="1700"/>
              <a:t> - vector of length </a:t>
            </a:r>
            <a:r>
              <a:rPr i="1" lang="en" sz="1700"/>
              <a:t>N</a:t>
            </a:r>
            <a:r>
              <a:rPr lang="en" sz="1700"/>
              <a:t> corresponding to the weight assigned to each stock</a:t>
            </a:r>
            <a:endParaRPr sz="17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rPr lang="en" sz="1700"/>
              <a:t>Parameters - </a:t>
            </a:r>
            <a:endParaRPr sz="1700"/>
          </a:p>
          <a:p>
            <a:pPr indent="0" lvl="0" marL="0" rtl="0" algn="l">
              <a:lnSpc>
                <a:spcPct val="115000"/>
              </a:lnSpc>
              <a:spcBef>
                <a:spcPts val="0"/>
              </a:spcBef>
              <a:spcAft>
                <a:spcPts val="0"/>
              </a:spcAft>
              <a:buNone/>
            </a:pPr>
            <a:r>
              <a:rPr lang="en" sz="1700"/>
              <a:t>r</a:t>
            </a:r>
            <a:r>
              <a:rPr baseline="-25000" lang="en" sz="1700"/>
              <a:t>f</a:t>
            </a:r>
            <a:r>
              <a:rPr lang="en" sz="1700"/>
              <a:t> - risk-free rate</a:t>
            </a:r>
            <a:endParaRPr sz="1700"/>
          </a:p>
          <a:p>
            <a:pPr indent="0" lvl="0" marL="0" rtl="0" algn="l">
              <a:lnSpc>
                <a:spcPct val="115000"/>
              </a:lnSpc>
              <a:spcBef>
                <a:spcPts val="0"/>
              </a:spcBef>
              <a:spcAft>
                <a:spcPts val="0"/>
              </a:spcAft>
              <a:buNone/>
            </a:pPr>
            <a:r>
              <a:rPr lang="en" sz="1700"/>
              <a:t>μ - vector of length </a:t>
            </a:r>
            <a:r>
              <a:rPr i="1" lang="en" sz="1700"/>
              <a:t>N</a:t>
            </a:r>
            <a:r>
              <a:rPr lang="en" sz="1700"/>
              <a:t> corresponding to the mean rate of return of each stock</a:t>
            </a:r>
            <a:endParaRPr sz="1700"/>
          </a:p>
          <a:p>
            <a:pPr indent="0" lvl="0" marL="0" rtl="0" algn="l">
              <a:lnSpc>
                <a:spcPct val="115000"/>
              </a:lnSpc>
              <a:spcBef>
                <a:spcPts val="0"/>
              </a:spcBef>
              <a:spcAft>
                <a:spcPts val="0"/>
              </a:spcAft>
              <a:buNone/>
            </a:pPr>
            <a:r>
              <a:rPr lang="en" sz="1700"/>
              <a:t>∑ - matrix of size </a:t>
            </a:r>
            <a:r>
              <a:rPr i="1" lang="en" sz="1700"/>
              <a:t>N✕N </a:t>
            </a:r>
            <a:r>
              <a:rPr lang="en" sz="1700"/>
              <a:t>with ∑</a:t>
            </a:r>
            <a:r>
              <a:rPr baseline="-25000" lang="en" sz="1700"/>
              <a:t>ij</a:t>
            </a:r>
            <a:r>
              <a:rPr lang="en" sz="1700"/>
              <a:t> = Cov(s</a:t>
            </a:r>
            <a:r>
              <a:rPr baseline="-25000" lang="en" sz="1700"/>
              <a:t>i</a:t>
            </a:r>
            <a:r>
              <a:rPr lang="en" sz="1700"/>
              <a:t>,s</a:t>
            </a:r>
            <a:r>
              <a:rPr baseline="-25000" lang="en" sz="1700"/>
              <a:t>j</a:t>
            </a:r>
            <a:r>
              <a:rPr lang="en" sz="1700"/>
              <a:t>)</a:t>
            </a: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3648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do Sharpe Ratio Optimization</a:t>
            </a:r>
            <a:endParaRPr/>
          </a:p>
        </p:txBody>
      </p:sp>
      <p:pic>
        <p:nvPicPr>
          <p:cNvPr id="154" name="Google Shape;154;p26"/>
          <p:cNvPicPr preferRelativeResize="0"/>
          <p:nvPr/>
        </p:nvPicPr>
        <p:blipFill>
          <a:blip r:embed="rId3">
            <a:alphaModFix/>
          </a:blip>
          <a:stretch>
            <a:fillRect/>
          </a:stretch>
        </p:blipFill>
        <p:spPr>
          <a:xfrm>
            <a:off x="3372749" y="2271299"/>
            <a:ext cx="1850350" cy="919550"/>
          </a:xfrm>
          <a:prstGeom prst="rect">
            <a:avLst/>
          </a:prstGeom>
          <a:noFill/>
          <a:ln>
            <a:noFill/>
          </a:ln>
        </p:spPr>
      </p:pic>
      <p:cxnSp>
        <p:nvCxnSpPr>
          <p:cNvPr id="155" name="Google Shape;155;p26"/>
          <p:cNvCxnSpPr/>
          <p:nvPr/>
        </p:nvCxnSpPr>
        <p:spPr>
          <a:xfrm flipH="1" rot="10800000">
            <a:off x="2806725" y="2192900"/>
            <a:ext cx="2978700" cy="6000"/>
          </a:xfrm>
          <a:prstGeom prst="straightConnector1">
            <a:avLst/>
          </a:prstGeom>
          <a:noFill/>
          <a:ln cap="flat" cmpd="sng" w="28575">
            <a:solidFill>
              <a:schemeClr val="dk2"/>
            </a:solidFill>
            <a:prstDash val="solid"/>
            <a:round/>
            <a:headEnd len="med" w="med" type="none"/>
            <a:tailEnd len="med" w="med" type="triangle"/>
          </a:ln>
        </p:spPr>
      </p:cxnSp>
      <p:pic>
        <p:nvPicPr>
          <p:cNvPr id="156" name="Google Shape;156;p26"/>
          <p:cNvPicPr preferRelativeResize="0"/>
          <p:nvPr/>
        </p:nvPicPr>
        <p:blipFill>
          <a:blip r:embed="rId4">
            <a:alphaModFix/>
          </a:blip>
          <a:stretch>
            <a:fillRect/>
          </a:stretch>
        </p:blipFill>
        <p:spPr>
          <a:xfrm>
            <a:off x="538500" y="1469100"/>
            <a:ext cx="1986075" cy="1866900"/>
          </a:xfrm>
          <a:prstGeom prst="rect">
            <a:avLst/>
          </a:prstGeom>
          <a:noFill/>
          <a:ln>
            <a:noFill/>
          </a:ln>
        </p:spPr>
      </p:pic>
      <p:pic>
        <p:nvPicPr>
          <p:cNvPr id="157" name="Google Shape;157;p26"/>
          <p:cNvPicPr preferRelativeResize="0"/>
          <p:nvPr/>
        </p:nvPicPr>
        <p:blipFill>
          <a:blip r:embed="rId5">
            <a:alphaModFix/>
          </a:blip>
          <a:stretch>
            <a:fillRect/>
          </a:stretch>
        </p:blipFill>
        <p:spPr>
          <a:xfrm>
            <a:off x="5989400" y="1626050"/>
            <a:ext cx="2629325" cy="1553000"/>
          </a:xfrm>
          <a:prstGeom prst="rect">
            <a:avLst/>
          </a:prstGeom>
          <a:noFill/>
          <a:ln>
            <a:noFill/>
          </a:ln>
        </p:spPr>
      </p:pic>
      <p:pic>
        <p:nvPicPr>
          <p:cNvPr id="158" name="Google Shape;158;p26"/>
          <p:cNvPicPr preferRelativeResize="0"/>
          <p:nvPr/>
        </p:nvPicPr>
        <p:blipFill>
          <a:blip r:embed="rId6">
            <a:alphaModFix/>
          </a:blip>
          <a:stretch>
            <a:fillRect/>
          </a:stretch>
        </p:blipFill>
        <p:spPr>
          <a:xfrm>
            <a:off x="5683150" y="3594275"/>
            <a:ext cx="2377625" cy="1146160"/>
          </a:xfrm>
          <a:prstGeom prst="rect">
            <a:avLst/>
          </a:prstGeom>
          <a:noFill/>
          <a:ln>
            <a:noFill/>
          </a:ln>
        </p:spPr>
      </p:pic>
      <p:pic>
        <p:nvPicPr>
          <p:cNvPr id="159" name="Google Shape;159;p26"/>
          <p:cNvPicPr preferRelativeResize="0"/>
          <p:nvPr/>
        </p:nvPicPr>
        <p:blipFill>
          <a:blip r:embed="rId5">
            <a:alphaModFix/>
          </a:blip>
          <a:stretch>
            <a:fillRect/>
          </a:stretch>
        </p:blipFill>
        <p:spPr>
          <a:xfrm>
            <a:off x="935350" y="3478775"/>
            <a:ext cx="2377617" cy="1261641"/>
          </a:xfrm>
          <a:prstGeom prst="rect">
            <a:avLst/>
          </a:prstGeom>
          <a:noFill/>
          <a:ln>
            <a:noFill/>
          </a:ln>
        </p:spPr>
      </p:pic>
      <p:cxnSp>
        <p:nvCxnSpPr>
          <p:cNvPr id="160" name="Google Shape;160;p26"/>
          <p:cNvCxnSpPr/>
          <p:nvPr/>
        </p:nvCxnSpPr>
        <p:spPr>
          <a:xfrm flipH="1" rot="10800000">
            <a:off x="3755155" y="4115161"/>
            <a:ext cx="1599600" cy="27600"/>
          </a:xfrm>
          <a:prstGeom prst="straightConnector1">
            <a:avLst/>
          </a:prstGeom>
          <a:noFill/>
          <a:ln cap="flat" cmpd="sng" w="28575">
            <a:solidFill>
              <a:schemeClr val="dk2"/>
            </a:solidFill>
            <a:prstDash val="solid"/>
            <a:round/>
            <a:headEnd len="med" w="med" type="none"/>
            <a:tailEnd len="med" w="med" type="triangle"/>
          </a:ln>
        </p:spPr>
      </p:cxnSp>
      <p:sp>
        <p:nvSpPr>
          <p:cNvPr id="161" name="Google Shape;161;p26"/>
          <p:cNvSpPr/>
          <p:nvPr/>
        </p:nvSpPr>
        <p:spPr>
          <a:xfrm>
            <a:off x="1155700" y="1585375"/>
            <a:ext cx="1121700" cy="391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62" name="Google Shape;162;p26"/>
          <p:cNvSpPr/>
          <p:nvPr/>
        </p:nvSpPr>
        <p:spPr>
          <a:xfrm>
            <a:off x="1155700" y="1879800"/>
            <a:ext cx="1121700" cy="391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163" name="Google Shape;163;p26"/>
          <p:cNvCxnSpPr>
            <a:stCxn id="161" idx="7"/>
          </p:cNvCxnSpPr>
          <p:nvPr/>
        </p:nvCxnSpPr>
        <p:spPr>
          <a:xfrm flipH="1" rot="10800000">
            <a:off x="2113131" y="1521809"/>
            <a:ext cx="534900" cy="1209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26"/>
          <p:cNvCxnSpPr/>
          <p:nvPr/>
        </p:nvCxnSpPr>
        <p:spPr>
          <a:xfrm flipH="1" rot="10800000">
            <a:off x="2277400" y="1987650"/>
            <a:ext cx="402300" cy="87900"/>
          </a:xfrm>
          <a:prstGeom prst="straightConnector1">
            <a:avLst/>
          </a:prstGeom>
          <a:noFill/>
          <a:ln cap="flat" cmpd="sng" w="9525">
            <a:solidFill>
              <a:schemeClr val="dk2"/>
            </a:solidFill>
            <a:prstDash val="solid"/>
            <a:round/>
            <a:headEnd len="med" w="med" type="none"/>
            <a:tailEnd len="med" w="med" type="triangle"/>
          </a:ln>
        </p:spPr>
      </p:cxnSp>
      <p:sp>
        <p:nvSpPr>
          <p:cNvPr id="165" name="Google Shape;165;p26"/>
          <p:cNvSpPr txBox="1"/>
          <p:nvPr/>
        </p:nvSpPr>
        <p:spPr>
          <a:xfrm>
            <a:off x="2600775" y="1292350"/>
            <a:ext cx="8148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Return</a:t>
            </a:r>
            <a:endParaRPr sz="1300">
              <a:solidFill>
                <a:schemeClr val="dk1"/>
              </a:solidFill>
              <a:latin typeface="Roboto"/>
              <a:ea typeface="Roboto"/>
              <a:cs typeface="Roboto"/>
              <a:sym typeface="Roboto"/>
            </a:endParaRPr>
          </a:p>
        </p:txBody>
      </p:sp>
      <p:sp>
        <p:nvSpPr>
          <p:cNvPr id="166" name="Google Shape;166;p26"/>
          <p:cNvSpPr txBox="1"/>
          <p:nvPr/>
        </p:nvSpPr>
        <p:spPr>
          <a:xfrm>
            <a:off x="2679700" y="1781825"/>
            <a:ext cx="8148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Risk</a:t>
            </a:r>
            <a:endParaRPr sz="13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Adding Additional Constraints</a:t>
            </a:r>
            <a:endParaRPr/>
          </a:p>
        </p:txBody>
      </p:sp>
      <p:sp>
        <p:nvSpPr>
          <p:cNvPr id="172" name="Google Shape;172;p27"/>
          <p:cNvSpPr txBox="1"/>
          <p:nvPr/>
        </p:nvSpPr>
        <p:spPr>
          <a:xfrm>
            <a:off x="374200" y="1592025"/>
            <a:ext cx="3685200" cy="250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To make the model more realistic, we can add some more constraints to any of the above two formulations. Some important constraints are as follows -</a:t>
            </a:r>
            <a:endParaRPr sz="1200"/>
          </a:p>
          <a:p>
            <a:pPr indent="0" lvl="0" marL="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AutoNum type="arabicPeriod"/>
            </a:pPr>
            <a:r>
              <a:rPr lang="en" sz="1200"/>
              <a:t>Maximum Weight constraint - Limit the weight fraction of each asset</a:t>
            </a:r>
            <a:endParaRPr sz="1200"/>
          </a:p>
          <a:p>
            <a:pPr indent="0" lvl="0" marL="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AutoNum type="arabicPeriod"/>
            </a:pPr>
            <a:r>
              <a:rPr lang="en" sz="1200"/>
              <a:t>Number of asset constraint - Limit on number of stocks to invest in</a:t>
            </a:r>
            <a:endParaRPr>
              <a:solidFill>
                <a:schemeClr val="dk2"/>
              </a:solidFill>
              <a:latin typeface="Roboto"/>
              <a:ea typeface="Roboto"/>
              <a:cs typeface="Roboto"/>
              <a:sym typeface="Roboto"/>
            </a:endParaRPr>
          </a:p>
        </p:txBody>
      </p:sp>
      <p:pic>
        <p:nvPicPr>
          <p:cNvPr id="173" name="Google Shape;173;p27"/>
          <p:cNvPicPr preferRelativeResize="0"/>
          <p:nvPr/>
        </p:nvPicPr>
        <p:blipFill>
          <a:blip r:embed="rId3">
            <a:alphaModFix/>
          </a:blip>
          <a:stretch>
            <a:fillRect/>
          </a:stretch>
        </p:blipFill>
        <p:spPr>
          <a:xfrm>
            <a:off x="5765275" y="1741925"/>
            <a:ext cx="2247900" cy="2581275"/>
          </a:xfrm>
          <a:prstGeom prst="rect">
            <a:avLst/>
          </a:prstGeom>
          <a:noFill/>
          <a:ln>
            <a:noFill/>
          </a:ln>
        </p:spPr>
      </p:pic>
      <p:cxnSp>
        <p:nvCxnSpPr>
          <p:cNvPr id="174" name="Google Shape;174;p27"/>
          <p:cNvCxnSpPr/>
          <p:nvPr/>
        </p:nvCxnSpPr>
        <p:spPr>
          <a:xfrm>
            <a:off x="3617225" y="2862025"/>
            <a:ext cx="2483400" cy="29490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27"/>
          <p:cNvCxnSpPr/>
          <p:nvPr/>
        </p:nvCxnSpPr>
        <p:spPr>
          <a:xfrm>
            <a:off x="3515175" y="3474350"/>
            <a:ext cx="2494800" cy="158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Final Models</a:t>
            </a:r>
            <a:endParaRPr/>
          </a:p>
        </p:txBody>
      </p:sp>
      <p:sp>
        <p:nvSpPr>
          <p:cNvPr id="181" name="Google Shape;181;p28"/>
          <p:cNvSpPr txBox="1"/>
          <p:nvPr>
            <p:ph idx="1" type="body"/>
          </p:nvPr>
        </p:nvSpPr>
        <p:spPr>
          <a:xfrm>
            <a:off x="311700" y="1599638"/>
            <a:ext cx="2536200" cy="426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b="1" lang="en" sz="1487"/>
              <a:t>Mean Variance Optimization</a:t>
            </a:r>
            <a:endParaRPr b="1" sz="1487"/>
          </a:p>
        </p:txBody>
      </p:sp>
      <p:pic>
        <p:nvPicPr>
          <p:cNvPr id="182" name="Google Shape;182;p28"/>
          <p:cNvPicPr preferRelativeResize="0"/>
          <p:nvPr/>
        </p:nvPicPr>
        <p:blipFill>
          <a:blip r:embed="rId3">
            <a:alphaModFix/>
          </a:blip>
          <a:stretch>
            <a:fillRect/>
          </a:stretch>
        </p:blipFill>
        <p:spPr>
          <a:xfrm>
            <a:off x="218526" y="2501260"/>
            <a:ext cx="2629375" cy="1892741"/>
          </a:xfrm>
          <a:prstGeom prst="rect">
            <a:avLst/>
          </a:prstGeom>
          <a:noFill/>
          <a:ln>
            <a:noFill/>
          </a:ln>
        </p:spPr>
      </p:pic>
      <p:sp>
        <p:nvSpPr>
          <p:cNvPr id="183" name="Google Shape;183;p28"/>
          <p:cNvSpPr txBox="1"/>
          <p:nvPr>
            <p:ph idx="1" type="body"/>
          </p:nvPr>
        </p:nvSpPr>
        <p:spPr>
          <a:xfrm>
            <a:off x="3493850" y="1551075"/>
            <a:ext cx="2282400" cy="426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b="1" lang="en" sz="1487"/>
              <a:t>Sharpe Ratio Maximization</a:t>
            </a:r>
            <a:endParaRPr b="1" sz="1487"/>
          </a:p>
        </p:txBody>
      </p:sp>
      <p:sp>
        <p:nvSpPr>
          <p:cNvPr id="184" name="Google Shape;184;p28"/>
          <p:cNvSpPr txBox="1"/>
          <p:nvPr>
            <p:ph idx="1" type="body"/>
          </p:nvPr>
        </p:nvSpPr>
        <p:spPr>
          <a:xfrm>
            <a:off x="6422200" y="1640425"/>
            <a:ext cx="2536200" cy="426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b="1" lang="en" sz="1487"/>
              <a:t>Limited Assets Model</a:t>
            </a:r>
            <a:endParaRPr b="1" sz="1487"/>
          </a:p>
        </p:txBody>
      </p:sp>
      <p:pic>
        <p:nvPicPr>
          <p:cNvPr id="185" name="Google Shape;185;p28"/>
          <p:cNvPicPr preferRelativeResize="0"/>
          <p:nvPr/>
        </p:nvPicPr>
        <p:blipFill>
          <a:blip r:embed="rId4">
            <a:alphaModFix/>
          </a:blip>
          <a:stretch>
            <a:fillRect/>
          </a:stretch>
        </p:blipFill>
        <p:spPr>
          <a:xfrm>
            <a:off x="3124500" y="2571750"/>
            <a:ext cx="2536200" cy="1360888"/>
          </a:xfrm>
          <a:prstGeom prst="rect">
            <a:avLst/>
          </a:prstGeom>
          <a:noFill/>
          <a:ln>
            <a:noFill/>
          </a:ln>
        </p:spPr>
      </p:pic>
      <p:pic>
        <p:nvPicPr>
          <p:cNvPr id="186" name="Google Shape;186;p28"/>
          <p:cNvPicPr preferRelativeResize="0"/>
          <p:nvPr/>
        </p:nvPicPr>
        <p:blipFill>
          <a:blip r:embed="rId5">
            <a:alphaModFix/>
          </a:blip>
          <a:stretch>
            <a:fillRect/>
          </a:stretch>
        </p:blipFill>
        <p:spPr>
          <a:xfrm>
            <a:off x="6478175" y="2310150"/>
            <a:ext cx="2247900" cy="2581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516200" y="181377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000"/>
              <a:t>Results</a:t>
            </a:r>
            <a:endParaRPr sz="5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nvSpPr>
        <p:spPr>
          <a:xfrm>
            <a:off x="157300" y="86500"/>
            <a:ext cx="8816400" cy="490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b="1" lang="en" sz="1900">
                <a:solidFill>
                  <a:srgbClr val="434343"/>
                </a:solidFill>
              </a:rPr>
              <a:t>Basic Markowitz Model:</a:t>
            </a:r>
            <a:endParaRPr b="1" sz="1900">
              <a:solidFill>
                <a:srgbClr val="434343"/>
              </a:solidFill>
            </a:endParaRPr>
          </a:p>
          <a:p>
            <a:pPr indent="0" lvl="0" marL="0" rtl="0" algn="l">
              <a:lnSpc>
                <a:spcPct val="115000"/>
              </a:lnSpc>
              <a:spcBef>
                <a:spcPts val="1600"/>
              </a:spcBef>
              <a:spcAft>
                <a:spcPts val="0"/>
              </a:spcAft>
              <a:buNone/>
            </a:pPr>
            <a:r>
              <a:t/>
            </a:r>
            <a:endParaRPr>
              <a:solidFill>
                <a:srgbClr val="434343"/>
              </a:solidFill>
            </a:endParaRPr>
          </a:p>
          <a:p>
            <a:pPr indent="0" lvl="0" marL="0" rtl="0" algn="l">
              <a:lnSpc>
                <a:spcPct val="115000"/>
              </a:lnSpc>
              <a:spcBef>
                <a:spcPts val="1600"/>
              </a:spcBef>
              <a:spcAft>
                <a:spcPts val="0"/>
              </a:spcAft>
              <a:buNone/>
            </a:pPr>
            <a:r>
              <a:rPr lang="en">
                <a:solidFill>
                  <a:srgbClr val="434343"/>
                </a:solidFill>
              </a:rPr>
              <a:t>                                                                                                                                       </a:t>
            </a:r>
            <a:r>
              <a:rPr b="1" lang="en" sz="1200"/>
              <a:t>Volatility - </a:t>
            </a:r>
            <a:r>
              <a:rPr b="1" lang="en" sz="1100">
                <a:solidFill>
                  <a:srgbClr val="212121"/>
                </a:solidFill>
              </a:rPr>
              <a:t>0.007566</a:t>
            </a:r>
            <a:endParaRPr b="1" sz="1100">
              <a:solidFill>
                <a:srgbClr val="212121"/>
              </a:solidFill>
            </a:endParaRPr>
          </a:p>
          <a:p>
            <a:pPr indent="0" lvl="0" marL="0" rtl="0" algn="l">
              <a:lnSpc>
                <a:spcPct val="115000"/>
              </a:lnSpc>
              <a:spcBef>
                <a:spcPts val="400"/>
              </a:spcBef>
              <a:spcAft>
                <a:spcPts val="0"/>
              </a:spcAft>
              <a:buNone/>
            </a:pPr>
            <a:r>
              <a:rPr b="1" lang="en" sz="1100">
                <a:solidFill>
                  <a:srgbClr val="212121"/>
                </a:solidFill>
              </a:rPr>
              <a:t>                                                                                                                                                                            </a:t>
            </a:r>
            <a:r>
              <a:rPr b="1" lang="en" sz="1200"/>
              <a:t>Expected Return - </a:t>
            </a:r>
            <a:r>
              <a:rPr b="1" lang="en" sz="1100">
                <a:solidFill>
                  <a:srgbClr val="212121"/>
                </a:solidFill>
              </a:rPr>
              <a:t>0.000831</a:t>
            </a:r>
            <a:endParaRPr>
              <a:solidFill>
                <a:srgbClr val="434343"/>
              </a:solidFill>
            </a:endParaRPr>
          </a:p>
          <a:p>
            <a:pPr indent="0" lvl="0" marL="0" rtl="0" algn="l">
              <a:lnSpc>
                <a:spcPct val="115000"/>
              </a:lnSpc>
              <a:spcBef>
                <a:spcPts val="0"/>
              </a:spcBef>
              <a:spcAft>
                <a:spcPts val="0"/>
              </a:spcAft>
              <a:buNone/>
            </a:pPr>
            <a:r>
              <a:rPr lang="en" sz="1200"/>
              <a:t>                                                                                                                                 </a:t>
            </a:r>
            <a:endParaRPr b="1" sz="1100">
              <a:solidFill>
                <a:srgbClr val="212121"/>
              </a:solidFill>
            </a:endParaRPr>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100">
              <a:solidFill>
                <a:srgbClr val="212121"/>
              </a:solidFill>
            </a:endParaRPr>
          </a:p>
          <a:p>
            <a:pPr indent="0" lvl="0" marL="0" rtl="0" algn="l">
              <a:lnSpc>
                <a:spcPct val="115000"/>
              </a:lnSpc>
              <a:spcBef>
                <a:spcPts val="1600"/>
              </a:spcBef>
              <a:spcAft>
                <a:spcPts val="400"/>
              </a:spcAft>
              <a:buNone/>
            </a:pPr>
            <a:r>
              <a:t/>
            </a:r>
            <a:endParaRPr>
              <a:solidFill>
                <a:srgbClr val="434343"/>
              </a:solidFill>
            </a:endParaRPr>
          </a:p>
        </p:txBody>
      </p:sp>
      <p:pic>
        <p:nvPicPr>
          <p:cNvPr id="197" name="Google Shape;197;p30" title="Chart"/>
          <p:cNvPicPr preferRelativeResize="0"/>
          <p:nvPr/>
        </p:nvPicPr>
        <p:blipFill rotWithShape="1">
          <a:blip r:embed="rId3">
            <a:alphaModFix/>
          </a:blip>
          <a:srcRect b="1929" l="-3570" r="3569" t="-1930"/>
          <a:stretch/>
        </p:blipFill>
        <p:spPr>
          <a:xfrm>
            <a:off x="427675" y="773700"/>
            <a:ext cx="5943600" cy="3667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nvSpPr>
        <p:spPr>
          <a:xfrm>
            <a:off x="195300" y="184800"/>
            <a:ext cx="8753400" cy="47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1"/>
                </a:solidFill>
                <a:latin typeface="Roboto"/>
                <a:ea typeface="Roboto"/>
                <a:cs typeface="Roboto"/>
                <a:sym typeface="Roboto"/>
              </a:rPr>
              <a:t>Maximizing the sharpe ratio:  </a:t>
            </a:r>
            <a:r>
              <a:rPr lang="en" sz="1500">
                <a:solidFill>
                  <a:schemeClr val="dk1"/>
                </a:solidFill>
                <a:latin typeface="Roboto"/>
                <a:ea typeface="Roboto"/>
                <a:cs typeface="Roboto"/>
                <a:sym typeface="Roboto"/>
              </a:rPr>
              <a:t>                       </a:t>
            </a:r>
            <a:r>
              <a:rPr lang="en" sz="1300">
                <a:solidFill>
                  <a:schemeClr val="dk2"/>
                </a:solidFill>
                <a:latin typeface="Roboto"/>
                <a:ea typeface="Roboto"/>
                <a:cs typeface="Roboto"/>
                <a:sym typeface="Roboto"/>
              </a:rPr>
              <a:t>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                                                                                                                                                                    </a:t>
            </a:r>
            <a:r>
              <a:rPr b="1" lang="en" sz="1200"/>
              <a:t>Volatility - </a:t>
            </a:r>
            <a:r>
              <a:rPr b="1" lang="en" sz="1100">
                <a:solidFill>
                  <a:srgbClr val="212121"/>
                </a:solidFill>
              </a:rPr>
              <a:t>0.060892</a:t>
            </a:r>
            <a:endParaRPr b="1" sz="1200"/>
          </a:p>
          <a:p>
            <a:pPr indent="0" lvl="0" marL="0" rtl="0" algn="l">
              <a:lnSpc>
                <a:spcPct val="115000"/>
              </a:lnSpc>
              <a:spcBef>
                <a:spcPts val="0"/>
              </a:spcBef>
              <a:spcAft>
                <a:spcPts val="0"/>
              </a:spcAft>
              <a:buNone/>
            </a:pPr>
            <a:r>
              <a:rPr b="1" lang="en" sz="1200"/>
              <a:t>                                                                                                                                                              Expected Return </a:t>
            </a:r>
            <a:r>
              <a:rPr b="1" lang="en" sz="1100">
                <a:solidFill>
                  <a:srgbClr val="212121"/>
                </a:solidFill>
              </a:rPr>
              <a:t>0.001686</a:t>
            </a:r>
            <a:endParaRPr b="1"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pic>
        <p:nvPicPr>
          <p:cNvPr id="203" name="Google Shape;203;p31" title="Chart"/>
          <p:cNvPicPr preferRelativeResize="0"/>
          <p:nvPr/>
        </p:nvPicPr>
        <p:blipFill>
          <a:blip r:embed="rId3">
            <a:alphaModFix/>
          </a:blip>
          <a:stretch>
            <a:fillRect/>
          </a:stretch>
        </p:blipFill>
        <p:spPr>
          <a:xfrm>
            <a:off x="505750" y="962475"/>
            <a:ext cx="5943600" cy="3667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64725" y="559000"/>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endParaRPr/>
          </a:p>
        </p:txBody>
      </p:sp>
      <p:sp>
        <p:nvSpPr>
          <p:cNvPr id="73" name="Google Shape;73;p14"/>
          <p:cNvSpPr txBox="1"/>
          <p:nvPr>
            <p:ph idx="1" type="body"/>
          </p:nvPr>
        </p:nvSpPr>
        <p:spPr>
          <a:xfrm>
            <a:off x="4621075" y="1350300"/>
            <a:ext cx="4166400" cy="2055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sz="2000"/>
              <a:t>Portfolio optimization is the process of selecting the best portfolio (combination of assets) from a set of feasible portfolios to achieve the highest expected return for a given level of risk, or the lowest risk for a given level of expected return.</a:t>
            </a:r>
            <a:endParaRPr sz="2000"/>
          </a:p>
        </p:txBody>
      </p:sp>
      <p:pic>
        <p:nvPicPr>
          <p:cNvPr id="74" name="Google Shape;74;p14"/>
          <p:cNvPicPr preferRelativeResize="0"/>
          <p:nvPr/>
        </p:nvPicPr>
        <p:blipFill>
          <a:blip r:embed="rId3">
            <a:alphaModFix/>
          </a:blip>
          <a:stretch>
            <a:fillRect/>
          </a:stretch>
        </p:blipFill>
        <p:spPr>
          <a:xfrm>
            <a:off x="254088" y="590475"/>
            <a:ext cx="3927776" cy="22093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nvSpPr>
        <p:spPr>
          <a:xfrm>
            <a:off x="117975" y="94375"/>
            <a:ext cx="8839800" cy="493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b="1" lang="en" sz="1900">
                <a:solidFill>
                  <a:srgbClr val="434343"/>
                </a:solidFill>
              </a:rPr>
              <a:t>The Limited Assets Model:</a:t>
            </a:r>
            <a:endParaRPr b="1" sz="1900">
              <a:solidFill>
                <a:srgbClr val="434343"/>
              </a:solidFill>
            </a:endParaRPr>
          </a:p>
          <a:p>
            <a:pPr indent="0" lvl="0" marL="0" rtl="0" algn="l">
              <a:lnSpc>
                <a:spcPct val="115000"/>
              </a:lnSpc>
              <a:spcBef>
                <a:spcPts val="1600"/>
              </a:spcBef>
              <a:spcAft>
                <a:spcPts val="0"/>
              </a:spcAft>
              <a:buNone/>
            </a:pPr>
            <a:r>
              <a:rPr lang="en">
                <a:solidFill>
                  <a:srgbClr val="434343"/>
                </a:solidFill>
              </a:rPr>
              <a:t>                                                                                                                              </a:t>
            </a:r>
            <a:endParaRPr>
              <a:solidFill>
                <a:srgbClr val="434343"/>
              </a:solidFill>
            </a:endParaRPr>
          </a:p>
          <a:p>
            <a:pPr indent="0" lvl="0" marL="0" rtl="0" algn="l">
              <a:lnSpc>
                <a:spcPct val="115000"/>
              </a:lnSpc>
              <a:spcBef>
                <a:spcPts val="1600"/>
              </a:spcBef>
              <a:spcAft>
                <a:spcPts val="0"/>
              </a:spcAft>
              <a:buNone/>
            </a:pPr>
            <a:r>
              <a:rPr lang="en">
                <a:solidFill>
                  <a:srgbClr val="434343"/>
                </a:solidFill>
              </a:rPr>
              <a:t>                                                                                                                                 </a:t>
            </a:r>
            <a:r>
              <a:rPr b="1" lang="en">
                <a:solidFill>
                  <a:srgbClr val="434343"/>
                </a:solidFill>
              </a:rPr>
              <a:t> </a:t>
            </a:r>
            <a:r>
              <a:rPr b="1" lang="en" sz="1200"/>
              <a:t>Volatility - </a:t>
            </a:r>
            <a:r>
              <a:rPr b="1" lang="en" sz="1100">
                <a:solidFill>
                  <a:srgbClr val="212121"/>
                </a:solidFill>
              </a:rPr>
              <a:t>0.064062</a:t>
            </a:r>
            <a:endParaRPr b="1" sz="1200"/>
          </a:p>
          <a:p>
            <a:pPr indent="0" lvl="0" marL="0" rtl="0" algn="l">
              <a:lnSpc>
                <a:spcPct val="115000"/>
              </a:lnSpc>
              <a:spcBef>
                <a:spcPts val="400"/>
              </a:spcBef>
              <a:spcAft>
                <a:spcPts val="0"/>
              </a:spcAft>
              <a:buNone/>
            </a:pPr>
            <a:r>
              <a:rPr b="1" lang="en" sz="1200"/>
              <a:t>                                                                                                                                                        Expected Return - </a:t>
            </a:r>
            <a:r>
              <a:rPr b="1" lang="en" sz="1100">
                <a:solidFill>
                  <a:srgbClr val="212121"/>
                </a:solidFill>
              </a:rPr>
              <a:t>0.002419</a:t>
            </a:r>
            <a:endParaRPr b="1">
              <a:solidFill>
                <a:srgbClr val="434343"/>
              </a:solidFill>
            </a:endParaRPr>
          </a:p>
        </p:txBody>
      </p:sp>
      <p:pic>
        <p:nvPicPr>
          <p:cNvPr id="209" name="Google Shape;209;p32" title="Chart"/>
          <p:cNvPicPr preferRelativeResize="0"/>
          <p:nvPr/>
        </p:nvPicPr>
        <p:blipFill>
          <a:blip r:embed="rId3">
            <a:alphaModFix/>
          </a:blip>
          <a:stretch>
            <a:fillRect/>
          </a:stretch>
        </p:blipFill>
        <p:spPr>
          <a:xfrm>
            <a:off x="358500" y="738188"/>
            <a:ext cx="5943600" cy="3667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115000"/>
              </a:lnSpc>
              <a:spcBef>
                <a:spcPts val="2000"/>
              </a:spcBef>
              <a:spcAft>
                <a:spcPts val="600"/>
              </a:spcAft>
              <a:buNone/>
            </a:pPr>
            <a:r>
              <a:rPr lang="en"/>
              <a:t>Analysis</a:t>
            </a:r>
            <a:endParaRPr/>
          </a:p>
        </p:txBody>
      </p:sp>
      <p:sp>
        <p:nvSpPr>
          <p:cNvPr id="215" name="Google Shape;215;p33"/>
          <p:cNvSpPr txBox="1"/>
          <p:nvPr/>
        </p:nvSpPr>
        <p:spPr>
          <a:xfrm>
            <a:off x="144175" y="3202225"/>
            <a:ext cx="8855700" cy="145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t>As we move from Basic Markowitz Model to Sharpe Ratio model both Expected Return and Volatility increases. When we added the limit on number of assets, there was again an increase in expected return and volatility value.</a:t>
            </a:r>
            <a:endParaRPr sz="1800">
              <a:solidFill>
                <a:schemeClr val="dk2"/>
              </a:solidFill>
              <a:latin typeface="Roboto"/>
              <a:ea typeface="Roboto"/>
              <a:cs typeface="Roboto"/>
              <a:sym typeface="Roboto"/>
            </a:endParaRPr>
          </a:p>
        </p:txBody>
      </p:sp>
      <p:graphicFrame>
        <p:nvGraphicFramePr>
          <p:cNvPr id="216" name="Google Shape;216;p33"/>
          <p:cNvGraphicFramePr/>
          <p:nvPr/>
        </p:nvGraphicFramePr>
        <p:xfrm>
          <a:off x="1801600" y="1725400"/>
          <a:ext cx="3000000" cy="3000000"/>
        </p:xfrm>
        <a:graphic>
          <a:graphicData uri="http://schemas.openxmlformats.org/drawingml/2006/table">
            <a:tbl>
              <a:tblPr>
                <a:noFill/>
                <a:tableStyleId>{437D2438-38D4-41AB-9618-760E13012163}</a:tableStyleId>
              </a:tblPr>
              <a:tblGrid>
                <a:gridCol w="1981200"/>
                <a:gridCol w="1981200"/>
                <a:gridCol w="1981200"/>
              </a:tblGrid>
              <a:tr h="207450">
                <a:tc>
                  <a:txBody>
                    <a:bodyPr/>
                    <a:lstStyle/>
                    <a:p>
                      <a:pPr indent="0" lvl="0" marL="0" rtl="0" algn="l">
                        <a:spcBef>
                          <a:spcPts val="0"/>
                        </a:spcBef>
                        <a:spcAft>
                          <a:spcPts val="0"/>
                        </a:spcAft>
                        <a:buNone/>
                      </a:pPr>
                      <a:r>
                        <a:rPr b="1" lang="en" sz="1100"/>
                        <a:t>Model</a:t>
                      </a:r>
                      <a:endParaRPr b="1" sz="1100"/>
                    </a:p>
                  </a:txBody>
                  <a:tcPr marT="63500" marB="63500" marR="63500" marL="63500"/>
                </a:tc>
                <a:tc>
                  <a:txBody>
                    <a:bodyPr/>
                    <a:lstStyle/>
                    <a:p>
                      <a:pPr indent="0" lvl="0" marL="0" rtl="0" algn="l">
                        <a:spcBef>
                          <a:spcPts val="0"/>
                        </a:spcBef>
                        <a:spcAft>
                          <a:spcPts val="0"/>
                        </a:spcAft>
                        <a:buNone/>
                      </a:pPr>
                      <a:r>
                        <a:rPr b="1" lang="en" sz="1100"/>
                        <a:t>Volatility</a:t>
                      </a:r>
                      <a:endParaRPr b="1" sz="1100"/>
                    </a:p>
                  </a:txBody>
                  <a:tcPr marT="63500" marB="63500" marR="63500" marL="63500"/>
                </a:tc>
                <a:tc>
                  <a:txBody>
                    <a:bodyPr/>
                    <a:lstStyle/>
                    <a:p>
                      <a:pPr indent="0" lvl="0" marL="0" rtl="0" algn="l">
                        <a:spcBef>
                          <a:spcPts val="0"/>
                        </a:spcBef>
                        <a:spcAft>
                          <a:spcPts val="0"/>
                        </a:spcAft>
                        <a:buNone/>
                      </a:pPr>
                      <a:r>
                        <a:rPr b="1" lang="en" sz="1100"/>
                        <a:t>Expected Return</a:t>
                      </a:r>
                      <a:endParaRPr b="1" sz="1100"/>
                    </a:p>
                  </a:txBody>
                  <a:tcPr marT="63500" marB="63500" marR="63500" marL="63500"/>
                </a:tc>
              </a:tr>
              <a:tr h="220675">
                <a:tc>
                  <a:txBody>
                    <a:bodyPr/>
                    <a:lstStyle/>
                    <a:p>
                      <a:pPr indent="0" lvl="0" marL="0" rtl="0" algn="l">
                        <a:spcBef>
                          <a:spcPts val="0"/>
                        </a:spcBef>
                        <a:spcAft>
                          <a:spcPts val="0"/>
                        </a:spcAft>
                        <a:buNone/>
                      </a:pPr>
                      <a:r>
                        <a:rPr lang="en" sz="1100"/>
                        <a:t>Basic Markowitz Model</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solidFill>
                            <a:srgbClr val="212121"/>
                          </a:solidFill>
                        </a:rPr>
                        <a:t>0.007566</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solidFill>
                            <a:srgbClr val="212121"/>
                          </a:solidFill>
                        </a:rPr>
                        <a:t>0.000831</a:t>
                      </a:r>
                      <a:endParaRPr sz="1100"/>
                    </a:p>
                  </a:txBody>
                  <a:tcPr marT="63500" marB="63500" marR="63500" marL="63500"/>
                </a:tc>
              </a:tr>
              <a:tr h="220675">
                <a:tc>
                  <a:txBody>
                    <a:bodyPr/>
                    <a:lstStyle/>
                    <a:p>
                      <a:pPr indent="0" lvl="0" marL="0" rtl="0" algn="l">
                        <a:spcBef>
                          <a:spcPts val="0"/>
                        </a:spcBef>
                        <a:spcAft>
                          <a:spcPts val="0"/>
                        </a:spcAft>
                        <a:buNone/>
                      </a:pPr>
                      <a:r>
                        <a:rPr lang="en" sz="1100"/>
                        <a:t>Sharpe Ratio Model</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solidFill>
                            <a:srgbClr val="212121"/>
                          </a:solidFill>
                        </a:rPr>
                        <a:t>0.060892</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solidFill>
                            <a:srgbClr val="212121"/>
                          </a:solidFill>
                        </a:rPr>
                        <a:t>0.001686</a:t>
                      </a:r>
                      <a:endParaRPr sz="1100"/>
                    </a:p>
                  </a:txBody>
                  <a:tcPr marT="63500" marB="63500" marR="63500" marL="63500"/>
                </a:tc>
              </a:tr>
              <a:tr h="220675">
                <a:tc>
                  <a:txBody>
                    <a:bodyPr/>
                    <a:lstStyle/>
                    <a:p>
                      <a:pPr indent="0" lvl="0" marL="0" rtl="0" algn="l">
                        <a:spcBef>
                          <a:spcPts val="0"/>
                        </a:spcBef>
                        <a:spcAft>
                          <a:spcPts val="0"/>
                        </a:spcAft>
                        <a:buNone/>
                      </a:pPr>
                      <a:r>
                        <a:rPr lang="en" sz="1100"/>
                        <a:t>Limited Asset Model</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solidFill>
                            <a:srgbClr val="212121"/>
                          </a:solidFill>
                        </a:rPr>
                        <a:t>0.064062</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solidFill>
                            <a:srgbClr val="212121"/>
                          </a:solidFill>
                        </a:rPr>
                        <a:t>0.002419</a:t>
                      </a:r>
                      <a:endParaRPr sz="1100"/>
                    </a:p>
                  </a:txBody>
                  <a:tcPr marT="63500" marB="63500" marR="63500" marL="6350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22" name="Google Shape;222;p34"/>
          <p:cNvSpPr txBox="1"/>
          <p:nvPr/>
        </p:nvSpPr>
        <p:spPr>
          <a:xfrm>
            <a:off x="207175" y="1620650"/>
            <a:ext cx="8729700" cy="255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0D0D0D"/>
                </a:solidFill>
                <a:latin typeface="Roboto"/>
                <a:ea typeface="Roboto"/>
                <a:cs typeface="Roboto"/>
                <a:sym typeface="Roboto"/>
              </a:rPr>
              <a:t>Markowitz model and Sharpe Ratio model both give optimal portfolios but their mode of working is different, Markowitz model takes the safest way minimizing the risk while Sharpe Ratio model takes a balanced approach between risk and return. The choice of model depends on the investor. </a:t>
            </a:r>
            <a:endParaRPr sz="1600">
              <a:solidFill>
                <a:srgbClr val="0D0D0D"/>
              </a:solidFill>
              <a:latin typeface="Roboto"/>
              <a:ea typeface="Roboto"/>
              <a:cs typeface="Roboto"/>
              <a:sym typeface="Roboto"/>
            </a:endParaRPr>
          </a:p>
          <a:p>
            <a:pPr indent="0" lvl="0" marL="0" rtl="0" algn="l">
              <a:lnSpc>
                <a:spcPct val="115000"/>
              </a:lnSpc>
              <a:spcBef>
                <a:spcPts val="0"/>
              </a:spcBef>
              <a:spcAft>
                <a:spcPts val="0"/>
              </a:spcAft>
              <a:buNone/>
            </a:pPr>
            <a:r>
              <a:t/>
            </a:r>
            <a:endParaRPr sz="1600">
              <a:solidFill>
                <a:srgbClr val="0D0D0D"/>
              </a:solidFill>
              <a:latin typeface="Roboto"/>
              <a:ea typeface="Roboto"/>
              <a:cs typeface="Roboto"/>
              <a:sym typeface="Roboto"/>
            </a:endParaRPr>
          </a:p>
          <a:p>
            <a:pPr indent="0" lvl="0" marL="0" rtl="0" algn="l">
              <a:lnSpc>
                <a:spcPct val="115000"/>
              </a:lnSpc>
              <a:spcBef>
                <a:spcPts val="0"/>
              </a:spcBef>
              <a:spcAft>
                <a:spcPts val="0"/>
              </a:spcAft>
              <a:buNone/>
            </a:pPr>
            <a:r>
              <a:rPr lang="en" sz="1600">
                <a:solidFill>
                  <a:srgbClr val="0D0D0D"/>
                </a:solidFill>
                <a:latin typeface="Roboto"/>
                <a:ea typeface="Roboto"/>
                <a:cs typeface="Roboto"/>
                <a:sym typeface="Roboto"/>
              </a:rPr>
              <a:t>Adding additional constraints makes the model more realistic but the parameter values need to be chosen appropriately otherwise the portfolio may not be upto the mark or even problem may become infeasible.</a:t>
            </a:r>
            <a:endParaRPr sz="1600">
              <a:solidFill>
                <a:srgbClr val="0D0D0D"/>
              </a:solidFill>
              <a:latin typeface="Roboto"/>
              <a:ea typeface="Roboto"/>
              <a:cs typeface="Roboto"/>
              <a:sym typeface="Roboto"/>
            </a:endParaRPr>
          </a:p>
          <a:p>
            <a:pPr indent="0" lvl="0" marL="0" rtl="0" algn="l">
              <a:lnSpc>
                <a:spcPct val="115000"/>
              </a:lnSpc>
              <a:spcBef>
                <a:spcPts val="0"/>
              </a:spcBef>
              <a:spcAft>
                <a:spcPts val="0"/>
              </a:spcAft>
              <a:buNone/>
            </a:pPr>
            <a:r>
              <a:t/>
            </a:r>
            <a:endParaRPr sz="1600">
              <a:solidFill>
                <a:srgbClr val="0D0D0D"/>
              </a:solidFill>
              <a:latin typeface="Roboto"/>
              <a:ea typeface="Roboto"/>
              <a:cs typeface="Roboto"/>
              <a:sym typeface="Roboto"/>
            </a:endParaRPr>
          </a:p>
          <a:p>
            <a:pPr indent="0" lvl="0" marL="0" rtl="0" algn="l">
              <a:lnSpc>
                <a:spcPct val="115000"/>
              </a:lnSpc>
              <a:spcBef>
                <a:spcPts val="0"/>
              </a:spcBef>
              <a:spcAft>
                <a:spcPts val="0"/>
              </a:spcAft>
              <a:buNone/>
            </a:pPr>
            <a:r>
              <a:t/>
            </a:r>
            <a:endParaRPr sz="1600">
              <a:solidFill>
                <a:srgbClr val="0D0D0D"/>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290550"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4300"/>
          </a:p>
          <a:p>
            <a:pPr indent="0" lvl="0" marL="0" rtl="0" algn="l">
              <a:spcBef>
                <a:spcPts val="0"/>
              </a:spcBef>
              <a:spcAft>
                <a:spcPts val="0"/>
              </a:spcAft>
              <a:buNone/>
            </a:pPr>
            <a:r>
              <a:t/>
            </a:r>
            <a:endParaRPr sz="4300"/>
          </a:p>
          <a:p>
            <a:pPr indent="0" lvl="0" marL="0" rtl="0" algn="l">
              <a:spcBef>
                <a:spcPts val="0"/>
              </a:spcBef>
              <a:spcAft>
                <a:spcPts val="0"/>
              </a:spcAft>
              <a:buNone/>
            </a:pPr>
            <a:r>
              <a:rPr lang="en" sz="4300"/>
              <a:t>THANK  YOU</a:t>
            </a:r>
            <a:endParaRPr sz="4300"/>
          </a:p>
        </p:txBody>
      </p:sp>
      <p:sp>
        <p:nvSpPr>
          <p:cNvPr id="228" name="Google Shape;228;p3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00">
                <a:solidFill>
                  <a:schemeClr val="dk1"/>
                </a:solidFill>
              </a:rPr>
              <a:t>OUR TEAM</a:t>
            </a:r>
            <a:endParaRPr b="1" sz="2300">
              <a:solidFill>
                <a:schemeClr val="dk1"/>
              </a:solidFill>
            </a:endParaRPr>
          </a:p>
          <a:p>
            <a:pPr indent="0" lvl="0" marL="0" rtl="0" algn="l">
              <a:spcBef>
                <a:spcPts val="1200"/>
              </a:spcBef>
              <a:spcAft>
                <a:spcPts val="0"/>
              </a:spcAft>
              <a:buNone/>
            </a:pPr>
            <a:r>
              <a:t/>
            </a:r>
            <a:endParaRPr b="1" sz="1100">
              <a:solidFill>
                <a:schemeClr val="dk1"/>
              </a:solidFill>
            </a:endParaRPr>
          </a:p>
          <a:p>
            <a:pPr indent="0" lvl="0" marL="0" rtl="0" algn="l">
              <a:spcBef>
                <a:spcPts val="1200"/>
              </a:spcBef>
              <a:spcAft>
                <a:spcPts val="0"/>
              </a:spcAft>
              <a:buNone/>
            </a:pPr>
            <a:r>
              <a:rPr lang="en">
                <a:solidFill>
                  <a:schemeClr val="dk1"/>
                </a:solidFill>
              </a:rPr>
              <a:t>•</a:t>
            </a:r>
            <a:r>
              <a:rPr lang="en">
                <a:solidFill>
                  <a:schemeClr val="dk1"/>
                </a:solidFill>
              </a:rPr>
              <a:t>Ronit Agarwal (200819) - </a:t>
            </a:r>
            <a:r>
              <a:rPr lang="en">
                <a:solidFill>
                  <a:schemeClr val="dk1"/>
                </a:solidFill>
              </a:rPr>
              <a:t>Market Study, helping in Python Code and Result Formulations</a:t>
            </a:r>
            <a:endParaRPr>
              <a:solidFill>
                <a:schemeClr val="dk1"/>
              </a:solidFill>
            </a:endParaRPr>
          </a:p>
          <a:p>
            <a:pPr indent="0" lvl="0" marL="0" rtl="0" algn="l">
              <a:spcBef>
                <a:spcPts val="1200"/>
              </a:spcBef>
              <a:spcAft>
                <a:spcPts val="0"/>
              </a:spcAft>
              <a:buNone/>
            </a:pPr>
            <a:r>
              <a:rPr lang="en">
                <a:solidFill>
                  <a:schemeClr val="dk1"/>
                </a:solidFill>
              </a:rPr>
              <a:t>•</a:t>
            </a:r>
            <a:r>
              <a:rPr lang="en">
                <a:solidFill>
                  <a:schemeClr val="dk1"/>
                </a:solidFill>
              </a:rPr>
              <a:t>Vaibhav Goyal (201075) - Writing the Python code </a:t>
            </a:r>
            <a:r>
              <a:rPr lang="en">
                <a:solidFill>
                  <a:schemeClr val="dk1"/>
                </a:solidFill>
              </a:rPr>
              <a:t>and Result Formulations</a:t>
            </a:r>
            <a:endParaRPr>
              <a:solidFill>
                <a:schemeClr val="dk1"/>
              </a:solidFill>
            </a:endParaRPr>
          </a:p>
          <a:p>
            <a:pPr indent="0" lvl="0" marL="0" rtl="0" algn="l">
              <a:spcBef>
                <a:spcPts val="1200"/>
              </a:spcBef>
              <a:spcAft>
                <a:spcPts val="0"/>
              </a:spcAft>
              <a:buNone/>
            </a:pPr>
            <a:r>
              <a:rPr lang="en">
                <a:solidFill>
                  <a:schemeClr val="dk1"/>
                </a:solidFill>
              </a:rPr>
              <a:t>•</a:t>
            </a:r>
            <a:r>
              <a:rPr lang="en">
                <a:solidFill>
                  <a:schemeClr val="dk1"/>
                </a:solidFill>
              </a:rPr>
              <a:t>Aditya Singh Kaurav (200055)  - Report Writing (Introduction, Methodology)</a:t>
            </a:r>
            <a:endParaRPr>
              <a:solidFill>
                <a:schemeClr val="dk1"/>
              </a:solidFill>
            </a:endParaRPr>
          </a:p>
          <a:p>
            <a:pPr indent="0" lvl="0" marL="0" rtl="0" algn="l">
              <a:spcBef>
                <a:spcPts val="1200"/>
              </a:spcBef>
              <a:spcAft>
                <a:spcPts val="0"/>
              </a:spcAft>
              <a:buNone/>
            </a:pPr>
            <a:r>
              <a:rPr lang="en">
                <a:solidFill>
                  <a:schemeClr val="dk1"/>
                </a:solidFill>
              </a:rPr>
              <a:t>•</a:t>
            </a:r>
            <a:r>
              <a:rPr lang="en">
                <a:solidFill>
                  <a:schemeClr val="dk1"/>
                </a:solidFill>
              </a:rPr>
              <a:t>Gaurang Dangayach (200373) - Model Formulation and Result Analysis</a:t>
            </a:r>
            <a:endParaRPr>
              <a:solidFill>
                <a:schemeClr val="dk1"/>
              </a:solidFill>
            </a:endParaRPr>
          </a:p>
          <a:p>
            <a:pPr indent="0" lvl="0" marL="0" rtl="0" algn="l">
              <a:spcBef>
                <a:spcPts val="1200"/>
              </a:spcBef>
              <a:spcAft>
                <a:spcPts val="1200"/>
              </a:spcAft>
              <a:buNone/>
            </a:pPr>
            <a:r>
              <a:rPr lang="en">
                <a:solidFill>
                  <a:schemeClr val="dk1"/>
                </a:solidFill>
              </a:rPr>
              <a:t>•</a:t>
            </a:r>
            <a:r>
              <a:rPr lang="en">
                <a:solidFill>
                  <a:schemeClr val="dk1"/>
                </a:solidFill>
              </a:rPr>
              <a:t>Lokesh (200547) - Making PowerPoint Presentation and research.</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80" name="Google Shape;80;p15"/>
          <p:cNvSpPr txBox="1"/>
          <p:nvPr/>
        </p:nvSpPr>
        <p:spPr>
          <a:xfrm>
            <a:off x="464025" y="1698750"/>
            <a:ext cx="8520600" cy="30042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4C4C4C"/>
              </a:buClr>
              <a:buSzPts val="1500"/>
              <a:buChar char="●"/>
            </a:pPr>
            <a:r>
              <a:rPr b="1" lang="en" sz="1500">
                <a:solidFill>
                  <a:srgbClr val="4C4C4C"/>
                </a:solidFill>
                <a:latin typeface="Roboto"/>
                <a:ea typeface="Roboto"/>
                <a:cs typeface="Roboto"/>
                <a:sym typeface="Roboto"/>
              </a:rPr>
              <a:t>Maximize Returns:</a:t>
            </a:r>
            <a:r>
              <a:rPr lang="en" sz="1500">
                <a:solidFill>
                  <a:srgbClr val="4C4C4C"/>
                </a:solidFill>
                <a:latin typeface="Roboto"/>
                <a:ea typeface="Roboto"/>
                <a:cs typeface="Roboto"/>
                <a:sym typeface="Roboto"/>
              </a:rPr>
              <a:t> Achieve the highest possible return for a given level of risk.</a:t>
            </a:r>
            <a:endParaRPr sz="1500">
              <a:solidFill>
                <a:srgbClr val="4C4C4C"/>
              </a:solidFill>
              <a:latin typeface="Roboto"/>
              <a:ea typeface="Roboto"/>
              <a:cs typeface="Roboto"/>
              <a:sym typeface="Roboto"/>
            </a:endParaRPr>
          </a:p>
          <a:p>
            <a:pPr indent="-323850" lvl="0" marL="457200" rtl="0" algn="l">
              <a:lnSpc>
                <a:spcPct val="150000"/>
              </a:lnSpc>
              <a:spcBef>
                <a:spcPts val="0"/>
              </a:spcBef>
              <a:spcAft>
                <a:spcPts val="0"/>
              </a:spcAft>
              <a:buClr>
                <a:srgbClr val="4C4C4C"/>
              </a:buClr>
              <a:buSzPts val="1500"/>
              <a:buChar char="●"/>
            </a:pPr>
            <a:r>
              <a:rPr b="1" lang="en" sz="1500">
                <a:solidFill>
                  <a:srgbClr val="4C4C4C"/>
                </a:solidFill>
                <a:latin typeface="Roboto"/>
                <a:ea typeface="Roboto"/>
                <a:cs typeface="Roboto"/>
                <a:sym typeface="Roboto"/>
              </a:rPr>
              <a:t>Minimize Risk:</a:t>
            </a:r>
            <a:r>
              <a:rPr lang="en" sz="1500">
                <a:solidFill>
                  <a:srgbClr val="4C4C4C"/>
                </a:solidFill>
                <a:latin typeface="Roboto"/>
                <a:ea typeface="Roboto"/>
                <a:cs typeface="Roboto"/>
                <a:sym typeface="Roboto"/>
              </a:rPr>
              <a:t> Reduce portfolio volatility and downside risk.</a:t>
            </a:r>
            <a:endParaRPr sz="1500">
              <a:solidFill>
                <a:srgbClr val="4C4C4C"/>
              </a:solidFill>
              <a:latin typeface="Roboto"/>
              <a:ea typeface="Roboto"/>
              <a:cs typeface="Roboto"/>
              <a:sym typeface="Roboto"/>
            </a:endParaRPr>
          </a:p>
          <a:p>
            <a:pPr indent="-323850" lvl="0" marL="457200" rtl="0" algn="l">
              <a:lnSpc>
                <a:spcPct val="150000"/>
              </a:lnSpc>
              <a:spcBef>
                <a:spcPts val="0"/>
              </a:spcBef>
              <a:spcAft>
                <a:spcPts val="0"/>
              </a:spcAft>
              <a:buClr>
                <a:srgbClr val="4C4C4C"/>
              </a:buClr>
              <a:buSzPts val="1500"/>
              <a:buChar char="●"/>
            </a:pPr>
            <a:r>
              <a:rPr b="1" lang="en" sz="1500">
                <a:solidFill>
                  <a:srgbClr val="4C4C4C"/>
                </a:solidFill>
                <a:latin typeface="Roboto"/>
                <a:ea typeface="Roboto"/>
                <a:cs typeface="Roboto"/>
                <a:sym typeface="Roboto"/>
              </a:rPr>
              <a:t>Diversification:</a:t>
            </a:r>
            <a:r>
              <a:rPr lang="en" sz="1500">
                <a:solidFill>
                  <a:srgbClr val="4C4C4C"/>
                </a:solidFill>
                <a:latin typeface="Roboto"/>
                <a:ea typeface="Roboto"/>
                <a:cs typeface="Roboto"/>
                <a:sym typeface="Roboto"/>
              </a:rPr>
              <a:t> Spread investments across different asset classes to mitigate risks.</a:t>
            </a:r>
            <a:endParaRPr sz="1500">
              <a:solidFill>
                <a:srgbClr val="4C4C4C"/>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Methods</a:t>
            </a:r>
            <a:endParaRPr/>
          </a:p>
        </p:txBody>
      </p:sp>
      <p:sp>
        <p:nvSpPr>
          <p:cNvPr id="86" name="Google Shape;86;p16"/>
          <p:cNvSpPr txBox="1"/>
          <p:nvPr/>
        </p:nvSpPr>
        <p:spPr>
          <a:xfrm>
            <a:off x="464025" y="1698750"/>
            <a:ext cx="8520600" cy="3004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500"/>
              </a:spcBef>
              <a:spcAft>
                <a:spcPts val="0"/>
              </a:spcAft>
              <a:buNone/>
            </a:pPr>
            <a:r>
              <a:rPr b="1" lang="en" sz="1500">
                <a:solidFill>
                  <a:srgbClr val="0D0D0D"/>
                </a:solidFill>
                <a:highlight>
                  <a:srgbClr val="FFFFFF"/>
                </a:highlight>
                <a:latin typeface="Roboto"/>
                <a:ea typeface="Roboto"/>
                <a:cs typeface="Roboto"/>
                <a:sym typeface="Roboto"/>
              </a:rPr>
              <a:t>Modern Portfolio Theory (MPT):</a:t>
            </a:r>
            <a:r>
              <a:rPr lang="en" sz="1500">
                <a:solidFill>
                  <a:srgbClr val="0D0D0D"/>
                </a:solidFill>
                <a:highlight>
                  <a:srgbClr val="FFFFFF"/>
                </a:highlight>
                <a:latin typeface="Roboto"/>
                <a:ea typeface="Roboto"/>
                <a:cs typeface="Roboto"/>
                <a:sym typeface="Roboto"/>
              </a:rPr>
              <a:t> Developed by Harry Markowitz, MPT uses mathematical optimization to construct an efficient frontier of portfolios that offer the maximum possible expected return for a given level of risk.</a:t>
            </a:r>
            <a:endParaRPr sz="1500">
              <a:solidFill>
                <a:srgbClr val="0D0D0D"/>
              </a:solidFill>
              <a:highlight>
                <a:srgbClr val="FFFFFF"/>
              </a:highlight>
              <a:latin typeface="Roboto"/>
              <a:ea typeface="Roboto"/>
              <a:cs typeface="Roboto"/>
              <a:sym typeface="Roboto"/>
            </a:endParaRPr>
          </a:p>
          <a:p>
            <a:pPr indent="-323850" lvl="0" marL="457200" rtl="0" algn="l">
              <a:lnSpc>
                <a:spcPct val="150000"/>
              </a:lnSpc>
              <a:spcBef>
                <a:spcPts val="1500"/>
              </a:spcBef>
              <a:spcAft>
                <a:spcPts val="0"/>
              </a:spcAft>
              <a:buClr>
                <a:srgbClr val="0D0D0D"/>
              </a:buClr>
              <a:buSzPts val="1500"/>
              <a:buFont typeface="Roboto"/>
              <a:buChar char="●"/>
            </a:pPr>
            <a:r>
              <a:rPr b="1" lang="en" sz="1500">
                <a:solidFill>
                  <a:srgbClr val="0D0D0D"/>
                </a:solidFill>
                <a:highlight>
                  <a:srgbClr val="FFFFFF"/>
                </a:highlight>
                <a:latin typeface="Roboto"/>
                <a:ea typeface="Roboto"/>
                <a:cs typeface="Roboto"/>
                <a:sym typeface="Roboto"/>
              </a:rPr>
              <a:t>Mean-Variance Optimization:</a:t>
            </a:r>
            <a:r>
              <a:rPr lang="en" sz="1500">
                <a:solidFill>
                  <a:srgbClr val="0D0D0D"/>
                </a:solidFill>
                <a:highlight>
                  <a:srgbClr val="FFFFFF"/>
                </a:highlight>
                <a:latin typeface="Roboto"/>
                <a:ea typeface="Roboto"/>
                <a:cs typeface="Roboto"/>
                <a:sym typeface="Roboto"/>
              </a:rPr>
              <a:t> A quantitative tool that helps investors select portfolios that maximize expected returns for a given level of risk.</a:t>
            </a:r>
            <a:endParaRPr sz="1500">
              <a:solidFill>
                <a:srgbClr val="0D0D0D"/>
              </a:solidFill>
              <a:highlight>
                <a:srgbClr val="FFFFFF"/>
              </a:highlight>
              <a:latin typeface="Roboto"/>
              <a:ea typeface="Roboto"/>
              <a:cs typeface="Roboto"/>
              <a:sym typeface="Roboto"/>
            </a:endParaRPr>
          </a:p>
          <a:p>
            <a:pPr indent="-323850" lvl="0" marL="457200" rtl="0" algn="l">
              <a:lnSpc>
                <a:spcPct val="150000"/>
              </a:lnSpc>
              <a:spcBef>
                <a:spcPts val="0"/>
              </a:spcBef>
              <a:spcAft>
                <a:spcPts val="0"/>
              </a:spcAft>
              <a:buClr>
                <a:srgbClr val="0D0D0D"/>
              </a:buClr>
              <a:buSzPts val="1500"/>
              <a:buFont typeface="Roboto"/>
              <a:buChar char="●"/>
            </a:pPr>
            <a:r>
              <a:rPr b="1" lang="en" sz="1500">
                <a:solidFill>
                  <a:srgbClr val="0D0D0D"/>
                </a:solidFill>
                <a:highlight>
                  <a:srgbClr val="FFFFFF"/>
                </a:highlight>
                <a:latin typeface="Roboto"/>
                <a:ea typeface="Roboto"/>
                <a:cs typeface="Roboto"/>
                <a:sym typeface="Roboto"/>
              </a:rPr>
              <a:t>Sharpe Ratio:</a:t>
            </a:r>
            <a:r>
              <a:rPr lang="en" sz="1500">
                <a:solidFill>
                  <a:srgbClr val="0D0D0D"/>
                </a:solidFill>
                <a:highlight>
                  <a:srgbClr val="FFFFFF"/>
                </a:highlight>
                <a:latin typeface="Roboto"/>
                <a:ea typeface="Roboto"/>
                <a:cs typeface="Roboto"/>
                <a:sym typeface="Roboto"/>
              </a:rPr>
              <a:t> Measures risk-adjusted performance; portfolios with higher Sharpe ratios are considered better.</a:t>
            </a:r>
            <a:endParaRPr b="1" sz="1500">
              <a:solidFill>
                <a:srgbClr val="4C4C4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Steps in</a:t>
            </a:r>
            <a:r>
              <a:rPr lang="en"/>
              <a:t> portfolio optimization</a:t>
            </a:r>
            <a:endParaRPr/>
          </a:p>
        </p:txBody>
      </p:sp>
      <p:sp>
        <p:nvSpPr>
          <p:cNvPr id="92" name="Google Shape;92;p17"/>
          <p:cNvSpPr txBox="1"/>
          <p:nvPr/>
        </p:nvSpPr>
        <p:spPr>
          <a:xfrm>
            <a:off x="464025" y="1698750"/>
            <a:ext cx="8520600" cy="30042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1500"/>
              </a:spcBef>
              <a:spcAft>
                <a:spcPts val="0"/>
              </a:spcAft>
              <a:buClr>
                <a:srgbClr val="0D0D0D"/>
              </a:buClr>
              <a:buSzPts val="1500"/>
              <a:buFont typeface="Roboto"/>
              <a:buChar char="●"/>
            </a:pPr>
            <a:r>
              <a:rPr b="1" lang="en" sz="1500">
                <a:solidFill>
                  <a:srgbClr val="0D0D0D"/>
                </a:solidFill>
                <a:highlight>
                  <a:srgbClr val="FFFFFF"/>
                </a:highlight>
                <a:latin typeface="Roboto"/>
                <a:ea typeface="Roboto"/>
                <a:cs typeface="Roboto"/>
                <a:sym typeface="Roboto"/>
              </a:rPr>
              <a:t>Define Objectives:</a:t>
            </a:r>
            <a:r>
              <a:rPr lang="en" sz="1500">
                <a:solidFill>
                  <a:srgbClr val="0D0D0D"/>
                </a:solidFill>
                <a:highlight>
                  <a:srgbClr val="FFFFFF"/>
                </a:highlight>
                <a:latin typeface="Roboto"/>
                <a:ea typeface="Roboto"/>
                <a:cs typeface="Roboto"/>
                <a:sym typeface="Roboto"/>
              </a:rPr>
              <a:t> Determine investment goals, risk tolerance, and time horizon.</a:t>
            </a:r>
            <a:endParaRPr sz="1500">
              <a:solidFill>
                <a:srgbClr val="0D0D0D"/>
              </a:solidFill>
              <a:highlight>
                <a:srgbClr val="FFFFFF"/>
              </a:highlight>
              <a:latin typeface="Roboto"/>
              <a:ea typeface="Roboto"/>
              <a:cs typeface="Roboto"/>
              <a:sym typeface="Roboto"/>
            </a:endParaRPr>
          </a:p>
          <a:p>
            <a:pPr indent="-323850" lvl="0" marL="457200" rtl="0" algn="l">
              <a:lnSpc>
                <a:spcPct val="150000"/>
              </a:lnSpc>
              <a:spcBef>
                <a:spcPts val="0"/>
              </a:spcBef>
              <a:spcAft>
                <a:spcPts val="0"/>
              </a:spcAft>
              <a:buClr>
                <a:srgbClr val="0D0D0D"/>
              </a:buClr>
              <a:buSzPts val="1500"/>
              <a:buFont typeface="Roboto"/>
              <a:buChar char="●"/>
            </a:pPr>
            <a:r>
              <a:rPr b="1" lang="en" sz="1500">
                <a:solidFill>
                  <a:srgbClr val="0D0D0D"/>
                </a:solidFill>
                <a:highlight>
                  <a:srgbClr val="FFFFFF"/>
                </a:highlight>
                <a:latin typeface="Roboto"/>
                <a:ea typeface="Roboto"/>
                <a:cs typeface="Roboto"/>
                <a:sym typeface="Roboto"/>
              </a:rPr>
              <a:t>Asset Selection:</a:t>
            </a:r>
            <a:r>
              <a:rPr lang="en" sz="1500">
                <a:solidFill>
                  <a:srgbClr val="0D0D0D"/>
                </a:solidFill>
                <a:highlight>
                  <a:srgbClr val="FFFFFF"/>
                </a:highlight>
                <a:latin typeface="Roboto"/>
                <a:ea typeface="Roboto"/>
                <a:cs typeface="Roboto"/>
                <a:sym typeface="Roboto"/>
              </a:rPr>
              <a:t> Identify a set of suitable assets to include in the portfolio.</a:t>
            </a:r>
            <a:endParaRPr sz="1500">
              <a:solidFill>
                <a:srgbClr val="0D0D0D"/>
              </a:solidFill>
              <a:highlight>
                <a:srgbClr val="FFFFFF"/>
              </a:highlight>
              <a:latin typeface="Roboto"/>
              <a:ea typeface="Roboto"/>
              <a:cs typeface="Roboto"/>
              <a:sym typeface="Roboto"/>
            </a:endParaRPr>
          </a:p>
          <a:p>
            <a:pPr indent="-323850" lvl="0" marL="457200" rtl="0" algn="l">
              <a:lnSpc>
                <a:spcPct val="150000"/>
              </a:lnSpc>
              <a:spcBef>
                <a:spcPts val="0"/>
              </a:spcBef>
              <a:spcAft>
                <a:spcPts val="0"/>
              </a:spcAft>
              <a:buClr>
                <a:srgbClr val="0D0D0D"/>
              </a:buClr>
              <a:buSzPts val="1500"/>
              <a:buFont typeface="Roboto"/>
              <a:buChar char="●"/>
            </a:pPr>
            <a:r>
              <a:rPr b="1" lang="en" sz="1500">
                <a:solidFill>
                  <a:srgbClr val="0D0D0D"/>
                </a:solidFill>
                <a:highlight>
                  <a:srgbClr val="FFFFFF"/>
                </a:highlight>
                <a:latin typeface="Roboto"/>
                <a:ea typeface="Roboto"/>
                <a:cs typeface="Roboto"/>
                <a:sym typeface="Roboto"/>
              </a:rPr>
              <a:t>Expected Returns &amp; Risk Assessment:</a:t>
            </a:r>
            <a:r>
              <a:rPr lang="en" sz="1500">
                <a:solidFill>
                  <a:srgbClr val="0D0D0D"/>
                </a:solidFill>
                <a:highlight>
                  <a:srgbClr val="FFFFFF"/>
                </a:highlight>
                <a:latin typeface="Roboto"/>
                <a:ea typeface="Roboto"/>
                <a:cs typeface="Roboto"/>
                <a:sym typeface="Roboto"/>
              </a:rPr>
              <a:t> Estimate expected returns, volatilities, and correlations of selected assets.</a:t>
            </a:r>
            <a:endParaRPr sz="1500">
              <a:solidFill>
                <a:srgbClr val="0D0D0D"/>
              </a:solidFill>
              <a:highlight>
                <a:srgbClr val="FFFFFF"/>
              </a:highlight>
              <a:latin typeface="Roboto"/>
              <a:ea typeface="Roboto"/>
              <a:cs typeface="Roboto"/>
              <a:sym typeface="Roboto"/>
            </a:endParaRPr>
          </a:p>
          <a:p>
            <a:pPr indent="-323850" lvl="0" marL="457200" rtl="0" algn="l">
              <a:lnSpc>
                <a:spcPct val="150000"/>
              </a:lnSpc>
              <a:spcBef>
                <a:spcPts val="0"/>
              </a:spcBef>
              <a:spcAft>
                <a:spcPts val="0"/>
              </a:spcAft>
              <a:buClr>
                <a:srgbClr val="0D0D0D"/>
              </a:buClr>
              <a:buSzPts val="1500"/>
              <a:buFont typeface="Roboto"/>
              <a:buChar char="●"/>
            </a:pPr>
            <a:r>
              <a:rPr b="1" lang="en" sz="1500">
                <a:solidFill>
                  <a:srgbClr val="0D0D0D"/>
                </a:solidFill>
                <a:highlight>
                  <a:srgbClr val="FFFFFF"/>
                </a:highlight>
                <a:latin typeface="Roboto"/>
                <a:ea typeface="Roboto"/>
                <a:cs typeface="Roboto"/>
                <a:sym typeface="Roboto"/>
              </a:rPr>
              <a:t>Optimization:</a:t>
            </a:r>
            <a:r>
              <a:rPr lang="en" sz="1500">
                <a:solidFill>
                  <a:srgbClr val="0D0D0D"/>
                </a:solidFill>
                <a:highlight>
                  <a:srgbClr val="FFFFFF"/>
                </a:highlight>
                <a:latin typeface="Roboto"/>
                <a:ea typeface="Roboto"/>
                <a:cs typeface="Roboto"/>
                <a:sym typeface="Roboto"/>
              </a:rPr>
              <a:t> Use mathematical models to find the optimal portfolio that maximizes returns or minimizes risk based on defined parameters.</a:t>
            </a:r>
            <a:endParaRPr sz="1500">
              <a:solidFill>
                <a:srgbClr val="0D0D0D"/>
              </a:solidFill>
              <a:highlight>
                <a:srgbClr val="FFFFFF"/>
              </a:highlight>
              <a:latin typeface="Roboto"/>
              <a:ea typeface="Roboto"/>
              <a:cs typeface="Roboto"/>
              <a:sym typeface="Roboto"/>
            </a:endParaRPr>
          </a:p>
          <a:p>
            <a:pPr indent="-323850" lvl="0" marL="457200" rtl="0" algn="l">
              <a:lnSpc>
                <a:spcPct val="150000"/>
              </a:lnSpc>
              <a:spcBef>
                <a:spcPts val="0"/>
              </a:spcBef>
              <a:spcAft>
                <a:spcPts val="0"/>
              </a:spcAft>
              <a:buClr>
                <a:srgbClr val="0D0D0D"/>
              </a:buClr>
              <a:buSzPts val="1500"/>
              <a:buFont typeface="Roboto"/>
              <a:buChar char="●"/>
            </a:pPr>
            <a:r>
              <a:rPr b="1" lang="en" sz="1500">
                <a:solidFill>
                  <a:srgbClr val="0D0D0D"/>
                </a:solidFill>
                <a:highlight>
                  <a:srgbClr val="FFFFFF"/>
                </a:highlight>
                <a:latin typeface="Roboto"/>
                <a:ea typeface="Roboto"/>
                <a:cs typeface="Roboto"/>
                <a:sym typeface="Roboto"/>
              </a:rPr>
              <a:t>Backtesting &amp; Evaluation:</a:t>
            </a:r>
            <a:r>
              <a:rPr lang="en" sz="1500">
                <a:solidFill>
                  <a:srgbClr val="0D0D0D"/>
                </a:solidFill>
                <a:highlight>
                  <a:srgbClr val="FFFFFF"/>
                </a:highlight>
                <a:latin typeface="Roboto"/>
                <a:ea typeface="Roboto"/>
                <a:cs typeface="Roboto"/>
                <a:sym typeface="Roboto"/>
              </a:rPr>
              <a:t> Test the performance of the optimized portfolio using historical data and make necessary adjustments.</a:t>
            </a:r>
            <a:endParaRPr sz="15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t/>
            </a:r>
            <a:endParaRPr b="1" sz="1500">
              <a:solidFill>
                <a:srgbClr val="0D0D0D"/>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a:t>
            </a:r>
            <a:r>
              <a:rPr lang="en"/>
              <a:t>portfolio optimization is important?</a:t>
            </a:r>
            <a:endParaRPr/>
          </a:p>
        </p:txBody>
      </p:sp>
      <p:sp>
        <p:nvSpPr>
          <p:cNvPr id="98" name="Google Shape;98;p18"/>
          <p:cNvSpPr txBox="1"/>
          <p:nvPr/>
        </p:nvSpPr>
        <p:spPr>
          <a:xfrm>
            <a:off x="464025" y="1698750"/>
            <a:ext cx="8520600" cy="300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0D0D0D"/>
                </a:solidFill>
                <a:highlight>
                  <a:srgbClr val="FFFFFF"/>
                </a:highlight>
                <a:latin typeface="Roboto"/>
                <a:ea typeface="Roboto"/>
                <a:cs typeface="Roboto"/>
                <a:sym typeface="Roboto"/>
              </a:rPr>
              <a:t>Portfolio optimization is important because it helps investors construct well-balanced portfolios that maximize returns, minimize risk, and align with their financial goals and risk tolerance. By utilizing quantitative methods and strategic asset allocation, portfolio optimization provides a systematic approach to investment management, leading to better investment outcomes and long-term financial success.</a:t>
            </a:r>
            <a:endParaRPr sz="1500">
              <a:solidFill>
                <a:srgbClr val="4C4C4C"/>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t>Markowitz</a:t>
            </a:r>
            <a:endParaRPr sz="3500"/>
          </a:p>
          <a:p>
            <a:pPr indent="0" lvl="0" marL="0" rtl="0" algn="l">
              <a:spcBef>
                <a:spcPts val="0"/>
              </a:spcBef>
              <a:spcAft>
                <a:spcPts val="0"/>
              </a:spcAft>
              <a:buNone/>
            </a:pPr>
            <a:r>
              <a:rPr lang="en" sz="3500"/>
              <a:t>Mean-variance</a:t>
            </a:r>
            <a:endParaRPr sz="3500"/>
          </a:p>
          <a:p>
            <a:pPr indent="0" lvl="0" marL="0" rtl="0" algn="l">
              <a:spcBef>
                <a:spcPts val="0"/>
              </a:spcBef>
              <a:spcAft>
                <a:spcPts val="0"/>
              </a:spcAft>
              <a:buNone/>
            </a:pPr>
            <a:r>
              <a:rPr lang="en" sz="3500"/>
              <a:t>Portfolio </a:t>
            </a:r>
            <a:endParaRPr sz="3500"/>
          </a:p>
          <a:p>
            <a:pPr indent="0" lvl="0" marL="0" rtl="0" algn="l">
              <a:spcBef>
                <a:spcPts val="0"/>
              </a:spcBef>
              <a:spcAft>
                <a:spcPts val="0"/>
              </a:spcAft>
              <a:buNone/>
            </a:pPr>
            <a:r>
              <a:rPr lang="en" sz="3500"/>
              <a:t>Theory </a:t>
            </a:r>
            <a:endParaRPr sz="3500"/>
          </a:p>
        </p:txBody>
      </p:sp>
      <p:sp>
        <p:nvSpPr>
          <p:cNvPr id="104" name="Google Shape;104;p19"/>
          <p:cNvSpPr txBox="1"/>
          <p:nvPr>
            <p:ph idx="1" type="body"/>
          </p:nvPr>
        </p:nvSpPr>
        <p:spPr>
          <a:xfrm>
            <a:off x="4461500" y="500925"/>
            <a:ext cx="44709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It's based on the idea that investors are extremely averse to risk, and will only accept more risk if compensated by higher expected returns.</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105" name="Google Shape;105;p19"/>
          <p:cNvPicPr preferRelativeResize="0"/>
          <p:nvPr/>
        </p:nvPicPr>
        <p:blipFill>
          <a:blip r:embed="rId3">
            <a:alphaModFix/>
          </a:blip>
          <a:stretch>
            <a:fillRect/>
          </a:stretch>
        </p:blipFill>
        <p:spPr>
          <a:xfrm>
            <a:off x="4973700" y="1921112"/>
            <a:ext cx="3356300" cy="2451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 free rate                                 Sharpe ratio         </a:t>
            </a:r>
            <a:endParaRPr/>
          </a:p>
        </p:txBody>
      </p:sp>
      <p:sp>
        <p:nvSpPr>
          <p:cNvPr id="111" name="Google Shape;111;p20"/>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Theoretical number within the capital markets that pertains to an investment that provides guaranteed returns with negligible or zero risk.</a:t>
            </a:r>
            <a:endParaRPr/>
          </a:p>
        </p:txBody>
      </p:sp>
      <p:sp>
        <p:nvSpPr>
          <p:cNvPr id="112" name="Google Shape;112;p20"/>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is a way to measure </a:t>
            </a:r>
            <a:r>
              <a:rPr lang="en"/>
              <a:t>the performance of an investment by taking risk into account</a:t>
            </a:r>
            <a:endParaRPr/>
          </a:p>
        </p:txBody>
      </p:sp>
      <p:pic>
        <p:nvPicPr>
          <p:cNvPr id="113" name="Google Shape;113;p20"/>
          <p:cNvPicPr preferRelativeResize="0"/>
          <p:nvPr/>
        </p:nvPicPr>
        <p:blipFill>
          <a:blip r:embed="rId3">
            <a:alphaModFix/>
          </a:blip>
          <a:stretch>
            <a:fillRect/>
          </a:stretch>
        </p:blipFill>
        <p:spPr>
          <a:xfrm>
            <a:off x="444278" y="2512425"/>
            <a:ext cx="3593149" cy="2426576"/>
          </a:xfrm>
          <a:prstGeom prst="rect">
            <a:avLst/>
          </a:prstGeom>
          <a:noFill/>
          <a:ln>
            <a:noFill/>
          </a:ln>
        </p:spPr>
      </p:pic>
      <p:pic>
        <p:nvPicPr>
          <p:cNvPr id="114" name="Google Shape;114;p20"/>
          <p:cNvPicPr preferRelativeResize="0"/>
          <p:nvPr/>
        </p:nvPicPr>
        <p:blipFill>
          <a:blip r:embed="rId4">
            <a:alphaModFix/>
          </a:blip>
          <a:stretch>
            <a:fillRect/>
          </a:stretch>
        </p:blipFill>
        <p:spPr>
          <a:xfrm>
            <a:off x="4572000" y="2571745"/>
            <a:ext cx="3840099" cy="2123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9575" y="139747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700"/>
              <a:t>     </a:t>
            </a:r>
            <a:r>
              <a:rPr lang="en" sz="3700"/>
              <a:t>Efficient </a:t>
            </a:r>
            <a:endParaRPr sz="3700"/>
          </a:p>
          <a:p>
            <a:pPr indent="0" lvl="0" marL="0" rtl="0" algn="l">
              <a:spcBef>
                <a:spcPts val="0"/>
              </a:spcBef>
              <a:spcAft>
                <a:spcPts val="0"/>
              </a:spcAft>
              <a:buNone/>
            </a:pPr>
            <a:r>
              <a:rPr lang="en" sz="3700"/>
              <a:t>     Frontier</a:t>
            </a:r>
            <a:endParaRPr sz="4100"/>
          </a:p>
        </p:txBody>
      </p:sp>
      <p:sp>
        <p:nvSpPr>
          <p:cNvPr id="120" name="Google Shape;120;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pic>
        <p:nvPicPr>
          <p:cNvPr id="121" name="Google Shape;121;p21"/>
          <p:cNvPicPr preferRelativeResize="0"/>
          <p:nvPr/>
        </p:nvPicPr>
        <p:blipFill>
          <a:blip r:embed="rId3">
            <a:alphaModFix/>
          </a:blip>
          <a:stretch>
            <a:fillRect/>
          </a:stretch>
        </p:blipFill>
        <p:spPr>
          <a:xfrm>
            <a:off x="4489450" y="1193800"/>
            <a:ext cx="4567426" cy="3315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