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87" r:id="rId3"/>
    <p:sldId id="265" r:id="rId4"/>
    <p:sldId id="266" r:id="rId5"/>
    <p:sldId id="261" r:id="rId6"/>
    <p:sldId id="257" r:id="rId7"/>
    <p:sldId id="297" r:id="rId8"/>
    <p:sldId id="301" r:id="rId9"/>
    <p:sldId id="302" r:id="rId10"/>
    <p:sldId id="296" r:id="rId11"/>
    <p:sldId id="286" r:id="rId12"/>
    <p:sldId id="288" r:id="rId13"/>
    <p:sldId id="299" r:id="rId14"/>
    <p:sldId id="300" r:id="rId15"/>
    <p:sldId id="294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flow%20sensor%20reading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iitk-my.sharepoint.com/personal/pdrad_iitk_ac_in/Documents/flow%20sensor%20reading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flow%20sensor%20reading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0597452367207816"/>
          <c:y val="5.92790362255590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'flow sensor readings'!$B$1</c:f>
              <c:strCache>
                <c:ptCount val="1"/>
                <c:pt idx="0">
                  <c:v>FLOW RATE(ML/SEC)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'flow sensor readings'!$A$2:$A$101</c:f>
              <c:numCache>
                <c:formatCode>General</c:formatCode>
                <c:ptCount val="100"/>
                <c:pt idx="0">
                  <c:v>0</c:v>
                </c:pt>
                <c:pt idx="1">
                  <c:v>0.6</c:v>
                </c:pt>
                <c:pt idx="2">
                  <c:v>1.2</c:v>
                </c:pt>
                <c:pt idx="3">
                  <c:v>1.8</c:v>
                </c:pt>
                <c:pt idx="4">
                  <c:v>2.4</c:v>
                </c:pt>
                <c:pt idx="5">
                  <c:v>3</c:v>
                </c:pt>
                <c:pt idx="6">
                  <c:v>3.6</c:v>
                </c:pt>
                <c:pt idx="7">
                  <c:v>4.2</c:v>
                </c:pt>
                <c:pt idx="8">
                  <c:v>4.8</c:v>
                </c:pt>
                <c:pt idx="9">
                  <c:v>5.4</c:v>
                </c:pt>
                <c:pt idx="10">
                  <c:v>6</c:v>
                </c:pt>
                <c:pt idx="11">
                  <c:v>6.6</c:v>
                </c:pt>
                <c:pt idx="12">
                  <c:v>7.2</c:v>
                </c:pt>
                <c:pt idx="13">
                  <c:v>7.8</c:v>
                </c:pt>
                <c:pt idx="14">
                  <c:v>8.4</c:v>
                </c:pt>
                <c:pt idx="15">
                  <c:v>9</c:v>
                </c:pt>
                <c:pt idx="16">
                  <c:v>9.6</c:v>
                </c:pt>
                <c:pt idx="17">
                  <c:v>10.199999999999999</c:v>
                </c:pt>
                <c:pt idx="18">
                  <c:v>10.8</c:v>
                </c:pt>
                <c:pt idx="19">
                  <c:v>11.4</c:v>
                </c:pt>
                <c:pt idx="20">
                  <c:v>12</c:v>
                </c:pt>
                <c:pt idx="21">
                  <c:v>12.6</c:v>
                </c:pt>
                <c:pt idx="22">
                  <c:v>13.2</c:v>
                </c:pt>
                <c:pt idx="23">
                  <c:v>13.8</c:v>
                </c:pt>
                <c:pt idx="24">
                  <c:v>14.4</c:v>
                </c:pt>
                <c:pt idx="25">
                  <c:v>15</c:v>
                </c:pt>
                <c:pt idx="26">
                  <c:v>15.6</c:v>
                </c:pt>
                <c:pt idx="27">
                  <c:v>16.2</c:v>
                </c:pt>
                <c:pt idx="28">
                  <c:v>16.8</c:v>
                </c:pt>
                <c:pt idx="29">
                  <c:v>17.399999999999999</c:v>
                </c:pt>
                <c:pt idx="30">
                  <c:v>18</c:v>
                </c:pt>
                <c:pt idx="31">
                  <c:v>18.600000000000001</c:v>
                </c:pt>
                <c:pt idx="32">
                  <c:v>19.2</c:v>
                </c:pt>
                <c:pt idx="33">
                  <c:v>19.8</c:v>
                </c:pt>
                <c:pt idx="34">
                  <c:v>20.399999999999999</c:v>
                </c:pt>
                <c:pt idx="35">
                  <c:v>21</c:v>
                </c:pt>
                <c:pt idx="36">
                  <c:v>21.6</c:v>
                </c:pt>
                <c:pt idx="37">
                  <c:v>22.2</c:v>
                </c:pt>
                <c:pt idx="38">
                  <c:v>22.8</c:v>
                </c:pt>
                <c:pt idx="39">
                  <c:v>23.4</c:v>
                </c:pt>
                <c:pt idx="40">
                  <c:v>24</c:v>
                </c:pt>
                <c:pt idx="41">
                  <c:v>24.6</c:v>
                </c:pt>
                <c:pt idx="42">
                  <c:v>25.2</c:v>
                </c:pt>
                <c:pt idx="43">
                  <c:v>25.8</c:v>
                </c:pt>
                <c:pt idx="44">
                  <c:v>26.4</c:v>
                </c:pt>
                <c:pt idx="45">
                  <c:v>27</c:v>
                </c:pt>
                <c:pt idx="46">
                  <c:v>27.6</c:v>
                </c:pt>
                <c:pt idx="47">
                  <c:v>28.2</c:v>
                </c:pt>
                <c:pt idx="48">
                  <c:v>28.8</c:v>
                </c:pt>
                <c:pt idx="49">
                  <c:v>29.4</c:v>
                </c:pt>
                <c:pt idx="50">
                  <c:v>30</c:v>
                </c:pt>
                <c:pt idx="51">
                  <c:v>30.6</c:v>
                </c:pt>
                <c:pt idx="52">
                  <c:v>31.2</c:v>
                </c:pt>
                <c:pt idx="53">
                  <c:v>31.8</c:v>
                </c:pt>
                <c:pt idx="54">
                  <c:v>32.4</c:v>
                </c:pt>
                <c:pt idx="55">
                  <c:v>33</c:v>
                </c:pt>
                <c:pt idx="56">
                  <c:v>33.6</c:v>
                </c:pt>
                <c:pt idx="57">
                  <c:v>34.200000000000003</c:v>
                </c:pt>
                <c:pt idx="58">
                  <c:v>34.799999999999997</c:v>
                </c:pt>
                <c:pt idx="59">
                  <c:v>35.4</c:v>
                </c:pt>
                <c:pt idx="60">
                  <c:v>36</c:v>
                </c:pt>
                <c:pt idx="61">
                  <c:v>36.6</c:v>
                </c:pt>
                <c:pt idx="62">
                  <c:v>37.200000000000003</c:v>
                </c:pt>
                <c:pt idx="63">
                  <c:v>37.799999999999997</c:v>
                </c:pt>
                <c:pt idx="64">
                  <c:v>38.4</c:v>
                </c:pt>
                <c:pt idx="65">
                  <c:v>39</c:v>
                </c:pt>
                <c:pt idx="66">
                  <c:v>39.6</c:v>
                </c:pt>
                <c:pt idx="67">
                  <c:v>40.200000000000003</c:v>
                </c:pt>
                <c:pt idx="68">
                  <c:v>40.799999999999997</c:v>
                </c:pt>
                <c:pt idx="69">
                  <c:v>41.4</c:v>
                </c:pt>
                <c:pt idx="70">
                  <c:v>42</c:v>
                </c:pt>
                <c:pt idx="71">
                  <c:v>42.6</c:v>
                </c:pt>
                <c:pt idx="72">
                  <c:v>43.2</c:v>
                </c:pt>
                <c:pt idx="73">
                  <c:v>43.8</c:v>
                </c:pt>
                <c:pt idx="74">
                  <c:v>44.4</c:v>
                </c:pt>
                <c:pt idx="75">
                  <c:v>45</c:v>
                </c:pt>
                <c:pt idx="76">
                  <c:v>45.6</c:v>
                </c:pt>
                <c:pt idx="77">
                  <c:v>46.2</c:v>
                </c:pt>
                <c:pt idx="78">
                  <c:v>46.8</c:v>
                </c:pt>
                <c:pt idx="79">
                  <c:v>47.4</c:v>
                </c:pt>
                <c:pt idx="80">
                  <c:v>48</c:v>
                </c:pt>
                <c:pt idx="81">
                  <c:v>48.6</c:v>
                </c:pt>
                <c:pt idx="82">
                  <c:v>49.2</c:v>
                </c:pt>
                <c:pt idx="83">
                  <c:v>49.8</c:v>
                </c:pt>
                <c:pt idx="84">
                  <c:v>50.4</c:v>
                </c:pt>
                <c:pt idx="85">
                  <c:v>51</c:v>
                </c:pt>
                <c:pt idx="86">
                  <c:v>51.6</c:v>
                </c:pt>
                <c:pt idx="87">
                  <c:v>52.2</c:v>
                </c:pt>
                <c:pt idx="88">
                  <c:v>52.8</c:v>
                </c:pt>
                <c:pt idx="89">
                  <c:v>53.4</c:v>
                </c:pt>
                <c:pt idx="90">
                  <c:v>54</c:v>
                </c:pt>
                <c:pt idx="91">
                  <c:v>54.6</c:v>
                </c:pt>
                <c:pt idx="92">
                  <c:v>55.2</c:v>
                </c:pt>
                <c:pt idx="93">
                  <c:v>55.8</c:v>
                </c:pt>
                <c:pt idx="94">
                  <c:v>56.4</c:v>
                </c:pt>
                <c:pt idx="95">
                  <c:v>57</c:v>
                </c:pt>
                <c:pt idx="96">
                  <c:v>57.6</c:v>
                </c:pt>
                <c:pt idx="97">
                  <c:v>58.2</c:v>
                </c:pt>
                <c:pt idx="98">
                  <c:v>58.8</c:v>
                </c:pt>
                <c:pt idx="99">
                  <c:v>59.4</c:v>
                </c:pt>
              </c:numCache>
            </c:numRef>
          </c:xVal>
          <c:yVal>
            <c:numRef>
              <c:f>'flow sensor readings'!$B$2:$B$101</c:f>
              <c:numCache>
                <c:formatCode>General</c:formatCode>
                <c:ptCount val="100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5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6</c:v>
                </c:pt>
                <c:pt idx="19">
                  <c:v>8</c:v>
                </c:pt>
                <c:pt idx="20">
                  <c:v>9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5</c:v>
                </c:pt>
                <c:pt idx="29">
                  <c:v>6</c:v>
                </c:pt>
                <c:pt idx="30">
                  <c:v>7</c:v>
                </c:pt>
                <c:pt idx="31">
                  <c:v>8</c:v>
                </c:pt>
                <c:pt idx="32">
                  <c:v>6</c:v>
                </c:pt>
                <c:pt idx="33">
                  <c:v>4</c:v>
                </c:pt>
                <c:pt idx="34">
                  <c:v>3</c:v>
                </c:pt>
                <c:pt idx="35">
                  <c:v>2</c:v>
                </c:pt>
                <c:pt idx="36">
                  <c:v>2</c:v>
                </c:pt>
                <c:pt idx="37">
                  <c:v>4</c:v>
                </c:pt>
                <c:pt idx="38">
                  <c:v>5</c:v>
                </c:pt>
                <c:pt idx="39">
                  <c:v>7</c:v>
                </c:pt>
                <c:pt idx="40">
                  <c:v>8</c:v>
                </c:pt>
                <c:pt idx="41">
                  <c:v>9</c:v>
                </c:pt>
                <c:pt idx="42">
                  <c:v>6</c:v>
                </c:pt>
                <c:pt idx="43">
                  <c:v>4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3</c:v>
                </c:pt>
                <c:pt idx="48">
                  <c:v>5</c:v>
                </c:pt>
                <c:pt idx="49">
                  <c:v>7</c:v>
                </c:pt>
                <c:pt idx="50">
                  <c:v>8</c:v>
                </c:pt>
                <c:pt idx="51">
                  <c:v>9</c:v>
                </c:pt>
                <c:pt idx="52">
                  <c:v>8</c:v>
                </c:pt>
                <c:pt idx="53">
                  <c:v>5</c:v>
                </c:pt>
                <c:pt idx="54">
                  <c:v>4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5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4</c:v>
                </c:pt>
                <c:pt idx="64">
                  <c:v>3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4</c:v>
                </c:pt>
                <c:pt idx="69">
                  <c:v>7</c:v>
                </c:pt>
                <c:pt idx="70">
                  <c:v>7</c:v>
                </c:pt>
                <c:pt idx="71">
                  <c:v>8</c:v>
                </c:pt>
                <c:pt idx="72">
                  <c:v>7</c:v>
                </c:pt>
                <c:pt idx="73">
                  <c:v>5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4</c:v>
                </c:pt>
                <c:pt idx="79">
                  <c:v>6</c:v>
                </c:pt>
                <c:pt idx="80">
                  <c:v>7</c:v>
                </c:pt>
                <c:pt idx="81">
                  <c:v>9</c:v>
                </c:pt>
                <c:pt idx="82">
                  <c:v>8</c:v>
                </c:pt>
                <c:pt idx="83">
                  <c:v>6</c:v>
                </c:pt>
                <c:pt idx="84">
                  <c:v>4</c:v>
                </c:pt>
                <c:pt idx="85">
                  <c:v>3</c:v>
                </c:pt>
                <c:pt idx="86">
                  <c:v>2</c:v>
                </c:pt>
                <c:pt idx="87">
                  <c:v>2</c:v>
                </c:pt>
                <c:pt idx="88">
                  <c:v>3</c:v>
                </c:pt>
                <c:pt idx="89">
                  <c:v>5</c:v>
                </c:pt>
                <c:pt idx="90">
                  <c:v>6</c:v>
                </c:pt>
                <c:pt idx="91">
                  <c:v>8</c:v>
                </c:pt>
                <c:pt idx="92">
                  <c:v>7</c:v>
                </c:pt>
                <c:pt idx="93">
                  <c:v>5</c:v>
                </c:pt>
                <c:pt idx="94">
                  <c:v>4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4</c:v>
                </c:pt>
                <c:pt idx="99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50A-4CC0-8167-D673BB6CFF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5611720"/>
        <c:axId val="385610408"/>
      </c:scatterChart>
      <c:valAx>
        <c:axId val="385611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610408"/>
        <c:crosses val="autoZero"/>
        <c:crossBetween val="midCat"/>
      </c:valAx>
      <c:valAx>
        <c:axId val="385610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56117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Pulsatile</a:t>
            </a:r>
            <a:r>
              <a:rPr lang="en-US" baseline="0" dirty="0"/>
              <a:t> flow waveform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Experimental</c:v>
          </c:tx>
          <c:spPr>
            <a:ln w="2222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'flow sensor readings'!$A$2:$A$101</c:f>
              <c:numCache>
                <c:formatCode>General</c:formatCode>
                <c:ptCount val="100"/>
                <c:pt idx="0">
                  <c:v>0</c:v>
                </c:pt>
                <c:pt idx="1">
                  <c:v>0.6</c:v>
                </c:pt>
                <c:pt idx="2">
                  <c:v>1.2</c:v>
                </c:pt>
                <c:pt idx="3">
                  <c:v>1.8</c:v>
                </c:pt>
                <c:pt idx="4">
                  <c:v>2.4</c:v>
                </c:pt>
                <c:pt idx="5">
                  <c:v>3</c:v>
                </c:pt>
                <c:pt idx="6">
                  <c:v>3.6</c:v>
                </c:pt>
                <c:pt idx="7">
                  <c:v>4.2</c:v>
                </c:pt>
                <c:pt idx="8">
                  <c:v>4.8</c:v>
                </c:pt>
                <c:pt idx="9">
                  <c:v>5.4</c:v>
                </c:pt>
                <c:pt idx="10">
                  <c:v>6</c:v>
                </c:pt>
                <c:pt idx="11">
                  <c:v>6.6</c:v>
                </c:pt>
                <c:pt idx="12">
                  <c:v>7.2</c:v>
                </c:pt>
                <c:pt idx="13">
                  <c:v>7.8</c:v>
                </c:pt>
                <c:pt idx="14">
                  <c:v>8.4</c:v>
                </c:pt>
                <c:pt idx="15">
                  <c:v>9</c:v>
                </c:pt>
                <c:pt idx="16">
                  <c:v>9.6</c:v>
                </c:pt>
                <c:pt idx="17">
                  <c:v>10.199999999999999</c:v>
                </c:pt>
                <c:pt idx="18">
                  <c:v>10.8</c:v>
                </c:pt>
                <c:pt idx="19">
                  <c:v>11.4</c:v>
                </c:pt>
                <c:pt idx="20">
                  <c:v>12</c:v>
                </c:pt>
                <c:pt idx="21">
                  <c:v>12.6</c:v>
                </c:pt>
                <c:pt idx="22">
                  <c:v>13.2</c:v>
                </c:pt>
                <c:pt idx="23">
                  <c:v>13.8</c:v>
                </c:pt>
                <c:pt idx="24">
                  <c:v>14.4</c:v>
                </c:pt>
                <c:pt idx="25">
                  <c:v>15</c:v>
                </c:pt>
                <c:pt idx="26">
                  <c:v>15.6</c:v>
                </c:pt>
                <c:pt idx="27">
                  <c:v>16.2</c:v>
                </c:pt>
                <c:pt idx="28">
                  <c:v>16.8</c:v>
                </c:pt>
                <c:pt idx="29">
                  <c:v>17.399999999999999</c:v>
                </c:pt>
                <c:pt idx="30">
                  <c:v>18</c:v>
                </c:pt>
                <c:pt idx="31">
                  <c:v>18.600000000000001</c:v>
                </c:pt>
                <c:pt idx="32">
                  <c:v>19.2</c:v>
                </c:pt>
                <c:pt idx="33">
                  <c:v>19.8</c:v>
                </c:pt>
                <c:pt idx="34">
                  <c:v>20.399999999999999</c:v>
                </c:pt>
                <c:pt idx="35">
                  <c:v>21</c:v>
                </c:pt>
                <c:pt idx="36">
                  <c:v>21.6</c:v>
                </c:pt>
                <c:pt idx="37">
                  <c:v>22.2</c:v>
                </c:pt>
                <c:pt idx="38">
                  <c:v>22.8</c:v>
                </c:pt>
                <c:pt idx="39">
                  <c:v>23.4</c:v>
                </c:pt>
                <c:pt idx="40">
                  <c:v>24</c:v>
                </c:pt>
                <c:pt idx="41">
                  <c:v>24.6</c:v>
                </c:pt>
                <c:pt idx="42">
                  <c:v>25.2</c:v>
                </c:pt>
                <c:pt idx="43">
                  <c:v>25.8</c:v>
                </c:pt>
                <c:pt idx="44">
                  <c:v>26.4</c:v>
                </c:pt>
                <c:pt idx="45">
                  <c:v>27</c:v>
                </c:pt>
                <c:pt idx="46">
                  <c:v>27.6</c:v>
                </c:pt>
                <c:pt idx="47">
                  <c:v>28.2</c:v>
                </c:pt>
                <c:pt idx="48">
                  <c:v>28.8</c:v>
                </c:pt>
                <c:pt idx="49">
                  <c:v>29.4</c:v>
                </c:pt>
                <c:pt idx="50">
                  <c:v>30</c:v>
                </c:pt>
                <c:pt idx="51">
                  <c:v>30.6</c:v>
                </c:pt>
                <c:pt idx="52">
                  <c:v>31.2</c:v>
                </c:pt>
                <c:pt idx="53">
                  <c:v>31.8</c:v>
                </c:pt>
                <c:pt idx="54">
                  <c:v>32.4</c:v>
                </c:pt>
                <c:pt idx="55">
                  <c:v>33</c:v>
                </c:pt>
                <c:pt idx="56">
                  <c:v>33.6</c:v>
                </c:pt>
                <c:pt idx="57">
                  <c:v>34.200000000000003</c:v>
                </c:pt>
                <c:pt idx="58">
                  <c:v>34.799999999999997</c:v>
                </c:pt>
                <c:pt idx="59">
                  <c:v>35.4</c:v>
                </c:pt>
                <c:pt idx="60">
                  <c:v>36</c:v>
                </c:pt>
                <c:pt idx="61">
                  <c:v>36.6</c:v>
                </c:pt>
                <c:pt idx="62">
                  <c:v>37.200000000000003</c:v>
                </c:pt>
                <c:pt idx="63">
                  <c:v>37.799999999999997</c:v>
                </c:pt>
                <c:pt idx="64">
                  <c:v>38.4</c:v>
                </c:pt>
                <c:pt idx="65">
                  <c:v>39</c:v>
                </c:pt>
                <c:pt idx="66">
                  <c:v>39.6</c:v>
                </c:pt>
                <c:pt idx="67">
                  <c:v>40.200000000000003</c:v>
                </c:pt>
                <c:pt idx="68">
                  <c:v>40.799999999999997</c:v>
                </c:pt>
                <c:pt idx="69">
                  <c:v>41.4</c:v>
                </c:pt>
                <c:pt idx="70">
                  <c:v>42</c:v>
                </c:pt>
                <c:pt idx="71">
                  <c:v>42.6</c:v>
                </c:pt>
                <c:pt idx="72">
                  <c:v>43.2</c:v>
                </c:pt>
                <c:pt idx="73">
                  <c:v>43.8</c:v>
                </c:pt>
                <c:pt idx="74">
                  <c:v>44.4</c:v>
                </c:pt>
                <c:pt idx="75">
                  <c:v>45</c:v>
                </c:pt>
                <c:pt idx="76">
                  <c:v>45.6</c:v>
                </c:pt>
                <c:pt idx="77">
                  <c:v>46.2</c:v>
                </c:pt>
                <c:pt idx="78">
                  <c:v>46.8</c:v>
                </c:pt>
                <c:pt idx="79">
                  <c:v>47.4</c:v>
                </c:pt>
                <c:pt idx="80">
                  <c:v>48</c:v>
                </c:pt>
                <c:pt idx="81">
                  <c:v>48.6</c:v>
                </c:pt>
                <c:pt idx="82">
                  <c:v>49.2</c:v>
                </c:pt>
                <c:pt idx="83">
                  <c:v>49.8</c:v>
                </c:pt>
                <c:pt idx="84">
                  <c:v>50.4</c:v>
                </c:pt>
                <c:pt idx="85">
                  <c:v>51</c:v>
                </c:pt>
                <c:pt idx="86">
                  <c:v>51.6</c:v>
                </c:pt>
                <c:pt idx="87">
                  <c:v>52.2</c:v>
                </c:pt>
                <c:pt idx="88">
                  <c:v>52.8</c:v>
                </c:pt>
                <c:pt idx="89">
                  <c:v>53.4</c:v>
                </c:pt>
                <c:pt idx="90">
                  <c:v>54</c:v>
                </c:pt>
                <c:pt idx="91">
                  <c:v>54.6</c:v>
                </c:pt>
                <c:pt idx="92">
                  <c:v>55.2</c:v>
                </c:pt>
                <c:pt idx="93">
                  <c:v>55.8</c:v>
                </c:pt>
                <c:pt idx="94">
                  <c:v>56.4</c:v>
                </c:pt>
                <c:pt idx="95">
                  <c:v>57</c:v>
                </c:pt>
                <c:pt idx="96">
                  <c:v>57.6</c:v>
                </c:pt>
                <c:pt idx="97">
                  <c:v>58.2</c:v>
                </c:pt>
                <c:pt idx="98">
                  <c:v>58.8</c:v>
                </c:pt>
                <c:pt idx="99">
                  <c:v>59.4</c:v>
                </c:pt>
              </c:numCache>
            </c:numRef>
          </c:xVal>
          <c:yVal>
            <c:numRef>
              <c:f>'flow sensor readings'!$B$2:$B$101</c:f>
              <c:numCache>
                <c:formatCode>General</c:formatCode>
                <c:ptCount val="100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5</c:v>
                </c:pt>
                <c:pt idx="13">
                  <c:v>3</c:v>
                </c:pt>
                <c:pt idx="14">
                  <c:v>2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6</c:v>
                </c:pt>
                <c:pt idx="19">
                  <c:v>8</c:v>
                </c:pt>
                <c:pt idx="20">
                  <c:v>9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  <c:pt idx="24">
                  <c:v>4</c:v>
                </c:pt>
                <c:pt idx="25">
                  <c:v>2</c:v>
                </c:pt>
                <c:pt idx="26">
                  <c:v>2</c:v>
                </c:pt>
                <c:pt idx="27">
                  <c:v>3</c:v>
                </c:pt>
                <c:pt idx="28">
                  <c:v>5</c:v>
                </c:pt>
                <c:pt idx="29">
                  <c:v>6</c:v>
                </c:pt>
                <c:pt idx="30">
                  <c:v>7</c:v>
                </c:pt>
                <c:pt idx="31">
                  <c:v>8</c:v>
                </c:pt>
                <c:pt idx="32">
                  <c:v>6</c:v>
                </c:pt>
                <c:pt idx="33">
                  <c:v>4</c:v>
                </c:pt>
                <c:pt idx="34">
                  <c:v>3</c:v>
                </c:pt>
                <c:pt idx="35">
                  <c:v>2</c:v>
                </c:pt>
                <c:pt idx="36">
                  <c:v>2</c:v>
                </c:pt>
                <c:pt idx="37">
                  <c:v>4</c:v>
                </c:pt>
                <c:pt idx="38">
                  <c:v>5</c:v>
                </c:pt>
                <c:pt idx="39">
                  <c:v>7</c:v>
                </c:pt>
                <c:pt idx="40">
                  <c:v>8</c:v>
                </c:pt>
                <c:pt idx="41">
                  <c:v>9</c:v>
                </c:pt>
                <c:pt idx="42">
                  <c:v>6</c:v>
                </c:pt>
                <c:pt idx="43">
                  <c:v>4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3</c:v>
                </c:pt>
                <c:pt idx="48">
                  <c:v>5</c:v>
                </c:pt>
                <c:pt idx="49">
                  <c:v>7</c:v>
                </c:pt>
                <c:pt idx="50">
                  <c:v>8</c:v>
                </c:pt>
                <c:pt idx="51">
                  <c:v>9</c:v>
                </c:pt>
                <c:pt idx="52">
                  <c:v>8</c:v>
                </c:pt>
                <c:pt idx="53">
                  <c:v>5</c:v>
                </c:pt>
                <c:pt idx="54">
                  <c:v>4</c:v>
                </c:pt>
                <c:pt idx="55">
                  <c:v>2</c:v>
                </c:pt>
                <c:pt idx="56">
                  <c:v>2</c:v>
                </c:pt>
                <c:pt idx="57">
                  <c:v>3</c:v>
                </c:pt>
                <c:pt idx="58">
                  <c:v>3</c:v>
                </c:pt>
                <c:pt idx="59">
                  <c:v>5</c:v>
                </c:pt>
                <c:pt idx="60">
                  <c:v>7</c:v>
                </c:pt>
                <c:pt idx="61">
                  <c:v>7</c:v>
                </c:pt>
                <c:pt idx="62">
                  <c:v>7</c:v>
                </c:pt>
                <c:pt idx="63">
                  <c:v>4</c:v>
                </c:pt>
                <c:pt idx="64">
                  <c:v>3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4</c:v>
                </c:pt>
                <c:pt idx="69">
                  <c:v>7</c:v>
                </c:pt>
                <c:pt idx="70">
                  <c:v>7</c:v>
                </c:pt>
                <c:pt idx="71">
                  <c:v>8</c:v>
                </c:pt>
                <c:pt idx="72">
                  <c:v>7</c:v>
                </c:pt>
                <c:pt idx="73">
                  <c:v>5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4</c:v>
                </c:pt>
                <c:pt idx="79">
                  <c:v>6</c:v>
                </c:pt>
                <c:pt idx="80">
                  <c:v>7</c:v>
                </c:pt>
                <c:pt idx="81">
                  <c:v>9</c:v>
                </c:pt>
                <c:pt idx="82">
                  <c:v>8</c:v>
                </c:pt>
                <c:pt idx="83">
                  <c:v>6</c:v>
                </c:pt>
                <c:pt idx="84">
                  <c:v>4</c:v>
                </c:pt>
                <c:pt idx="85">
                  <c:v>3</c:v>
                </c:pt>
                <c:pt idx="86">
                  <c:v>2</c:v>
                </c:pt>
                <c:pt idx="87">
                  <c:v>2</c:v>
                </c:pt>
                <c:pt idx="88">
                  <c:v>3</c:v>
                </c:pt>
                <c:pt idx="89">
                  <c:v>5</c:v>
                </c:pt>
                <c:pt idx="90">
                  <c:v>6</c:v>
                </c:pt>
                <c:pt idx="91">
                  <c:v>8</c:v>
                </c:pt>
                <c:pt idx="92">
                  <c:v>7</c:v>
                </c:pt>
                <c:pt idx="93">
                  <c:v>5</c:v>
                </c:pt>
                <c:pt idx="94">
                  <c:v>4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4</c:v>
                </c:pt>
                <c:pt idx="99">
                  <c:v>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267-4C01-B7A8-E2DB20B42754}"/>
            </c:ext>
          </c:extLst>
        </c:ser>
        <c:ser>
          <c:idx val="1"/>
          <c:order val="1"/>
          <c:tx>
            <c:v>Equation</c:v>
          </c:tx>
          <c:spPr>
            <a:ln w="2222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'flow sensor readings'!$A$2:$A$101</c:f>
              <c:numCache>
                <c:formatCode>General</c:formatCode>
                <c:ptCount val="100"/>
                <c:pt idx="0">
                  <c:v>0</c:v>
                </c:pt>
                <c:pt idx="1">
                  <c:v>0.6</c:v>
                </c:pt>
                <c:pt idx="2">
                  <c:v>1.2</c:v>
                </c:pt>
                <c:pt idx="3">
                  <c:v>1.8</c:v>
                </c:pt>
                <c:pt idx="4">
                  <c:v>2.4</c:v>
                </c:pt>
                <c:pt idx="5">
                  <c:v>3</c:v>
                </c:pt>
                <c:pt idx="6">
                  <c:v>3.6</c:v>
                </c:pt>
                <c:pt idx="7">
                  <c:v>4.2</c:v>
                </c:pt>
                <c:pt idx="8">
                  <c:v>4.8</c:v>
                </c:pt>
                <c:pt idx="9">
                  <c:v>5.4</c:v>
                </c:pt>
                <c:pt idx="10">
                  <c:v>6</c:v>
                </c:pt>
                <c:pt idx="11">
                  <c:v>6.6</c:v>
                </c:pt>
                <c:pt idx="12">
                  <c:v>7.2</c:v>
                </c:pt>
                <c:pt idx="13">
                  <c:v>7.8</c:v>
                </c:pt>
                <c:pt idx="14">
                  <c:v>8.4</c:v>
                </c:pt>
                <c:pt idx="15">
                  <c:v>9</c:v>
                </c:pt>
                <c:pt idx="16">
                  <c:v>9.6</c:v>
                </c:pt>
                <c:pt idx="17">
                  <c:v>10.199999999999999</c:v>
                </c:pt>
                <c:pt idx="18">
                  <c:v>10.8</c:v>
                </c:pt>
                <c:pt idx="19">
                  <c:v>11.4</c:v>
                </c:pt>
                <c:pt idx="20">
                  <c:v>12</c:v>
                </c:pt>
                <c:pt idx="21">
                  <c:v>12.6</c:v>
                </c:pt>
                <c:pt idx="22">
                  <c:v>13.2</c:v>
                </c:pt>
                <c:pt idx="23">
                  <c:v>13.8</c:v>
                </c:pt>
                <c:pt idx="24">
                  <c:v>14.4</c:v>
                </c:pt>
                <c:pt idx="25">
                  <c:v>15</c:v>
                </c:pt>
                <c:pt idx="26">
                  <c:v>15.6</c:v>
                </c:pt>
                <c:pt idx="27">
                  <c:v>16.2</c:v>
                </c:pt>
                <c:pt idx="28">
                  <c:v>16.8</c:v>
                </c:pt>
                <c:pt idx="29">
                  <c:v>17.399999999999999</c:v>
                </c:pt>
                <c:pt idx="30">
                  <c:v>18</c:v>
                </c:pt>
                <c:pt idx="31">
                  <c:v>18.600000000000001</c:v>
                </c:pt>
                <c:pt idx="32">
                  <c:v>19.2</c:v>
                </c:pt>
                <c:pt idx="33">
                  <c:v>19.8</c:v>
                </c:pt>
                <c:pt idx="34">
                  <c:v>20.399999999999999</c:v>
                </c:pt>
                <c:pt idx="35">
                  <c:v>21</c:v>
                </c:pt>
                <c:pt idx="36">
                  <c:v>21.6</c:v>
                </c:pt>
                <c:pt idx="37">
                  <c:v>22.2</c:v>
                </c:pt>
                <c:pt idx="38">
                  <c:v>22.8</c:v>
                </c:pt>
                <c:pt idx="39">
                  <c:v>23.4</c:v>
                </c:pt>
                <c:pt idx="40">
                  <c:v>24</c:v>
                </c:pt>
                <c:pt idx="41">
                  <c:v>24.6</c:v>
                </c:pt>
                <c:pt idx="42">
                  <c:v>25.2</c:v>
                </c:pt>
                <c:pt idx="43">
                  <c:v>25.8</c:v>
                </c:pt>
                <c:pt idx="44">
                  <c:v>26.4</c:v>
                </c:pt>
                <c:pt idx="45">
                  <c:v>27</c:v>
                </c:pt>
                <c:pt idx="46">
                  <c:v>27.6</c:v>
                </c:pt>
                <c:pt idx="47">
                  <c:v>28.2</c:v>
                </c:pt>
                <c:pt idx="48">
                  <c:v>28.8</c:v>
                </c:pt>
                <c:pt idx="49">
                  <c:v>29.4</c:v>
                </c:pt>
                <c:pt idx="50">
                  <c:v>30</c:v>
                </c:pt>
                <c:pt idx="51">
                  <c:v>30.6</c:v>
                </c:pt>
                <c:pt idx="52">
                  <c:v>31.2</c:v>
                </c:pt>
                <c:pt idx="53">
                  <c:v>31.8</c:v>
                </c:pt>
                <c:pt idx="54">
                  <c:v>32.4</c:v>
                </c:pt>
                <c:pt idx="55">
                  <c:v>33</c:v>
                </c:pt>
                <c:pt idx="56">
                  <c:v>33.6</c:v>
                </c:pt>
                <c:pt idx="57">
                  <c:v>34.200000000000003</c:v>
                </c:pt>
                <c:pt idx="58">
                  <c:v>34.799999999999997</c:v>
                </c:pt>
                <c:pt idx="59">
                  <c:v>35.4</c:v>
                </c:pt>
                <c:pt idx="60">
                  <c:v>36</c:v>
                </c:pt>
                <c:pt idx="61">
                  <c:v>36.6</c:v>
                </c:pt>
                <c:pt idx="62">
                  <c:v>37.200000000000003</c:v>
                </c:pt>
                <c:pt idx="63">
                  <c:v>37.799999999999997</c:v>
                </c:pt>
                <c:pt idx="64">
                  <c:v>38.4</c:v>
                </c:pt>
                <c:pt idx="65">
                  <c:v>39</c:v>
                </c:pt>
                <c:pt idx="66">
                  <c:v>39.6</c:v>
                </c:pt>
                <c:pt idx="67">
                  <c:v>40.200000000000003</c:v>
                </c:pt>
                <c:pt idx="68">
                  <c:v>40.799999999999997</c:v>
                </c:pt>
                <c:pt idx="69">
                  <c:v>41.4</c:v>
                </c:pt>
                <c:pt idx="70">
                  <c:v>42</c:v>
                </c:pt>
                <c:pt idx="71">
                  <c:v>42.6</c:v>
                </c:pt>
                <c:pt idx="72">
                  <c:v>43.2</c:v>
                </c:pt>
                <c:pt idx="73">
                  <c:v>43.8</c:v>
                </c:pt>
                <c:pt idx="74">
                  <c:v>44.4</c:v>
                </c:pt>
                <c:pt idx="75">
                  <c:v>45</c:v>
                </c:pt>
                <c:pt idx="76">
                  <c:v>45.6</c:v>
                </c:pt>
                <c:pt idx="77">
                  <c:v>46.2</c:v>
                </c:pt>
                <c:pt idx="78">
                  <c:v>46.8</c:v>
                </c:pt>
                <c:pt idx="79">
                  <c:v>47.4</c:v>
                </c:pt>
                <c:pt idx="80">
                  <c:v>48</c:v>
                </c:pt>
                <c:pt idx="81">
                  <c:v>48.6</c:v>
                </c:pt>
                <c:pt idx="82">
                  <c:v>49.2</c:v>
                </c:pt>
                <c:pt idx="83">
                  <c:v>49.8</c:v>
                </c:pt>
                <c:pt idx="84">
                  <c:v>50.4</c:v>
                </c:pt>
                <c:pt idx="85">
                  <c:v>51</c:v>
                </c:pt>
                <c:pt idx="86">
                  <c:v>51.6</c:v>
                </c:pt>
                <c:pt idx="87">
                  <c:v>52.2</c:v>
                </c:pt>
                <c:pt idx="88">
                  <c:v>52.8</c:v>
                </c:pt>
                <c:pt idx="89">
                  <c:v>53.4</c:v>
                </c:pt>
                <c:pt idx="90">
                  <c:v>54</c:v>
                </c:pt>
                <c:pt idx="91">
                  <c:v>54.6</c:v>
                </c:pt>
                <c:pt idx="92">
                  <c:v>55.2</c:v>
                </c:pt>
                <c:pt idx="93">
                  <c:v>55.8</c:v>
                </c:pt>
                <c:pt idx="94">
                  <c:v>56.4</c:v>
                </c:pt>
                <c:pt idx="95">
                  <c:v>57</c:v>
                </c:pt>
                <c:pt idx="96">
                  <c:v>57.6</c:v>
                </c:pt>
                <c:pt idx="97">
                  <c:v>58.2</c:v>
                </c:pt>
                <c:pt idx="98">
                  <c:v>58.8</c:v>
                </c:pt>
                <c:pt idx="99">
                  <c:v>59.4</c:v>
                </c:pt>
              </c:numCache>
            </c:numRef>
          </c:xVal>
          <c:yVal>
            <c:numRef>
              <c:f>'flow sensor readings'!$C$2:$C$101</c:f>
              <c:numCache>
                <c:formatCode>General</c:formatCode>
                <c:ptCount val="100"/>
                <c:pt idx="0">
                  <c:v>8.1297594305793268</c:v>
                </c:pt>
                <c:pt idx="1">
                  <c:v>7.3517649561815874</c:v>
                </c:pt>
                <c:pt idx="2">
                  <c:v>5.6832811853909764</c:v>
                </c:pt>
                <c:pt idx="3">
                  <c:v>3.7453741560367595</c:v>
                </c:pt>
                <c:pt idx="4">
                  <c:v>2.2593983466417895</c:v>
                </c:pt>
                <c:pt idx="5">
                  <c:v>1.7784841648298464</c:v>
                </c:pt>
                <c:pt idx="6">
                  <c:v>2.4816441192406264</c:v>
                </c:pt>
                <c:pt idx="7">
                  <c:v>4.1071383149519409</c:v>
                </c:pt>
                <c:pt idx="8">
                  <c:v>6.0499028866038493</c:v>
                </c:pt>
                <c:pt idx="9">
                  <c:v>7.5867752142931462</c:v>
                </c:pt>
                <c:pt idx="10">
                  <c:v>8.1456794864851787</c:v>
                </c:pt>
                <c:pt idx="11">
                  <c:v>7.5185726476028059</c:v>
                </c:pt>
                <c:pt idx="12">
                  <c:v>5.9388850531212531</c:v>
                </c:pt>
                <c:pt idx="13">
                  <c:v>3.9946298036101644</c:v>
                </c:pt>
                <c:pt idx="14">
                  <c:v>2.4095243996421791</c:v>
                </c:pt>
                <c:pt idx="15">
                  <c:v>1.7735986335464564</c:v>
                </c:pt>
                <c:pt idx="16">
                  <c:v>2.3235655635000381</c:v>
                </c:pt>
                <c:pt idx="17">
                  <c:v>3.8547089147011961</c:v>
                </c:pt>
                <c:pt idx="18">
                  <c:v>5.7970853942472278</c:v>
                </c:pt>
                <c:pt idx="19">
                  <c:v>7.4276768432304188</c:v>
                </c:pt>
                <c:pt idx="20">
                  <c:v>8.1395220263860164</c:v>
                </c:pt>
                <c:pt idx="21">
                  <c:v>7.667648113177707</c:v>
                </c:pt>
                <c:pt idx="22">
                  <c:v>6.1877025187987478</c:v>
                </c:pt>
                <c:pt idx="23">
                  <c:v>4.2505710010819957</c:v>
                </c:pt>
                <c:pt idx="24">
                  <c:v>2.577319366914185</c:v>
                </c:pt>
                <c:pt idx="25">
                  <c:v>1.7907884139804571</c:v>
                </c:pt>
                <c:pt idx="26">
                  <c:v>2.1837515399729917</c:v>
                </c:pt>
                <c:pt idx="27">
                  <c:v>3.6099345911087162</c:v>
                </c:pt>
                <c:pt idx="28">
                  <c:v>5.5384640447950781</c:v>
                </c:pt>
                <c:pt idx="29">
                  <c:v>7.2514760730426238</c:v>
                </c:pt>
                <c:pt idx="30">
                  <c:v>8.1113297159794744</c:v>
                </c:pt>
                <c:pt idx="31">
                  <c:v>7.7979583931085283</c:v>
                </c:pt>
                <c:pt idx="32">
                  <c:v>6.4280094996709014</c:v>
                </c:pt>
                <c:pt idx="33">
                  <c:v>4.511424304602464</c:v>
                </c:pt>
                <c:pt idx="34">
                  <c:v>2.7616205792366202</c:v>
                </c:pt>
                <c:pt idx="35">
                  <c:v>1.829934396310176</c:v>
                </c:pt>
                <c:pt idx="36">
                  <c:v>2.0631708349376967</c:v>
                </c:pt>
                <c:pt idx="37">
                  <c:v>3.3745114115643897</c:v>
                </c:pt>
                <c:pt idx="38">
                  <c:v>5.2758308531560871</c:v>
                </c:pt>
                <c:pt idx="39">
                  <c:v>7.0593938176557174</c:v>
                </c:pt>
                <c:pt idx="40">
                  <c:v>8.0612979027906704</c:v>
                </c:pt>
                <c:pt idx="41">
                  <c:v>7.9086005535698938</c:v>
                </c:pt>
                <c:pt idx="42">
                  <c:v>6.6581408830419182</c:v>
                </c:pt>
                <c:pt idx="43">
                  <c:v>4.7753822338151402</c:v>
                </c:pt>
                <c:pt idx="44">
                  <c:v>2.9611509938561795</c:v>
                </c:pt>
                <c:pt idx="45">
                  <c:v>1.8907653338496808</c:v>
                </c:pt>
                <c:pt idx="46">
                  <c:v>1.9626589649575643</c:v>
                </c:pt>
                <c:pt idx="47">
                  <c:v>3.1500706483838492</c:v>
                </c:pt>
                <c:pt idx="48">
                  <c:v>5.0110056327212167</c:v>
                </c:pt>
                <c:pt idx="49">
                  <c:v>6.8527610355001354</c:v>
                </c:pt>
                <c:pt idx="50">
                  <c:v>7.9897732625883755</c:v>
                </c:pt>
                <c:pt idx="51">
                  <c:v>7.9988079432335368</c:v>
                </c:pt>
                <c:pt idx="52">
                  <c:v>6.8765020640161456</c:v>
                </c:pt>
                <c:pt idx="53">
                  <c:v>5.0406157960811369</c:v>
                </c:pt>
                <c:pt idx="54">
                  <c:v>3.1745280432528542</c:v>
                </c:pt>
                <c:pt idx="55">
                  <c:v>1.9728597225460009</c:v>
                </c:pt>
                <c:pt idx="56">
                  <c:v>1.8829123874978628</c:v>
                </c:pt>
                <c:pt idx="57">
                  <c:v>2.9381674755485983</c:v>
                </c:pt>
                <c:pt idx="58">
                  <c:v>4.7458233856827405</c:v>
                </c:pt>
                <c:pt idx="59">
                  <c:v>6.6330095071579001</c:v>
                </c:pt>
                <c:pt idx="60">
                  <c:v>7.8972513972316438</c:v>
                </c:pt>
                <c:pt idx="61">
                  <c:v>8.0679555054771228</c:v>
                </c:pt>
                <c:pt idx="62">
                  <c:v>7.0815799946854803</c:v>
                </c:pt>
                <c:pt idx="63">
                  <c:v>5.3052871597641342</c:v>
                </c:pt>
                <c:pt idx="64">
                  <c:v>3.4002732150977462</c:v>
                </c:pt>
                <c:pt idx="65">
                  <c:v>2.0756487216256594</c:v>
                </c:pt>
                <c:pt idx="66">
                  <c:v>1.8244836750976572</c:v>
                </c:pt>
                <c:pt idx="67">
                  <c:v>2.7402701927396844</c:v>
                </c:pt>
                <c:pt idx="68">
                  <c:v>4.4821215881083285</c:v>
                </c:pt>
                <c:pt idx="69">
                  <c:v>6.401661914402311</c:v>
                </c:pt>
                <c:pt idx="70">
                  <c:v>7.7843734005916794</c:v>
                </c:pt>
                <c:pt idx="71">
                  <c:v>8.11556410946827</c:v>
                </c:pt>
                <c:pt idx="72">
                  <c:v>7.2719536681996741</c:v>
                </c:pt>
                <c:pt idx="73">
                  <c:v>5.5675623887616563</c:v>
                </c:pt>
                <c:pt idx="74">
                  <c:v>3.6368222970225998</c:v>
                </c:pt>
                <c:pt idx="75">
                  <c:v>2.1984200951530339</c:v>
                </c:pt>
                <c:pt idx="76">
                  <c:v>1.7877776865357662</c:v>
                </c:pt>
                <c:pt idx="77">
                  <c:v>2.5577500513326488</c:v>
                </c:pt>
                <c:pt idx="78">
                  <c:v>4.2217274578734436</c:v>
                </c:pt>
                <c:pt idx="79">
                  <c:v>6.1603212893734831</c:v>
                </c:pt>
                <c:pt idx="80">
                  <c:v>7.6519214163440594</c:v>
                </c:pt>
                <c:pt idx="81">
                  <c:v>8.1413038701131324</c:v>
                </c:pt>
                <c:pt idx="82">
                  <c:v>7.4463039650742679</c:v>
                </c:pt>
                <c:pt idx="83">
                  <c:v>5.8256241500440309</c:v>
                </c:pt>
                <c:pt idx="84">
                  <c:v>3.8825362152141398</c:v>
                </c:pt>
                <c:pt idx="85">
                  <c:v>2.3403231471891219</c:v>
                </c:pt>
                <c:pt idx="86">
                  <c:v>1.7730487615211046</c:v>
                </c:pt>
                <c:pt idx="87">
                  <c:v>2.3918717528505078</c:v>
                </c:pt>
                <c:pt idx="88">
                  <c:v>3.9664452936738384</c:v>
                </c:pt>
                <c:pt idx="89">
                  <c:v>5.9106599069978305</c:v>
                </c:pt>
                <c:pt idx="90">
                  <c:v>7.5008132184117446</c:v>
                </c:pt>
                <c:pt idx="91">
                  <c:v>8.1449964338654208</c:v>
                </c:pt>
                <c:pt idx="92">
                  <c:v>7.603422793510223</c:v>
                </c:pt>
                <c:pt idx="93">
                  <c:v>6.0776843061487371</c:v>
                </c:pt>
                <c:pt idx="94">
                  <c:v>4.1357123917312784</c:v>
                </c:pt>
                <c:pt idx="95">
                  <c:v>2.5003746163544096</c:v>
                </c:pt>
                <c:pt idx="96">
                  <c:v>1.7803989583457351</c:v>
                </c:pt>
                <c:pt idx="97">
                  <c:v>2.2437846857119941</c:v>
                </c:pt>
                <c:pt idx="98">
                  <c:v>3.7180439728474886</c:v>
                </c:pt>
                <c:pt idx="99">
                  <c:v>5.6544076976166906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267-4C01-B7A8-E2DB20B42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4325480"/>
        <c:axId val="294327448"/>
      </c:scatterChart>
      <c:valAx>
        <c:axId val="294325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27448"/>
        <c:crosses val="autoZero"/>
        <c:crossBetween val="midCat"/>
      </c:valAx>
      <c:valAx>
        <c:axId val="294327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Flow rate (ml/sec)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432548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Velocity Profile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marker>
            <c:symbol val="none"/>
          </c:marker>
          <c:xVal>
            <c:numRef>
              <c:f>'flow sensor readings'!$A$2:$A$1048576</c:f>
              <c:numCache>
                <c:formatCode>General</c:formatCode>
                <c:ptCount val="1048575"/>
                <c:pt idx="0">
                  <c:v>0</c:v>
                </c:pt>
                <c:pt idx="1">
                  <c:v>0.6</c:v>
                </c:pt>
                <c:pt idx="2">
                  <c:v>1.2</c:v>
                </c:pt>
                <c:pt idx="3">
                  <c:v>1.8</c:v>
                </c:pt>
                <c:pt idx="4">
                  <c:v>2.4</c:v>
                </c:pt>
                <c:pt idx="5">
                  <c:v>3</c:v>
                </c:pt>
                <c:pt idx="6">
                  <c:v>3.6</c:v>
                </c:pt>
                <c:pt idx="7">
                  <c:v>4.2</c:v>
                </c:pt>
                <c:pt idx="8">
                  <c:v>4.8</c:v>
                </c:pt>
                <c:pt idx="9">
                  <c:v>5.4</c:v>
                </c:pt>
                <c:pt idx="10">
                  <c:v>6</c:v>
                </c:pt>
                <c:pt idx="11">
                  <c:v>6.6</c:v>
                </c:pt>
                <c:pt idx="12">
                  <c:v>7.2</c:v>
                </c:pt>
                <c:pt idx="13">
                  <c:v>7.8</c:v>
                </c:pt>
                <c:pt idx="14">
                  <c:v>8.4</c:v>
                </c:pt>
                <c:pt idx="15">
                  <c:v>9</c:v>
                </c:pt>
                <c:pt idx="16">
                  <c:v>9.6</c:v>
                </c:pt>
                <c:pt idx="17">
                  <c:v>10.199999999999999</c:v>
                </c:pt>
                <c:pt idx="18">
                  <c:v>10.8</c:v>
                </c:pt>
                <c:pt idx="19">
                  <c:v>11.4</c:v>
                </c:pt>
                <c:pt idx="20">
                  <c:v>12</c:v>
                </c:pt>
                <c:pt idx="21">
                  <c:v>12.6</c:v>
                </c:pt>
                <c:pt idx="22">
                  <c:v>13.2</c:v>
                </c:pt>
                <c:pt idx="23">
                  <c:v>13.8</c:v>
                </c:pt>
                <c:pt idx="24">
                  <c:v>14.4</c:v>
                </c:pt>
                <c:pt idx="25">
                  <c:v>15</c:v>
                </c:pt>
                <c:pt idx="26">
                  <c:v>15.6</c:v>
                </c:pt>
                <c:pt idx="27">
                  <c:v>16.2</c:v>
                </c:pt>
                <c:pt idx="28">
                  <c:v>16.8</c:v>
                </c:pt>
                <c:pt idx="29">
                  <c:v>17.399999999999999</c:v>
                </c:pt>
                <c:pt idx="30">
                  <c:v>18</c:v>
                </c:pt>
                <c:pt idx="31">
                  <c:v>18.600000000000001</c:v>
                </c:pt>
                <c:pt idx="32">
                  <c:v>19.2</c:v>
                </c:pt>
                <c:pt idx="33">
                  <c:v>19.8</c:v>
                </c:pt>
                <c:pt idx="34">
                  <c:v>20.399999999999999</c:v>
                </c:pt>
                <c:pt idx="35">
                  <c:v>21</c:v>
                </c:pt>
                <c:pt idx="36">
                  <c:v>21.6</c:v>
                </c:pt>
                <c:pt idx="37">
                  <c:v>22.2</c:v>
                </c:pt>
                <c:pt idx="38">
                  <c:v>22.8</c:v>
                </c:pt>
                <c:pt idx="39">
                  <c:v>23.4</c:v>
                </c:pt>
                <c:pt idx="40">
                  <c:v>24</c:v>
                </c:pt>
                <c:pt idx="41">
                  <c:v>24.6</c:v>
                </c:pt>
                <c:pt idx="42">
                  <c:v>25.2</c:v>
                </c:pt>
                <c:pt idx="43">
                  <c:v>25.8</c:v>
                </c:pt>
                <c:pt idx="44">
                  <c:v>26.4</c:v>
                </c:pt>
                <c:pt idx="45">
                  <c:v>27</c:v>
                </c:pt>
                <c:pt idx="46">
                  <c:v>27.6</c:v>
                </c:pt>
                <c:pt idx="47">
                  <c:v>28.2</c:v>
                </c:pt>
                <c:pt idx="48">
                  <c:v>28.8</c:v>
                </c:pt>
                <c:pt idx="49">
                  <c:v>29.4</c:v>
                </c:pt>
                <c:pt idx="50">
                  <c:v>30</c:v>
                </c:pt>
                <c:pt idx="51">
                  <c:v>30.6</c:v>
                </c:pt>
                <c:pt idx="52">
                  <c:v>31.2</c:v>
                </c:pt>
                <c:pt idx="53">
                  <c:v>31.8</c:v>
                </c:pt>
                <c:pt idx="54">
                  <c:v>32.4</c:v>
                </c:pt>
                <c:pt idx="55">
                  <c:v>33</c:v>
                </c:pt>
                <c:pt idx="56">
                  <c:v>33.6</c:v>
                </c:pt>
                <c:pt idx="57">
                  <c:v>34.200000000000003</c:v>
                </c:pt>
                <c:pt idx="58">
                  <c:v>34.799999999999997</c:v>
                </c:pt>
                <c:pt idx="59">
                  <c:v>35.4</c:v>
                </c:pt>
                <c:pt idx="60">
                  <c:v>36</c:v>
                </c:pt>
                <c:pt idx="61">
                  <c:v>36.6</c:v>
                </c:pt>
                <c:pt idx="62">
                  <c:v>37.200000000000003</c:v>
                </c:pt>
                <c:pt idx="63">
                  <c:v>37.799999999999997</c:v>
                </c:pt>
                <c:pt idx="64">
                  <c:v>38.4</c:v>
                </c:pt>
                <c:pt idx="65">
                  <c:v>39</c:v>
                </c:pt>
                <c:pt idx="66">
                  <c:v>39.6</c:v>
                </c:pt>
                <c:pt idx="67">
                  <c:v>40.200000000000003</c:v>
                </c:pt>
                <c:pt idx="68">
                  <c:v>40.799999999999997</c:v>
                </c:pt>
                <c:pt idx="69">
                  <c:v>41.4</c:v>
                </c:pt>
                <c:pt idx="70">
                  <c:v>42</c:v>
                </c:pt>
                <c:pt idx="71">
                  <c:v>42.6</c:v>
                </c:pt>
                <c:pt idx="72">
                  <c:v>43.2</c:v>
                </c:pt>
                <c:pt idx="73">
                  <c:v>43.8</c:v>
                </c:pt>
                <c:pt idx="74">
                  <c:v>44.4</c:v>
                </c:pt>
                <c:pt idx="75">
                  <c:v>45</c:v>
                </c:pt>
                <c:pt idx="76">
                  <c:v>45.6</c:v>
                </c:pt>
                <c:pt idx="77">
                  <c:v>46.2</c:v>
                </c:pt>
                <c:pt idx="78">
                  <c:v>46.8</c:v>
                </c:pt>
                <c:pt idx="79">
                  <c:v>47.4</c:v>
                </c:pt>
                <c:pt idx="80">
                  <c:v>48</c:v>
                </c:pt>
                <c:pt idx="81">
                  <c:v>48.6</c:v>
                </c:pt>
                <c:pt idx="82">
                  <c:v>49.2</c:v>
                </c:pt>
                <c:pt idx="83">
                  <c:v>49.8</c:v>
                </c:pt>
                <c:pt idx="84">
                  <c:v>50.4</c:v>
                </c:pt>
                <c:pt idx="85">
                  <c:v>51</c:v>
                </c:pt>
                <c:pt idx="86">
                  <c:v>51.6</c:v>
                </c:pt>
                <c:pt idx="87">
                  <c:v>52.2</c:v>
                </c:pt>
                <c:pt idx="88">
                  <c:v>52.8</c:v>
                </c:pt>
                <c:pt idx="89">
                  <c:v>53.4</c:v>
                </c:pt>
                <c:pt idx="90">
                  <c:v>54</c:v>
                </c:pt>
                <c:pt idx="91">
                  <c:v>54.6</c:v>
                </c:pt>
                <c:pt idx="92">
                  <c:v>55.2</c:v>
                </c:pt>
                <c:pt idx="93">
                  <c:v>55.8</c:v>
                </c:pt>
                <c:pt idx="94">
                  <c:v>56.4</c:v>
                </c:pt>
                <c:pt idx="95">
                  <c:v>57</c:v>
                </c:pt>
                <c:pt idx="96">
                  <c:v>57.6</c:v>
                </c:pt>
                <c:pt idx="97">
                  <c:v>58.2</c:v>
                </c:pt>
                <c:pt idx="98">
                  <c:v>58.8</c:v>
                </c:pt>
                <c:pt idx="99">
                  <c:v>59.4</c:v>
                </c:pt>
              </c:numCache>
            </c:numRef>
          </c:xVal>
          <c:yVal>
            <c:numRef>
              <c:f>'flow sensor readings'!$D$2:$D$1048576</c:f>
              <c:numCache>
                <c:formatCode>General</c:formatCode>
                <c:ptCount val="1048575"/>
                <c:pt idx="0">
                  <c:v>0.28767726222856782</c:v>
                </c:pt>
                <c:pt idx="1">
                  <c:v>0.2601473799073456</c:v>
                </c:pt>
                <c:pt idx="2">
                  <c:v>0.20110690677250445</c:v>
                </c:pt>
                <c:pt idx="3">
                  <c:v>0.13253270191212876</c:v>
                </c:pt>
                <c:pt idx="4">
                  <c:v>7.9950401508909738E-2</c:v>
                </c:pt>
                <c:pt idx="5">
                  <c:v>6.2932914537503409E-2</c:v>
                </c:pt>
                <c:pt idx="6">
                  <c:v>8.7814724672350547E-2</c:v>
                </c:pt>
                <c:pt idx="7">
                  <c:v>0.14533398142080467</c:v>
                </c:pt>
                <c:pt idx="8">
                  <c:v>0.21408007383594652</c:v>
                </c:pt>
                <c:pt idx="9">
                  <c:v>0.2684633833790922</c:v>
                </c:pt>
                <c:pt idx="10">
                  <c:v>0.28824060461730994</c:v>
                </c:pt>
                <c:pt idx="11">
                  <c:v>0.26604998753017711</c:v>
                </c:pt>
                <c:pt idx="12">
                  <c:v>0.210151629622125</c:v>
                </c:pt>
                <c:pt idx="13">
                  <c:v>0.14135278852123723</c:v>
                </c:pt>
                <c:pt idx="14">
                  <c:v>8.5262717609418934E-2</c:v>
                </c:pt>
                <c:pt idx="15">
                  <c:v>6.2760036572769157E-2</c:v>
                </c:pt>
                <c:pt idx="16">
                  <c:v>8.2221003662421729E-2</c:v>
                </c:pt>
                <c:pt idx="17">
                  <c:v>0.13640158933832966</c:v>
                </c:pt>
                <c:pt idx="18">
                  <c:v>0.2051339488410201</c:v>
                </c:pt>
                <c:pt idx="19">
                  <c:v>0.2628335754858605</c:v>
                </c:pt>
                <c:pt idx="20">
                  <c:v>0.28802271855576844</c:v>
                </c:pt>
                <c:pt idx="21">
                  <c:v>0.27132512785483748</c:v>
                </c:pt>
                <c:pt idx="22">
                  <c:v>0.21895621085628969</c:v>
                </c:pt>
                <c:pt idx="23">
                  <c:v>0.15040944802130204</c:v>
                </c:pt>
                <c:pt idx="24">
                  <c:v>9.1200260683446027E-2</c:v>
                </c:pt>
                <c:pt idx="25">
                  <c:v>6.336830905804873E-2</c:v>
                </c:pt>
                <c:pt idx="26">
                  <c:v>7.7273585986305432E-2</c:v>
                </c:pt>
                <c:pt idx="27">
                  <c:v>0.12774007753392483</c:v>
                </c:pt>
                <c:pt idx="28">
                  <c:v>0.1959824502758343</c:v>
                </c:pt>
                <c:pt idx="29">
                  <c:v>0.25659858715649764</c:v>
                </c:pt>
                <c:pt idx="30">
                  <c:v>0.28702511379969825</c:v>
                </c:pt>
                <c:pt idx="31">
                  <c:v>0.27593624887149781</c:v>
                </c:pt>
                <c:pt idx="32">
                  <c:v>0.22745964259274243</c:v>
                </c:pt>
                <c:pt idx="33">
                  <c:v>0.15963992585288264</c:v>
                </c:pt>
                <c:pt idx="34">
                  <c:v>9.7721888861876147E-2</c:v>
                </c:pt>
                <c:pt idx="35">
                  <c:v>6.4753517208428021E-2</c:v>
                </c:pt>
                <c:pt idx="36">
                  <c:v>7.3006752828651683E-2</c:v>
                </c:pt>
                <c:pt idx="37">
                  <c:v>0.11940946254651059</c:v>
                </c:pt>
                <c:pt idx="38">
                  <c:v>0.18668898984982613</c:v>
                </c:pt>
                <c:pt idx="39">
                  <c:v>0.24980162129001124</c:v>
                </c:pt>
                <c:pt idx="40">
                  <c:v>0.28525470285883475</c:v>
                </c:pt>
                <c:pt idx="41">
                  <c:v>0.27985139963092331</c:v>
                </c:pt>
                <c:pt idx="42">
                  <c:v>0.23560300364621081</c:v>
                </c:pt>
                <c:pt idx="43">
                  <c:v>0.16898026305078342</c:v>
                </c:pt>
                <c:pt idx="44">
                  <c:v>0.10478241308762135</c:v>
                </c:pt>
                <c:pt idx="45">
                  <c:v>6.6906062768920055E-2</c:v>
                </c:pt>
                <c:pt idx="46">
                  <c:v>6.9450069531407074E-2</c:v>
                </c:pt>
                <c:pt idx="47">
                  <c:v>0.1114674680956776</c:v>
                </c:pt>
                <c:pt idx="48">
                  <c:v>0.17731796294130278</c:v>
                </c:pt>
                <c:pt idx="49">
                  <c:v>0.24248977478769054</c:v>
                </c:pt>
                <c:pt idx="50">
                  <c:v>0.28272375309937631</c:v>
                </c:pt>
                <c:pt idx="51">
                  <c:v>0.28304345163600625</c:v>
                </c:pt>
                <c:pt idx="52">
                  <c:v>0.24332986779958052</c:v>
                </c:pt>
                <c:pt idx="53">
                  <c:v>0.17836573942254552</c:v>
                </c:pt>
                <c:pt idx="54">
                  <c:v>0.11233291023541593</c:v>
                </c:pt>
                <c:pt idx="55">
                  <c:v>6.9811030521797615E-2</c:v>
                </c:pt>
                <c:pt idx="56">
                  <c:v>6.6628180732408449E-2</c:v>
                </c:pt>
                <c:pt idx="57">
                  <c:v>0.10396912510787679</c:v>
                </c:pt>
                <c:pt idx="58">
                  <c:v>0.16793430239500143</c:v>
                </c:pt>
                <c:pt idx="59">
                  <c:v>0.23471371221365531</c:v>
                </c:pt>
                <c:pt idx="60">
                  <c:v>0.27944980174209633</c:v>
                </c:pt>
                <c:pt idx="61">
                  <c:v>0.28549028681801569</c:v>
                </c:pt>
                <c:pt idx="62">
                  <c:v>0.25058669478717199</c:v>
                </c:pt>
                <c:pt idx="63">
                  <c:v>0.18773132200156173</c:v>
                </c:pt>
                <c:pt idx="64">
                  <c:v>0.12032106210536964</c:v>
                </c:pt>
                <c:pt idx="65">
                  <c:v>7.3448291635727497E-2</c:v>
                </c:pt>
                <c:pt idx="66">
                  <c:v>6.4560639600058631E-2</c:v>
                </c:pt>
                <c:pt idx="67">
                  <c:v>9.6966390401262717E-2</c:v>
                </c:pt>
                <c:pt idx="68">
                  <c:v>0.15860302859548225</c:v>
                </c:pt>
                <c:pt idx="69">
                  <c:v>0.22652731473468898</c:v>
                </c:pt>
                <c:pt idx="70">
                  <c:v>0.27545553434506997</c:v>
                </c:pt>
                <c:pt idx="71">
                  <c:v>0.28717495079505556</c:v>
                </c:pt>
                <c:pt idx="72">
                  <c:v>0.25732320128095093</c:v>
                </c:pt>
                <c:pt idx="73">
                  <c:v>0.19701211566743299</c:v>
                </c:pt>
                <c:pt idx="74">
                  <c:v>0.12869151794135172</c:v>
                </c:pt>
                <c:pt idx="75">
                  <c:v>7.7792643140588605E-2</c:v>
                </c:pt>
                <c:pt idx="76">
                  <c:v>6.3261772347337791E-2</c:v>
                </c:pt>
                <c:pt idx="77">
                  <c:v>9.0507786671360529E-2</c:v>
                </c:pt>
                <c:pt idx="78">
                  <c:v>0.14938879893395057</c:v>
                </c:pt>
                <c:pt idx="79">
                  <c:v>0.21798730677188544</c:v>
                </c:pt>
                <c:pt idx="80">
                  <c:v>0.270768627613024</c:v>
                </c:pt>
                <c:pt idx="81">
                  <c:v>0.28808577035078314</c:v>
                </c:pt>
                <c:pt idx="82">
                  <c:v>0.26349270930906821</c:v>
                </c:pt>
                <c:pt idx="83">
                  <c:v>0.20614381281118296</c:v>
                </c:pt>
                <c:pt idx="84">
                  <c:v>0.13738627796228378</c:v>
                </c:pt>
                <c:pt idx="85">
                  <c:v>8.2813982561540045E-2</c:v>
                </c:pt>
                <c:pt idx="86">
                  <c:v>6.2740578963945665E-2</c:v>
                </c:pt>
                <c:pt idx="87">
                  <c:v>8.4638066272134035E-2</c:v>
                </c:pt>
                <c:pt idx="88">
                  <c:v>0.14035545979029859</c:v>
                </c:pt>
                <c:pt idx="89">
                  <c:v>0.20915286295109095</c:v>
                </c:pt>
                <c:pt idx="90">
                  <c:v>0.26542155762249625</c:v>
                </c:pt>
                <c:pt idx="91">
                  <c:v>0.28821643431937083</c:v>
                </c:pt>
                <c:pt idx="92">
                  <c:v>0.26905246969250612</c:v>
                </c:pt>
                <c:pt idx="93">
                  <c:v>0.21506313892953777</c:v>
                </c:pt>
                <c:pt idx="94">
                  <c:v>0.14634509524880673</c:v>
                </c:pt>
                <c:pt idx="95">
                  <c:v>8.8477516502279183E-2</c:v>
                </c:pt>
                <c:pt idx="96">
                  <c:v>6.300067085441384E-2</c:v>
                </c:pt>
                <c:pt idx="97">
                  <c:v>7.939790112215124E-2</c:v>
                </c:pt>
                <c:pt idx="98">
                  <c:v>0.13156560413473065</c:v>
                </c:pt>
                <c:pt idx="99">
                  <c:v>0.20008519807560829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FD7-4EAD-B229-D25A17C9E6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9050112"/>
        <c:axId val="509045192"/>
      </c:scatterChart>
      <c:valAx>
        <c:axId val="50905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045192"/>
        <c:crosses val="autoZero"/>
        <c:crossBetween val="midCat"/>
      </c:valAx>
      <c:valAx>
        <c:axId val="509045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Velocity (m/s)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0501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2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693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38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592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55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47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7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4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8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1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90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2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9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C5B4F-796C-413E-934A-3D001DDF65F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97CBE9-DE77-4EAE-88B7-E9C2FE6AE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8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jpg"/><Relationship Id="rId7" Type="http://schemas.openxmlformats.org/officeDocument/2006/relationships/image" Target="../media/image11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fif"/><Relationship Id="rId5" Type="http://schemas.openxmlformats.org/officeDocument/2006/relationships/image" Target="../media/image9.png"/><Relationship Id="rId4" Type="http://schemas.openxmlformats.org/officeDocument/2006/relationships/image" Target="../media/image7.jpg"/><Relationship Id="rId9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4" descr="Feather grasses in a closeup view">
            <a:extLst>
              <a:ext uri="{FF2B5EF4-FFF2-40B4-BE49-F238E27FC236}">
                <a16:creationId xmlns:a16="http://schemas.microsoft.com/office/drawing/2014/main" id="{E0C863F5-9459-48AD-9DB2-07B2904FF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12473" b="32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167B99-EA60-4FF2-824C-07C7A2FE2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PULSATILE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CE6F3-986F-48CE-AFED-1294E758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Master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8376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95798-6140-430E-9147-725C8613D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415" y="991800"/>
            <a:ext cx="2110154" cy="2110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close-up of a stethoscope&#10;&#10;Description automatically generated with medium confidence">
            <a:extLst>
              <a:ext uri="{FF2B5EF4-FFF2-40B4-BE49-F238E27FC236}">
                <a16:creationId xmlns:a16="http://schemas.microsoft.com/office/drawing/2014/main" id="{303246B7-AF03-466C-8603-D405ACA41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04" y="991800"/>
            <a:ext cx="2110154" cy="21101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D9817B-C99D-4335-B28E-51B44D560F9E}"/>
              </a:ext>
            </a:extLst>
          </p:cNvPr>
          <p:cNvSpPr txBox="1"/>
          <p:nvPr/>
        </p:nvSpPr>
        <p:spPr>
          <a:xfrm>
            <a:off x="2391508" y="295422"/>
            <a:ext cx="59365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SENSOR AND FLOW SENSOR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C43702-A3BC-4E27-8451-45E78D0BE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82663"/>
              </p:ext>
            </p:extLst>
          </p:nvPr>
        </p:nvGraphicFramePr>
        <p:xfrm>
          <a:off x="654674" y="3101954"/>
          <a:ext cx="5081636" cy="3680460"/>
        </p:xfrm>
        <a:graphic>
          <a:graphicData uri="http://schemas.openxmlformats.org/drawingml/2006/table">
            <a:tbl>
              <a:tblPr/>
              <a:tblGrid>
                <a:gridCol w="2032578">
                  <a:extLst>
                    <a:ext uri="{9D8B030D-6E8A-4147-A177-3AD203B41FA5}">
                      <a16:colId xmlns:a16="http://schemas.microsoft.com/office/drawing/2014/main" val="1862454682"/>
                    </a:ext>
                  </a:extLst>
                </a:gridCol>
                <a:gridCol w="3049058">
                  <a:extLst>
                    <a:ext uri="{9D8B030D-6E8A-4147-A177-3AD203B41FA5}">
                      <a16:colId xmlns:a16="http://schemas.microsoft.com/office/drawing/2014/main" val="3336732951"/>
                    </a:ext>
                  </a:extLst>
                </a:gridCol>
              </a:tblGrid>
              <a:tr h="35614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</a:rPr>
                        <a:t>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>
                          <a:solidFill>
                            <a:srgbClr val="000000"/>
                          </a:solidFill>
                          <a:effectLst/>
                        </a:rPr>
                        <a:t>Analog Pressure Sensor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18289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</a:rPr>
                        <a:t>Sensor Type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piezoelectric sensor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12870"/>
                  </a:ext>
                </a:extLst>
              </a:tr>
              <a:tr h="35614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Thread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G 1/4"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28505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Pressure Range (MPa)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0 – 0.5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48322"/>
                  </a:ext>
                </a:extLst>
              </a:tr>
              <a:tr h="623248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Operating Voltage (VDC)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93301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</a:rPr>
                        <a:t>Output Voltage (VDC)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0.5 ~ 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82177"/>
                  </a:ext>
                </a:extLst>
              </a:tr>
              <a:tr h="35614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</a:rPr>
                        <a:t>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0.1% 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9693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867893-B386-4982-94A4-73F46CAB5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88224"/>
              </p:ext>
            </p:extLst>
          </p:nvPr>
        </p:nvGraphicFramePr>
        <p:xfrm>
          <a:off x="6602963" y="3101954"/>
          <a:ext cx="5081636" cy="3680460"/>
        </p:xfrm>
        <a:graphic>
          <a:graphicData uri="http://schemas.openxmlformats.org/drawingml/2006/table">
            <a:tbl>
              <a:tblPr/>
              <a:tblGrid>
                <a:gridCol w="2032578">
                  <a:extLst>
                    <a:ext uri="{9D8B030D-6E8A-4147-A177-3AD203B41FA5}">
                      <a16:colId xmlns:a16="http://schemas.microsoft.com/office/drawing/2014/main" val="1862454682"/>
                    </a:ext>
                  </a:extLst>
                </a:gridCol>
                <a:gridCol w="3049058">
                  <a:extLst>
                    <a:ext uri="{9D8B030D-6E8A-4147-A177-3AD203B41FA5}">
                      <a16:colId xmlns:a16="http://schemas.microsoft.com/office/drawing/2014/main" val="3336732951"/>
                    </a:ext>
                  </a:extLst>
                </a:gridCol>
              </a:tblGrid>
              <a:tr h="35614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</a:rPr>
                        <a:t>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Digital Flow Sensor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18289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</a:rPr>
                        <a:t>Sensor Type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Hall effect sensor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12870"/>
                  </a:ext>
                </a:extLst>
              </a:tr>
              <a:tr h="35614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Thread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G 1/4"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285051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</a:rPr>
                        <a:t>Flow Range (l/min)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0 – 6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948322"/>
                  </a:ext>
                </a:extLst>
              </a:tr>
              <a:tr h="623248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Operating Voltage (VDC)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933012"/>
                  </a:ext>
                </a:extLst>
              </a:tr>
              <a:tr h="452597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>
                          <a:solidFill>
                            <a:srgbClr val="000000"/>
                          </a:solidFill>
                          <a:effectLst/>
                        </a:rPr>
                        <a:t>Output Voltage (VDC)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0.5 ~ 4.5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E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82177"/>
                  </a:ext>
                </a:extLst>
              </a:tr>
              <a:tr h="356142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000000"/>
                          </a:solidFill>
                          <a:effectLst/>
                        </a:rPr>
                        <a:t>Error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</a:rPr>
                        <a:t>2%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969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10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AB3007-422D-4AEC-8673-BE48D4C3F0A1}"/>
              </a:ext>
            </a:extLst>
          </p:cNvPr>
          <p:cNvSpPr txBox="1"/>
          <p:nvPr/>
        </p:nvSpPr>
        <p:spPr>
          <a:xfrm>
            <a:off x="1842867" y="351691"/>
            <a:ext cx="435738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 System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-up of a computer chip&#10;&#10;Description automatically generated with medium confidence">
            <a:extLst>
              <a:ext uri="{FF2B5EF4-FFF2-40B4-BE49-F238E27FC236}">
                <a16:creationId xmlns:a16="http://schemas.microsoft.com/office/drawing/2014/main" id="{BE5EF5CD-55B0-4856-9FEE-062A99E51E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6" t="1" r="9407" b="-401"/>
          <a:stretch/>
        </p:blipFill>
        <p:spPr>
          <a:xfrm rot="10800000">
            <a:off x="3110866" y="2902461"/>
            <a:ext cx="2802248" cy="1946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413A6B-D69B-4584-B510-6853952FE3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" t="42438" r="34329" b="30342"/>
          <a:stretch/>
        </p:blipFill>
        <p:spPr>
          <a:xfrm>
            <a:off x="1842868" y="1780608"/>
            <a:ext cx="1267998" cy="596831"/>
          </a:xfrm>
          <a:prstGeom prst="rect">
            <a:avLst/>
          </a:prstGeom>
        </p:spPr>
      </p:pic>
      <p:sp>
        <p:nvSpPr>
          <p:cNvPr id="9" name="Cylinder 8">
            <a:extLst>
              <a:ext uri="{FF2B5EF4-FFF2-40B4-BE49-F238E27FC236}">
                <a16:creationId xmlns:a16="http://schemas.microsoft.com/office/drawing/2014/main" id="{C7312FD9-F939-4A2B-AB9E-E87B55898112}"/>
              </a:ext>
            </a:extLst>
          </p:cNvPr>
          <p:cNvSpPr/>
          <p:nvPr/>
        </p:nvSpPr>
        <p:spPr>
          <a:xfrm>
            <a:off x="1568539" y="1072715"/>
            <a:ext cx="274329" cy="5560095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-up of a stethoscope&#10;&#10;Description automatically generated with medium confidence">
            <a:extLst>
              <a:ext uri="{FF2B5EF4-FFF2-40B4-BE49-F238E27FC236}">
                <a16:creationId xmlns:a16="http://schemas.microsoft.com/office/drawing/2014/main" id="{D02B35ED-659F-4419-A621-CC517D93189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75" t="5129" r="33002" b="59999"/>
          <a:stretch/>
        </p:blipFill>
        <p:spPr>
          <a:xfrm rot="16200000">
            <a:off x="1476896" y="5026922"/>
            <a:ext cx="745587" cy="73607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7EA560-2E01-4EA2-B3E7-2617E68FE471}"/>
              </a:ext>
            </a:extLst>
          </p:cNvPr>
          <p:cNvCxnSpPr>
            <a:cxnSpLocks/>
          </p:cNvCxnSpPr>
          <p:nvPr/>
        </p:nvCxnSpPr>
        <p:spPr>
          <a:xfrm flipV="1">
            <a:off x="3110866" y="1968266"/>
            <a:ext cx="1143082" cy="17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B22A2E-185A-46C6-95CC-EC85BC1E0603}"/>
              </a:ext>
            </a:extLst>
          </p:cNvPr>
          <p:cNvCxnSpPr>
            <a:cxnSpLocks/>
          </p:cNvCxnSpPr>
          <p:nvPr/>
        </p:nvCxnSpPr>
        <p:spPr>
          <a:xfrm flipH="1">
            <a:off x="4244009" y="1968266"/>
            <a:ext cx="9939" cy="9341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311B61-1438-4AD0-977F-A5F251D8E71A}"/>
              </a:ext>
            </a:extLst>
          </p:cNvPr>
          <p:cNvCxnSpPr>
            <a:cxnSpLocks/>
          </p:cNvCxnSpPr>
          <p:nvPr/>
        </p:nvCxnSpPr>
        <p:spPr>
          <a:xfrm>
            <a:off x="3110865" y="2079023"/>
            <a:ext cx="105363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F03D784-A5BF-4EC1-ABE4-79F5B7F75F44}"/>
              </a:ext>
            </a:extLst>
          </p:cNvPr>
          <p:cNvCxnSpPr>
            <a:cxnSpLocks/>
          </p:cNvCxnSpPr>
          <p:nvPr/>
        </p:nvCxnSpPr>
        <p:spPr>
          <a:xfrm>
            <a:off x="4164495" y="2079023"/>
            <a:ext cx="0" cy="82343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180316-CBE6-485A-AE91-F49D52EAEB9E}"/>
              </a:ext>
            </a:extLst>
          </p:cNvPr>
          <p:cNvCxnSpPr/>
          <p:nvPr/>
        </p:nvCxnSpPr>
        <p:spPr>
          <a:xfrm flipV="1">
            <a:off x="3682407" y="2176670"/>
            <a:ext cx="0" cy="72579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0A08B4-3ACB-46D9-91C7-BB5BD72E2756}"/>
              </a:ext>
            </a:extLst>
          </p:cNvPr>
          <p:cNvCxnSpPr>
            <a:cxnSpLocks/>
          </p:cNvCxnSpPr>
          <p:nvPr/>
        </p:nvCxnSpPr>
        <p:spPr>
          <a:xfrm>
            <a:off x="3110865" y="2181728"/>
            <a:ext cx="571542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3FACA6A-F5BB-4D08-8A3D-A0A0AB30BB55}"/>
              </a:ext>
            </a:extLst>
          </p:cNvPr>
          <p:cNvCxnSpPr>
            <a:cxnSpLocks/>
          </p:cNvCxnSpPr>
          <p:nvPr/>
        </p:nvCxnSpPr>
        <p:spPr>
          <a:xfrm flipV="1">
            <a:off x="3506816" y="4848838"/>
            <a:ext cx="0" cy="62605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104DB37-4FF0-4CB0-84EA-A0DEF29FDDD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217726" y="5394958"/>
            <a:ext cx="797143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7AC6DBD-C0F6-4542-BDDA-95A712981E4F}"/>
              </a:ext>
            </a:extLst>
          </p:cNvPr>
          <p:cNvCxnSpPr>
            <a:cxnSpLocks/>
          </p:cNvCxnSpPr>
          <p:nvPr/>
        </p:nvCxnSpPr>
        <p:spPr>
          <a:xfrm>
            <a:off x="2217726" y="5474893"/>
            <a:ext cx="128909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FF7410B-E115-46E4-845E-B8F0FDA096DD}"/>
              </a:ext>
            </a:extLst>
          </p:cNvPr>
          <p:cNvCxnSpPr>
            <a:cxnSpLocks/>
          </p:cNvCxnSpPr>
          <p:nvPr/>
        </p:nvCxnSpPr>
        <p:spPr>
          <a:xfrm>
            <a:off x="3014869" y="2836092"/>
            <a:ext cx="0" cy="25588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95CA123-3DD0-4A1C-A45F-32CC413C6CCC}"/>
              </a:ext>
            </a:extLst>
          </p:cNvPr>
          <p:cNvCxnSpPr>
            <a:cxnSpLocks/>
          </p:cNvCxnSpPr>
          <p:nvPr/>
        </p:nvCxnSpPr>
        <p:spPr>
          <a:xfrm>
            <a:off x="3014869" y="2836092"/>
            <a:ext cx="51841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2DB959D-D5F1-4A57-8E98-7670BB6DCCC4}"/>
              </a:ext>
            </a:extLst>
          </p:cNvPr>
          <p:cNvSpPr/>
          <p:nvPr/>
        </p:nvSpPr>
        <p:spPr>
          <a:xfrm>
            <a:off x="3528351" y="2734201"/>
            <a:ext cx="298174" cy="109497"/>
          </a:xfrm>
          <a:custGeom>
            <a:avLst/>
            <a:gdLst>
              <a:gd name="connsiteX0" fmla="*/ 0 w 298174"/>
              <a:gd name="connsiteY0" fmla="*/ 89619 h 109497"/>
              <a:gd name="connsiteX1" fmla="*/ 149087 w 298174"/>
              <a:gd name="connsiteY1" fmla="*/ 167 h 109497"/>
              <a:gd name="connsiteX2" fmla="*/ 298174 w 298174"/>
              <a:gd name="connsiteY2" fmla="*/ 109497 h 109497"/>
              <a:gd name="connsiteX3" fmla="*/ 298174 w 298174"/>
              <a:gd name="connsiteY3" fmla="*/ 109497 h 10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4" h="109497">
                <a:moveTo>
                  <a:pt x="0" y="89619"/>
                </a:moveTo>
                <a:cubicBezTo>
                  <a:pt x="49695" y="43236"/>
                  <a:pt x="99391" y="-3146"/>
                  <a:pt x="149087" y="167"/>
                </a:cubicBezTo>
                <a:cubicBezTo>
                  <a:pt x="198783" y="3480"/>
                  <a:pt x="298174" y="109497"/>
                  <a:pt x="298174" y="109497"/>
                </a:cubicBezTo>
                <a:lnTo>
                  <a:pt x="298174" y="10949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B9356BE-1BD1-46B6-A546-2DEC6D393963}"/>
              </a:ext>
            </a:extLst>
          </p:cNvPr>
          <p:cNvCxnSpPr>
            <a:cxnSpLocks/>
          </p:cNvCxnSpPr>
          <p:nvPr/>
        </p:nvCxnSpPr>
        <p:spPr>
          <a:xfrm>
            <a:off x="3826525" y="2836092"/>
            <a:ext cx="33797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41E98F8-E7C2-45C1-B470-2A0807A191F0}"/>
              </a:ext>
            </a:extLst>
          </p:cNvPr>
          <p:cNvSpPr/>
          <p:nvPr/>
        </p:nvSpPr>
        <p:spPr>
          <a:xfrm>
            <a:off x="3528351" y="2467736"/>
            <a:ext cx="298173" cy="106386"/>
          </a:xfrm>
          <a:custGeom>
            <a:avLst/>
            <a:gdLst>
              <a:gd name="connsiteX0" fmla="*/ 0 w 298174"/>
              <a:gd name="connsiteY0" fmla="*/ 89619 h 109497"/>
              <a:gd name="connsiteX1" fmla="*/ 149087 w 298174"/>
              <a:gd name="connsiteY1" fmla="*/ 167 h 109497"/>
              <a:gd name="connsiteX2" fmla="*/ 298174 w 298174"/>
              <a:gd name="connsiteY2" fmla="*/ 109497 h 109497"/>
              <a:gd name="connsiteX3" fmla="*/ 298174 w 298174"/>
              <a:gd name="connsiteY3" fmla="*/ 109497 h 10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4" h="109497">
                <a:moveTo>
                  <a:pt x="0" y="89619"/>
                </a:moveTo>
                <a:cubicBezTo>
                  <a:pt x="49695" y="43236"/>
                  <a:pt x="99391" y="-3146"/>
                  <a:pt x="149087" y="167"/>
                </a:cubicBezTo>
                <a:cubicBezTo>
                  <a:pt x="198783" y="3480"/>
                  <a:pt x="298174" y="109497"/>
                  <a:pt x="298174" y="109497"/>
                </a:cubicBezTo>
                <a:lnTo>
                  <a:pt x="298174" y="10949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884AA4E-74B9-4979-BFE8-18AC26151B6A}"/>
              </a:ext>
            </a:extLst>
          </p:cNvPr>
          <p:cNvSpPr/>
          <p:nvPr/>
        </p:nvSpPr>
        <p:spPr>
          <a:xfrm>
            <a:off x="4055161" y="2487478"/>
            <a:ext cx="188847" cy="101148"/>
          </a:xfrm>
          <a:custGeom>
            <a:avLst/>
            <a:gdLst>
              <a:gd name="connsiteX0" fmla="*/ 0 w 298174"/>
              <a:gd name="connsiteY0" fmla="*/ 89619 h 109497"/>
              <a:gd name="connsiteX1" fmla="*/ 149087 w 298174"/>
              <a:gd name="connsiteY1" fmla="*/ 167 h 109497"/>
              <a:gd name="connsiteX2" fmla="*/ 298174 w 298174"/>
              <a:gd name="connsiteY2" fmla="*/ 109497 h 109497"/>
              <a:gd name="connsiteX3" fmla="*/ 298174 w 298174"/>
              <a:gd name="connsiteY3" fmla="*/ 109497 h 109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174" h="109497">
                <a:moveTo>
                  <a:pt x="0" y="89619"/>
                </a:moveTo>
                <a:cubicBezTo>
                  <a:pt x="49695" y="43236"/>
                  <a:pt x="99391" y="-3146"/>
                  <a:pt x="149087" y="167"/>
                </a:cubicBezTo>
                <a:cubicBezTo>
                  <a:pt x="198783" y="3480"/>
                  <a:pt x="298174" y="109497"/>
                  <a:pt x="298174" y="109497"/>
                </a:cubicBezTo>
                <a:lnTo>
                  <a:pt x="298174" y="10949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73F0F0D-4967-4031-9062-7BE31EAA0204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V="1">
            <a:off x="3826524" y="2570264"/>
            <a:ext cx="228637" cy="38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AA71D91-B377-4632-A9EE-C4517C80D41E}"/>
              </a:ext>
            </a:extLst>
          </p:cNvPr>
          <p:cNvCxnSpPr>
            <a:cxnSpLocks/>
          </p:cNvCxnSpPr>
          <p:nvPr/>
        </p:nvCxnSpPr>
        <p:spPr>
          <a:xfrm flipV="1">
            <a:off x="2842492" y="2557921"/>
            <a:ext cx="695795" cy="142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68AAB4-C199-4200-84A3-29898F3D8DC5}"/>
              </a:ext>
            </a:extLst>
          </p:cNvPr>
          <p:cNvCxnSpPr>
            <a:cxnSpLocks/>
          </p:cNvCxnSpPr>
          <p:nvPr/>
        </p:nvCxnSpPr>
        <p:spPr>
          <a:xfrm>
            <a:off x="2831736" y="2565057"/>
            <a:ext cx="17419" cy="2749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A75A912-5E5D-497F-9084-F3F4DB2D6717}"/>
              </a:ext>
            </a:extLst>
          </p:cNvPr>
          <p:cNvCxnSpPr>
            <a:cxnSpLocks/>
          </p:cNvCxnSpPr>
          <p:nvPr/>
        </p:nvCxnSpPr>
        <p:spPr>
          <a:xfrm>
            <a:off x="2217726" y="5310377"/>
            <a:ext cx="6227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95D4F954-CAA4-46E5-86AD-65F12B80F4C2}"/>
              </a:ext>
            </a:extLst>
          </p:cNvPr>
          <p:cNvCxnSpPr>
            <a:cxnSpLocks/>
          </p:cNvCxnSpPr>
          <p:nvPr/>
        </p:nvCxnSpPr>
        <p:spPr>
          <a:xfrm flipV="1">
            <a:off x="5913114" y="721024"/>
            <a:ext cx="3712149" cy="3562218"/>
          </a:xfrm>
          <a:prstGeom prst="bentConnector3">
            <a:avLst>
              <a:gd name="adj1" fmla="val 133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Personal computer - Wikipedia">
            <a:extLst>
              <a:ext uri="{FF2B5EF4-FFF2-40B4-BE49-F238E27FC236}">
                <a16:creationId xmlns:a16="http://schemas.microsoft.com/office/drawing/2014/main" id="{782C793E-ED1B-4329-98CA-F83B54466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394" y="0"/>
            <a:ext cx="1613035" cy="161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91" descr="Icon&#10;&#10;Description automatically generated">
            <a:extLst>
              <a:ext uri="{FF2B5EF4-FFF2-40B4-BE49-F238E27FC236}">
                <a16:creationId xmlns:a16="http://schemas.microsoft.com/office/drawing/2014/main" id="{7F88BDB1-A930-4611-B7FB-F9D7D10E71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743" y="2572193"/>
            <a:ext cx="727023" cy="727023"/>
          </a:xfrm>
          <a:prstGeom prst="rect">
            <a:avLst/>
          </a:prstGeom>
        </p:spPr>
      </p:pic>
      <p:cxnSp>
        <p:nvCxnSpPr>
          <p:cNvPr id="1024" name="Connector: Elbow 1023">
            <a:extLst>
              <a:ext uri="{FF2B5EF4-FFF2-40B4-BE49-F238E27FC236}">
                <a16:creationId xmlns:a16="http://schemas.microsoft.com/office/drawing/2014/main" id="{499379CF-7D30-46D2-92D1-70532C6C67E5}"/>
              </a:ext>
            </a:extLst>
          </p:cNvPr>
          <p:cNvCxnSpPr>
            <a:stCxn id="1028" idx="2"/>
            <a:endCxn id="92" idx="0"/>
          </p:cNvCxnSpPr>
          <p:nvPr/>
        </p:nvCxnSpPr>
        <p:spPr>
          <a:xfrm rot="5400000">
            <a:off x="8424505" y="518786"/>
            <a:ext cx="959158" cy="31476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727EB3BF-2A30-4259-89E3-74C429C42921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7693766" y="2935705"/>
            <a:ext cx="848655" cy="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Tera Term Serial Port Communication Live Demo - YouTube">
            <a:extLst>
              <a:ext uri="{FF2B5EF4-FFF2-40B4-BE49-F238E27FC236}">
                <a16:creationId xmlns:a16="http://schemas.microsoft.com/office/drawing/2014/main" id="{473BD527-4C38-4872-94D4-BE49F68898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2" t="7418" r="7317" b="21207"/>
          <a:stretch/>
        </p:blipFill>
        <p:spPr bwMode="auto">
          <a:xfrm>
            <a:off x="8560849" y="2513306"/>
            <a:ext cx="1112540" cy="86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386AE30-850B-4CBF-AEA0-9253F0BC5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110" y="2513306"/>
            <a:ext cx="845217" cy="78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3AEAD7B-2A2E-4A5C-9B63-C595664D97B2}"/>
              </a:ext>
            </a:extLst>
          </p:cNvPr>
          <p:cNvCxnSpPr>
            <a:cxnSpLocks/>
            <a:stCxn id="1032" idx="3"/>
          </p:cNvCxnSpPr>
          <p:nvPr/>
        </p:nvCxnSpPr>
        <p:spPr>
          <a:xfrm>
            <a:off x="9673389" y="2947737"/>
            <a:ext cx="1005503" cy="27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F95171C-5E42-49BA-9FC9-190606BBEFE5}"/>
              </a:ext>
            </a:extLst>
          </p:cNvPr>
          <p:cNvSpPr txBox="1"/>
          <p:nvPr/>
        </p:nvSpPr>
        <p:spPr>
          <a:xfrm>
            <a:off x="7181112" y="1634223"/>
            <a:ext cx="329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SOFTWARES USED FOR PROCESSING DATA  AND CODING 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BDFBC8B0-CE1B-4DE2-BDB9-A2A33BE4D4E6}"/>
              </a:ext>
            </a:extLst>
          </p:cNvPr>
          <p:cNvSpPr txBox="1"/>
          <p:nvPr/>
        </p:nvSpPr>
        <p:spPr>
          <a:xfrm>
            <a:off x="6872149" y="3312541"/>
            <a:ext cx="1079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(Coding)</a:t>
            </a:r>
          </a:p>
        </p:txBody>
      </p:sp>
      <p:graphicFrame>
        <p:nvGraphicFramePr>
          <p:cNvPr id="116" name="Chart 115">
            <a:extLst>
              <a:ext uri="{FF2B5EF4-FFF2-40B4-BE49-F238E27FC236}">
                <a16:creationId xmlns:a16="http://schemas.microsoft.com/office/drawing/2014/main" id="{9A0303EA-383F-4F90-821E-D1B90865B949}"/>
              </a:ext>
            </a:extLst>
          </p:cNvPr>
          <p:cNvGraphicFramePr>
            <a:graphicFrameLocks/>
          </p:cNvGraphicFramePr>
          <p:nvPr/>
        </p:nvGraphicFramePr>
        <p:xfrm>
          <a:off x="8129901" y="5175253"/>
          <a:ext cx="3599302" cy="1577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43" name="TextBox 1042">
            <a:extLst>
              <a:ext uri="{FF2B5EF4-FFF2-40B4-BE49-F238E27FC236}">
                <a16:creationId xmlns:a16="http://schemas.microsoft.com/office/drawing/2014/main" id="{CF26170E-A541-4F4B-B024-EC6AC214E7AB}"/>
              </a:ext>
            </a:extLst>
          </p:cNvPr>
          <p:cNvSpPr txBox="1"/>
          <p:nvPr/>
        </p:nvSpPr>
        <p:spPr>
          <a:xfrm>
            <a:off x="6872149" y="5310522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</a:t>
            </a:r>
          </a:p>
        </p:txBody>
      </p:sp>
      <p:cxnSp>
        <p:nvCxnSpPr>
          <p:cNvPr id="1045" name="Connector: Elbow 1044">
            <a:extLst>
              <a:ext uri="{FF2B5EF4-FFF2-40B4-BE49-F238E27FC236}">
                <a16:creationId xmlns:a16="http://schemas.microsoft.com/office/drawing/2014/main" id="{F0241E20-16A3-4548-9390-792465E819C9}"/>
              </a:ext>
            </a:extLst>
          </p:cNvPr>
          <p:cNvCxnSpPr>
            <a:cxnSpLocks/>
            <a:stCxn id="1034" idx="2"/>
            <a:endCxn id="1043" idx="0"/>
          </p:cNvCxnSpPr>
          <p:nvPr/>
        </p:nvCxnSpPr>
        <p:spPr>
          <a:xfrm rot="5400000">
            <a:off x="8314416" y="2505219"/>
            <a:ext cx="2011306" cy="3599301"/>
          </a:xfrm>
          <a:prstGeom prst="bentConnector3">
            <a:avLst>
              <a:gd name="adj1" fmla="val 68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CA9B4749-1483-434D-9D2E-D238CF085310}"/>
              </a:ext>
            </a:extLst>
          </p:cNvPr>
          <p:cNvSpPr txBox="1"/>
          <p:nvPr/>
        </p:nvSpPr>
        <p:spPr>
          <a:xfrm rot="10800000" flipV="1">
            <a:off x="6714698" y="351691"/>
            <a:ext cx="2452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 TO PC</a:t>
            </a:r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BAAC6FAA-B1FA-4556-840C-99613DE8857D}"/>
              </a:ext>
            </a:extLst>
          </p:cNvPr>
          <p:cNvCxnSpPr>
            <a:cxnSpLocks/>
          </p:cNvCxnSpPr>
          <p:nvPr/>
        </p:nvCxnSpPr>
        <p:spPr>
          <a:xfrm flipH="1" flipV="1">
            <a:off x="1716697" y="2872539"/>
            <a:ext cx="13382" cy="200621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95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72D57E8-2610-48CC-A75A-76E2A3527E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590839"/>
              </p:ext>
            </p:extLst>
          </p:nvPr>
        </p:nvGraphicFramePr>
        <p:xfrm>
          <a:off x="1704974" y="2257424"/>
          <a:ext cx="10182226" cy="41574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5B804E-6F62-492A-9B52-7BEA74514980}"/>
              </a:ext>
            </a:extLst>
          </p:cNvPr>
          <p:cNvSpPr txBox="1"/>
          <p:nvPr/>
        </p:nvSpPr>
        <p:spPr>
          <a:xfrm>
            <a:off x="3207068" y="1409791"/>
            <a:ext cx="71780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Flow rate (ml/sec) = 3.18674 *sin (1.03332 *t +1.67248)+4.95948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02D72-92B0-4B59-8525-50E4C599552E}"/>
              </a:ext>
            </a:extLst>
          </p:cNvPr>
          <p:cNvSpPr txBox="1"/>
          <p:nvPr/>
        </p:nvSpPr>
        <p:spPr>
          <a:xfrm>
            <a:off x="1654933" y="469825"/>
            <a:ext cx="480213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 WAVEFORM  IN  SETUP</a:t>
            </a:r>
          </a:p>
        </p:txBody>
      </p:sp>
    </p:spTree>
    <p:extLst>
      <p:ext uri="{BB962C8B-B14F-4D97-AF65-F5344CB8AC3E}">
        <p14:creationId xmlns:p14="http://schemas.microsoft.com/office/powerpoint/2010/main" val="106434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F2DCE5-00F5-440E-98E0-3136BA80B79F}"/>
              </a:ext>
            </a:extLst>
          </p:cNvPr>
          <p:cNvSpPr txBox="1"/>
          <p:nvPr/>
        </p:nvSpPr>
        <p:spPr>
          <a:xfrm>
            <a:off x="1603717" y="520505"/>
            <a:ext cx="566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C9306-B4A6-4B68-A2B0-BDE4E62094EA}"/>
              </a:ext>
            </a:extLst>
          </p:cNvPr>
          <p:cNvSpPr txBox="1"/>
          <p:nvPr/>
        </p:nvSpPr>
        <p:spPr>
          <a:xfrm>
            <a:off x="1800299" y="1297249"/>
            <a:ext cx="71780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Flow rate (ml/sec) = 3.18674 *sin (1.03332 *t +1.67248)+4.95948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CE0C3-E020-46DF-8A80-D3A06E19E364}"/>
              </a:ext>
            </a:extLst>
          </p:cNvPr>
          <p:cNvSpPr txBox="1"/>
          <p:nvPr/>
        </p:nvSpPr>
        <p:spPr>
          <a:xfrm>
            <a:off x="1800299" y="2766197"/>
            <a:ext cx="71780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Velocity (m/sec) = 0.112765 *sin (1.03332 *t +1.67248)+0.175494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EDEB1-0FF0-44D2-BD97-D39DDEF6B2CC}"/>
              </a:ext>
            </a:extLst>
          </p:cNvPr>
          <p:cNvSpPr txBox="1"/>
          <p:nvPr/>
        </p:nvSpPr>
        <p:spPr>
          <a:xfrm>
            <a:off x="1800299" y="1842868"/>
            <a:ext cx="7836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 inner diameter- 6mm</a:t>
            </a:r>
          </a:p>
          <a:p>
            <a:r>
              <a:rPr lang="en-US" dirty="0"/>
              <a:t>Pipe outer diameter- 8mm</a:t>
            </a:r>
          </a:p>
          <a:p>
            <a:r>
              <a:rPr lang="en-US" dirty="0"/>
              <a:t>Area- 2.826e-5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E4DC12-2DED-4050-A4EE-69438365CD72}"/>
                  </a:ext>
                </a:extLst>
              </p:cNvPr>
              <p:cNvSpPr txBox="1"/>
              <p:nvPr/>
            </p:nvSpPr>
            <p:spPr>
              <a:xfrm>
                <a:off x="3447637" y="2414061"/>
                <a:ext cx="369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E4DC12-2DED-4050-A4EE-69438365C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637" y="2414061"/>
                <a:ext cx="369397" cy="276999"/>
              </a:xfrm>
              <a:prstGeom prst="rect">
                <a:avLst/>
              </a:prstGeom>
              <a:blipFill>
                <a:blip r:embed="rId2"/>
                <a:stretch>
                  <a:fillRect l="-8333" r="-5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990A84F-61D2-4F49-8A53-1D3623761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6816113"/>
              </p:ext>
            </p:extLst>
          </p:nvPr>
        </p:nvGraphicFramePr>
        <p:xfrm>
          <a:off x="1800298" y="3875649"/>
          <a:ext cx="97914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EA0A20-36CD-49D0-86AB-0D2A6CD167E3}"/>
                  </a:ext>
                </a:extLst>
              </p:cNvPr>
              <p:cNvSpPr txBox="1"/>
              <p:nvPr/>
            </p:nvSpPr>
            <p:spPr>
              <a:xfrm>
                <a:off x="2340146" y="3349165"/>
                <a:ext cx="6098344" cy="4044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u="none" strike="noStrike" baseline="0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u="none" strike="noStrike" baseline="0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000" b="1" i="1" u="none" strike="noStrike" baseline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u="none" strike="noStrike" baseline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000" b="1" i="1" u="none" strike="noStrike" baseline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u="none" strike="noStrike" baseline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 u="none" strike="noStrike" baseline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en-US" sz="20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u="none" strike="noStrike" baseline="0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sz="2000" b="1" i="1" u="none" strike="noStrike" baseline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u="none" strike="noStrike" baseline="0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b="1" i="1" u="none" strike="noStrike" baseline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  <m:r>
                        <a:rPr lang="en-US" sz="2000" b="1" i="1" u="none" strike="noStrike" baseline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u="none" strike="noStrike" baseline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000" b="1" i="1" u="none" strike="noStrike" baseline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u="none" strike="noStrike" baseline="0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2000" b="1" i="1" u="none" strike="noStrike" baseline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EA0A20-36CD-49D0-86AB-0D2A6CD1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146" y="3349165"/>
                <a:ext cx="6098344" cy="404406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188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DE856A-30DF-47FB-B2F5-92C37A95F8B3}"/>
              </a:ext>
            </a:extLst>
          </p:cNvPr>
          <p:cNvSpPr txBox="1"/>
          <p:nvPr/>
        </p:nvSpPr>
        <p:spPr>
          <a:xfrm>
            <a:off x="1645919" y="1786597"/>
            <a:ext cx="91721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Transparent Airbag was made-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pressure that the bag can withstand =200mm Hg.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Airbag material thickness is 23 micron.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Results taken are obtained by using complete elastic tube from start to end.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Acrylic box to enclose airbag incomplete.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91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8AD26-3E6E-4EA2-BC27-DAEF589B15BA}"/>
              </a:ext>
            </a:extLst>
          </p:cNvPr>
          <p:cNvSpPr txBox="1"/>
          <p:nvPr/>
        </p:nvSpPr>
        <p:spPr>
          <a:xfrm>
            <a:off x="2124222" y="548640"/>
            <a:ext cx="39717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3D Digital Image Correlation-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65201CB-2B9F-4CD3-B89D-35DCF10B5F9B}"/>
              </a:ext>
            </a:extLst>
          </p:cNvPr>
          <p:cNvSpPr/>
          <p:nvPr/>
        </p:nvSpPr>
        <p:spPr>
          <a:xfrm>
            <a:off x="3298865" y="1086783"/>
            <a:ext cx="274329" cy="5560095"/>
          </a:xfrm>
          <a:prstGeom prst="ca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70649D-3C2B-4F0E-B367-13B3B6EA0555}"/>
              </a:ext>
            </a:extLst>
          </p:cNvPr>
          <p:cNvSpPr/>
          <p:nvPr/>
        </p:nvSpPr>
        <p:spPr>
          <a:xfrm>
            <a:off x="3140608" y="3054447"/>
            <a:ext cx="569750" cy="74910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5D47478-719A-4A8A-B988-4A425E0D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38928">
            <a:off x="5300046" y="2633045"/>
            <a:ext cx="732692" cy="732692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B88FBA3-A9C9-4977-987A-F99F8C8AF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37624">
            <a:off x="5300045" y="3437205"/>
            <a:ext cx="732692" cy="7326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63DD53-9661-44E8-820E-6B75D0D2BC44}"/>
              </a:ext>
            </a:extLst>
          </p:cNvPr>
          <p:cNvCxnSpPr>
            <a:stCxn id="6" idx="0"/>
            <a:endCxn id="4" idx="3"/>
          </p:cNvCxnSpPr>
          <p:nvPr/>
        </p:nvCxnSpPr>
        <p:spPr>
          <a:xfrm flipH="1">
            <a:off x="3710358" y="3069405"/>
            <a:ext cx="1596441" cy="3595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42EAAC-4214-4463-98D6-1DEB5B2BD9D3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>
          <a:xfrm flipH="1" flipV="1">
            <a:off x="3710358" y="3429000"/>
            <a:ext cx="1609564" cy="25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AD04DCE-4FC7-4B14-B394-126496D38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26" y="3069404"/>
            <a:ext cx="274329" cy="7491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676204-DD41-4F1D-A5F5-6FE351175BD8}"/>
              </a:ext>
            </a:extLst>
          </p:cNvPr>
          <p:cNvSpPr txBox="1"/>
          <p:nvPr/>
        </p:nvSpPr>
        <p:spPr>
          <a:xfrm>
            <a:off x="4898091" y="4757644"/>
            <a:ext cx="137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 captured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BEA853-D8FA-4F17-B052-58ED3A20C184}"/>
              </a:ext>
            </a:extLst>
          </p:cNvPr>
          <p:cNvCxnSpPr>
            <a:stCxn id="6" idx="2"/>
          </p:cNvCxnSpPr>
          <p:nvPr/>
        </p:nvCxnSpPr>
        <p:spPr>
          <a:xfrm flipV="1">
            <a:off x="6025985" y="2926080"/>
            <a:ext cx="810913" cy="3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B54F22-9F12-4F42-B5DD-DEAB963643C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012860" y="3922582"/>
            <a:ext cx="822440" cy="3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1FC1AA-6A03-43C2-8F8F-750D974D8DF2}"/>
              </a:ext>
            </a:extLst>
          </p:cNvPr>
          <p:cNvCxnSpPr>
            <a:cxnSpLocks/>
          </p:cNvCxnSpPr>
          <p:nvPr/>
        </p:nvCxnSpPr>
        <p:spPr>
          <a:xfrm flipV="1">
            <a:off x="6835300" y="2922562"/>
            <a:ext cx="0" cy="100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25781E1-1606-478C-B51B-606B77A4F2AD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835300" y="806518"/>
            <a:ext cx="2836094" cy="2622481"/>
          </a:xfrm>
          <a:prstGeom prst="bentConnector3">
            <a:avLst>
              <a:gd name="adj1" fmla="val 4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4" descr="Personal computer - Wikipedia">
            <a:extLst>
              <a:ext uri="{FF2B5EF4-FFF2-40B4-BE49-F238E27FC236}">
                <a16:creationId xmlns:a16="http://schemas.microsoft.com/office/drawing/2014/main" id="{DEA900A1-9278-4145-8E11-211376E3F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394" y="0"/>
            <a:ext cx="1613035" cy="161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2D37748-8B8D-4CD9-BD37-797D36C6F373}"/>
              </a:ext>
            </a:extLst>
          </p:cNvPr>
          <p:cNvSpPr txBox="1"/>
          <p:nvPr/>
        </p:nvSpPr>
        <p:spPr>
          <a:xfrm>
            <a:off x="6966598" y="253609"/>
            <a:ext cx="2391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PICTURES TRANSFERED TO PC</a:t>
            </a:r>
          </a:p>
        </p:txBody>
      </p:sp>
      <p:pic>
        <p:nvPicPr>
          <p:cNvPr id="37" name="Picture 36" descr="Logo, company name&#10;&#10;Description automatically generated">
            <a:extLst>
              <a:ext uri="{FF2B5EF4-FFF2-40B4-BE49-F238E27FC236}">
                <a16:creationId xmlns:a16="http://schemas.microsoft.com/office/drawing/2014/main" id="{DBDC3A5F-EE38-43F1-983E-D8A7C0E231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50" y="2296856"/>
            <a:ext cx="1089953" cy="1089953"/>
          </a:xfrm>
          <a:prstGeom prst="rect">
            <a:avLst/>
          </a:prstGeom>
        </p:spPr>
      </p:pic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B60686E-35AC-4DF2-A153-8C575A73AEB3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 rot="5400000">
            <a:off x="8773560" y="592503"/>
            <a:ext cx="683821" cy="27248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A1E3A2F-BA08-40BB-80A2-EB26FE54072B}"/>
              </a:ext>
            </a:extLst>
          </p:cNvPr>
          <p:cNvSpPr txBox="1"/>
          <p:nvPr/>
        </p:nvSpPr>
        <p:spPr>
          <a:xfrm>
            <a:off x="10002129" y="2518668"/>
            <a:ext cx="180066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Calibration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6E4990-0835-4F28-B521-741D94FB143A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>
            <a:off x="8298003" y="2841833"/>
            <a:ext cx="1704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1F9C425-A351-4BED-BCE3-2FA1A9B5C18A}"/>
              </a:ext>
            </a:extLst>
          </p:cNvPr>
          <p:cNvSpPr txBox="1"/>
          <p:nvPr/>
        </p:nvSpPr>
        <p:spPr>
          <a:xfrm>
            <a:off x="7864677" y="1471877"/>
            <a:ext cx="21374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SOFTWARES USED FOR IMAGE PROCESSING 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ED9A43-66CF-4AB0-AC2C-5419696F9844}"/>
              </a:ext>
            </a:extLst>
          </p:cNvPr>
          <p:cNvSpPr txBox="1"/>
          <p:nvPr/>
        </p:nvSpPr>
        <p:spPr>
          <a:xfrm>
            <a:off x="7554351" y="4375052"/>
            <a:ext cx="1803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Results-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1B1149A-CE5D-4B5C-AF6C-8CF25D7644AD}"/>
              </a:ext>
            </a:extLst>
          </p:cNvPr>
          <p:cNvCxnSpPr>
            <a:stCxn id="40" idx="2"/>
            <a:endCxn id="48" idx="0"/>
          </p:cNvCxnSpPr>
          <p:nvPr/>
        </p:nvCxnSpPr>
        <p:spPr>
          <a:xfrm rot="5400000">
            <a:off x="9074320" y="2546909"/>
            <a:ext cx="1210053" cy="2446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E66B2CE-54B9-44BE-934B-69E70677012C}"/>
              </a:ext>
            </a:extLst>
          </p:cNvPr>
          <p:cNvSpPr txBox="1"/>
          <p:nvPr/>
        </p:nvSpPr>
        <p:spPr>
          <a:xfrm>
            <a:off x="8472977" y="3418555"/>
            <a:ext cx="241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82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8EEFACB-9AC1-4ABC-A28A-8943088F2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842" y="2883876"/>
            <a:ext cx="3692769" cy="3692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3AE690-6FD1-4D8C-9F56-EB5E37C38ABA}"/>
              </a:ext>
            </a:extLst>
          </p:cNvPr>
          <p:cNvSpPr txBox="1"/>
          <p:nvPr/>
        </p:nvSpPr>
        <p:spPr>
          <a:xfrm>
            <a:off x="1702191" y="548640"/>
            <a:ext cx="385454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 Calibration-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6FF0E-7734-4CBE-AA03-67156A6E293B}"/>
              </a:ext>
            </a:extLst>
          </p:cNvPr>
          <p:cNvSpPr txBox="1"/>
          <p:nvPr/>
        </p:nvSpPr>
        <p:spPr>
          <a:xfrm>
            <a:off x="1702191" y="1519311"/>
            <a:ext cx="5373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pattern whose parameters are known.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Rotate the pattern at different angle and capture pictures.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images to the system and try to get minimum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6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937904" y="754754"/>
            <a:ext cx="8106640" cy="3477533"/>
            <a:chOff x="428603" y="1215816"/>
            <a:chExt cx="7860168" cy="2519158"/>
          </a:xfrm>
        </p:grpSpPr>
        <p:sp>
          <p:nvSpPr>
            <p:cNvPr id="5" name="Rectangle 4"/>
            <p:cNvSpPr/>
            <p:nvPr/>
          </p:nvSpPr>
          <p:spPr>
            <a:xfrm>
              <a:off x="6840971" y="1215816"/>
              <a:ext cx="1447800" cy="800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Plunger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5196" y="2147239"/>
              <a:ext cx="1295400" cy="6164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External Pressure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8603" y="2820574"/>
              <a:ext cx="13335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Water collected</a:t>
              </a:r>
            </a:p>
          </p:txBody>
        </p:sp>
        <p:cxnSp>
          <p:nvCxnSpPr>
            <p:cNvPr id="39" name="Straight Arrow Connector 38"/>
            <p:cNvCxnSpPr>
              <a:cxnSpLocks/>
              <a:stCxn id="8" idx="2"/>
              <a:endCxn id="27" idx="0"/>
            </p:cNvCxnSpPr>
            <p:nvPr/>
          </p:nvCxnSpPr>
          <p:spPr>
            <a:xfrm>
              <a:off x="4932896" y="2763674"/>
              <a:ext cx="6717" cy="184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5" idx="2"/>
            </p:cNvCxnSpPr>
            <p:nvPr/>
          </p:nvCxnSpPr>
          <p:spPr>
            <a:xfrm flipH="1">
              <a:off x="7564870" y="2015916"/>
              <a:ext cx="1" cy="110945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26" idx="3"/>
            </p:cNvCxnSpPr>
            <p:nvPr/>
          </p:nvCxnSpPr>
          <p:spPr>
            <a:xfrm flipH="1">
              <a:off x="1762101" y="3274310"/>
              <a:ext cx="857826" cy="34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816126" y="706832"/>
            <a:ext cx="160193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centrifugal pump+ controller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>
            <a:stCxn id="26" idx="0"/>
            <a:endCxn id="4" idx="2"/>
          </p:cNvCxnSpPr>
          <p:nvPr/>
        </p:nvCxnSpPr>
        <p:spPr>
          <a:xfrm flipH="1" flipV="1">
            <a:off x="2617092" y="1907160"/>
            <a:ext cx="8471" cy="10628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4" idx="3"/>
            <a:endCxn id="5" idx="1"/>
          </p:cNvCxnSpPr>
          <p:nvPr/>
        </p:nvCxnSpPr>
        <p:spPr>
          <a:xfrm>
            <a:off x="3418057" y="1306997"/>
            <a:ext cx="51332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29716" y="4481194"/>
            <a:ext cx="121219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pressure  sensor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18187" y="4481194"/>
            <a:ext cx="101136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 Flow sensor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>
            <a:cxnSpLocks/>
            <a:endCxn id="25" idx="0"/>
          </p:cNvCxnSpPr>
          <p:nvPr/>
        </p:nvCxnSpPr>
        <p:spPr>
          <a:xfrm flipH="1">
            <a:off x="4935812" y="3830955"/>
            <a:ext cx="3004" cy="650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endCxn id="29" idx="0"/>
          </p:cNvCxnSpPr>
          <p:nvPr/>
        </p:nvCxnSpPr>
        <p:spPr>
          <a:xfrm>
            <a:off x="8523867" y="3823245"/>
            <a:ext cx="0" cy="657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998555" y="4489165"/>
            <a:ext cx="1183620" cy="788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3D- DIC</a:t>
            </a:r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V="1">
            <a:off x="6590365" y="4058663"/>
            <a:ext cx="6262" cy="430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8C42AC1A-688C-4B07-B1CE-858DB1E03E48}"/>
              </a:ext>
            </a:extLst>
          </p:cNvPr>
          <p:cNvSpPr/>
          <p:nvPr/>
        </p:nvSpPr>
        <p:spPr>
          <a:xfrm rot="16200000">
            <a:off x="6580237" y="1019814"/>
            <a:ext cx="417516" cy="5182102"/>
          </a:xfrm>
          <a:prstGeom prst="can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29284" y="3146789"/>
            <a:ext cx="1322165" cy="9087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 Bag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FA320-7E2D-478E-BC14-38A4ACF685DE}"/>
              </a:ext>
            </a:extLst>
          </p:cNvPr>
          <p:cNvSpPr txBox="1"/>
          <p:nvPr/>
        </p:nvSpPr>
        <p:spPr>
          <a:xfrm>
            <a:off x="7579513" y="3442197"/>
            <a:ext cx="171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Silicone tube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7D05C36-178F-4A2E-821F-1EA2D213F928}"/>
              </a:ext>
            </a:extLst>
          </p:cNvPr>
          <p:cNvCxnSpPr>
            <a:cxnSpLocks/>
          </p:cNvCxnSpPr>
          <p:nvPr/>
        </p:nvCxnSpPr>
        <p:spPr>
          <a:xfrm>
            <a:off x="9029547" y="4897863"/>
            <a:ext cx="836012" cy="785485"/>
          </a:xfrm>
          <a:prstGeom prst="bentConnector3">
            <a:avLst>
              <a:gd name="adj1" fmla="val 2812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AF5F740-83D5-447E-93AB-3D9462F39E96}"/>
              </a:ext>
            </a:extLst>
          </p:cNvPr>
          <p:cNvCxnSpPr>
            <a:cxnSpLocks/>
          </p:cNvCxnSpPr>
          <p:nvPr/>
        </p:nvCxnSpPr>
        <p:spPr>
          <a:xfrm>
            <a:off x="5541907" y="4884456"/>
            <a:ext cx="4323652" cy="953720"/>
          </a:xfrm>
          <a:prstGeom prst="bentConnector3">
            <a:avLst>
              <a:gd name="adj1" fmla="val 640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57E062-F57A-4AE1-9CF6-F3AF96383171}"/>
              </a:ext>
            </a:extLst>
          </p:cNvPr>
          <p:cNvSpPr txBox="1"/>
          <p:nvPr/>
        </p:nvSpPr>
        <p:spPr>
          <a:xfrm>
            <a:off x="9865559" y="5404524"/>
            <a:ext cx="16402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Acquisition system</a:t>
            </a:r>
          </a:p>
        </p:txBody>
      </p:sp>
    </p:spTree>
    <p:extLst>
      <p:ext uri="{BB962C8B-B14F-4D97-AF65-F5344CB8AC3E}">
        <p14:creationId xmlns:p14="http://schemas.microsoft.com/office/powerpoint/2010/main" val="285780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556882" y="2274065"/>
            <a:ext cx="8106640" cy="3477533"/>
            <a:chOff x="428603" y="1215816"/>
            <a:chExt cx="7860168" cy="2519158"/>
          </a:xfrm>
        </p:grpSpPr>
        <p:sp>
          <p:nvSpPr>
            <p:cNvPr id="5" name="Rectangle 4"/>
            <p:cNvSpPr/>
            <p:nvPr/>
          </p:nvSpPr>
          <p:spPr>
            <a:xfrm>
              <a:off x="6840971" y="1215816"/>
              <a:ext cx="1447800" cy="800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Plunger 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49971" y="3125374"/>
              <a:ext cx="5515834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5" algn="ctr"/>
              <a:r>
                <a:rPr lang="en-US" dirty="0">
                  <a:solidFill>
                    <a:schemeClr val="tx1"/>
                  </a:solidFill>
                </a:rPr>
                <a:t>silicone  tube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8603" y="2820574"/>
              <a:ext cx="13335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Water collected</a:t>
              </a:r>
            </a:p>
          </p:txBody>
        </p:sp>
        <p:cxnSp>
          <p:nvCxnSpPr>
            <p:cNvPr id="31" name="Straight Arrow Connector 30"/>
            <p:cNvCxnSpPr>
              <a:stCxn id="5" idx="2"/>
            </p:cNvCxnSpPr>
            <p:nvPr/>
          </p:nvCxnSpPr>
          <p:spPr>
            <a:xfrm flipH="1">
              <a:off x="7564870" y="2015916"/>
              <a:ext cx="1" cy="110945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26" idx="3"/>
            </p:cNvCxnSpPr>
            <p:nvPr/>
          </p:nvCxnSpPr>
          <p:spPr>
            <a:xfrm flipH="1">
              <a:off x="1762101" y="3274310"/>
              <a:ext cx="857826" cy="34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435104" y="2226143"/>
            <a:ext cx="160193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centrifugal pump+ controller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>
            <a:stCxn id="26" idx="0"/>
            <a:endCxn id="4" idx="2"/>
          </p:cNvCxnSpPr>
          <p:nvPr/>
        </p:nvCxnSpPr>
        <p:spPr>
          <a:xfrm flipH="1" flipV="1">
            <a:off x="3236070" y="3426471"/>
            <a:ext cx="8471" cy="1062856"/>
          </a:xfrm>
          <a:prstGeom prst="straightConnector1">
            <a:avLst/>
          </a:prstGeom>
          <a:ln w="28575"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4" idx="3"/>
          </p:cNvCxnSpPr>
          <p:nvPr/>
        </p:nvCxnSpPr>
        <p:spPr>
          <a:xfrm flipV="1">
            <a:off x="4037035" y="2826307"/>
            <a:ext cx="1539471" cy="1"/>
          </a:xfrm>
          <a:prstGeom prst="straightConnector1">
            <a:avLst/>
          </a:prstGeom>
          <a:ln w="28575"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872253B-33ED-4326-8F1C-0931F91B740A}"/>
              </a:ext>
            </a:extLst>
          </p:cNvPr>
          <p:cNvSpPr/>
          <p:nvPr/>
        </p:nvSpPr>
        <p:spPr>
          <a:xfrm>
            <a:off x="5576506" y="2226143"/>
            <a:ext cx="1493199" cy="11044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Tank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4BC6200-4898-4366-B79E-6E7FE61A0C3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7100690" y="2826308"/>
            <a:ext cx="2069633" cy="0"/>
          </a:xfrm>
          <a:prstGeom prst="straightConnector1">
            <a:avLst/>
          </a:prstGeom>
          <a:ln w="28575"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D23D20-0E63-4F14-9C88-DA263A62E401}"/>
              </a:ext>
            </a:extLst>
          </p:cNvPr>
          <p:cNvSpPr txBox="1"/>
          <p:nvPr/>
        </p:nvSpPr>
        <p:spPr>
          <a:xfrm>
            <a:off x="1854866" y="557864"/>
            <a:ext cx="3111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LAST PRESENTATION-</a:t>
            </a:r>
          </a:p>
        </p:txBody>
      </p:sp>
    </p:spTree>
    <p:extLst>
      <p:ext uri="{BB962C8B-B14F-4D97-AF65-F5344CB8AC3E}">
        <p14:creationId xmlns:p14="http://schemas.microsoft.com/office/powerpoint/2010/main" val="202809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33AB-81A4-447A-B22B-DD31C17F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picture of pump</a:t>
            </a:r>
          </a:p>
        </p:txBody>
      </p:sp>
      <p:pic>
        <p:nvPicPr>
          <p:cNvPr id="5" name="Content Placeholder 4" descr=" picture containing projector, miller&#10;&#10;Description automatically generated">
            <a:extLst>
              <a:ext uri="{FF2B5EF4-FFF2-40B4-BE49-F238E27FC236}">
                <a16:creationId xmlns:a16="http://schemas.microsoft.com/office/drawing/2014/main" id="{93D0F890-4A25-4AB7-ACE0-D3B68034A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53198" y="1905000"/>
            <a:ext cx="6234341" cy="4678680"/>
          </a:xfrm>
        </p:spPr>
      </p:pic>
      <p:pic>
        <p:nvPicPr>
          <p:cNvPr id="7" name="Picture 6" descr="A picture containing dirty&#10;&#10;Description automatically generated">
            <a:extLst>
              <a:ext uri="{FF2B5EF4-FFF2-40B4-BE49-F238E27FC236}">
                <a16:creationId xmlns:a16="http://schemas.microsoft.com/office/drawing/2014/main" id="{6CB40359-70DA-46C6-94C9-505330B8F8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1" r="8474" b="2260"/>
          <a:stretch/>
        </p:blipFill>
        <p:spPr>
          <a:xfrm>
            <a:off x="182880" y="1905000"/>
            <a:ext cx="5446761" cy="46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5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E99C-7197-451F-A1CC-852B6173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D456E-0761-4BF8-BD62-FF077924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Material- </a:t>
            </a:r>
            <a:r>
              <a:rPr lang="en-US" dirty="0" err="1"/>
              <a:t>aluminium</a:t>
            </a:r>
            <a:endParaRPr lang="en-US" dirty="0"/>
          </a:p>
          <a:p>
            <a:r>
              <a:rPr lang="en-US" dirty="0"/>
              <a:t>Tolerance - ±0.5mm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799BF-9B16-4A9A-8643-2EBE43FC3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9" r="3201"/>
          <a:stretch/>
        </p:blipFill>
        <p:spPr>
          <a:xfrm>
            <a:off x="6302325" y="0"/>
            <a:ext cx="5889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3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AC97-D8D3-44D9-86C4-38861327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DC201-EDDF-48A6-8001-DCC72D60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Inner diameter- 6mm</a:t>
            </a:r>
          </a:p>
          <a:p>
            <a:r>
              <a:rPr lang="en-US" dirty="0"/>
              <a:t>Outer diameter-8mm</a:t>
            </a:r>
          </a:p>
          <a:p>
            <a:r>
              <a:rPr lang="en-US" dirty="0"/>
              <a:t>Flow rate- 300ml/min</a:t>
            </a:r>
          </a:p>
          <a:p>
            <a:r>
              <a:rPr lang="en-US" dirty="0"/>
              <a:t>Reynolds number-416</a:t>
            </a:r>
          </a:p>
          <a:p>
            <a:r>
              <a:rPr lang="en-US" dirty="0"/>
              <a:t>Pulse frequency-10 pulse/min</a:t>
            </a:r>
          </a:p>
        </p:txBody>
      </p:sp>
      <p:pic>
        <p:nvPicPr>
          <p:cNvPr id="5" name="Content Placeholder 4" descr="A picture containing indoor, dirty&#10;&#10;Description automatically generated">
            <a:extLst>
              <a:ext uri="{FF2B5EF4-FFF2-40B4-BE49-F238E27FC236}">
                <a16:creationId xmlns:a16="http://schemas.microsoft.com/office/drawing/2014/main" id="{FA3F05EB-E0A0-4D19-BDA0-552A3BBC63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4"/>
          <a:stretch/>
        </p:blipFill>
        <p:spPr>
          <a:xfrm>
            <a:off x="6344529" y="1905001"/>
            <a:ext cx="5847471" cy="487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0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937904" y="754754"/>
            <a:ext cx="8106640" cy="3477533"/>
            <a:chOff x="428603" y="1215816"/>
            <a:chExt cx="7860168" cy="2519158"/>
          </a:xfrm>
        </p:grpSpPr>
        <p:sp>
          <p:nvSpPr>
            <p:cNvPr id="5" name="Rectangle 4"/>
            <p:cNvSpPr/>
            <p:nvPr/>
          </p:nvSpPr>
          <p:spPr>
            <a:xfrm>
              <a:off x="6840971" y="1215816"/>
              <a:ext cx="1447800" cy="8001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Plunger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285196" y="2147239"/>
              <a:ext cx="1295400" cy="6164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External Pressure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28603" y="2820574"/>
              <a:ext cx="1333500" cy="914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Water collected</a:t>
              </a:r>
            </a:p>
          </p:txBody>
        </p:sp>
        <p:cxnSp>
          <p:nvCxnSpPr>
            <p:cNvPr id="39" name="Straight Arrow Connector 38"/>
            <p:cNvCxnSpPr>
              <a:cxnSpLocks/>
              <a:stCxn id="8" idx="2"/>
              <a:endCxn id="27" idx="0"/>
            </p:cNvCxnSpPr>
            <p:nvPr/>
          </p:nvCxnSpPr>
          <p:spPr>
            <a:xfrm>
              <a:off x="4932896" y="2763674"/>
              <a:ext cx="6717" cy="1849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5" idx="2"/>
            </p:cNvCxnSpPr>
            <p:nvPr/>
          </p:nvCxnSpPr>
          <p:spPr>
            <a:xfrm flipH="1">
              <a:off x="7564870" y="2015916"/>
              <a:ext cx="1" cy="110945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26" idx="3"/>
            </p:cNvCxnSpPr>
            <p:nvPr/>
          </p:nvCxnSpPr>
          <p:spPr>
            <a:xfrm flipH="1">
              <a:off x="1762101" y="3274310"/>
              <a:ext cx="857826" cy="34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1816126" y="706832"/>
            <a:ext cx="160193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centrifugal pump+ controller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>
            <a:stCxn id="26" idx="0"/>
            <a:endCxn id="4" idx="2"/>
          </p:cNvCxnSpPr>
          <p:nvPr/>
        </p:nvCxnSpPr>
        <p:spPr>
          <a:xfrm flipH="1" flipV="1">
            <a:off x="2617092" y="1907160"/>
            <a:ext cx="8471" cy="10628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4" idx="3"/>
            <a:endCxn id="5" idx="1"/>
          </p:cNvCxnSpPr>
          <p:nvPr/>
        </p:nvCxnSpPr>
        <p:spPr>
          <a:xfrm>
            <a:off x="3418057" y="1306997"/>
            <a:ext cx="513328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29716" y="4481194"/>
            <a:ext cx="121219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pressure  sensor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18187" y="4481194"/>
            <a:ext cx="101136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/>
              <a:t> Flow sensor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>
            <a:cxnSpLocks/>
            <a:endCxn id="25" idx="0"/>
          </p:cNvCxnSpPr>
          <p:nvPr/>
        </p:nvCxnSpPr>
        <p:spPr>
          <a:xfrm flipH="1">
            <a:off x="4935812" y="3830955"/>
            <a:ext cx="3004" cy="650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endCxn id="29" idx="0"/>
          </p:cNvCxnSpPr>
          <p:nvPr/>
        </p:nvCxnSpPr>
        <p:spPr>
          <a:xfrm>
            <a:off x="8523867" y="3823245"/>
            <a:ext cx="0" cy="657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998555" y="4489165"/>
            <a:ext cx="1183620" cy="7889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3D- DIC</a:t>
            </a:r>
          </a:p>
        </p:txBody>
      </p:sp>
      <p:cxnSp>
        <p:nvCxnSpPr>
          <p:cNvPr id="33" name="Straight Arrow Connector 32"/>
          <p:cNvCxnSpPr>
            <a:stCxn id="32" idx="0"/>
          </p:cNvCxnSpPr>
          <p:nvPr/>
        </p:nvCxnSpPr>
        <p:spPr>
          <a:xfrm flipV="1">
            <a:off x="6590365" y="4058663"/>
            <a:ext cx="6262" cy="430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ylinder 17">
            <a:extLst>
              <a:ext uri="{FF2B5EF4-FFF2-40B4-BE49-F238E27FC236}">
                <a16:creationId xmlns:a16="http://schemas.microsoft.com/office/drawing/2014/main" id="{8C42AC1A-688C-4B07-B1CE-858DB1E03E48}"/>
              </a:ext>
            </a:extLst>
          </p:cNvPr>
          <p:cNvSpPr/>
          <p:nvPr/>
        </p:nvSpPr>
        <p:spPr>
          <a:xfrm rot="16200000">
            <a:off x="6580237" y="1019814"/>
            <a:ext cx="417516" cy="5182102"/>
          </a:xfrm>
          <a:prstGeom prst="can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29284" y="3146789"/>
            <a:ext cx="1322165" cy="9087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Air Bag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FA320-7E2D-478E-BC14-38A4ACF685DE}"/>
              </a:ext>
            </a:extLst>
          </p:cNvPr>
          <p:cNvSpPr txBox="1"/>
          <p:nvPr/>
        </p:nvSpPr>
        <p:spPr>
          <a:xfrm>
            <a:off x="7579513" y="3442197"/>
            <a:ext cx="171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Silicone tube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7D05C36-178F-4A2E-821F-1EA2D213F928}"/>
              </a:ext>
            </a:extLst>
          </p:cNvPr>
          <p:cNvCxnSpPr>
            <a:cxnSpLocks/>
          </p:cNvCxnSpPr>
          <p:nvPr/>
        </p:nvCxnSpPr>
        <p:spPr>
          <a:xfrm>
            <a:off x="9029547" y="4897863"/>
            <a:ext cx="836012" cy="785485"/>
          </a:xfrm>
          <a:prstGeom prst="bentConnector3">
            <a:avLst>
              <a:gd name="adj1" fmla="val 2812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AF5F740-83D5-447E-93AB-3D9462F39E96}"/>
              </a:ext>
            </a:extLst>
          </p:cNvPr>
          <p:cNvCxnSpPr>
            <a:cxnSpLocks/>
          </p:cNvCxnSpPr>
          <p:nvPr/>
        </p:nvCxnSpPr>
        <p:spPr>
          <a:xfrm>
            <a:off x="5541907" y="4884456"/>
            <a:ext cx="4323652" cy="953720"/>
          </a:xfrm>
          <a:prstGeom prst="bentConnector3">
            <a:avLst>
              <a:gd name="adj1" fmla="val 640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57E062-F57A-4AE1-9CF6-F3AF96383171}"/>
              </a:ext>
            </a:extLst>
          </p:cNvPr>
          <p:cNvSpPr txBox="1"/>
          <p:nvPr/>
        </p:nvSpPr>
        <p:spPr>
          <a:xfrm>
            <a:off x="9865559" y="5404524"/>
            <a:ext cx="164026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Acquisition system</a:t>
            </a:r>
          </a:p>
        </p:txBody>
      </p:sp>
    </p:spTree>
    <p:extLst>
      <p:ext uri="{BB962C8B-B14F-4D97-AF65-F5344CB8AC3E}">
        <p14:creationId xmlns:p14="http://schemas.microsoft.com/office/powerpoint/2010/main" val="79365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B33399-015C-4369-9597-A9D2A2F17FFD}"/>
              </a:ext>
            </a:extLst>
          </p:cNvPr>
          <p:cNvSpPr txBox="1"/>
          <p:nvPr/>
        </p:nvSpPr>
        <p:spPr>
          <a:xfrm>
            <a:off x="1899138" y="773723"/>
            <a:ext cx="382641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of instruments-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FB55B-C4E2-446D-8351-FEE8EF03F59A}"/>
              </a:ext>
            </a:extLst>
          </p:cNvPr>
          <p:cNvSpPr txBox="1"/>
          <p:nvPr/>
        </p:nvSpPr>
        <p:spPr>
          <a:xfrm>
            <a:off x="1786597" y="1519311"/>
            <a:ext cx="995992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Pressure sensor, flow sensor were calibrated.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rgbClr val="4D515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Acquisition System was made using Arduino UNO.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was coded using its ide to read and give command to sensors according to calibrated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Arduino UNO is 10bit ADC.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sensor was calibrated using beaker.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Pressure sensor was calibrated using pressure gauge and ADC relation with voltage.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4D51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4D515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0A5F75-648D-4712-BED5-9D46401803A1}"/>
              </a:ext>
            </a:extLst>
          </p:cNvPr>
          <p:cNvSpPr txBox="1"/>
          <p:nvPr/>
        </p:nvSpPr>
        <p:spPr>
          <a:xfrm>
            <a:off x="1617785" y="801858"/>
            <a:ext cx="434691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Calibration Concept-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9A2C5-778B-41AA-A734-E0B8D982ED21}"/>
              </a:ext>
            </a:extLst>
          </p:cNvPr>
          <p:cNvSpPr txBox="1"/>
          <p:nvPr/>
        </p:nvSpPr>
        <p:spPr>
          <a:xfrm>
            <a:off x="1617785" y="1463040"/>
            <a:ext cx="609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Arduino is 10bit ADC(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Analog to Digital Converter)</a:t>
            </a:r>
            <a:r>
              <a:rPr lang="en-US" dirty="0"/>
              <a:t>-</a:t>
            </a:r>
          </a:p>
          <a:p>
            <a:r>
              <a:rPr lang="en-US" dirty="0"/>
              <a:t>For Pressure sensor-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0DF153-8CB9-41BD-868D-C3F4D1B85D0F}"/>
                  </a:ext>
                </a:extLst>
              </p:cNvPr>
              <p:cNvSpPr txBox="1"/>
              <p:nvPr/>
            </p:nvSpPr>
            <p:spPr>
              <a:xfrm>
                <a:off x="1617785" y="2198214"/>
                <a:ext cx="6098344" cy="3403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b="0" i="0" dirty="0">
                    <a:solidFill>
                      <a:srgbClr val="555555"/>
                    </a:solidFill>
                    <a:effectLst/>
                    <a:latin typeface="Montserrat" panose="020B0604020202020204" pitchFamily="2" charset="0"/>
                  </a:rPr>
                  <a:t>Relating ADC Value to Voltage</a:t>
                </a:r>
                <a:r>
                  <a:rPr lang="en-US" dirty="0">
                    <a:solidFill>
                      <a:srgbClr val="555555"/>
                    </a:solidFill>
                    <a:latin typeface="Montserrat" panose="020B0604020202020204" pitchFamily="2" charset="0"/>
                  </a:rPr>
                  <a:t>-</a:t>
                </a:r>
              </a:p>
              <a:p>
                <a:pPr algn="l"/>
                <a:endParaRPr lang="en-US" b="0" i="0" dirty="0">
                  <a:solidFill>
                    <a:srgbClr val="555555"/>
                  </a:solidFill>
                  <a:effectLst/>
                  <a:latin typeface="Montserrat" panose="020B0604020202020204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  <m:t>𝑅𝑒𝑠𝑜𝑙𝑢𝑡𝑖𝑜𝑛</m:t>
                          </m:r>
                          <m:r>
                            <a:rPr lang="en-US" i="1" dirty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 dirty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  <m:t>𝑆𝑦𝑠𝑡𝑒𝑚</m:t>
                          </m:r>
                          <m:r>
                            <a:rPr lang="en-US" b="0" i="1" smtClean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  <m:t>𝑉𝑜𝑙𝑡𝑎𝑔𝑒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55555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  <m:t>𝐴𝐷𝐶</m:t>
                          </m:r>
                          <m:r>
                            <a:rPr lang="en-US" b="0" i="1" smtClean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  <m:t>𝑅𝑒𝑎𝑑𝑖𝑛𝑔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  <m:t>𝐴𝑛𝑎𝑙𝑜𝑔</m:t>
                          </m:r>
                          <m:r>
                            <a:rPr lang="en-US" b="0" i="1" smtClean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  <m:t>𝑉𝑜𝑙𝑡𝑎𝑔𝑒</m:t>
                          </m:r>
                          <m:r>
                            <a:rPr lang="en-US" b="0" i="1" smtClean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555555"/>
                              </a:solidFill>
                              <a:latin typeface="Cambria Math" panose="02040503050406030204" pitchFamily="18" charset="0"/>
                            </a:rPr>
                            <m:t>𝑀𝑒𝑎𝑠𝑢𝑟𝑒𝑑</m:t>
                          </m:r>
                        </m:den>
                      </m:f>
                    </m:oMath>
                  </m:oMathPara>
                </a14:m>
                <a:endParaRPr lang="en-US" b="0" i="0" dirty="0">
                  <a:solidFill>
                    <a:srgbClr val="555555"/>
                  </a:solidFill>
                  <a:latin typeface="Montserrat" panose="020B0604020202020204" pitchFamily="2" charset="0"/>
                </a:endParaRPr>
              </a:p>
              <a:p>
                <a:endParaRPr lang="en-US" b="0" i="0" dirty="0">
                  <a:solidFill>
                    <a:srgbClr val="555555"/>
                  </a:solidFill>
                  <a:effectLst/>
                  <a:latin typeface="Montserrat" panose="020B0604020202020204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55555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55555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1023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55555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555555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55555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55555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102.3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555555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555555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555555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 </m:t>
                      </m:r>
                      <m:r>
                        <a:rPr lang="en-US" b="0" i="1" smtClean="0">
                          <a:solidFill>
                            <a:srgbClr val="555555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rgbClr val="555555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 </m:t>
                      </m:r>
                      <m:r>
                        <a:rPr lang="en-US" b="0" i="1" smtClean="0">
                          <a:solidFill>
                            <a:srgbClr val="555555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𝑣𝑜𝑙𝑡𝑠</m:t>
                      </m:r>
                    </m:oMath>
                  </m:oMathPara>
                </a14:m>
                <a:endParaRPr lang="en-US" b="0" i="0" dirty="0">
                  <a:solidFill>
                    <a:srgbClr val="555555"/>
                  </a:solidFill>
                  <a:effectLst/>
                  <a:latin typeface="Montserrat" panose="020B0604020202020204" pitchFamily="2" charset="0"/>
                  <a:ea typeface="Cambria Math" panose="02040503050406030204" pitchFamily="18" charset="0"/>
                </a:endParaRPr>
              </a:p>
              <a:p>
                <a:endParaRPr lang="en-US" b="0" i="0" dirty="0">
                  <a:solidFill>
                    <a:srgbClr val="555555"/>
                  </a:solidFill>
                  <a:effectLst/>
                  <a:latin typeface="Montserrat" panose="020B0604020202020204" pitchFamily="2" charset="0"/>
                </a:endParaRPr>
              </a:p>
              <a:p>
                <a:r>
                  <a:rPr lang="en-US" b="0" i="0" dirty="0">
                    <a:solidFill>
                      <a:srgbClr val="555555"/>
                    </a:solidFill>
                    <a:effectLst/>
                    <a:latin typeface="Montserrat" panose="020B0604020202020204" pitchFamily="2" charset="0"/>
                  </a:rPr>
                  <a:t>By above equation verified our sensor values.</a:t>
                </a:r>
              </a:p>
              <a:p>
                <a:endParaRPr lang="en-US" b="0" i="0" dirty="0">
                  <a:solidFill>
                    <a:srgbClr val="555555"/>
                  </a:solidFill>
                  <a:effectLst/>
                  <a:latin typeface="Montserrat" panose="020B0604020202020204" pitchFamily="2" charset="0"/>
                </a:endParaRPr>
              </a:p>
              <a:p>
                <a:r>
                  <a:rPr lang="en-US" b="0" i="0" dirty="0">
                    <a:solidFill>
                      <a:srgbClr val="555555"/>
                    </a:solidFill>
                    <a:effectLst/>
                    <a:latin typeface="Montserrat" panose="020B0604020202020204" pitchFamily="2" charset="0"/>
                  </a:rPr>
                  <a:t>For 0-1023 ADC values relate the 0-0.5Mpa pressure.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0DF153-8CB9-41BD-868D-C3F4D1B85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785" y="2198214"/>
                <a:ext cx="6098344" cy="3403945"/>
              </a:xfrm>
              <a:prstGeom prst="rect">
                <a:avLst/>
              </a:prstGeom>
              <a:blipFill>
                <a:blip r:embed="rId2"/>
                <a:stretch>
                  <a:fillRect l="-799" t="-896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69549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262</TotalTime>
  <Words>526</Words>
  <Application>Microsoft Office PowerPoint</Application>
  <PresentationFormat>Widescreen</PresentationFormat>
  <Paragraphs>128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Cambria Math</vt:lpstr>
      <vt:lpstr>Century Gothic</vt:lpstr>
      <vt:lpstr>Helvetica Neue</vt:lpstr>
      <vt:lpstr>Montserrat</vt:lpstr>
      <vt:lpstr>Times New Roman</vt:lpstr>
      <vt:lpstr>Wingdings</vt:lpstr>
      <vt:lpstr>Wingdings 3</vt:lpstr>
      <vt:lpstr>Wisp</vt:lpstr>
      <vt:lpstr>PULSATILE FLOW</vt:lpstr>
      <vt:lpstr>PowerPoint Presentation</vt:lpstr>
      <vt:lpstr>PowerPoint Presentation</vt:lpstr>
      <vt:lpstr>Old picture of pump</vt:lpstr>
      <vt:lpstr>Head drawing</vt:lpstr>
      <vt:lpstr>SPECIFICATIONS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PULSATILE FLOW</dc:title>
  <dc:creator>Priyanshu Dradhomar</dc:creator>
  <cp:lastModifiedBy>Priyanshu Dradhomar</cp:lastModifiedBy>
  <cp:revision>6</cp:revision>
  <dcterms:created xsi:type="dcterms:W3CDTF">2022-03-08T10:47:23Z</dcterms:created>
  <dcterms:modified xsi:type="dcterms:W3CDTF">2022-03-08T19:10:15Z</dcterms:modified>
</cp:coreProperties>
</file>