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2"/>
    <p:sldId id="257" r:id="rId3"/>
    <p:sldId id="264" r:id="rId4"/>
    <p:sldId id="259" r:id="rId5"/>
    <p:sldId id="265" r:id="rId6"/>
    <p:sldId id="266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CC44E697-929C-4AB3-9265-6147345A127A}">
          <p14:sldIdLst>
            <p14:sldId id="267"/>
            <p14:sldId id="257"/>
            <p14:sldId id="264"/>
            <p14:sldId id="259"/>
            <p14:sldId id="265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00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381000" indent="-304800" algn="ctr">
              <a:spcBef>
                <a:spcPts val="5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381000" indent="171450" algn="ctr">
              <a:spcBef>
                <a:spcPts val="5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381000" indent="647700" algn="ctr">
              <a:spcBef>
                <a:spcPts val="5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381000" indent="1123950" algn="ctr">
              <a:spcBef>
                <a:spcPts val="5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381000" indent="1581150" algn="ctr">
              <a:spcBef>
                <a:spcPts val="5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5" cy="20574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5" cy="6019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3000" b="1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15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15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15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15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15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1800" b="1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1800" b="1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1800" b="1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1800" b="1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9;p12"/>
          <p:cNvSpPr txBox="1">
            <a:spLocks noGrp="1"/>
          </p:cNvSpPr>
          <p:nvPr>
            <p:ph type="body" sz="half" idx="21"/>
          </p:nvPr>
        </p:nvSpPr>
        <p:spPr>
          <a:xfrm>
            <a:off x="457200" y="1631156"/>
            <a:ext cx="4040188" cy="2963467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400"/>
              </a:spcBef>
              <a:buSzPts val="1800"/>
              <a:defRPr sz="1800"/>
            </a:pPr>
            <a:endParaRPr/>
          </a:p>
        </p:txBody>
      </p:sp>
      <p:sp>
        <p:nvSpPr>
          <p:cNvPr id="51" name="Google Shape;40;p12"/>
          <p:cNvSpPr txBox="1">
            <a:spLocks noGrp="1"/>
          </p:cNvSpPr>
          <p:nvPr>
            <p:ph type="body" sz="quarter" idx="22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2" name="Google Shape;41;p12"/>
          <p:cNvSpPr txBox="1">
            <a:spLocks noGrp="1"/>
          </p:cNvSpPr>
          <p:nvPr>
            <p:ph type="body" sz="half" idx="23"/>
          </p:nvPr>
        </p:nvSpPr>
        <p:spPr>
          <a:xfrm>
            <a:off x="4645026" y="1631156"/>
            <a:ext cx="4041776" cy="2963467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400"/>
              </a:spcBef>
              <a:buSzPts val="1800"/>
              <a:defRPr sz="18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4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7"/>
          </a:xfrm>
          <a:prstGeom prst="rect">
            <a:avLst/>
          </a:prstGeom>
        </p:spPr>
        <p:txBody>
          <a:bodyPr/>
          <a:lstStyle>
            <a:lvl1pPr indent="-381000">
              <a:spcBef>
                <a:spcPts val="500"/>
              </a:spcBef>
            </a:lvl1pPr>
            <a:lvl2pPr marL="966107" indent="-413657">
              <a:spcBef>
                <a:spcPts val="500"/>
              </a:spcBef>
            </a:lvl2pPr>
            <a:lvl3pPr marL="1485900" indent="-457200">
              <a:spcBef>
                <a:spcPts val="500"/>
              </a:spcBef>
            </a:lvl3pPr>
            <a:lvl4pPr marL="2023110" indent="-518160">
              <a:spcBef>
                <a:spcPts val="500"/>
              </a:spcBef>
            </a:lvl4pPr>
            <a:lvl5pPr marL="2480310" indent="-518160">
              <a:spcBef>
                <a:spcPts val="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15"/>
          <p:cNvSpPr txBox="1">
            <a:spLocks noGrp="1"/>
          </p:cNvSpPr>
          <p:nvPr>
            <p:ph type="body" sz="half" idx="21"/>
          </p:nvPr>
        </p:nvSpPr>
        <p:spPr>
          <a:xfrm>
            <a:off x="457200" y="1076327"/>
            <a:ext cx="3008315" cy="3518298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1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t>Title Text</a:t>
            </a:r>
          </a:p>
        </p:txBody>
      </p:sp>
      <p:sp>
        <p:nvSpPr>
          <p:cNvPr id="86" name="Google Shape;63;p16"/>
          <p:cNvSpPr>
            <a:spLocks noGrp="1"/>
          </p:cNvSpPr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1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1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1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1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2" cy="822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-35720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821530"/>
            <a:ext cx="8229600" cy="3773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413" y="4800061"/>
            <a:ext cx="208388" cy="208251"/>
          </a:xfrm>
          <a:prstGeom prst="rect">
            <a:avLst/>
          </a:prstGeom>
          <a:ln w="12700">
            <a:miter lim="400000"/>
          </a:ln>
        </p:spPr>
        <p:txBody>
          <a:bodyPr wrap="none" lIns="34275" tIns="34275" rIns="34275" bIns="34275" anchor="ctr">
            <a:spAutoFit/>
          </a:bodyPr>
          <a:lstStyle>
            <a:lvl1pPr algn="r"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3175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1pPr>
      <a:lvl2pPr marL="959757" marR="0" indent="-36285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2pPr>
      <a:lvl3pPr marL="1477433" marR="0" indent="-423333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3pPr>
      <a:lvl4pPr marL="2019300" marR="0" indent="-5080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4pPr>
      <a:lvl5pPr marL="2476500" marR="0" indent="-5080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5pPr>
      <a:lvl6pPr marL="2933700" marR="0" indent="-5080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6pPr>
      <a:lvl7pPr marL="3390900" marR="0" indent="-5080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7pPr>
      <a:lvl8pPr marL="3848100" marR="0" indent="-5080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8pPr>
      <a:lvl9pPr marL="4305300" marR="0" indent="-5080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Oswald"/>
          <a:ea typeface="Oswald"/>
          <a:cs typeface="Oswald"/>
          <a:sym typeface="Oswa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swal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swal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swal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swal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swal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swal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swal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swal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swa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fjs-models/tree/master/pose-dete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eepme.ai/blog/no-data-scientist-required-how-gyms-and-fitness-clubs-are-leveraging-ai-and-machine-learning/" TargetMode="External"/><Relationship Id="rId4" Type="http://schemas.openxmlformats.org/officeDocument/2006/relationships/hyperlink" Target="https://gymmanagement-software.com/blog/the-future-of-ai-in-gyms-exploring-innovative-possibili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606" y="890483"/>
            <a:ext cx="3817164" cy="3362534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975" y="884193"/>
            <a:ext cx="3817164" cy="3362534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840" y="848134"/>
            <a:ext cx="3779606" cy="332945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280" y="1068144"/>
            <a:ext cx="1016653" cy="377689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1876" y="472344"/>
            <a:ext cx="685924" cy="68592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1876" y="472344"/>
            <a:ext cx="685924" cy="68592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49521" y="3891581"/>
            <a:ext cx="807591" cy="807592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8D1880-7B50-7D94-91A4-91CC0694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3714"/>
            <a:ext cx="3679050" cy="3031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kern="12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Revolutionizing Fitness: AI-Powered</a:t>
            </a:r>
            <a:br>
              <a:rPr lang="en-US" sz="2800" kern="12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Personal Trainers </a:t>
            </a:r>
            <a:br>
              <a:rPr lang="en-US" sz="2800" u="sng" kern="12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</a:t>
            </a:r>
            <a:r>
              <a:rPr lang="en-US" sz="2800" u="sng" kern="12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Personal Trainers</a:t>
            </a:r>
            <a:br>
              <a:rPr lang="en-US" sz="2800" u="sng" kern="12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ln w="22225">
                <a:solidFill>
                  <a:srgbClr val="FFFFFF"/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3AA8-DDF3-EA6C-A557-4EE2D382128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857952" y="848134"/>
            <a:ext cx="3731078" cy="32635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Let’s explore how AI-powered personalized trainers are reshaping the fitness industry. This virtual coach adapts to individual needs, providing tailored workout routines, real-time feedback, and progress tracking. Unlike traditional gym trainers, AI trainers are available 24/7, ensuring continuous support and motivation. Delve into the exciting potential of this innovation and its impact on our fitness journeys!</a:t>
            </a:r>
            <a:endParaRPr lang="en-US" sz="15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8555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27" y="0"/>
            <a:ext cx="9143999" cy="514349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100;p2"/>
          <p:cNvSpPr txBox="1">
            <a:spLocks noGrp="1"/>
          </p:cNvSpPr>
          <p:nvPr>
            <p:ph type="title"/>
          </p:nvPr>
        </p:nvSpPr>
        <p:spPr>
          <a:xfrm>
            <a:off x="852774" y="502919"/>
            <a:ext cx="3512491" cy="1611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 sz="1944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AI-Driven Fitness: The Future of Personalized Gym Coaching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0532A-3B42-D2EE-5B60-B6D614C9C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 r="2" b="2"/>
          <a:stretch/>
        </p:blipFill>
        <p:spPr>
          <a:xfrm>
            <a:off x="20" y="2328863"/>
            <a:ext cx="4836298" cy="2814637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126" name="Google Shape;101;p2"/>
          <p:cNvSpPr txBox="1"/>
          <p:nvPr/>
        </p:nvSpPr>
        <p:spPr>
          <a:xfrm>
            <a:off x="5097753" y="502919"/>
            <a:ext cx="3416836" cy="40838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  <a:defRPr sz="1500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AI-based fitness trainer is a promising idea that leverages the power of AI to provide personalized fitness guidance and support.</a:t>
            </a:r>
          </a:p>
          <a:p>
            <a:pPr marL="457200" indent="-22860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  <a:defRPr sz="1500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personal fitness trainer would generate personalized fitness roadmap, workout plans, monitor progress, watch out posture while working out, provide feedback and keep motivated</a:t>
            </a:r>
          </a:p>
          <a:p>
            <a:pPr marL="457200" indent="-22860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  <a:defRPr sz="1500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from the initial plan based on the recommendation based on the user’s initial body metrics and fitness goals, it can adapt to the user’s current progress offering a highly customized fitness experience.</a:t>
            </a:r>
          </a:p>
          <a:p>
            <a:pPr marL="457200" indent="-22860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  <a:defRPr sz="1500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 can also integrate with wearable devices to track vital signs, activity levels, and even sleep patterns, adjusting the program accordingly  </a:t>
            </a:r>
          </a:p>
          <a:p>
            <a:pPr indent="-22860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7" name="Google Shape;102;p2"/>
          <p:cNvSpPr txBox="1"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hangingPunct="1">
              <a:spcAft>
                <a:spcPts val="600"/>
              </a:spcAft>
              <a:defRPr/>
            </a:pPr>
            <a:fld id="{86CB4B4D-7CA3-9044-876B-883B54F8677D}" type="slidenum">
              <a:rPr lang="en-US" sz="800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hangingPunct="1">
                <a:spcAft>
                  <a:spcPts val="600"/>
                </a:spcAft>
                <a:defRPr/>
              </a:pPr>
              <a:t>6</a:t>
            </a:fld>
            <a:endParaRPr lang="en-US" sz="800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Google Shape;103;p2"/>
          <p:cNvSpPr txBox="1"/>
          <p:nvPr/>
        </p:nvSpPr>
        <p:spPr>
          <a:xfrm>
            <a:off x="3520449" y="4800061"/>
            <a:ext cx="2334401" cy="20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eights and barbells">
            <a:extLst>
              <a:ext uri="{FF2B5EF4-FFF2-40B4-BE49-F238E27FC236}">
                <a16:creationId xmlns:a16="http://schemas.microsoft.com/office/drawing/2014/main" id="{68FFF994-5E02-3B1C-2ADD-BA055498C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7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FAA47-07FC-A053-052F-F0569EDC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none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Approach: AI Gym Trainer Project</a:t>
            </a:r>
            <a:endParaRPr lang="en-IN" sz="32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EEA4-9DC8-7BC9-951F-C991A9CFA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5969"/>
            <a:ext cx="8229600" cy="3773092"/>
          </a:xfrm>
        </p:spPr>
        <p:txBody>
          <a:bodyPr/>
          <a:lstStyle/>
          <a:p>
            <a:pPr marL="457200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300"/>
              <a:buFont typeface="Arial" panose="020B0604020202020204" pitchFamily="34" charset="0"/>
              <a:buChar char="•"/>
              <a:defRPr sz="1300" b="1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Develop AI System</a:t>
            </a:r>
            <a:r>
              <a:rPr lang="en-US" sz="1200" b="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: Below is the proposed high level design of the AI pipeline:</a:t>
            </a:r>
          </a:p>
          <a:p>
            <a:pPr marL="914400" lvl="1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  <a:defRPr sz="1100" b="1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Data Collection and Preprocessing:</a:t>
            </a:r>
            <a:r>
              <a:rPr lang="en-US" sz="1200" b="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Collect data from the user, such as age, fitness level, goals, preferences, and any wearable data.</a:t>
            </a:r>
          </a:p>
          <a:p>
            <a:pPr marL="914400" lvl="1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  <a:defRPr sz="1100" b="1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Model Selection:</a:t>
            </a:r>
          </a:p>
          <a:p>
            <a:pPr marL="1371600" lvl="2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  <a:defRPr sz="1100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Use a recommender system to generate initial workout suggestions.</a:t>
            </a:r>
          </a:p>
          <a:p>
            <a:pPr marL="1371600" lvl="2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  <a:defRPr sz="1100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Apply a deep learning model to personalize the plan further based on </a:t>
            </a:r>
            <a:r>
              <a:rPr lang="en-US" sz="12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detailed</a:t>
            </a: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user data.</a:t>
            </a:r>
          </a:p>
          <a:p>
            <a:pPr marL="1371600" lvl="2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  <a:defRPr sz="1100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Integrate reinforcement learning to adjust the workout plan dynamically as the </a:t>
            </a:r>
            <a:r>
              <a:rPr lang="en-US" sz="12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progresses.</a:t>
            </a:r>
          </a:p>
          <a:p>
            <a:pPr marL="914400" lvl="1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  <a:defRPr sz="1100" b="1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Real-Time Feedback:</a:t>
            </a:r>
            <a:r>
              <a:rPr lang="en-US" sz="1200" b="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Use CNNs (Computer Vision) to monitor user form and adjust </a:t>
            </a:r>
            <a:r>
              <a:rPr lang="en-US" sz="1200" b="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workout in real-time.</a:t>
            </a:r>
          </a:p>
          <a:p>
            <a:pPr marL="914400" lvl="1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  <a:defRPr sz="1100" b="1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Continuous Learning:</a:t>
            </a:r>
            <a:r>
              <a:rPr lang="en-US" sz="1200" b="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Implement reinforcement learning to refine the plan based on the user’s adherence and performance.</a:t>
            </a:r>
            <a:endParaRPr lang="en-US" sz="1200" kern="12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300"/>
              <a:buFont typeface="Arial" panose="020B0604020202020204" pitchFamily="34" charset="0"/>
              <a:buChar char="•"/>
              <a:defRPr sz="1300" b="1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User Interface &amp; Integration</a:t>
            </a:r>
            <a:r>
              <a:rPr lang="en-US" sz="1200" b="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: Create a mobile app using React Native for users to input data and receive personalized plans. Connect to back-end AI via Flask/Django.</a:t>
            </a:r>
          </a:p>
          <a:p>
            <a:pPr marL="457200" indent="-228600" hangingPunct="1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ts val="1300"/>
              <a:buFont typeface="Arial" panose="020B0604020202020204" pitchFamily="34" charset="0"/>
              <a:buChar char="•"/>
              <a:defRPr sz="1300" b="1"/>
            </a:pPr>
            <a:r>
              <a:rPr lang="en-US" sz="12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Testing &amp; Deployment</a:t>
            </a:r>
            <a:r>
              <a:rPr lang="en-US" sz="1200" b="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: Test the system with various user profiles, deploy on cloud platforms (AWS/Google Cloud), and iterate based on user feedback for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8499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B1C51-1EB7-5D1A-29AA-F54F2EA2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2" b="2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36" name="Google Shape;123;p4"/>
          <p:cNvSpPr txBox="1">
            <a:spLocks noGrp="1"/>
          </p:cNvSpPr>
          <p:nvPr>
            <p:ph type="title"/>
          </p:nvPr>
        </p:nvSpPr>
        <p:spPr>
          <a:xfrm>
            <a:off x="628649" y="799396"/>
            <a:ext cx="4539716" cy="354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 sz="2700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5600" kern="1200" dirty="0">
                <a:ln w="2222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  <a:t>FEASIBILITY AND </a:t>
            </a:r>
            <a:br>
              <a:rPr lang="en-US" sz="5600" kern="1200" dirty="0">
                <a:ln w="2222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</a:br>
            <a:r>
              <a:rPr lang="en-US" sz="5600" kern="1200" dirty="0">
                <a:ln w="2222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  <a:t>VIABILITY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1714500"/>
            <a:ext cx="0" cy="17145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oogle Shape;124;p4"/>
          <p:cNvSpPr txBox="1"/>
          <p:nvPr/>
        </p:nvSpPr>
        <p:spPr>
          <a:xfrm>
            <a:off x="5621317" y="682052"/>
            <a:ext cx="3042996" cy="38599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b="1"/>
            </a:pPr>
            <a:r>
              <a:rPr lang="en-US" sz="1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Challenges and Considerations:</a:t>
            </a:r>
          </a:p>
          <a:p>
            <a:pPr marL="457200" indent="-228600" hangingPunct="1">
              <a:lnSpc>
                <a:spcPct val="90000"/>
              </a:lnSpc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Arial" panose="020B0604020202020204" pitchFamily="34" charset="0"/>
              <a:buChar char="•"/>
              <a:defRPr b="1"/>
            </a:pPr>
            <a:r>
              <a:rPr lang="en-US" sz="1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en-US" sz="11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Privacy:</a:t>
            </a:r>
            <a:r>
              <a:rPr lang="en-US" sz="1100" b="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Ensuring</a:t>
            </a:r>
            <a:r>
              <a:rPr lang="en-US" sz="11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the security of sensitive health data collected by the AI.</a:t>
            </a:r>
          </a:p>
          <a:p>
            <a:pPr marL="457200" indent="-228600" hangingPunct="1">
              <a:lnSpc>
                <a:spcPct val="9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Arial" panose="020B0604020202020204" pitchFamily="34" charset="0"/>
              <a:buChar char="•"/>
              <a:defRPr b="1"/>
            </a:pPr>
            <a:endParaRPr lang="en-US" sz="1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indent="-228600" hangingPunct="1">
              <a:lnSpc>
                <a:spcPct val="9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Arial" panose="020B0604020202020204" pitchFamily="34" charset="0"/>
              <a:buChar char="•"/>
              <a:defRPr b="1"/>
            </a:pPr>
            <a:r>
              <a:rPr lang="en-US" sz="1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 of </a:t>
            </a:r>
            <a:r>
              <a:rPr lang="en-US" sz="11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Feedback:</a:t>
            </a:r>
            <a:r>
              <a:rPr lang="en-US" sz="1100" b="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Continuously</a:t>
            </a:r>
            <a:r>
              <a:rPr lang="en-US" sz="11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improving the AI’s ability to provide accurate form correction and advice</a:t>
            </a:r>
          </a:p>
          <a:p>
            <a:pPr marL="457200" indent="-228600" hangingPunct="1">
              <a:lnSpc>
                <a:spcPct val="9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Arial" panose="020B0604020202020204" pitchFamily="34" charset="0"/>
              <a:buChar char="•"/>
              <a:defRPr b="1"/>
            </a:pPr>
            <a:endParaRPr lang="en-US" sz="1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indent="-228600" hangingPunct="1">
              <a:lnSpc>
                <a:spcPct val="9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Arial" panose="020B0604020202020204" pitchFamily="34" charset="0"/>
              <a:buChar char="•"/>
              <a:defRPr b="1"/>
            </a:pPr>
            <a:r>
              <a:rPr lang="en-US" sz="1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Engagement:</a:t>
            </a:r>
            <a:r>
              <a:rPr lang="en-US" sz="1100" b="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Maintaining</a:t>
            </a:r>
            <a:r>
              <a:rPr lang="en-US" sz="11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user motivation and engagement over the long term, perhaps through gamification or social features.</a:t>
            </a:r>
          </a:p>
          <a:p>
            <a:pPr marL="457200" indent="-228600" hangingPunct="1">
              <a:lnSpc>
                <a:spcPct val="9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Arial" panose="020B0604020202020204" pitchFamily="34" charset="0"/>
              <a:buChar char="•"/>
              <a:defRPr b="1"/>
            </a:pPr>
            <a:endParaRPr lang="en-US" sz="1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indent="-228600" hangingPunct="1">
              <a:lnSpc>
                <a:spcPct val="9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Arial" panose="020B0604020202020204" pitchFamily="34" charset="0"/>
              <a:buChar char="•"/>
              <a:defRPr b="1"/>
            </a:pPr>
            <a:r>
              <a:rPr lang="en-US" sz="1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Technical Feasibility</a:t>
            </a:r>
            <a:r>
              <a:rPr lang="en-US" sz="11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 AI models for personalized fitness and diet plans are achievable through ML Models, and real-time data can be integrated using APIs from wearables (Google Fit, Fitbit). Workout pose correction can be achieved through models like </a:t>
            </a:r>
            <a:r>
              <a:rPr lang="en-US" sz="1100" b="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PoseNET</a:t>
            </a:r>
            <a:r>
              <a:rPr lang="en-US" sz="11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etc. Building an app (React/Flutter) and deploying on cloud platforms like AWS is practical</a:t>
            </a:r>
          </a:p>
          <a:p>
            <a:pPr marL="457200" indent="-228600" hangingPunct="1">
              <a:lnSpc>
                <a:spcPct val="9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Arial" panose="020B0604020202020204" pitchFamily="34" charset="0"/>
              <a:buChar char="•"/>
              <a:defRPr b="1"/>
            </a:pPr>
            <a:endParaRPr lang="en-US" sz="1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indent="-228600" hangingPunct="1">
              <a:lnSpc>
                <a:spcPct val="9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Arial" panose="020B0604020202020204" pitchFamily="34" charset="0"/>
              <a:buChar char="•"/>
              <a:defRPr b="1"/>
            </a:pPr>
            <a:r>
              <a:rPr lang="en-US" sz="1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Market Feasibility</a:t>
            </a:r>
            <a:r>
              <a:rPr lang="en-US" sz="11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There is strong demand for personalized fitness solutions, and an AI-driven trainer offers a cost-effective alternative to personal trainers. </a:t>
            </a:r>
            <a:endParaRPr lang="en-US" sz="1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Google Shape;126;p4"/>
          <p:cNvSpPr txBox="1">
            <a:spLocks noGrp="1"/>
          </p:cNvSpPr>
          <p:nvPr>
            <p:ph type="sldNum" sz="quarter" idx="4294967295"/>
          </p:nvPr>
        </p:nvSpPr>
        <p:spPr>
          <a:xfrm>
            <a:off x="7839940" y="4767262"/>
            <a:ext cx="675409" cy="2738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hangingPunct="1">
              <a:lnSpc>
                <a:spcPct val="90000"/>
              </a:lnSpc>
              <a:spcAft>
                <a:spcPts val="600"/>
              </a:spcAft>
              <a:defRPr/>
            </a:pPr>
            <a:fld id="{86CB4B4D-7CA3-9044-876B-883B54F8677D}" type="slidenum">
              <a:rPr lang="en-US" sz="1200" b="0" kern="1200">
                <a:latin typeface="Calibri" panose="020F0502020204030204"/>
                <a:ea typeface="+mn-ea"/>
                <a:cs typeface="+mn-cs"/>
              </a:rPr>
              <a:pPr hangingPunct="1"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 sz="1200" b="0" kern="1200"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Google Shape;127;p4"/>
          <p:cNvSpPr txBox="1"/>
          <p:nvPr/>
        </p:nvSpPr>
        <p:spPr>
          <a:xfrm>
            <a:off x="3520449" y="4800061"/>
            <a:ext cx="2334401" cy="20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erial view of soccer field at daytime">
            <a:extLst>
              <a:ext uri="{FF2B5EF4-FFF2-40B4-BE49-F238E27FC236}">
                <a16:creationId xmlns:a16="http://schemas.microsoft.com/office/drawing/2014/main" id="{469E462E-8918-5FC0-00B0-F1DC78596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9" b="5329"/>
          <a:stretch/>
        </p:blipFill>
        <p:spPr>
          <a:xfrm>
            <a:off x="20" y="10"/>
            <a:ext cx="9143979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960A9-85CD-7E29-6985-DB9862B5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16321"/>
            <a:ext cx="7879842" cy="1543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800" u="none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IMPACT</a:t>
            </a: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0105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430901"/>
            <a:ext cx="7879842" cy="1371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2C884-1FFA-3758-AC50-B5C5C50E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959429"/>
            <a:ext cx="7700264" cy="286736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Accessibility: </a:t>
            </a:r>
            <a:r>
              <a:rPr lang="en-US" sz="12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Makes personalized fitness training available to a broader audience, regardless of location or budget.</a:t>
            </a:r>
          </a:p>
          <a:p>
            <a:pPr indent="-22860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800" kern="12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Consistency: </a:t>
            </a:r>
            <a:r>
              <a:rPr lang="en-US" sz="12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Helps users stay on track with their fitness goals by providing continuous support and adapting to their needs.</a:t>
            </a:r>
          </a:p>
          <a:p>
            <a:pPr indent="-22860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800" kern="12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Safety: </a:t>
            </a:r>
            <a:r>
              <a:rPr lang="en-US" sz="12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Reduces the risk of injury by offering real-time feedback on form and technique, especially for beginners.</a:t>
            </a:r>
          </a:p>
          <a:p>
            <a:pPr indent="-22860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800" kern="12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Efficiency: </a:t>
            </a:r>
            <a:r>
              <a:rPr lang="en-US" sz="12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Maximizes workout efficiency by tailoring routines to the user’s specific needs and adjusting them based on real-time data.</a:t>
            </a:r>
          </a:p>
          <a:p>
            <a:pPr indent="-22860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800" kern="12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302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A6CF-D482-403E-C49C-A2ABF138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41" y="507072"/>
            <a:ext cx="3630007" cy="124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pic>
        <p:nvPicPr>
          <p:cNvPr id="5" name="Picture 4" descr="A stock chart with blue graphs">
            <a:extLst>
              <a:ext uri="{FF2B5EF4-FFF2-40B4-BE49-F238E27FC236}">
                <a16:creationId xmlns:a16="http://schemas.microsoft.com/office/drawing/2014/main" id="{98BBFD0D-FB55-FB77-AAB2-C41DC5264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5" r="9887" b="1"/>
          <a:stretch/>
        </p:blipFill>
        <p:spPr>
          <a:xfrm>
            <a:off x="20" y="10"/>
            <a:ext cx="4587406" cy="51434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D9C4-8E7D-7CF7-B93F-E284CB07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341" y="1749972"/>
            <a:ext cx="3630007" cy="288275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Efficiency:</a:t>
            </a:r>
            <a:r>
              <a:rPr lang="en-US" sz="15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Users achieve their fitness goals more efficiently as the AI optimizes the workout plan for maximum effectiveness.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Adaptability:</a:t>
            </a:r>
            <a:r>
              <a:rPr lang="en-US" sz="15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The plan evolves with the user’s progress, ensuring that the workouts remain challenging and effective.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Personalization:</a:t>
            </a:r>
            <a:r>
              <a:rPr lang="en-US" sz="15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The AI accounts for personal preferences and limitations, making the workout experience enjoyable and sustainable.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Motivation:</a:t>
            </a:r>
            <a:r>
              <a:rPr lang="en-US" sz="15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Seeing personalized progress can boost motivation and adherence to the fitness routine.</a:t>
            </a:r>
            <a:endParaRPr lang="en-US" sz="1500" kern="12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  <a:sym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4808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41" y="136182"/>
            <a:ext cx="8867727" cy="48758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98C7D-002C-1BEE-0BDD-90EBB996CB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" r="-1" b="-1"/>
          <a:stretch/>
        </p:blipFill>
        <p:spPr>
          <a:xfrm>
            <a:off x="129735" y="-2219954"/>
            <a:ext cx="8867728" cy="4874838"/>
          </a:xfrm>
          <a:prstGeom prst="rect">
            <a:avLst/>
          </a:prstGeom>
        </p:spPr>
      </p:pic>
      <p:sp>
        <p:nvSpPr>
          <p:cNvPr id="149" name="Google Shape;148;p6"/>
          <p:cNvSpPr txBox="1">
            <a:spLocks noGrp="1"/>
          </p:cNvSpPr>
          <p:nvPr>
            <p:ph type="title"/>
          </p:nvPr>
        </p:nvSpPr>
        <p:spPr>
          <a:xfrm>
            <a:off x="628650" y="393896"/>
            <a:ext cx="7623913" cy="2104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 sz="2700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 AND 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50" name="Google Shape;149;p6"/>
          <p:cNvSpPr txBox="1"/>
          <p:nvPr/>
        </p:nvSpPr>
        <p:spPr>
          <a:xfrm>
            <a:off x="628650" y="2644725"/>
            <a:ext cx="7623913" cy="194134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92100" indent="-228600" hangingPunct="1">
              <a:lnSpc>
                <a:spcPct val="90000"/>
              </a:lnSpc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ts val="2100"/>
              <a:buFont typeface="Arial" panose="020B0604020202020204" pitchFamily="34" charset="0"/>
              <a:buChar char="•"/>
              <a:defRPr sz="2100" u="sng">
                <a:solidFill>
                  <a:srgbClr val="0000FF"/>
                </a:solidFill>
              </a:defRPr>
            </a:pPr>
            <a:r>
              <a:rPr lang="en-US" sz="1500" kern="1200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https://github.com/tensorflow/tfjs-models/tree/master/pose-detection</a:t>
            </a:r>
          </a:p>
          <a:p>
            <a:pPr marL="114300" indent="-228600" hangingPunct="1">
              <a:lnSpc>
                <a:spcPct val="90000"/>
              </a:lnSpc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1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292100" indent="-228600" hangingPunct="1">
              <a:lnSpc>
                <a:spcPct val="90000"/>
              </a:lnSpc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ts val="2100"/>
              <a:buFont typeface="Arial" panose="020B0604020202020204" pitchFamily="34" charset="0"/>
              <a:buChar char="•"/>
              <a:defRPr sz="2100" u="sng"/>
            </a:pPr>
            <a:r>
              <a:rPr lang="en-US" sz="1500" kern="1200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Future of AI in Gyms: Exploring InnovativePossibilities (gymmanagement-software.com)</a:t>
            </a:r>
          </a:p>
          <a:p>
            <a:pPr marL="114300" indent="-228600" hangingPunct="1">
              <a:lnSpc>
                <a:spcPct val="90000"/>
              </a:lnSpc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1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292100" indent="-228600" hangingPunct="1">
              <a:lnSpc>
                <a:spcPct val="90000"/>
              </a:lnSpc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ts val="2100"/>
              <a:buFont typeface="Arial" panose="020B0604020202020204" pitchFamily="34" charset="0"/>
              <a:buChar char="•"/>
              <a:defRPr sz="2100" u="sng"/>
            </a:pPr>
            <a:r>
              <a:rPr lang="en-US" sz="1500" kern="1200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Data Scientist Required:How Gyms and Fitness Clubs are Leveraging AI and Machine Learning | Keepme</a:t>
            </a:r>
          </a:p>
        </p:txBody>
      </p:sp>
      <p:sp>
        <p:nvSpPr>
          <p:cNvPr id="151" name="Google Shape;151;p6"/>
          <p:cNvSpPr txBox="1"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hangingPunct="1">
              <a:lnSpc>
                <a:spcPct val="90000"/>
              </a:lnSpc>
              <a:spcAft>
                <a:spcPts val="600"/>
              </a:spcAft>
              <a:defRPr/>
            </a:pPr>
            <a:fld id="{86CB4B4D-7CA3-9044-876B-883B54F8677D}" type="slidenum">
              <a:rPr lang="en-US" sz="1200" b="0" kern="1200">
                <a:latin typeface="Calibri" panose="020F0502020204030204"/>
                <a:ea typeface="+mn-ea"/>
                <a:cs typeface="+mn-cs"/>
              </a:rPr>
              <a:pPr hangingPunct="1"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 sz="1200" b="0" kern="1200"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Google Shape;152;p6"/>
          <p:cNvSpPr txBox="1"/>
          <p:nvPr/>
        </p:nvSpPr>
        <p:spPr>
          <a:xfrm>
            <a:off x="3520449" y="4800061"/>
            <a:ext cx="2334401" cy="20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745</Words>
  <Application>Microsoft Office PowerPoint</Application>
  <PresentationFormat>On-screen Show (16:9)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Oswald</vt:lpstr>
      <vt:lpstr>Office Theme</vt:lpstr>
      <vt:lpstr>Revolutionizing Fitness: AI-Powered Personal Trainers                           Personal Trainers </vt:lpstr>
      <vt:lpstr> AI-Driven Fitness: The Future of Personalized Gym Coaching</vt:lpstr>
      <vt:lpstr>Approach: AI Gym Trainer Project</vt:lpstr>
      <vt:lpstr>FEASIBILITY AND  VIABILITY</vt:lpstr>
      <vt:lpstr>  IMPACTS</vt:lpstr>
      <vt:lpstr>Benefits</vt:lpstr>
      <vt:lpstr>RESEARCH  AND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Ashutosh Garg (Student)</cp:lastModifiedBy>
  <cp:revision>5</cp:revision>
  <dcterms:modified xsi:type="dcterms:W3CDTF">2024-08-28T20:28:00Z</dcterms:modified>
</cp:coreProperties>
</file>