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</p14:sldIdLst>
        </p14:section>
        <p14:section name="Animate Your 3D Model" id="{B62868DA-F525-4AC5-9E3E-39ECA0154BB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.microsoft.com/fwlink/?linkid=856845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oodfreephotos.com/other-photos/building-construction-with-cranes.jpg.php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69238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38145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>
                <a:hlinkClick r:id="rId2"/>
              </a:rPr>
              <a:t>Office subscribers</a:t>
            </a:r>
            <a:r>
              <a:rPr lang="en-US" sz="1200"/>
              <a:t> </a:t>
            </a:r>
            <a:r>
              <a:rPr lang="en-US" sz="1200" dirty="0"/>
              <a:t>can add 3D models to documents and rotate the angle to show the right view. If you don’t have a subscription, the deck simply shows a single view.</a:t>
            </a:r>
          </a:p>
          <a:p>
            <a:endParaRPr lang="en-US" sz="1200" u="sng" dirty="0"/>
          </a:p>
        </p:txBody>
      </p:sp>
      <p:pic>
        <p:nvPicPr>
          <p:cNvPr id="7" name="Picture 6" descr="A picture containing water, building, boat, blue&#10;&#10;Description automatically generated">
            <a:extLst>
              <a:ext uri="{FF2B5EF4-FFF2-40B4-BE49-F238E27FC236}">
                <a16:creationId xmlns:a16="http://schemas.microsoft.com/office/drawing/2014/main" id="{971F5DEA-5CCC-4A5C-8EF1-99538054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3500" y="299295"/>
            <a:ext cx="11485000" cy="625941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reflection endPos="10000" dist="508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BBA56-4EB9-48F6-9387-D0F462C3E2CE}"/>
              </a:ext>
            </a:extLst>
          </p:cNvPr>
          <p:cNvSpPr txBox="1"/>
          <p:nvPr/>
        </p:nvSpPr>
        <p:spPr>
          <a:xfrm>
            <a:off x="1472534" y="1336888"/>
            <a:ext cx="9246932" cy="18484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6000" b="1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Coursera Capstone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4000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IBM Applied Data Science Capstone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3D9A4-4975-4564-9726-F3D8B394A675}"/>
              </a:ext>
            </a:extLst>
          </p:cNvPr>
          <p:cNvSpPr txBox="1"/>
          <p:nvPr/>
        </p:nvSpPr>
        <p:spPr>
          <a:xfrm>
            <a:off x="2611411" y="3234124"/>
            <a:ext cx="7913715" cy="6966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Opening a New Real Estate Project in Patna,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			    Bihar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AF966-F022-4089-9D10-A19D0F8B3252}"/>
              </a:ext>
            </a:extLst>
          </p:cNvPr>
          <p:cNvSpPr txBox="1"/>
          <p:nvPr/>
        </p:nvSpPr>
        <p:spPr>
          <a:xfrm>
            <a:off x="4239491" y="4754880"/>
            <a:ext cx="3241964" cy="5143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By: Aditya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2AB90-D38A-49CC-937B-AAC1A3EB29D3}"/>
              </a:ext>
            </a:extLst>
          </p:cNvPr>
          <p:cNvSpPr txBox="1"/>
          <p:nvPr/>
        </p:nvSpPr>
        <p:spPr>
          <a:xfrm>
            <a:off x="4990407" y="5269238"/>
            <a:ext cx="1773981" cy="25187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400" dirty="0">
                <a:solidFill>
                  <a:schemeClr val="bg1"/>
                </a:solidFill>
                <a:latin typeface="Questrial" panose="02000000000000000000" pitchFamily="2" charset="0"/>
                <a:cs typeface="Segoe UI" panose="020B0502040204020203" pitchFamily="34" charset="0"/>
              </a:rPr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64661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Questrial" panose="02000000000000000000" pitchFamily="2" charset="0"/>
              </a:rPr>
              <a:t>Business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26" y="1789693"/>
            <a:ext cx="10912340" cy="5026736"/>
          </a:xfrm>
        </p:spPr>
        <p:txBody>
          <a:bodyPr lIns="90000" rIns="90000">
            <a:normAutofit/>
          </a:bodyPr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Location of the project is one of the most important decision that will determine whether the project will be a success or a failure.</a:t>
            </a: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Objective: To analyze and select the best location in the city of Patna, Bihar to open a New Real Estate Project</a:t>
            </a: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This project is timely as the city is currently suffering from oversupply of Buildings and Projects</a:t>
            </a: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Business Question</a:t>
            </a:r>
          </a:p>
          <a:p>
            <a:pPr marL="744538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In the city of Patna, Bihar, if a property developer is looking to open a New Real Estate Project, where would you recommend that they open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09" y="565003"/>
            <a:ext cx="10983132" cy="747763"/>
          </a:xfrm>
        </p:spPr>
        <p:txBody>
          <a:bodyPr/>
          <a:lstStyle/>
          <a:p>
            <a:r>
              <a:rPr lang="en-US" b="1" dirty="0">
                <a:latin typeface="Questrial" panose="02000000000000000000" pitchFamily="2" charset="0"/>
              </a:rPr>
              <a:t>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872137" cy="4805161"/>
          </a:xfrm>
        </p:spPr>
        <p:txBody>
          <a:bodyPr>
            <a:normAutofit/>
          </a:bodyPr>
          <a:lstStyle/>
          <a:p>
            <a:pPr marL="342900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estrial" panose="02000000000000000000" pitchFamily="2" charset="0"/>
              </a:rPr>
              <a:t>Data Required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List of neighborhoods in Patna.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Latitude and Longitude of the neighborhoods.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Venue Data, particularly data related to project.</a:t>
            </a:r>
          </a:p>
          <a:p>
            <a:pPr marL="342900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estrial" panose="02000000000000000000" pitchFamily="2" charset="0"/>
              </a:rPr>
              <a:t>Sources of Data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Wikipedia.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Geocoder package for Latitude and Longitude Coordinates.</a:t>
            </a:r>
          </a:p>
          <a:p>
            <a:pPr marL="744538" lvl="1" indent="-30600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Questrial" panose="02000000000000000000" pitchFamily="2" charset="0"/>
              </a:rPr>
              <a:t>Foursquare API for Venue Data.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15128"/>
            <a:ext cx="10983132" cy="7477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7E6E6">
                    <a:lumMod val="25000"/>
                  </a:srgbClr>
                </a:solidFill>
                <a:latin typeface="Questrial" panose="02000000000000000000" pitchFamily="2" charset="0"/>
                <a:cs typeface="Segoe UI Light" panose="020B0502040204020203" pitchFamily="34" charset="0"/>
              </a:rPr>
              <a:t>Methodology</a:t>
            </a:r>
            <a:endParaRPr lang="en-US" sz="3200" b="1" dirty="0">
              <a:latin typeface="Questrial" panose="02000000000000000000" pitchFamily="2" charset="0"/>
            </a:endParaRPr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604434" y="1517650"/>
            <a:ext cx="10335115" cy="482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Web Scraping Wikipedia page for neighborhoods list.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Getting Latitude and Longitude Coordinates using Geocoder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Use Foursquare API to get venue data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Group data according to the neighborhoods and taking the mean of the frequency of occurrence of each venue category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Filter venue category by Amenities required accordingly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Performing clustering of data by using K-Means Clustering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Questrial" panose="02000000000000000000" pitchFamily="2" charset="0"/>
                <a:cs typeface="Segoe UI" panose="020B0502040204020203" pitchFamily="34" charset="0"/>
              </a:rPr>
              <a:t>Visualizing the clusters in a map using Folium </a:t>
            </a:r>
            <a:r>
              <a:rPr lang="en-US" sz="2200" dirty="0" err="1">
                <a:latin typeface="Questrial" panose="02000000000000000000" pitchFamily="2" charset="0"/>
                <a:cs typeface="Segoe UI" panose="020B0502040204020203" pitchFamily="34" charset="0"/>
              </a:rPr>
              <a:t>Liabrary</a:t>
            </a:r>
            <a:endParaRPr lang="en-US" sz="2200" dirty="0">
              <a:latin typeface="Questrial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65003"/>
            <a:ext cx="10983132" cy="747763"/>
          </a:xfrm>
        </p:spPr>
        <p:txBody>
          <a:bodyPr/>
          <a:lstStyle/>
          <a:p>
            <a:r>
              <a:rPr lang="en-US" b="1" dirty="0">
                <a:latin typeface="Questrial" panose="02000000000000000000" pitchFamily="2" charset="0"/>
              </a:rPr>
              <a:t>Discussion</a:t>
            </a: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779995" y="1848309"/>
            <a:ext cx="10126303" cy="393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Most of the Shopping Malls are concentrated in the central area of the city</a:t>
            </a:r>
          </a:p>
          <a:p>
            <a:pPr>
              <a:spcAft>
                <a:spcPts val="20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There are lack of premium amenities in the outer area of the town</a:t>
            </a:r>
          </a:p>
          <a:p>
            <a:pPr>
              <a:spcAft>
                <a:spcPts val="20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Population density is less in outer area as compared to the central area of the city</a:t>
            </a:r>
          </a:p>
          <a:p>
            <a:pPr>
              <a:spcAft>
                <a:spcPts val="20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Connectivity routes have been developed keeping in mind the outer parts of the city</a:t>
            </a:r>
          </a:p>
          <a:p>
            <a:pPr>
              <a:spcAft>
                <a:spcPts val="20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The competition is comparatively low in outer but the facilities are way lesser when compared to the central area of the 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81628"/>
            <a:ext cx="10983132" cy="747763"/>
          </a:xfrm>
        </p:spPr>
        <p:txBody>
          <a:bodyPr/>
          <a:lstStyle/>
          <a:p>
            <a:r>
              <a:rPr lang="en-US" b="1" dirty="0">
                <a:latin typeface="Questrial" panose="02000000000000000000" pitchFamily="2" charset="0"/>
              </a:rPr>
              <a:t>Conclusion</a:t>
            </a:r>
          </a:p>
        </p:txBody>
      </p:sp>
      <p:sp>
        <p:nvSpPr>
          <p:cNvPr id="4" name="Try It Text" descr="Try it yourself with the parrot on the right:">
            <a:extLst>
              <a:ext uri="{FF2B5EF4-FFF2-40B4-BE49-F238E27FC236}">
                <a16:creationId xmlns:a16="http://schemas.microsoft.com/office/drawing/2014/main" id="{0D42AC0C-5EE6-42C4-91EE-07F7C9599947}"/>
              </a:ext>
            </a:extLst>
          </p:cNvPr>
          <p:cNvSpPr txBox="1">
            <a:spLocks/>
          </p:cNvSpPr>
          <p:nvPr/>
        </p:nvSpPr>
        <p:spPr>
          <a:xfrm>
            <a:off x="657985" y="2128443"/>
            <a:ext cx="10314813" cy="38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Questrial" panose="02000000000000000000" pitchFamily="2" charset="0"/>
                <a:cs typeface="Segoe UI Semibold" panose="020B0702040204020203" pitchFamily="34" charset="0"/>
              </a:rPr>
              <a:t>Findings of this project will help the relevant stakeholders to capitalize on the opportunities on high potential locations while avoiding overcrowded areas in their decision to open a New Real Estate Project in the city Patna.</a:t>
            </a: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Questrial</vt:lpstr>
      <vt:lpstr>Segoe UI</vt:lpstr>
      <vt:lpstr>Segoe UI Light</vt:lpstr>
      <vt:lpstr>Get Started with 3D</vt:lpstr>
      <vt:lpstr>PowerPoint Presentation</vt:lpstr>
      <vt:lpstr>Business Problem</vt:lpstr>
      <vt:lpstr>Data</vt:lpstr>
      <vt:lpstr>Methodology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2020-07-10T20:07:36Z</dcterms:created>
  <dcterms:modified xsi:type="dcterms:W3CDTF">2020-07-10T21:18:51Z</dcterms:modified>
</cp:coreProperties>
</file>