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5" r:id="rId7"/>
    <p:sldId id="266" r:id="rId8"/>
    <p:sldId id="260" r:id="rId9"/>
    <p:sldId id="261" r:id="rId10"/>
    <p:sldId id="263"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Trees Species Classification </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4BCA3794-5AC2-3697-20D9-C8F6EDE90794}"/>
              </a:ext>
            </a:extLst>
          </p:cNvPr>
          <p:cNvPicPr>
            <a:picLocks noChangeAspect="1"/>
          </p:cNvPicPr>
          <p:nvPr/>
        </p:nvPicPr>
        <p:blipFill>
          <a:blip r:embed="rId2"/>
          <a:stretch>
            <a:fillRect/>
          </a:stretch>
        </p:blipFill>
        <p:spPr>
          <a:xfrm>
            <a:off x="1110342" y="1931435"/>
            <a:ext cx="9218645" cy="42360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12C03-DE92-A0E6-5710-D854090BEF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434FD2-6509-9044-E3AA-6C7D370F0736}"/>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4" name="Picture 13">
            <a:extLst>
              <a:ext uri="{FF2B5EF4-FFF2-40B4-BE49-F238E27FC236}">
                <a16:creationId xmlns:a16="http://schemas.microsoft.com/office/drawing/2014/main" id="{61AE3D93-267C-69C1-96C2-32A2A37E51EA}"/>
              </a:ext>
            </a:extLst>
          </p:cNvPr>
          <p:cNvPicPr>
            <a:picLocks noChangeAspect="1"/>
          </p:cNvPicPr>
          <p:nvPr/>
        </p:nvPicPr>
        <p:blipFill>
          <a:blip r:embed="rId2"/>
          <a:stretch>
            <a:fillRect/>
          </a:stretch>
        </p:blipFill>
        <p:spPr>
          <a:xfrm>
            <a:off x="7958843" y="1530220"/>
            <a:ext cx="3859967" cy="4777923"/>
          </a:xfrm>
          <a:prstGeom prst="rect">
            <a:avLst/>
          </a:prstGeom>
        </p:spPr>
      </p:pic>
      <p:pic>
        <p:nvPicPr>
          <p:cNvPr id="16" name="Picture 15">
            <a:extLst>
              <a:ext uri="{FF2B5EF4-FFF2-40B4-BE49-F238E27FC236}">
                <a16:creationId xmlns:a16="http://schemas.microsoft.com/office/drawing/2014/main" id="{18DBE931-45A3-AE63-9C42-555623BACDE9}"/>
              </a:ext>
            </a:extLst>
          </p:cNvPr>
          <p:cNvPicPr>
            <a:picLocks noChangeAspect="1"/>
          </p:cNvPicPr>
          <p:nvPr/>
        </p:nvPicPr>
        <p:blipFill>
          <a:blip r:embed="rId3"/>
          <a:stretch>
            <a:fillRect/>
          </a:stretch>
        </p:blipFill>
        <p:spPr>
          <a:xfrm>
            <a:off x="3956180" y="1530220"/>
            <a:ext cx="3859967" cy="4777923"/>
          </a:xfrm>
          <a:prstGeom prst="rect">
            <a:avLst/>
          </a:prstGeom>
        </p:spPr>
      </p:pic>
      <p:pic>
        <p:nvPicPr>
          <p:cNvPr id="28" name="Picture 27">
            <a:extLst>
              <a:ext uri="{FF2B5EF4-FFF2-40B4-BE49-F238E27FC236}">
                <a16:creationId xmlns:a16="http://schemas.microsoft.com/office/drawing/2014/main" id="{92CA6585-6FBC-782A-BC4C-15954E20B773}"/>
              </a:ext>
            </a:extLst>
          </p:cNvPr>
          <p:cNvPicPr>
            <a:picLocks noChangeAspect="1"/>
          </p:cNvPicPr>
          <p:nvPr/>
        </p:nvPicPr>
        <p:blipFill>
          <a:blip r:embed="rId4"/>
          <a:stretch>
            <a:fillRect/>
          </a:stretch>
        </p:blipFill>
        <p:spPr>
          <a:xfrm>
            <a:off x="171248" y="1530220"/>
            <a:ext cx="3642236" cy="4777924"/>
          </a:xfrm>
          <a:prstGeom prst="rect">
            <a:avLst/>
          </a:prstGeom>
        </p:spPr>
      </p:pic>
    </p:spTree>
    <p:extLst>
      <p:ext uri="{BB962C8B-B14F-4D97-AF65-F5344CB8AC3E}">
        <p14:creationId xmlns:p14="http://schemas.microsoft.com/office/powerpoint/2010/main" val="90782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C4C9AE58-0F4E-D45F-3D84-12C211C3374C}"/>
              </a:ext>
            </a:extLst>
          </p:cNvPr>
          <p:cNvSpPr txBox="1"/>
          <p:nvPr/>
        </p:nvSpPr>
        <p:spPr>
          <a:xfrm>
            <a:off x="578498" y="1800808"/>
            <a:ext cx="10179698" cy="3540200"/>
          </a:xfrm>
          <a:prstGeom prst="rect">
            <a:avLst/>
          </a:prstGeom>
          <a:noFill/>
        </p:spPr>
        <p:txBody>
          <a:bodyPr wrap="square" rtlCol="0">
            <a:spAutoFit/>
          </a:bodyPr>
          <a:lstStyle/>
          <a:p>
            <a:r>
              <a:rPr lang="en-US" dirty="0"/>
              <a:t>The "</a:t>
            </a:r>
            <a:r>
              <a:rPr lang="en-US" dirty="0" err="1"/>
              <a:t>Trees_Species_classification</a:t>
            </a:r>
            <a:r>
              <a:rPr lang="en-US" dirty="0"/>
              <a:t>" project successfully demonstrates the application of advanced deep learning techniques—specifically DenseNet121 and Vision Transformers—to automate the classification of Indian tree species from images. By leveraging transfer learning with pre-trained models like Vision Transformer (</a:t>
            </a:r>
            <a:r>
              <a:rPr lang="en-US" dirty="0" err="1"/>
              <a:t>ViT</a:t>
            </a:r>
            <a:r>
              <a:rPr lang="en-US" dirty="0"/>
              <a:t>), the solution achieves robust and accurate multi-class classification while handling diverse, real-world image data. </a:t>
            </a:r>
          </a:p>
          <a:p>
            <a:endParaRPr lang="en-US" dirty="0"/>
          </a:p>
          <a:p>
            <a:r>
              <a:rPr lang="en-US" dirty="0"/>
              <a:t>The integration of effective preprocessing, fine-tuning, and evaluation methodologies ensures strong model performance. Furthermore, deploying the model through an intuitive </a:t>
            </a:r>
            <a:r>
              <a:rPr lang="en-US" dirty="0" err="1"/>
              <a:t>Streamlit</a:t>
            </a:r>
            <a:r>
              <a:rPr lang="en-US" dirty="0"/>
              <a:t> web app makes this technology accessible to botanists, researchers, and nature enthusiasts, facilitating biodiversity research and environmental monitoring. Overall, this project bridges cutting-edge AI with practical conservation efforts, showcasing how modern vision transformers can enhance fine-grained botanical identification tasks.</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E46EE1D6-9B7A-DC47-56AA-D0132A14109C}"/>
              </a:ext>
            </a:extLst>
          </p:cNvPr>
          <p:cNvSpPr txBox="1"/>
          <p:nvPr/>
        </p:nvSpPr>
        <p:spPr>
          <a:xfrm>
            <a:off x="345232" y="1623527"/>
            <a:ext cx="7000447" cy="477053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Understanding Transfer Learning in Deep Learning</a:t>
            </a:r>
            <a:r>
              <a:rPr lang="en-US" sz="1600" dirty="0"/>
              <a:t>: demonstrates how to use the DenseNet121 architecture with transfer learning </a:t>
            </a:r>
          </a:p>
          <a:p>
            <a:pPr marL="285750" indent="-285750">
              <a:buFont typeface="Arial" panose="020B0604020202020204" pitchFamily="34" charset="0"/>
              <a:buChar char="•"/>
            </a:pPr>
            <a:r>
              <a:rPr lang="en-US" sz="1600" b="1" dirty="0"/>
              <a:t>Developing End-to-End Image Classification Applications</a:t>
            </a:r>
            <a:r>
              <a:rPr lang="en-US" sz="1600" dirty="0"/>
              <a:t>: It guides users through building a complete workflow, from setting up data preprocessing (resizing images to 320x320) to training and deploying a deep learning model.</a:t>
            </a:r>
          </a:p>
          <a:p>
            <a:pPr marL="285750" indent="-285750">
              <a:buFont typeface="Arial" panose="020B0604020202020204" pitchFamily="34" charset="0"/>
              <a:buChar char="•"/>
            </a:pPr>
            <a:r>
              <a:rPr lang="en-US" sz="1600" b="1" dirty="0"/>
              <a:t>Building User Interfaces for ML Models</a:t>
            </a:r>
            <a:r>
              <a:rPr lang="en-US" sz="1600" dirty="0"/>
              <a:t>: By using </a:t>
            </a:r>
            <a:r>
              <a:rPr lang="en-US" sz="1600" dirty="0" err="1"/>
              <a:t>Streamlit</a:t>
            </a:r>
            <a:r>
              <a:rPr lang="en-US" sz="1600" dirty="0"/>
              <a:t> to build an interactive frontend, users learn about deploying machine learning models as accessible web applications.</a:t>
            </a:r>
          </a:p>
          <a:p>
            <a:pPr marL="285750" indent="-285750">
              <a:buFont typeface="Arial" panose="020B0604020202020204" pitchFamily="34" charset="0"/>
              <a:buChar char="•"/>
            </a:pPr>
            <a:r>
              <a:rPr lang="en-US" sz="1600" b="1" dirty="0"/>
              <a:t>Interpreting Model Outputs: </a:t>
            </a:r>
            <a:r>
              <a:rPr lang="en-US" sz="1600" dirty="0"/>
              <a:t>Testing Model and using the best model prediction the trees species.</a:t>
            </a:r>
          </a:p>
          <a:p>
            <a:pPr marL="285750" indent="-285750">
              <a:buFont typeface="Arial" panose="020B0604020202020204" pitchFamily="34" charset="0"/>
              <a:buChar char="•"/>
            </a:pPr>
            <a:r>
              <a:rPr lang="en-US" sz="1600" b="1" dirty="0"/>
              <a:t>Promoting Real-World Applications in Botany: </a:t>
            </a:r>
            <a:r>
              <a:rPr lang="en-US" sz="1600" dirty="0"/>
              <a:t>The system is positioned as a tool for botanists, students, researchers, and nature enthusiasts, illustrating how AI can be applied to support biodiversity research and environmental monitoring.</a:t>
            </a:r>
          </a:p>
          <a:p>
            <a:pPr marL="285750" indent="-285750">
              <a:buFont typeface="Arial" panose="020B0604020202020204" pitchFamily="34" charset="0"/>
              <a:buChar char="•"/>
            </a:pPr>
            <a:r>
              <a:rPr lang="en-US" sz="1600" b="1" dirty="0"/>
              <a:t>Basic User Authentication Integration</a:t>
            </a:r>
            <a:r>
              <a:rPr lang="en-US" sz="1600" dirty="0"/>
              <a:t>: With a login sidebar for user credentials, it touches on adding simple authentication layers to machine learning web apps.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3F85B858-78F9-DDBE-82E9-3D6C09EB4312}"/>
              </a:ext>
            </a:extLst>
          </p:cNvPr>
          <p:cNvSpPr txBox="1"/>
          <p:nvPr/>
        </p:nvSpPr>
        <p:spPr>
          <a:xfrm>
            <a:off x="335902" y="1744824"/>
            <a:ext cx="11056776" cy="4534639"/>
          </a:xfrm>
          <a:prstGeom prst="rect">
            <a:avLst/>
          </a:prstGeom>
          <a:noFill/>
        </p:spPr>
        <p:txBody>
          <a:bodyPr wrap="square" rtlCol="0">
            <a:spAutoFit/>
          </a:bodyPr>
          <a:lstStyle/>
          <a:p>
            <a:pPr marL="285750" indent="-285750">
              <a:buFont typeface="Arial" panose="020B0604020202020204" pitchFamily="34" charset="0"/>
              <a:buChar char="•"/>
            </a:pPr>
            <a:r>
              <a:rPr lang="en-US" sz="1800" b="1" dirty="0"/>
              <a:t>Model Architecture</a:t>
            </a:r>
            <a:r>
              <a:rPr lang="en-US" sz="1800" dirty="0"/>
              <a:t>: DenseNet121, a convolutional neural network (CNN) architecture known for efficient feature reuse and deep network construction.</a:t>
            </a:r>
          </a:p>
          <a:p>
            <a:pPr marL="285750" indent="-285750">
              <a:buFont typeface="Arial" panose="020B0604020202020204" pitchFamily="34" charset="0"/>
              <a:buChar char="•"/>
            </a:pPr>
            <a:r>
              <a:rPr lang="en-US" sz="1800" b="1" dirty="0"/>
              <a:t>Programming Language</a:t>
            </a:r>
            <a:r>
              <a:rPr lang="en-US" sz="1800" dirty="0"/>
              <a:t>: Python (commonly used for deep learning and data science pipelines).</a:t>
            </a:r>
          </a:p>
          <a:p>
            <a:r>
              <a:rPr lang="en-US" sz="1800" dirty="0"/>
              <a:t>Libraries/Frameworks:</a:t>
            </a:r>
          </a:p>
          <a:p>
            <a:pPr marL="285750" lvl="1" indent="-285750">
              <a:buFont typeface="Arial" panose="020B0604020202020204" pitchFamily="34" charset="0"/>
              <a:buChar char="•"/>
            </a:pPr>
            <a:r>
              <a:rPr lang="en-US" sz="1800" b="1" dirty="0" err="1"/>
              <a:t>PyTorch</a:t>
            </a:r>
            <a:r>
              <a:rPr lang="en-US" sz="1800" b="1" dirty="0"/>
              <a:t> or TensorFlow </a:t>
            </a:r>
            <a:r>
              <a:rPr lang="en-US" sz="1800" dirty="0"/>
              <a:t>(for model development and training—</a:t>
            </a:r>
            <a:r>
              <a:rPr lang="en-US" sz="1800" dirty="0" err="1"/>
              <a:t>DenseNet</a:t>
            </a:r>
            <a:r>
              <a:rPr lang="en-US" sz="1800" dirty="0"/>
              <a:t> is implemented in both, with project-dependent choice).</a:t>
            </a:r>
          </a:p>
          <a:p>
            <a:pPr marL="285750" lvl="1" indent="-285750">
              <a:buFont typeface="Arial" panose="020B0604020202020204" pitchFamily="34" charset="0"/>
              <a:buChar char="•"/>
            </a:pPr>
            <a:r>
              <a:rPr lang="en-US" sz="1800" b="1" dirty="0" err="1"/>
              <a:t>Streamlit</a:t>
            </a:r>
            <a:r>
              <a:rPr lang="en-US" sz="1800" b="1" dirty="0"/>
              <a:t> </a:t>
            </a:r>
            <a:r>
              <a:rPr lang="en-US" sz="1800" dirty="0"/>
              <a:t>(for building the interactive web-based user interface for model deployment and visualization).</a:t>
            </a:r>
          </a:p>
          <a:p>
            <a:pPr marL="285750" lvl="1" indent="-285750">
              <a:buFont typeface="Arial" panose="020B0604020202020204" pitchFamily="34" charset="0"/>
              <a:buChar char="•"/>
            </a:pPr>
            <a:r>
              <a:rPr lang="en-US" sz="1800" b="1" dirty="0"/>
              <a:t>OpenCV and Pillow (PIL) </a:t>
            </a:r>
            <a:r>
              <a:rPr lang="en-US" sz="1800" dirty="0"/>
              <a:t>(for image preprocessing such as resizing and augmentation).</a:t>
            </a:r>
          </a:p>
          <a:p>
            <a:pPr marL="285750" lvl="1" indent="-285750">
              <a:buFont typeface="Arial" panose="020B0604020202020204" pitchFamily="34" charset="0"/>
              <a:buChar char="•"/>
            </a:pPr>
            <a:r>
              <a:rPr lang="en-US" sz="1800" b="1" dirty="0"/>
              <a:t>NumPy and Pandas </a:t>
            </a:r>
            <a:r>
              <a:rPr lang="en-US" sz="1800" dirty="0"/>
              <a:t>(for numerical computations and data handling).</a:t>
            </a:r>
          </a:p>
          <a:p>
            <a:pPr marL="285750" indent="-285750">
              <a:buFont typeface="Arial" panose="020B0604020202020204" pitchFamily="34" charset="0"/>
              <a:buChar char="•"/>
            </a:pPr>
            <a:r>
              <a:rPr lang="en-US" sz="1800" b="1" dirty="0"/>
              <a:t>Transfer Learning</a:t>
            </a:r>
            <a:r>
              <a:rPr lang="en-US" sz="1800" dirty="0"/>
              <a:t>: Utilizes pretrained weights from DenseNet121, further fine-tuned on a dataset of 29 Indian tree species.</a:t>
            </a:r>
          </a:p>
          <a:p>
            <a:pPr marL="285750" indent="-285750">
              <a:buFont typeface="Arial" panose="020B0604020202020204" pitchFamily="34" charset="0"/>
              <a:buChar char="•"/>
            </a:pPr>
            <a:r>
              <a:rPr lang="en-US" sz="1800" b="1" dirty="0"/>
              <a:t>User Authentication: </a:t>
            </a:r>
            <a:r>
              <a:rPr lang="en-US" sz="1800" dirty="0" err="1"/>
              <a:t>Streamlit's</a:t>
            </a:r>
            <a:r>
              <a:rPr lang="en-US" sz="1800" dirty="0"/>
              <a:t> sidebar capabilities are used to implement basic login functionality.</a:t>
            </a:r>
          </a:p>
          <a:p>
            <a:pPr marL="285750" indent="-285750">
              <a:buFont typeface="Arial" panose="020B0604020202020204" pitchFamily="34" charset="0"/>
              <a:buChar char="•"/>
            </a:pPr>
            <a:r>
              <a:rPr lang="en-US" sz="1800" b="1" dirty="0"/>
              <a:t>Visualization: </a:t>
            </a:r>
            <a:r>
              <a:rPr lang="en-US" sz="1800" dirty="0"/>
              <a:t>Bar charts visualize model confidence for predictions, promoting model transparency.</a:t>
            </a:r>
          </a:p>
          <a:p>
            <a:pPr marL="285750" indent="-285750">
              <a:buFont typeface="Arial" panose="020B0604020202020204" pitchFamily="34" charset="0"/>
              <a:buChar char="•"/>
            </a:pPr>
            <a:r>
              <a:rPr lang="en-US" sz="1800" b="1" dirty="0"/>
              <a:t>Deployment: </a:t>
            </a:r>
            <a:r>
              <a:rPr lang="en-US" sz="1800" dirty="0"/>
              <a:t>The model is integrated into a web app, likely hosted on </a:t>
            </a:r>
            <a:r>
              <a:rPr lang="en-US" sz="1800" dirty="0" err="1"/>
              <a:t>Streamlit</a:t>
            </a:r>
            <a:r>
              <a:rPr lang="en-US" sz="1800" dirty="0"/>
              <a:t> Cloud, Heroku, or similar platforms.</a:t>
            </a:r>
          </a:p>
          <a:p>
            <a:endParaRPr lang="en-IN" sz="18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83DDC-CC9E-95BB-E254-D9E24A41BD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DBFA530-1BDC-6930-9EEA-DADD18B29178}"/>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D11C8963-01DC-D3E3-D548-8C37BB377F37}"/>
              </a:ext>
            </a:extLst>
          </p:cNvPr>
          <p:cNvSpPr txBox="1"/>
          <p:nvPr/>
        </p:nvSpPr>
        <p:spPr>
          <a:xfrm>
            <a:off x="410547" y="1782147"/>
            <a:ext cx="11066106" cy="1816266"/>
          </a:xfrm>
          <a:prstGeom prst="rect">
            <a:avLst/>
          </a:prstGeom>
          <a:noFill/>
        </p:spPr>
        <p:txBody>
          <a:bodyPr wrap="square" rtlCol="0">
            <a:spAutoFit/>
          </a:bodyPr>
          <a:lstStyle/>
          <a:p>
            <a:pPr marL="342900" indent="-342900">
              <a:buFont typeface="Arial" panose="020B0604020202020204" pitchFamily="34" charset="0"/>
              <a:buChar char="•"/>
            </a:pPr>
            <a:r>
              <a:rPr lang="en-US" b="1" dirty="0"/>
              <a:t>Transformer Libraries:</a:t>
            </a:r>
          </a:p>
          <a:p>
            <a:pPr lvl="1"/>
            <a:r>
              <a:rPr lang="en-US" dirty="0"/>
              <a:t>Hugging Face Transformers (provides pre-trained Vision Transformer models and utilities commonly used for such tasks)</a:t>
            </a:r>
          </a:p>
          <a:p>
            <a:pPr lvl="1"/>
            <a:endParaRPr lang="en-US" dirty="0"/>
          </a:p>
          <a:p>
            <a:pPr marL="342900" indent="-342900">
              <a:buFont typeface="Arial" panose="020B0604020202020204" pitchFamily="34" charset="0"/>
              <a:buChar char="•"/>
            </a:pPr>
            <a:r>
              <a:rPr lang="en-US" b="1" dirty="0"/>
              <a:t>Vision Transformer (</a:t>
            </a:r>
            <a:r>
              <a:rPr lang="en-US" b="1" dirty="0" err="1"/>
              <a:t>ViT</a:t>
            </a:r>
            <a:r>
              <a:rPr lang="en-US" b="1" dirty="0"/>
              <a:t>): </a:t>
            </a:r>
            <a:r>
              <a:rPr lang="en-US" dirty="0"/>
              <a:t>The most commonly used transformer model for image classification. Leveraged via Hugging Face Transformers or native frameworks like </a:t>
            </a:r>
            <a:r>
              <a:rPr lang="en-US" dirty="0" err="1"/>
              <a:t>PyTorch</a:t>
            </a:r>
            <a:r>
              <a:rPr lang="en-US" dirty="0"/>
              <a:t> or TensorFlow</a:t>
            </a:r>
            <a:endParaRPr lang="en-IN" dirty="0"/>
          </a:p>
        </p:txBody>
      </p:sp>
    </p:spTree>
    <p:extLst>
      <p:ext uri="{BB962C8B-B14F-4D97-AF65-F5344CB8AC3E}">
        <p14:creationId xmlns:p14="http://schemas.microsoft.com/office/powerpoint/2010/main" val="321068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A73C3241-D139-E72A-E723-9420CD96A7E0}"/>
              </a:ext>
            </a:extLst>
          </p:cNvPr>
          <p:cNvSpPr txBox="1"/>
          <p:nvPr/>
        </p:nvSpPr>
        <p:spPr>
          <a:xfrm>
            <a:off x="268356" y="1651518"/>
            <a:ext cx="11096330" cy="3827523"/>
          </a:xfrm>
          <a:prstGeom prst="rect">
            <a:avLst/>
          </a:prstGeom>
          <a:noFill/>
        </p:spPr>
        <p:txBody>
          <a:bodyPr wrap="square" rtlCol="0">
            <a:spAutoFit/>
          </a:bodyPr>
          <a:lstStyle/>
          <a:p>
            <a:pPr marL="457200" indent="-457200">
              <a:buFont typeface="+mj-lt"/>
              <a:buAutoNum type="arabicPeriod"/>
            </a:pPr>
            <a:r>
              <a:rPr lang="en-US" b="1" dirty="0"/>
              <a:t>Data Acquisition and Preprocessing</a:t>
            </a:r>
          </a:p>
          <a:p>
            <a:pPr marL="342900" indent="-342900">
              <a:buFont typeface="Arial" panose="020B0604020202020204" pitchFamily="34" charset="0"/>
              <a:buChar char="•"/>
            </a:pPr>
            <a:r>
              <a:rPr lang="en-US" dirty="0"/>
              <a:t>Collection of labeled tree species images.</a:t>
            </a:r>
          </a:p>
          <a:p>
            <a:pPr marL="342900" indent="-342900">
              <a:buFont typeface="Arial" panose="020B0604020202020204" pitchFamily="34" charset="0"/>
              <a:buChar char="•"/>
            </a:pPr>
            <a:r>
              <a:rPr lang="en-US" dirty="0"/>
              <a:t>Image preprocessing: resizing images, normalization, and potential augmentation (rotation, cropping, flipping) to increase dataset diversity.</a:t>
            </a:r>
          </a:p>
          <a:p>
            <a:r>
              <a:rPr lang="en-US" b="1" dirty="0"/>
              <a:t>2.   Dataset Splitting</a:t>
            </a:r>
          </a:p>
          <a:p>
            <a:pPr marL="342900" indent="-342900">
              <a:buFont typeface="Arial" panose="020B0604020202020204" pitchFamily="34" charset="0"/>
              <a:buChar char="•"/>
            </a:pPr>
            <a:r>
              <a:rPr lang="en-US" dirty="0"/>
              <a:t>Division of data into training, validation, and test sets—often using stratified sampling to preserve class proportions.</a:t>
            </a:r>
          </a:p>
          <a:p>
            <a:pPr marL="342900" indent="-342900">
              <a:buFont typeface="Arial" panose="020B0604020202020204" pitchFamily="34" charset="0"/>
              <a:buChar char="•"/>
            </a:pPr>
            <a:r>
              <a:rPr lang="en-US" dirty="0"/>
              <a:t>Data loaders or generators are set up for efficient batch data feeding into the model.</a:t>
            </a:r>
          </a:p>
          <a:p>
            <a:r>
              <a:rPr lang="en-US" b="1" dirty="0"/>
              <a:t>3.   Model Selection and Initialization</a:t>
            </a:r>
          </a:p>
          <a:p>
            <a:pPr marL="342900" indent="-342900">
              <a:buFont typeface="Arial" panose="020B0604020202020204" pitchFamily="34" charset="0"/>
              <a:buChar char="•"/>
            </a:pPr>
            <a:r>
              <a:rPr lang="en-US" dirty="0"/>
              <a:t>Implementation or import of a Vision Transformer (</a:t>
            </a:r>
            <a:r>
              <a:rPr lang="en-US" dirty="0" err="1"/>
              <a:t>ViT</a:t>
            </a:r>
            <a:r>
              <a:rPr lang="en-US" dirty="0"/>
              <a:t>) model architecture, likely using Hugging Face Transformers, </a:t>
            </a:r>
            <a:r>
              <a:rPr lang="en-US" dirty="0" err="1"/>
              <a:t>PyTorch</a:t>
            </a:r>
            <a:r>
              <a:rPr lang="en-US" dirty="0"/>
              <a:t>, or TensorFlow.</a:t>
            </a:r>
          </a:p>
          <a:p>
            <a:pPr marL="342900" indent="-342900">
              <a:buFont typeface="Arial" panose="020B0604020202020204" pitchFamily="34" charset="0"/>
              <a:buChar char="•"/>
            </a:pPr>
            <a:r>
              <a:rPr lang="en-US" dirty="0"/>
              <a:t>Model is initialized with pre-trained weights (such as from ImageNet) and adapted for the number of output classes corresponding to the tree species dataset.</a:t>
            </a: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6D111-CB07-2643-7FB6-532AE8145C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46EDF6-869D-753C-62A1-B18015F26D06}"/>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7C07CF4-85E8-89B1-1A39-BCCB3A599027}"/>
              </a:ext>
            </a:extLst>
          </p:cNvPr>
          <p:cNvSpPr txBox="1"/>
          <p:nvPr/>
        </p:nvSpPr>
        <p:spPr>
          <a:xfrm>
            <a:off x="268356" y="1651518"/>
            <a:ext cx="11096330" cy="4976812"/>
          </a:xfrm>
          <a:prstGeom prst="rect">
            <a:avLst/>
          </a:prstGeom>
          <a:noFill/>
        </p:spPr>
        <p:txBody>
          <a:bodyPr wrap="square" rtlCol="0">
            <a:spAutoFit/>
          </a:bodyPr>
          <a:lstStyle/>
          <a:p>
            <a:r>
              <a:rPr lang="en-US" b="1" dirty="0"/>
              <a:t>4.   Transfer Learning and Fine-tuning</a:t>
            </a:r>
          </a:p>
          <a:p>
            <a:pPr marL="342900" indent="-342900">
              <a:buFont typeface="Arial" panose="020B0604020202020204" pitchFamily="34" charset="0"/>
              <a:buChar char="•"/>
            </a:pPr>
            <a:r>
              <a:rPr lang="en-US" dirty="0"/>
              <a:t>The pre-trained backbone is fine-tuned on the specific dataset.</a:t>
            </a:r>
          </a:p>
          <a:p>
            <a:pPr marL="342900" indent="-342900">
              <a:buFont typeface="Arial" panose="020B0604020202020204" pitchFamily="34" charset="0"/>
              <a:buChar char="•"/>
            </a:pPr>
            <a:r>
              <a:rPr lang="en-US" dirty="0"/>
              <a:t>Some layers (often the early vision transformer encoder blocks) may be frozen initially to retain general image understanding, while deeper layers and the classifier head are trained on the tree species data.</a:t>
            </a:r>
          </a:p>
          <a:p>
            <a:r>
              <a:rPr lang="en-US" b="1" dirty="0"/>
              <a:t>5.  Training the Model</a:t>
            </a:r>
          </a:p>
          <a:p>
            <a:pPr marL="342900" indent="-342900">
              <a:buFont typeface="Arial" panose="020B0604020202020204" pitchFamily="34" charset="0"/>
              <a:buChar char="•"/>
            </a:pPr>
            <a:r>
              <a:rPr lang="en-US" dirty="0"/>
              <a:t>Definition of loss function (e.g., Cross-Entropy Loss for classification), optimizer (such as Adam or SGD), and learning rate scheduling.</a:t>
            </a:r>
          </a:p>
          <a:p>
            <a:pPr marL="342900" indent="-342900">
              <a:buFont typeface="Arial" panose="020B0604020202020204" pitchFamily="34" charset="0"/>
              <a:buChar char="•"/>
            </a:pPr>
            <a:r>
              <a:rPr lang="en-US" dirty="0"/>
              <a:t>The model is trained for a set number of epochs, with validation performance monitored after each epoch to prevent overfitting (early stopping or model checkpointing may be used)</a:t>
            </a:r>
          </a:p>
          <a:p>
            <a:r>
              <a:rPr lang="en-US" b="1" dirty="0"/>
              <a:t>6.   Evaluation</a:t>
            </a:r>
          </a:p>
          <a:p>
            <a:pPr marL="342900" indent="-342900">
              <a:buFont typeface="Arial" panose="020B0604020202020204" pitchFamily="34" charset="0"/>
              <a:buChar char="•"/>
            </a:pPr>
            <a:r>
              <a:rPr lang="en-US" dirty="0"/>
              <a:t>After training, the best model is evaluated on the hold-out test set.</a:t>
            </a:r>
          </a:p>
          <a:p>
            <a:pPr marL="342900" indent="-342900">
              <a:buFont typeface="Arial" panose="020B0604020202020204" pitchFamily="34" charset="0"/>
              <a:buChar char="•"/>
            </a:pPr>
            <a:r>
              <a:rPr lang="en-US" dirty="0"/>
              <a:t>Performance metrics such as accuracy, precision, recall, F1 score, and confusion matrix are calculated.</a:t>
            </a:r>
          </a:p>
          <a:p>
            <a:pPr marL="342900" indent="-342900">
              <a:buFont typeface="Arial" panose="020B0604020202020204" pitchFamily="34" charset="0"/>
              <a:buChar char="•"/>
            </a:pPr>
            <a:r>
              <a:rPr lang="en-US" dirty="0"/>
              <a:t>Model predictions might be visualized (e.g., actual vs predicted class, probability/confidence bar plots).</a:t>
            </a:r>
          </a:p>
          <a:p>
            <a:endParaRPr lang="en-US" dirty="0"/>
          </a:p>
        </p:txBody>
      </p:sp>
    </p:spTree>
    <p:extLst>
      <p:ext uri="{BB962C8B-B14F-4D97-AF65-F5344CB8AC3E}">
        <p14:creationId xmlns:p14="http://schemas.microsoft.com/office/powerpoint/2010/main" val="180565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FB7A3-4775-672E-7E1D-EECCFC49AC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871F60-0B19-0167-4E6F-D8B77C33BFC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A428C43-8F94-25D0-49A3-484303BA9EDA}"/>
              </a:ext>
            </a:extLst>
          </p:cNvPr>
          <p:cNvSpPr txBox="1"/>
          <p:nvPr/>
        </p:nvSpPr>
        <p:spPr>
          <a:xfrm>
            <a:off x="268356" y="1651518"/>
            <a:ext cx="11096330" cy="2678234"/>
          </a:xfrm>
          <a:prstGeom prst="rect">
            <a:avLst/>
          </a:prstGeom>
          <a:noFill/>
        </p:spPr>
        <p:txBody>
          <a:bodyPr wrap="square" rtlCol="0">
            <a:spAutoFit/>
          </a:bodyPr>
          <a:lstStyle/>
          <a:p>
            <a:r>
              <a:rPr lang="en-US" b="1" dirty="0"/>
              <a:t>7. Visualization and Interpretation</a:t>
            </a:r>
          </a:p>
          <a:p>
            <a:pPr marL="342900" indent="-342900">
              <a:buFont typeface="Arial" panose="020B0604020202020204" pitchFamily="34" charset="0"/>
              <a:buChar char="•"/>
            </a:pPr>
            <a:r>
              <a:rPr lang="en-US" dirty="0"/>
              <a:t>Visualization of sample predictions for qualitative assessment.</a:t>
            </a:r>
          </a:p>
          <a:p>
            <a:pPr marL="342900" indent="-342900">
              <a:buFont typeface="Arial" panose="020B0604020202020204" pitchFamily="34" charset="0"/>
              <a:buChar char="•"/>
            </a:pPr>
            <a:r>
              <a:rPr lang="en-US" dirty="0"/>
              <a:t>Visualization of attention maps (optional, for transformer models) to interpret which parts of the image contributed most to the decision.</a:t>
            </a:r>
          </a:p>
          <a:p>
            <a:pPr marL="342900" indent="-342900">
              <a:buFont typeface="Arial" panose="020B0604020202020204" pitchFamily="34" charset="0"/>
              <a:buChar char="•"/>
            </a:pPr>
            <a:r>
              <a:rPr lang="en-US" dirty="0"/>
              <a:t>Performance charts such as learning curves.</a:t>
            </a:r>
          </a:p>
          <a:p>
            <a:r>
              <a:rPr lang="en-US" b="1" dirty="0"/>
              <a:t>8.  Inference and Deployment </a:t>
            </a:r>
          </a:p>
          <a:p>
            <a:pPr marL="342900" indent="-342900">
              <a:buFont typeface="Arial" panose="020B0604020202020204" pitchFamily="34" charset="0"/>
              <a:buChar char="•"/>
            </a:pPr>
            <a:r>
              <a:rPr lang="en-US" dirty="0"/>
              <a:t>The trained model can be saved and loaded for inference on new, unseen images.</a:t>
            </a:r>
          </a:p>
          <a:p>
            <a:pPr marL="342900" indent="-342900">
              <a:buFont typeface="Arial" panose="020B0604020202020204" pitchFamily="34" charset="0"/>
              <a:buChar char="•"/>
            </a:pPr>
            <a:r>
              <a:rPr lang="en-US" dirty="0"/>
              <a:t>The workflow can be integrated into a </a:t>
            </a:r>
            <a:r>
              <a:rPr lang="en-US" dirty="0" err="1"/>
              <a:t>Streamlit</a:t>
            </a:r>
            <a:r>
              <a:rPr lang="en-US" dirty="0"/>
              <a:t> app for user-friendly interaction (as in the main repository workflow).</a:t>
            </a:r>
          </a:p>
        </p:txBody>
      </p:sp>
    </p:spTree>
    <p:extLst>
      <p:ext uri="{BB962C8B-B14F-4D97-AF65-F5344CB8AC3E}">
        <p14:creationId xmlns:p14="http://schemas.microsoft.com/office/powerpoint/2010/main" val="386229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6EA55BFD-A33E-3E79-A028-79D2ACEA37FF}"/>
              </a:ext>
            </a:extLst>
          </p:cNvPr>
          <p:cNvSpPr txBox="1"/>
          <p:nvPr/>
        </p:nvSpPr>
        <p:spPr>
          <a:xfrm>
            <a:off x="354563" y="1670180"/>
            <a:ext cx="11420670" cy="3827523"/>
          </a:xfrm>
          <a:prstGeom prst="rect">
            <a:avLst/>
          </a:prstGeom>
          <a:noFill/>
        </p:spPr>
        <p:txBody>
          <a:bodyPr wrap="square" rtlCol="0">
            <a:spAutoFit/>
          </a:bodyPr>
          <a:lstStyle/>
          <a:p>
            <a:r>
              <a:rPr lang="en-US" dirty="0"/>
              <a:t>Develop an accurate, image-based classifier using advanced deep learning (DenseNet121, Vision Transformers) to automate identification of Indian tree species. The solution is practical for botanists and nature enthusiasts, showcasing modern ML methods and facilitating biodiversity research through a user-friendly web app.</a:t>
            </a:r>
          </a:p>
          <a:p>
            <a:r>
              <a:rPr lang="en-US" dirty="0"/>
              <a:t>Provide an accessible and practical solution for botanists, students, researchers, and nature enthusiasts to assist with tree species identification, thereby supporting biodiversity research and environmental monitoring.</a:t>
            </a:r>
          </a:p>
          <a:p>
            <a:endParaRPr lang="en-US" dirty="0"/>
          </a:p>
          <a:p>
            <a:endParaRPr lang="en-US" dirty="0"/>
          </a:p>
          <a:p>
            <a:r>
              <a:rPr lang="en-US" dirty="0"/>
              <a:t>Showcase modern machine-learning practices such as transfer learning, fine-tuning on custom datasets, and deployment via interactive web apps.</a:t>
            </a:r>
          </a:p>
          <a:p>
            <a:r>
              <a:rPr lang="en-US" dirty="0"/>
              <a:t>In summary, the project addresses the real-world problem of automating tree species recognition from images, enhancing both research capabilities and public engagement in biodiversity efforts.</a:t>
            </a:r>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230A59EF-9A02-D706-9A06-E639CD2509A8}"/>
              </a:ext>
            </a:extLst>
          </p:cNvPr>
          <p:cNvSpPr txBox="1"/>
          <p:nvPr/>
        </p:nvSpPr>
        <p:spPr>
          <a:xfrm>
            <a:off x="438539" y="1847461"/>
            <a:ext cx="11084767" cy="1816266"/>
          </a:xfrm>
          <a:prstGeom prst="rect">
            <a:avLst/>
          </a:prstGeom>
          <a:noFill/>
        </p:spPr>
        <p:txBody>
          <a:bodyPr wrap="square" rtlCol="0">
            <a:spAutoFit/>
          </a:bodyPr>
          <a:lstStyle/>
          <a:p>
            <a:r>
              <a:rPr lang="en-US" dirty="0"/>
              <a:t>The solution leverages a Vision Transformer (</a:t>
            </a:r>
            <a:r>
              <a:rPr lang="en-US" dirty="0" err="1"/>
              <a:t>ViT</a:t>
            </a:r>
            <a:r>
              <a:rPr lang="en-US" dirty="0"/>
              <a:t>) model, fine-tuned on labeled images of Indian tree species. Images are preprocessed and split into training, validation, and test sets. The </a:t>
            </a:r>
            <a:r>
              <a:rPr lang="en-US" dirty="0" err="1"/>
              <a:t>ViT</a:t>
            </a:r>
            <a:r>
              <a:rPr lang="en-US" dirty="0"/>
              <a:t>—initialized with pre-trained weights—learns to classify tree species through transfer learning and is trained using modern deep learning techniques. Model outputs are evaluated for accuracy and served via a user-friendly web app, enabling instant, automated tree identification from images with transformer-driven interpretability.</a:t>
            </a:r>
            <a:endParaRPr lang="en-IN" dirty="0"/>
          </a:p>
        </p:txBody>
      </p:sp>
    </p:spTree>
    <p:extLst>
      <p:ext uri="{BB962C8B-B14F-4D97-AF65-F5344CB8AC3E}">
        <p14:creationId xmlns:p14="http://schemas.microsoft.com/office/powerpoint/2010/main" val="300296886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55</TotalTime>
  <Words>1162</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Aditya Vashist</cp:lastModifiedBy>
  <cp:revision>5</cp:revision>
  <dcterms:created xsi:type="dcterms:W3CDTF">2024-12-31T09:40:01Z</dcterms:created>
  <dcterms:modified xsi:type="dcterms:W3CDTF">2025-08-01T09:30:31Z</dcterms:modified>
</cp:coreProperties>
</file>