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8" r:id="rId12"/>
    <p:sldId id="269" r:id="rId13"/>
    <p:sldId id="270" r:id="rId14"/>
    <p:sldId id="265" r:id="rId15"/>
    <p:sldId id="271" r:id="rId16"/>
    <p:sldId id="272" r:id="rId17"/>
    <p:sldId id="273" r:id="rId18"/>
    <p:sldId id="266" r:id="rId19"/>
    <p:sldId id="267"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7/18/2023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7/18/2023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7/18/2023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7/18/2023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7/18/2023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adityapunia4@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it.ly/3Di3cAc" TargetMode="External"/><Relationship Id="rId2" Type="http://schemas.openxmlformats.org/officeDocument/2006/relationships/hyperlink" Target="https://colab.research.google.com/drive/1hsqexbHgdbL1tiLhXbN-fimey38VzzKU" TargetMode="External"/><Relationship Id="rId1" Type="http://schemas.openxmlformats.org/officeDocument/2006/relationships/slideLayout" Target="../slideLayouts/slideLayout2.xml"/><Relationship Id="rId5" Type="http://schemas.openxmlformats.org/officeDocument/2006/relationships/hyperlink" Target="https://devdocs.io/scikit_learn/" TargetMode="External"/><Relationship Id="rId4" Type="http://schemas.openxmlformats.org/officeDocument/2006/relationships/hyperlink" Target="https://github.com/Aditya8404/Mental-Fitness-Tracker_IBM-SkillsBuil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65078"/>
            <a:ext cx="10993549" cy="642114"/>
          </a:xfrm>
        </p:spPr>
        <p:txBody>
          <a:bodyPr anchor="b">
            <a:normAutofit/>
          </a:bodyPr>
          <a:lstStyle/>
          <a:p>
            <a:r>
              <a:rPr lang="en-US" sz="3200" dirty="0"/>
              <a:t>Student details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302325"/>
            <a:ext cx="10993546" cy="2887000"/>
          </a:xfrm>
        </p:spPr>
        <p:txBody>
          <a:bodyPr>
            <a:normAutofit fontScale="92500" lnSpcReduction="20000"/>
          </a:bodyPr>
          <a:lstStyle/>
          <a:p>
            <a:pPr marL="342900" marR="0" lvl="0" indent="-342900" algn="l" defTabSz="457200" rtl="0" eaLnBrk="1" fontAlgn="auto" latinLnBrk="0" hangingPunct="1">
              <a:lnSpc>
                <a:spcPct val="100000"/>
              </a:lnSpc>
              <a:spcBef>
                <a:spcPct val="20000"/>
              </a:spcBef>
              <a:spcAft>
                <a:spcPts val="600"/>
              </a:spcAft>
              <a:buClr>
                <a:srgbClr val="7030A0"/>
              </a:buClr>
              <a:buSzTx/>
              <a:buFont typeface="Wingdings 2" charset="2"/>
              <a:buChar char=""/>
              <a:tabLst/>
              <a:defRPr/>
            </a:pPr>
            <a:r>
              <a:rPr kumimoji="0" lang="en-IN" b="1" i="0" u="none" strike="noStrike" kern="1200" cap="none" spc="0" normalizeH="0" baseline="0" noProof="0" dirty="0">
                <a:ln>
                  <a:noFill/>
                </a:ln>
                <a:solidFill>
                  <a:schemeClr val="tx1"/>
                </a:solidFill>
                <a:effectLst/>
                <a:uLnTx/>
                <a:uFillTx/>
                <a:latin typeface="Century Gothic" panose="020B0502020202020204"/>
                <a:ea typeface="+mn-ea"/>
                <a:cs typeface="+mn-cs"/>
              </a:rPr>
              <a:t>Name </a:t>
            </a:r>
            <a:r>
              <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rPr>
              <a:t>				: 	Aditya Punia</a:t>
            </a:r>
          </a:p>
          <a:p>
            <a:pPr marL="342900" marR="0" lvl="0" indent="-342900" algn="l" defTabSz="457200" rtl="0" eaLnBrk="1" fontAlgn="auto" latinLnBrk="0" hangingPunct="1">
              <a:lnSpc>
                <a:spcPct val="100000"/>
              </a:lnSpc>
              <a:spcBef>
                <a:spcPct val="20000"/>
              </a:spcBef>
              <a:spcAft>
                <a:spcPts val="600"/>
              </a:spcAft>
              <a:buClr>
                <a:srgbClr val="7030A0"/>
              </a:buClr>
              <a:buSzTx/>
              <a:buFont typeface="Wingdings 2" charset="2"/>
              <a:buChar char=""/>
              <a:tabLst/>
              <a:defRPr/>
            </a:pPr>
            <a:r>
              <a:rPr kumimoji="0" lang="en-IN" b="1" i="0" u="none" strike="noStrike" kern="1200" cap="none" spc="0" normalizeH="0" baseline="0" noProof="0" dirty="0">
                <a:ln>
                  <a:noFill/>
                </a:ln>
                <a:solidFill>
                  <a:schemeClr val="tx1"/>
                </a:solidFill>
                <a:effectLst/>
                <a:uLnTx/>
                <a:uFillTx/>
                <a:latin typeface="Century Gothic" panose="020B0502020202020204"/>
                <a:ea typeface="+mn-ea"/>
                <a:cs typeface="+mn-cs"/>
              </a:rPr>
              <a:t>Course </a:t>
            </a:r>
            <a:r>
              <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rPr>
              <a:t>				: 	B. Tech ( CSE AI &amp; ML )</a:t>
            </a:r>
          </a:p>
          <a:p>
            <a:pPr marL="342900" marR="0" lvl="0" indent="-342900" algn="l" defTabSz="457200" rtl="0" eaLnBrk="1" fontAlgn="auto" latinLnBrk="0" hangingPunct="1">
              <a:lnSpc>
                <a:spcPct val="100000"/>
              </a:lnSpc>
              <a:spcBef>
                <a:spcPct val="20000"/>
              </a:spcBef>
              <a:spcAft>
                <a:spcPts val="600"/>
              </a:spcAft>
              <a:buClr>
                <a:srgbClr val="7030A0"/>
              </a:buClr>
              <a:buSzTx/>
              <a:buFont typeface="Wingdings 2" charset="2"/>
              <a:buChar char=""/>
              <a:tabLst/>
              <a:defRPr/>
            </a:pPr>
            <a:r>
              <a:rPr kumimoji="0" lang="en-IN" b="1" i="0" u="none" strike="noStrike" kern="1200" cap="none" spc="0" normalizeH="0" baseline="0" noProof="0" dirty="0">
                <a:ln>
                  <a:noFill/>
                </a:ln>
                <a:solidFill>
                  <a:schemeClr val="tx1"/>
                </a:solidFill>
                <a:effectLst/>
                <a:uLnTx/>
                <a:uFillTx/>
                <a:latin typeface="Century Gothic" panose="020B0502020202020204"/>
                <a:ea typeface="+mn-ea"/>
                <a:cs typeface="+mn-cs"/>
              </a:rPr>
              <a:t>Student ID </a:t>
            </a:r>
            <a:r>
              <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rPr>
              <a:t>				:	STU63fccbe625e471677511654</a:t>
            </a:r>
          </a:p>
          <a:p>
            <a:pPr marL="342900" marR="0" lvl="0" indent="-342900" algn="l" defTabSz="457200" rtl="0" eaLnBrk="1" fontAlgn="auto" latinLnBrk="0" hangingPunct="1">
              <a:lnSpc>
                <a:spcPct val="100000"/>
              </a:lnSpc>
              <a:spcBef>
                <a:spcPct val="20000"/>
              </a:spcBef>
              <a:spcAft>
                <a:spcPts val="600"/>
              </a:spcAft>
              <a:buClr>
                <a:srgbClr val="7030A0"/>
              </a:buClr>
              <a:buSzTx/>
              <a:buFont typeface="Wingdings 2" charset="2"/>
              <a:buChar char=""/>
              <a:tabLst/>
              <a:defRPr/>
            </a:pPr>
            <a:r>
              <a:rPr kumimoji="0" lang="en-IN" b="1" i="0" u="none" strike="noStrike" kern="1200" cap="none" spc="0" normalizeH="0" baseline="0" noProof="0" dirty="0">
                <a:ln>
                  <a:noFill/>
                </a:ln>
                <a:solidFill>
                  <a:schemeClr val="tx1"/>
                </a:solidFill>
                <a:effectLst/>
                <a:uLnTx/>
                <a:uFillTx/>
                <a:latin typeface="Century Gothic" panose="020B0502020202020204"/>
                <a:ea typeface="+mn-ea"/>
                <a:cs typeface="+mn-cs"/>
              </a:rPr>
              <a:t>Internship ID </a:t>
            </a:r>
            <a:r>
              <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rPr>
              <a:t>			: 	INTERNSHIP_168198413964410a8b547b1</a:t>
            </a:r>
          </a:p>
          <a:p>
            <a:pPr marL="342900" marR="0" lvl="0" indent="-342900" algn="l" defTabSz="457200" rtl="0" eaLnBrk="1" fontAlgn="auto" latinLnBrk="0" hangingPunct="1">
              <a:lnSpc>
                <a:spcPct val="100000"/>
              </a:lnSpc>
              <a:spcBef>
                <a:spcPct val="20000"/>
              </a:spcBef>
              <a:spcAft>
                <a:spcPts val="600"/>
              </a:spcAft>
              <a:buClr>
                <a:srgbClr val="7030A0"/>
              </a:buClr>
              <a:buSzTx/>
              <a:buFont typeface="Wingdings 2" charset="2"/>
              <a:buChar char=""/>
              <a:tabLst/>
              <a:defRPr/>
            </a:pPr>
            <a:r>
              <a:rPr kumimoji="0" lang="en-IN" b="1" i="0" u="none" strike="noStrike" kern="1200" cap="none" spc="0" normalizeH="0" baseline="0" noProof="0" dirty="0">
                <a:ln>
                  <a:noFill/>
                </a:ln>
                <a:solidFill>
                  <a:schemeClr val="tx1"/>
                </a:solidFill>
                <a:effectLst/>
                <a:uLnTx/>
                <a:uFillTx/>
                <a:latin typeface="Century Gothic" panose="020B0502020202020204"/>
                <a:ea typeface="+mn-ea"/>
                <a:cs typeface="+mn-cs"/>
              </a:rPr>
              <a:t>SkillsBuild Email id </a:t>
            </a:r>
            <a:r>
              <a:rPr kumimoji="0" lang="en-IN" b="0" i="0" u="none" strike="noStrike" kern="1200" cap="none" spc="0" normalizeH="0" baseline="0" noProof="0" dirty="0">
                <a:ln>
                  <a:noFill/>
                </a:ln>
                <a:solidFill>
                  <a:schemeClr val="tx1"/>
                </a:solidFill>
                <a:effectLst/>
                <a:uLnTx/>
                <a:uFillTx/>
                <a:latin typeface="Century Gothic" panose="020B0502020202020204"/>
                <a:ea typeface="+mn-ea"/>
                <a:cs typeface="+mn-cs"/>
              </a:rPr>
              <a:t>		</a:t>
            </a:r>
            <a:r>
              <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rPr>
              <a:t>:	</a:t>
            </a:r>
            <a:r>
              <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hlinkClick r:id="rId2">
                  <a:extLst>
                    <a:ext uri="{A12FA001-AC4F-418D-AE19-62706E023703}">
                      <ahyp:hlinkClr xmlns:ahyp="http://schemas.microsoft.com/office/drawing/2018/hyperlinkcolor" val="tx"/>
                    </a:ext>
                  </a:extLst>
                </a:hlinkClick>
              </a:rPr>
              <a:t>adityapunia4@gmail.com</a:t>
            </a:r>
            <a:endPar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ct val="20000"/>
              </a:spcBef>
              <a:spcAft>
                <a:spcPts val="600"/>
              </a:spcAft>
              <a:buClr>
                <a:srgbClr val="7030A0"/>
              </a:buClr>
              <a:buSzTx/>
              <a:buFont typeface="Wingdings 2" charset="2"/>
              <a:buChar char=""/>
              <a:tabLst/>
              <a:defRPr/>
            </a:pPr>
            <a:r>
              <a:rPr kumimoji="0" lang="en-IN" b="1" i="0" u="none" strike="noStrike" kern="1200" cap="none" spc="0" normalizeH="0" baseline="0" noProof="0" dirty="0">
                <a:ln>
                  <a:noFill/>
                </a:ln>
                <a:solidFill>
                  <a:schemeClr val="tx1"/>
                </a:solidFill>
                <a:effectLst/>
                <a:uLnTx/>
                <a:uFillTx/>
                <a:latin typeface="Century Gothic" panose="020B0502020202020204"/>
                <a:ea typeface="+mn-ea"/>
                <a:cs typeface="+mn-cs"/>
              </a:rPr>
              <a:t>SkillsBuild Organisation</a:t>
            </a:r>
            <a:r>
              <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rPr>
              <a:t>	:	DGT</a:t>
            </a:r>
          </a:p>
          <a:p>
            <a:pPr marL="342900" marR="0" lvl="0" indent="-342900" algn="l" defTabSz="457200" rtl="0" eaLnBrk="1" fontAlgn="auto" latinLnBrk="0" hangingPunct="1">
              <a:lnSpc>
                <a:spcPct val="100000"/>
              </a:lnSpc>
              <a:spcBef>
                <a:spcPct val="20000"/>
              </a:spcBef>
              <a:spcAft>
                <a:spcPts val="600"/>
              </a:spcAft>
              <a:buClr>
                <a:srgbClr val="7030A0"/>
              </a:buClr>
              <a:buSzTx/>
              <a:buFont typeface="Wingdings 2" charset="2"/>
              <a:buChar char=""/>
              <a:tabLst/>
              <a:defRPr/>
            </a:pPr>
            <a:r>
              <a:rPr lang="en-IN" b="1" cap="none" dirty="0">
                <a:solidFill>
                  <a:schemeClr val="tx1"/>
                </a:solidFill>
                <a:latin typeface="Century Gothic" panose="020B0502020202020204"/>
              </a:rPr>
              <a:t>College Name </a:t>
            </a:r>
            <a:r>
              <a:rPr lang="en-IN" cap="none" dirty="0">
                <a:solidFill>
                  <a:schemeClr val="accent2"/>
                </a:solidFill>
                <a:latin typeface="Century Gothic" panose="020B0502020202020204"/>
              </a:rPr>
              <a:t>			:	Dronacharya College of Engineering, Gurgaon</a:t>
            </a:r>
          </a:p>
          <a:p>
            <a:pPr marL="342900" marR="0" lvl="0" indent="-342900" algn="l" defTabSz="457200" rtl="0" eaLnBrk="1" fontAlgn="auto" latinLnBrk="0" hangingPunct="1">
              <a:lnSpc>
                <a:spcPct val="100000"/>
              </a:lnSpc>
              <a:spcBef>
                <a:spcPct val="20000"/>
              </a:spcBef>
              <a:spcAft>
                <a:spcPts val="600"/>
              </a:spcAft>
              <a:buClr>
                <a:srgbClr val="7030A0"/>
              </a:buClr>
              <a:buSzTx/>
              <a:buFont typeface="Wingdings 2" charset="2"/>
              <a:buChar char=""/>
              <a:tabLst/>
              <a:defRPr/>
            </a:pPr>
            <a:r>
              <a:rPr kumimoji="0" lang="en-IN" b="1" i="0" u="none" strike="noStrike" kern="1200" cap="none" spc="0" normalizeH="0" baseline="0" noProof="0" dirty="0">
                <a:ln>
                  <a:noFill/>
                </a:ln>
                <a:solidFill>
                  <a:schemeClr val="tx1"/>
                </a:solidFill>
                <a:effectLst/>
                <a:uLnTx/>
                <a:uFillTx/>
                <a:latin typeface="Century Gothic" panose="020B0502020202020204"/>
                <a:ea typeface="+mn-ea"/>
                <a:cs typeface="+mn-cs"/>
              </a:rPr>
              <a:t>Internship Domain</a:t>
            </a:r>
            <a:r>
              <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rPr>
              <a:t>		: 	Artificial Intelligence</a:t>
            </a:r>
          </a:p>
          <a:p>
            <a:pPr marL="342900" marR="0" lvl="0" indent="-342900" algn="l" defTabSz="457200" rtl="0" eaLnBrk="1" fontAlgn="auto" latinLnBrk="0" hangingPunct="1">
              <a:lnSpc>
                <a:spcPct val="100000"/>
              </a:lnSpc>
              <a:spcBef>
                <a:spcPct val="20000"/>
              </a:spcBef>
              <a:spcAft>
                <a:spcPts val="600"/>
              </a:spcAft>
              <a:buClr>
                <a:srgbClr val="7030A0"/>
              </a:buClr>
              <a:buSzTx/>
              <a:buFont typeface="Wingdings 2" charset="2"/>
              <a:buChar char=""/>
              <a:tabLst/>
              <a:defRPr/>
            </a:pPr>
            <a:r>
              <a:rPr lang="en-IN" sz="1400" b="1" cap="none" dirty="0">
                <a:solidFill>
                  <a:schemeClr val="tx1"/>
                </a:solidFill>
                <a:latin typeface="Century Gothic" panose="020B0502020202020204"/>
              </a:rPr>
              <a:t>Internship Start and End Date</a:t>
            </a:r>
            <a:r>
              <a:rPr lang="en-IN" cap="none" dirty="0">
                <a:solidFill>
                  <a:schemeClr val="accent2"/>
                </a:solidFill>
                <a:latin typeface="Century Gothic" panose="020B0502020202020204"/>
              </a:rPr>
              <a:t>	: 	12 June 2023 – 24 July 2023</a:t>
            </a:r>
            <a:endParaRPr kumimoji="0" lang="en-IN" b="0" i="0" u="none" strike="noStrike" kern="1200" cap="none" spc="0" normalizeH="0" baseline="0" noProof="0" dirty="0">
              <a:ln>
                <a:noFill/>
              </a:ln>
              <a:solidFill>
                <a:schemeClr val="accent2"/>
              </a:solidFill>
              <a:effectLst/>
              <a:uLnTx/>
              <a:uFillTx/>
              <a:latin typeface="Century Gothic" panose="020B0502020202020204"/>
              <a:ea typeface="+mn-ea"/>
              <a:cs typeface="+mn-cs"/>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6534" y="4155594"/>
            <a:ext cx="11260667" cy="2647756"/>
          </a:xfrm>
          <a:prstGeom prst="rect">
            <a:avLst/>
          </a:prstGeom>
        </p:spPr>
      </p:pic>
      <p:pic>
        <p:nvPicPr>
          <p:cNvPr id="5" name="Picture 4">
            <a:extLst>
              <a:ext uri="{FF2B5EF4-FFF2-40B4-BE49-F238E27FC236}">
                <a16:creationId xmlns:a16="http://schemas.microsoft.com/office/drawing/2014/main" id="{20794875-D34A-6FEC-89D9-19D0FD9237DA}"/>
              </a:ext>
            </a:extLst>
          </p:cNvPr>
          <p:cNvPicPr>
            <a:picLocks noChangeAspect="1"/>
          </p:cNvPicPr>
          <p:nvPr/>
        </p:nvPicPr>
        <p:blipFill>
          <a:blip r:embed="rId4"/>
          <a:stretch>
            <a:fillRect/>
          </a:stretch>
        </p:blipFill>
        <p:spPr>
          <a:xfrm>
            <a:off x="8831489" y="1049304"/>
            <a:ext cx="2124635" cy="265579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E71A-F129-D69C-C345-F98A6A9D375A}"/>
              </a:ext>
            </a:extLst>
          </p:cNvPr>
          <p:cNvSpPr>
            <a:spLocks noGrp="1"/>
          </p:cNvSpPr>
          <p:nvPr>
            <p:ph type="title"/>
          </p:nvPr>
        </p:nvSpPr>
        <p:spPr>
          <a:xfrm>
            <a:off x="581192" y="702156"/>
            <a:ext cx="11029616" cy="454291"/>
          </a:xfrm>
        </p:spPr>
        <p:txBody>
          <a:bodyPr>
            <a:normAutofit fontScale="90000"/>
          </a:bodyPr>
          <a:lstStyle/>
          <a:p>
            <a:r>
              <a:rPr lang="en-IN" dirty="0"/>
              <a:t>Data Visualization</a:t>
            </a:r>
          </a:p>
        </p:txBody>
      </p:sp>
      <p:sp>
        <p:nvSpPr>
          <p:cNvPr id="3" name="Content Placeholder 2">
            <a:extLst>
              <a:ext uri="{FF2B5EF4-FFF2-40B4-BE49-F238E27FC236}">
                <a16:creationId xmlns:a16="http://schemas.microsoft.com/office/drawing/2014/main" id="{F7B24CD0-4793-0320-3665-E7A4DBDCF336}"/>
              </a:ext>
            </a:extLst>
          </p:cNvPr>
          <p:cNvSpPr>
            <a:spLocks noGrp="1"/>
          </p:cNvSpPr>
          <p:nvPr>
            <p:ph idx="1"/>
          </p:nvPr>
        </p:nvSpPr>
        <p:spPr>
          <a:xfrm>
            <a:off x="581192" y="1389529"/>
            <a:ext cx="11029615" cy="5351930"/>
          </a:xfrm>
        </p:spPr>
        <p:txBody>
          <a:bodyPr anchor="t">
            <a:normAutofit/>
          </a:bodyPr>
          <a:lstStyle/>
          <a:p>
            <a:r>
              <a:rPr lang="en-IN" dirty="0"/>
              <a:t>Plotting a heat map to find correlation between different features of the dataset.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We see that, “</a:t>
            </a:r>
            <a:r>
              <a:rPr lang="en-US" dirty="0"/>
              <a:t>Eating_Disorder” is positively correlated to “mental_fitness”, and vice-versa as our eating choice affect our mental health.</a:t>
            </a:r>
            <a:endParaRPr lang="en-IN" dirty="0"/>
          </a:p>
        </p:txBody>
      </p:sp>
      <p:pic>
        <p:nvPicPr>
          <p:cNvPr id="7" name="Picture 6">
            <a:extLst>
              <a:ext uri="{FF2B5EF4-FFF2-40B4-BE49-F238E27FC236}">
                <a16:creationId xmlns:a16="http://schemas.microsoft.com/office/drawing/2014/main" id="{5AE35E5B-347B-D402-4C2A-75F80F7E00CC}"/>
              </a:ext>
            </a:extLst>
          </p:cNvPr>
          <p:cNvPicPr>
            <a:picLocks noChangeAspect="1"/>
          </p:cNvPicPr>
          <p:nvPr/>
        </p:nvPicPr>
        <p:blipFill>
          <a:blip r:embed="rId2"/>
          <a:stretch>
            <a:fillRect/>
          </a:stretch>
        </p:blipFill>
        <p:spPr>
          <a:xfrm>
            <a:off x="3286080" y="1899879"/>
            <a:ext cx="5619837" cy="3752218"/>
          </a:xfrm>
          <a:prstGeom prst="rect">
            <a:avLst/>
          </a:prstGeom>
        </p:spPr>
      </p:pic>
    </p:spTree>
    <p:extLst>
      <p:ext uri="{BB962C8B-B14F-4D97-AF65-F5344CB8AC3E}">
        <p14:creationId xmlns:p14="http://schemas.microsoft.com/office/powerpoint/2010/main" val="330404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0FD6-8711-3BF3-ED15-BD825C9FCCB2}"/>
              </a:ext>
            </a:extLst>
          </p:cNvPr>
          <p:cNvSpPr>
            <a:spLocks noGrp="1"/>
          </p:cNvSpPr>
          <p:nvPr>
            <p:ph type="title"/>
          </p:nvPr>
        </p:nvSpPr>
        <p:spPr/>
        <p:txBody>
          <a:bodyPr anchor="ctr"/>
          <a:lstStyle/>
          <a:p>
            <a:r>
              <a:rPr lang="en-IN" dirty="0"/>
              <a:t>Modelling</a:t>
            </a:r>
          </a:p>
        </p:txBody>
      </p:sp>
      <p:sp>
        <p:nvSpPr>
          <p:cNvPr id="3" name="Content Placeholder 2">
            <a:extLst>
              <a:ext uri="{FF2B5EF4-FFF2-40B4-BE49-F238E27FC236}">
                <a16:creationId xmlns:a16="http://schemas.microsoft.com/office/drawing/2014/main" id="{3D2E0D60-1877-233A-937B-91714B755B49}"/>
              </a:ext>
            </a:extLst>
          </p:cNvPr>
          <p:cNvSpPr>
            <a:spLocks noGrp="1"/>
          </p:cNvSpPr>
          <p:nvPr>
            <p:ph idx="1"/>
          </p:nvPr>
        </p:nvSpPr>
        <p:spPr>
          <a:xfrm>
            <a:off x="581192" y="1890876"/>
            <a:ext cx="11029615" cy="4084474"/>
          </a:xfrm>
        </p:spPr>
        <p:txBody>
          <a:bodyPr anchor="t"/>
          <a:lstStyle/>
          <a:p>
            <a:pPr marL="0" indent="0">
              <a:buNone/>
            </a:pPr>
            <a:r>
              <a:rPr lang="en-US" dirty="0"/>
              <a:t>In the Modelling part of the project we have mainly three steps, which are :</a:t>
            </a:r>
          </a:p>
          <a:p>
            <a:pPr marL="0" indent="0">
              <a:buNone/>
            </a:pPr>
            <a:endParaRPr lang="en-US" dirty="0"/>
          </a:p>
          <a:p>
            <a:pPr marL="342900" indent="-342900">
              <a:buFont typeface="+mj-lt"/>
              <a:buAutoNum type="arabicPeriod"/>
            </a:pPr>
            <a:r>
              <a:rPr lang="en-US" dirty="0"/>
              <a:t>Splitting the data into “Training” and “Testing” data.</a:t>
            </a:r>
          </a:p>
          <a:p>
            <a:pPr marL="342900" indent="-342900">
              <a:buFont typeface="+mj-lt"/>
              <a:buAutoNum type="arabicPeriod"/>
            </a:pPr>
            <a:r>
              <a:rPr lang="en-US" dirty="0"/>
              <a:t>Training the model using labeled mental health data and Random Forest Regressor Algorithm.</a:t>
            </a:r>
          </a:p>
          <a:p>
            <a:pPr marL="342900" indent="-342900">
              <a:buFont typeface="+mj-lt"/>
              <a:buAutoNum type="arabicPeriod"/>
            </a:pPr>
            <a:r>
              <a:rPr lang="en-US" dirty="0"/>
              <a:t>Evaluation of model performance and metrics.</a:t>
            </a:r>
            <a:endParaRPr lang="en-IN" dirty="0"/>
          </a:p>
        </p:txBody>
      </p:sp>
    </p:spTree>
    <p:extLst>
      <p:ext uri="{BB962C8B-B14F-4D97-AF65-F5344CB8AC3E}">
        <p14:creationId xmlns:p14="http://schemas.microsoft.com/office/powerpoint/2010/main" val="286272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3AAAF1-B596-3C38-29D3-0FA6A58DF576}"/>
              </a:ext>
            </a:extLst>
          </p:cNvPr>
          <p:cNvPicPr>
            <a:picLocks noChangeAspect="1"/>
          </p:cNvPicPr>
          <p:nvPr/>
        </p:nvPicPr>
        <p:blipFill rotWithShape="1">
          <a:blip r:embed="rId2"/>
          <a:srcRect t="1000"/>
          <a:stretch/>
        </p:blipFill>
        <p:spPr>
          <a:xfrm>
            <a:off x="1912369" y="2967317"/>
            <a:ext cx="8367259" cy="3630706"/>
          </a:xfrm>
          <a:prstGeom prst="rect">
            <a:avLst/>
          </a:prstGeom>
        </p:spPr>
      </p:pic>
      <p:sp>
        <p:nvSpPr>
          <p:cNvPr id="2" name="Title 1">
            <a:extLst>
              <a:ext uri="{FF2B5EF4-FFF2-40B4-BE49-F238E27FC236}">
                <a16:creationId xmlns:a16="http://schemas.microsoft.com/office/drawing/2014/main" id="{35AB6C7B-33D7-BE4F-3E9B-F2613F9605A6}"/>
              </a:ext>
            </a:extLst>
          </p:cNvPr>
          <p:cNvSpPr>
            <a:spLocks noGrp="1"/>
          </p:cNvSpPr>
          <p:nvPr>
            <p:ph type="title"/>
          </p:nvPr>
        </p:nvSpPr>
        <p:spPr>
          <a:xfrm>
            <a:off x="581192" y="702156"/>
            <a:ext cx="11029616" cy="463256"/>
          </a:xfrm>
        </p:spPr>
        <p:txBody>
          <a:bodyPr>
            <a:normAutofit fontScale="90000"/>
          </a:bodyPr>
          <a:lstStyle/>
          <a:p>
            <a:r>
              <a:rPr lang="en-IN" dirty="0"/>
              <a:t>Split data</a:t>
            </a:r>
          </a:p>
        </p:txBody>
      </p:sp>
      <p:sp>
        <p:nvSpPr>
          <p:cNvPr id="3" name="Content Placeholder 2">
            <a:extLst>
              <a:ext uri="{FF2B5EF4-FFF2-40B4-BE49-F238E27FC236}">
                <a16:creationId xmlns:a16="http://schemas.microsoft.com/office/drawing/2014/main" id="{3B2E6B46-C063-6172-2744-FBC746F56DC5}"/>
              </a:ext>
            </a:extLst>
          </p:cNvPr>
          <p:cNvSpPr>
            <a:spLocks noGrp="1"/>
          </p:cNvSpPr>
          <p:nvPr>
            <p:ph idx="1"/>
          </p:nvPr>
        </p:nvSpPr>
        <p:spPr>
          <a:xfrm>
            <a:off x="581192" y="1335741"/>
            <a:ext cx="11029615" cy="5091953"/>
          </a:xfrm>
        </p:spPr>
        <p:txBody>
          <a:bodyPr anchor="t"/>
          <a:lstStyle/>
          <a:p>
            <a:r>
              <a:rPr lang="en-IN" dirty="0"/>
              <a:t>We will split the pre-processed clean data into two parts : “Training set” and “Testing set”. This is done with the help of scikit-learn library’s “train_test_split” function.</a:t>
            </a:r>
          </a:p>
          <a:p>
            <a:r>
              <a:rPr lang="en-IN" dirty="0"/>
              <a:t>Training set : This labelled data will be used to build the model using “Random Forest Regressor Algorithm”.</a:t>
            </a:r>
          </a:p>
          <a:p>
            <a:r>
              <a:rPr lang="en-IN" dirty="0"/>
              <a:t>Testing set : This part of data will be used to evaluate the accuracy and performance of the model. </a:t>
            </a:r>
          </a:p>
          <a:p>
            <a:endParaRPr lang="en-IN" dirty="0"/>
          </a:p>
        </p:txBody>
      </p:sp>
    </p:spTree>
    <p:extLst>
      <p:ext uri="{BB962C8B-B14F-4D97-AF65-F5344CB8AC3E}">
        <p14:creationId xmlns:p14="http://schemas.microsoft.com/office/powerpoint/2010/main" val="170964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5866C9-17AA-FDA3-14A3-0FE04A90F4A1}"/>
              </a:ext>
            </a:extLst>
          </p:cNvPr>
          <p:cNvPicPr>
            <a:picLocks noChangeAspect="1"/>
          </p:cNvPicPr>
          <p:nvPr/>
        </p:nvPicPr>
        <p:blipFill>
          <a:blip r:embed="rId2"/>
          <a:stretch>
            <a:fillRect/>
          </a:stretch>
        </p:blipFill>
        <p:spPr>
          <a:xfrm>
            <a:off x="6551657" y="2428116"/>
            <a:ext cx="4915740" cy="4143012"/>
          </a:xfrm>
          <a:prstGeom prst="rect">
            <a:avLst/>
          </a:prstGeom>
        </p:spPr>
      </p:pic>
      <p:sp>
        <p:nvSpPr>
          <p:cNvPr id="2" name="Title 1">
            <a:extLst>
              <a:ext uri="{FF2B5EF4-FFF2-40B4-BE49-F238E27FC236}">
                <a16:creationId xmlns:a16="http://schemas.microsoft.com/office/drawing/2014/main" id="{509FF032-14F0-26D5-5C85-49AA3AF2CF38}"/>
              </a:ext>
            </a:extLst>
          </p:cNvPr>
          <p:cNvSpPr>
            <a:spLocks noGrp="1"/>
          </p:cNvSpPr>
          <p:nvPr>
            <p:ph type="title"/>
          </p:nvPr>
        </p:nvSpPr>
        <p:spPr>
          <a:xfrm>
            <a:off x="581192" y="702156"/>
            <a:ext cx="11029616" cy="454291"/>
          </a:xfrm>
        </p:spPr>
        <p:txBody>
          <a:bodyPr>
            <a:normAutofit fontScale="90000"/>
          </a:bodyPr>
          <a:lstStyle/>
          <a:p>
            <a:r>
              <a:rPr lang="en-IN" dirty="0"/>
              <a:t>Model training</a:t>
            </a:r>
          </a:p>
        </p:txBody>
      </p:sp>
      <p:sp>
        <p:nvSpPr>
          <p:cNvPr id="3" name="Content Placeholder 2">
            <a:extLst>
              <a:ext uri="{FF2B5EF4-FFF2-40B4-BE49-F238E27FC236}">
                <a16:creationId xmlns:a16="http://schemas.microsoft.com/office/drawing/2014/main" id="{9EA98444-0AF2-829D-8F26-CD851A9AC106}"/>
              </a:ext>
            </a:extLst>
          </p:cNvPr>
          <p:cNvSpPr>
            <a:spLocks noGrp="1"/>
          </p:cNvSpPr>
          <p:nvPr>
            <p:ph idx="1"/>
          </p:nvPr>
        </p:nvSpPr>
        <p:spPr>
          <a:xfrm>
            <a:off x="581191" y="1515034"/>
            <a:ext cx="11029615" cy="5136777"/>
          </a:xfrm>
        </p:spPr>
        <p:txBody>
          <a:bodyPr anchor="t"/>
          <a:lstStyle/>
          <a:p>
            <a:r>
              <a:rPr lang="en-IN" dirty="0"/>
              <a:t>We will use Random Forest Regressor algorithm for model building.</a:t>
            </a:r>
          </a:p>
          <a:p>
            <a:r>
              <a:rPr lang="en-IN" dirty="0"/>
              <a:t>For building the model we have used “sklearn.ensemble” from which we imported the “RandomForestRegressor”</a:t>
            </a:r>
          </a:p>
          <a:p>
            <a:r>
              <a:rPr lang="en-IN" dirty="0"/>
              <a:t>Also, we have evaluated the performance of the model for </a:t>
            </a:r>
          </a:p>
          <a:p>
            <a:pPr marL="324000" lvl="1" indent="0">
              <a:buNone/>
            </a:pPr>
            <a:r>
              <a:rPr lang="en-IN" sz="1700" dirty="0"/>
              <a:t>Training dataset on which it was trained.</a:t>
            </a:r>
          </a:p>
          <a:p>
            <a:r>
              <a:rPr lang="en-IN" dirty="0"/>
              <a:t>And we see that it has performed really well with :</a:t>
            </a:r>
          </a:p>
          <a:p>
            <a:pPr lvl="1"/>
            <a:r>
              <a:rPr lang="en-IN" dirty="0"/>
              <a:t>MSE = 0.005</a:t>
            </a:r>
          </a:p>
          <a:p>
            <a:pPr lvl="1"/>
            <a:r>
              <a:rPr lang="en-IN" dirty="0"/>
              <a:t>RMSE = 0.071</a:t>
            </a:r>
          </a:p>
          <a:p>
            <a:pPr lvl="1"/>
            <a:r>
              <a:rPr lang="en-IN" dirty="0"/>
              <a:t>R2 = 0.999</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IN" dirty="0">
                <a:solidFill>
                  <a:prstClr val="black">
                    <a:lumMod val="75000"/>
                    <a:lumOff val="25000"/>
                  </a:prstClr>
                </a:solidFill>
                <a:latin typeface="Franklin Gothic Book" panose="020B0502020104020203"/>
              </a:rPr>
              <a:t>Here, the error is very less and also R2 score is high as </a:t>
            </a:r>
          </a:p>
          <a:p>
            <a:pPr marL="0" marR="0" lvl="0" indent="0" algn="l" defTabSz="457200" rtl="0" eaLnBrk="1" fontAlgn="auto" latinLnBrk="0" hangingPunct="1">
              <a:lnSpc>
                <a:spcPct val="110000"/>
              </a:lnSpc>
              <a:spcBef>
                <a:spcPct val="20000"/>
              </a:spcBef>
              <a:spcAft>
                <a:spcPts val="600"/>
              </a:spcAft>
              <a:buClr>
                <a:srgbClr val="1CADE4"/>
              </a:buClr>
              <a:buSzPct val="92000"/>
              <a:buNone/>
              <a:tabLst/>
              <a:defRPr/>
            </a:pPr>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pref</a:t>
            </a:r>
            <a:r>
              <a:rPr lang="en-IN" dirty="0">
                <a:solidFill>
                  <a:prstClr val="black">
                    <a:lumMod val="75000"/>
                    <a:lumOff val="25000"/>
                  </a:prstClr>
                </a:solidFill>
                <a:latin typeface="Franklin Gothic Book" panose="020B0502020104020203"/>
              </a:rPr>
              <a:t>erred. So we can say that our model is performing</a:t>
            </a:r>
          </a:p>
          <a:p>
            <a:pPr marL="0" marR="0" lvl="0" indent="0" algn="l" defTabSz="457200" rtl="0" eaLnBrk="1" fontAlgn="auto" latinLnBrk="0" hangingPunct="1">
              <a:lnSpc>
                <a:spcPct val="110000"/>
              </a:lnSpc>
              <a:spcBef>
                <a:spcPct val="20000"/>
              </a:spcBef>
              <a:spcAft>
                <a:spcPts val="600"/>
              </a:spcAft>
              <a:buClr>
                <a:srgbClr val="1CADE4"/>
              </a:buClr>
              <a:buSzPct val="92000"/>
              <a:buNone/>
              <a:tabLst/>
              <a:defRPr/>
            </a:pPr>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really good.</a:t>
            </a:r>
          </a:p>
        </p:txBody>
      </p:sp>
    </p:spTree>
    <p:extLst>
      <p:ext uri="{BB962C8B-B14F-4D97-AF65-F5344CB8AC3E}">
        <p14:creationId xmlns:p14="http://schemas.microsoft.com/office/powerpoint/2010/main" val="24561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D260-2F16-05AF-BBE2-6AA9FF4B1C62}"/>
              </a:ext>
            </a:extLst>
          </p:cNvPr>
          <p:cNvSpPr>
            <a:spLocks noGrp="1"/>
          </p:cNvSpPr>
          <p:nvPr>
            <p:ph type="title"/>
          </p:nvPr>
        </p:nvSpPr>
        <p:spPr>
          <a:xfrm>
            <a:off x="581192" y="702156"/>
            <a:ext cx="11029616" cy="436362"/>
          </a:xfrm>
        </p:spPr>
        <p:txBody>
          <a:bodyPr>
            <a:normAutofit fontScale="90000"/>
          </a:bodyPr>
          <a:lstStyle/>
          <a:p>
            <a:r>
              <a:rPr lang="en-IN" dirty="0"/>
              <a:t>Evaluation </a:t>
            </a:r>
          </a:p>
        </p:txBody>
      </p:sp>
      <p:sp>
        <p:nvSpPr>
          <p:cNvPr id="3" name="Content Placeholder 2">
            <a:extLst>
              <a:ext uri="{FF2B5EF4-FFF2-40B4-BE49-F238E27FC236}">
                <a16:creationId xmlns:a16="http://schemas.microsoft.com/office/drawing/2014/main" id="{D2550E6D-337A-AEB4-3FCF-9FCB45756BC6}"/>
              </a:ext>
            </a:extLst>
          </p:cNvPr>
          <p:cNvSpPr>
            <a:spLocks noGrp="1"/>
          </p:cNvSpPr>
          <p:nvPr>
            <p:ph idx="1"/>
          </p:nvPr>
        </p:nvSpPr>
        <p:spPr>
          <a:xfrm>
            <a:off x="581192" y="1290918"/>
            <a:ext cx="11029615" cy="5307105"/>
          </a:xfrm>
        </p:spPr>
        <p:txBody>
          <a:bodyPr anchor="t"/>
          <a:lstStyle/>
          <a:p>
            <a:r>
              <a:rPr lang="en-IN" dirty="0"/>
              <a:t>Evaluating the performance of the model that we built now we will use some evaluation metrics that will tell us how good our model is performing and we will use the “Testing Dataset” for evaluation.</a:t>
            </a:r>
          </a:p>
          <a:p>
            <a:r>
              <a:rPr lang="en-IN" dirty="0"/>
              <a:t>The Evaluation metrics that will be used are :</a:t>
            </a:r>
          </a:p>
          <a:p>
            <a:pPr lvl="1"/>
            <a:r>
              <a:rPr lang="en-IN" b="1" dirty="0"/>
              <a:t>MSE : </a:t>
            </a:r>
            <a:r>
              <a:rPr lang="en-US" dirty="0"/>
              <a:t>MSE is the average of the square of the difference between the observed and predicted values of a variable.</a:t>
            </a:r>
          </a:p>
          <a:p>
            <a:pPr lvl="1"/>
            <a:r>
              <a:rPr lang="en-US" b="1" dirty="0"/>
              <a:t>RMSE : </a:t>
            </a:r>
            <a:r>
              <a:rPr lang="en-US" dirty="0"/>
              <a:t>RMSE measures the average difference between the values predicted by the model and the actual values.</a:t>
            </a:r>
          </a:p>
          <a:p>
            <a:pPr lvl="1"/>
            <a:r>
              <a:rPr lang="en-US" b="1" dirty="0"/>
              <a:t>R2_Score : </a:t>
            </a:r>
            <a:r>
              <a:rPr lang="en-US" dirty="0"/>
              <a:t>R2 or Coefficient of determination is a measure that provides information about the goodness of fit of a model.</a:t>
            </a:r>
          </a:p>
          <a:p>
            <a:pPr lvl="1"/>
            <a:endParaRPr lang="en-IN" dirty="0"/>
          </a:p>
        </p:txBody>
      </p:sp>
      <p:pic>
        <p:nvPicPr>
          <p:cNvPr id="5" name="Picture 4">
            <a:extLst>
              <a:ext uri="{FF2B5EF4-FFF2-40B4-BE49-F238E27FC236}">
                <a16:creationId xmlns:a16="http://schemas.microsoft.com/office/drawing/2014/main" id="{552FB57D-5F31-4EDD-6583-C6BC1E774E4E}"/>
              </a:ext>
            </a:extLst>
          </p:cNvPr>
          <p:cNvPicPr>
            <a:picLocks noChangeAspect="1"/>
          </p:cNvPicPr>
          <p:nvPr/>
        </p:nvPicPr>
        <p:blipFill>
          <a:blip r:embed="rId2"/>
          <a:stretch>
            <a:fillRect/>
          </a:stretch>
        </p:blipFill>
        <p:spPr>
          <a:xfrm>
            <a:off x="581192" y="3509684"/>
            <a:ext cx="5787838" cy="2865686"/>
          </a:xfrm>
          <a:prstGeom prst="rect">
            <a:avLst/>
          </a:prstGeom>
        </p:spPr>
      </p:pic>
      <p:pic>
        <p:nvPicPr>
          <p:cNvPr id="7" name="Picture 6">
            <a:extLst>
              <a:ext uri="{FF2B5EF4-FFF2-40B4-BE49-F238E27FC236}">
                <a16:creationId xmlns:a16="http://schemas.microsoft.com/office/drawing/2014/main" id="{2C49CEDB-0E20-7EF1-ACC0-AFC5D0792B16}"/>
              </a:ext>
            </a:extLst>
          </p:cNvPr>
          <p:cNvPicPr>
            <a:picLocks noChangeAspect="1"/>
          </p:cNvPicPr>
          <p:nvPr/>
        </p:nvPicPr>
        <p:blipFill rotWithShape="1">
          <a:blip r:embed="rId3"/>
          <a:srcRect r="16415"/>
          <a:stretch/>
        </p:blipFill>
        <p:spPr>
          <a:xfrm>
            <a:off x="6369030" y="4219747"/>
            <a:ext cx="5241777" cy="1134645"/>
          </a:xfrm>
          <a:prstGeom prst="rect">
            <a:avLst/>
          </a:prstGeom>
        </p:spPr>
      </p:pic>
    </p:spTree>
    <p:extLst>
      <p:ext uri="{BB962C8B-B14F-4D97-AF65-F5344CB8AC3E}">
        <p14:creationId xmlns:p14="http://schemas.microsoft.com/office/powerpoint/2010/main" val="374758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4F669B-349D-6073-A669-8B52C5DA8EF2}"/>
              </a:ext>
            </a:extLst>
          </p:cNvPr>
          <p:cNvPicPr>
            <a:picLocks noChangeAspect="1"/>
          </p:cNvPicPr>
          <p:nvPr/>
        </p:nvPicPr>
        <p:blipFill>
          <a:blip r:embed="rId2"/>
          <a:stretch>
            <a:fillRect/>
          </a:stretch>
        </p:blipFill>
        <p:spPr>
          <a:xfrm>
            <a:off x="2283240" y="2855519"/>
            <a:ext cx="7625520" cy="3859045"/>
          </a:xfrm>
          <a:prstGeom prst="rect">
            <a:avLst/>
          </a:prstGeom>
        </p:spPr>
      </p:pic>
      <p:sp>
        <p:nvSpPr>
          <p:cNvPr id="2" name="Title 1">
            <a:extLst>
              <a:ext uri="{FF2B5EF4-FFF2-40B4-BE49-F238E27FC236}">
                <a16:creationId xmlns:a16="http://schemas.microsoft.com/office/drawing/2014/main" id="{F78B3998-D535-5B53-78E1-26EA9C88461F}"/>
              </a:ext>
            </a:extLst>
          </p:cNvPr>
          <p:cNvSpPr>
            <a:spLocks noGrp="1"/>
          </p:cNvSpPr>
          <p:nvPr>
            <p:ph type="title"/>
          </p:nvPr>
        </p:nvSpPr>
        <p:spPr>
          <a:xfrm>
            <a:off x="581192" y="702156"/>
            <a:ext cx="11029616" cy="768056"/>
          </a:xfrm>
        </p:spPr>
        <p:txBody>
          <a:bodyPr anchor="ctr"/>
          <a:lstStyle/>
          <a:p>
            <a:r>
              <a:rPr lang="en-IN" dirty="0"/>
              <a:t>Results</a:t>
            </a:r>
          </a:p>
        </p:txBody>
      </p:sp>
      <p:sp>
        <p:nvSpPr>
          <p:cNvPr id="3" name="Content Placeholder 2">
            <a:extLst>
              <a:ext uri="{FF2B5EF4-FFF2-40B4-BE49-F238E27FC236}">
                <a16:creationId xmlns:a16="http://schemas.microsoft.com/office/drawing/2014/main" id="{47E25C6C-87D6-B1CD-9813-6CED3ADE573C}"/>
              </a:ext>
            </a:extLst>
          </p:cNvPr>
          <p:cNvSpPr>
            <a:spLocks noGrp="1"/>
          </p:cNvSpPr>
          <p:nvPr>
            <p:ph idx="1"/>
          </p:nvPr>
        </p:nvSpPr>
        <p:spPr>
          <a:xfrm>
            <a:off x="581192" y="1389529"/>
            <a:ext cx="11029615" cy="5405718"/>
          </a:xfrm>
        </p:spPr>
        <p:txBody>
          <a:bodyPr anchor="t"/>
          <a:lstStyle/>
          <a:p>
            <a:r>
              <a:rPr lang="en-US" sz="1550" dirty="0"/>
              <a:t>Random Forest Regressor model performs well on both training and testing data.</a:t>
            </a:r>
          </a:p>
          <a:p>
            <a:r>
              <a:rPr lang="en-US" sz="1550" dirty="0"/>
              <a:t>Our model gives really good R2_score on both training and testing data. Also, the MSE and RMSE value is very less that is preferrable for a good model.</a:t>
            </a:r>
          </a:p>
          <a:p>
            <a:r>
              <a:rPr lang="en-US" sz="1550" dirty="0"/>
              <a:t>Finally we get a prediction system that can be used to predict the “mental_fitness” according to the input values.</a:t>
            </a:r>
          </a:p>
          <a:p>
            <a:endParaRPr lang="en-US" dirty="0"/>
          </a:p>
          <a:p>
            <a:endParaRPr lang="en-US" dirty="0"/>
          </a:p>
          <a:p>
            <a:endParaRPr lang="en-US" dirty="0"/>
          </a:p>
          <a:p>
            <a:pPr marL="0" indent="0">
              <a:buNone/>
            </a:pPr>
            <a:r>
              <a:rPr lang="en-US" sz="1800" b="1" dirty="0"/>
              <a:t>Prediction </a:t>
            </a:r>
          </a:p>
          <a:p>
            <a:pPr marL="0" indent="0">
              <a:buNone/>
            </a:pPr>
            <a:r>
              <a:rPr lang="en-US" sz="1800" b="1" dirty="0"/>
              <a:t>System – </a:t>
            </a:r>
          </a:p>
          <a:p>
            <a:pPr marL="0" indent="0">
              <a:buNone/>
            </a:pPr>
            <a:endParaRPr lang="en-IN" sz="1800" b="1" dirty="0"/>
          </a:p>
        </p:txBody>
      </p:sp>
    </p:spTree>
    <p:extLst>
      <p:ext uri="{BB962C8B-B14F-4D97-AF65-F5344CB8AC3E}">
        <p14:creationId xmlns:p14="http://schemas.microsoft.com/office/powerpoint/2010/main" val="138870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B7BA-7FCC-73F3-95F2-E9290CBB53D2}"/>
              </a:ext>
            </a:extLst>
          </p:cNvPr>
          <p:cNvSpPr>
            <a:spLocks noGrp="1"/>
          </p:cNvSpPr>
          <p:nvPr>
            <p:ph type="title"/>
          </p:nvPr>
        </p:nvSpPr>
        <p:spPr/>
        <p:txBody>
          <a:bodyPr/>
          <a:lstStyle/>
          <a:p>
            <a:r>
              <a:rPr lang="en-IN" dirty="0"/>
              <a:t>Links</a:t>
            </a:r>
            <a:br>
              <a:rPr lang="en-IN" dirty="0"/>
            </a:br>
            <a:endParaRPr lang="en-IN" dirty="0"/>
          </a:p>
        </p:txBody>
      </p:sp>
      <p:sp>
        <p:nvSpPr>
          <p:cNvPr id="3" name="Content Placeholder 2">
            <a:extLst>
              <a:ext uri="{FF2B5EF4-FFF2-40B4-BE49-F238E27FC236}">
                <a16:creationId xmlns:a16="http://schemas.microsoft.com/office/drawing/2014/main" id="{167B5746-E14E-421F-FBE6-8F0718427E4E}"/>
              </a:ext>
            </a:extLst>
          </p:cNvPr>
          <p:cNvSpPr>
            <a:spLocks noGrp="1"/>
          </p:cNvSpPr>
          <p:nvPr>
            <p:ph idx="1"/>
          </p:nvPr>
        </p:nvSpPr>
        <p:spPr>
          <a:xfrm>
            <a:off x="581192" y="1692439"/>
            <a:ext cx="11029615" cy="4753184"/>
          </a:xfrm>
        </p:spPr>
        <p:txBody>
          <a:bodyPr anchor="t"/>
          <a:lstStyle/>
          <a:p>
            <a:r>
              <a:rPr lang="en-IN" dirty="0"/>
              <a:t>Colab Notebook ( Project Code) - </a:t>
            </a:r>
            <a:r>
              <a:rPr lang="en-IN" dirty="0">
                <a:solidFill>
                  <a:schemeClr val="accent4"/>
                </a:solidFill>
                <a:hlinkClick r:id="rId2">
                  <a:extLst>
                    <a:ext uri="{A12FA001-AC4F-418D-AE19-62706E023703}">
                      <ahyp:hlinkClr xmlns:ahyp="http://schemas.microsoft.com/office/drawing/2018/hyperlinkcolor" val="tx"/>
                    </a:ext>
                  </a:extLst>
                </a:hlinkClick>
              </a:rPr>
              <a:t>https://colab.research.google.com/drive/1hsqexbHgdbL1tiLhXbN-fimey38VzzKU</a:t>
            </a:r>
            <a:endParaRPr lang="en-IN" dirty="0">
              <a:solidFill>
                <a:schemeClr val="accent4"/>
              </a:solidFill>
            </a:endParaRPr>
          </a:p>
          <a:p>
            <a:r>
              <a:rPr lang="en-IN" dirty="0"/>
              <a:t>Learning Plan Completion Certificate - </a:t>
            </a:r>
            <a:r>
              <a:rPr lang="en-IN" dirty="0">
                <a:solidFill>
                  <a:schemeClr val="accent4"/>
                </a:solidFill>
                <a:hlinkClick r:id="rId3">
                  <a:extLst>
                    <a:ext uri="{A12FA001-AC4F-418D-AE19-62706E023703}">
                      <ahyp:hlinkClr xmlns:ahyp="http://schemas.microsoft.com/office/drawing/2018/hyperlinkcolor" val="tx"/>
                    </a:ext>
                  </a:extLst>
                </a:hlinkClick>
              </a:rPr>
              <a:t>http://bit.ly/3Di3cAc</a:t>
            </a:r>
            <a:endParaRPr lang="en-IN" dirty="0">
              <a:solidFill>
                <a:schemeClr val="accent4"/>
              </a:solidFill>
            </a:endParaRPr>
          </a:p>
          <a:p>
            <a:r>
              <a:rPr lang="en-IN" dirty="0">
                <a:solidFill>
                  <a:schemeClr val="tx1"/>
                </a:solidFill>
              </a:rPr>
              <a:t>GitHub Repository Link of Project Code - </a:t>
            </a:r>
            <a:r>
              <a:rPr lang="en-IN" dirty="0">
                <a:solidFill>
                  <a:schemeClr val="accent4"/>
                </a:solidFill>
                <a:hlinkClick r:id="rId4">
                  <a:extLst>
                    <a:ext uri="{A12FA001-AC4F-418D-AE19-62706E023703}">
                      <ahyp:hlinkClr xmlns:ahyp="http://schemas.microsoft.com/office/drawing/2018/hyperlinkcolor" val="tx"/>
                    </a:ext>
                  </a:extLst>
                </a:hlinkClick>
              </a:rPr>
              <a:t>https://github.com/Aditya8404/Mental-Fitness-Tracker_IBM-SkillsBuild</a:t>
            </a:r>
            <a:endParaRPr lang="en-IN" dirty="0">
              <a:solidFill>
                <a:schemeClr val="accent4"/>
              </a:solidFill>
            </a:endParaRPr>
          </a:p>
          <a:p>
            <a:endParaRPr lang="en-IN" dirty="0">
              <a:solidFill>
                <a:schemeClr val="accent4"/>
              </a:solidFill>
            </a:endParaRPr>
          </a:p>
          <a:p>
            <a:pPr marL="0" indent="0">
              <a:buNone/>
            </a:pPr>
            <a:r>
              <a:rPr lang="en-IN" sz="2800" cap="all" dirty="0">
                <a:solidFill>
                  <a:prstClr val="black">
                    <a:lumMod val="75000"/>
                    <a:lumOff val="25000"/>
                  </a:prstClr>
                </a:solidFill>
                <a:latin typeface="Franklin Gothic Demi" panose="020B0502020104020203"/>
                <a:ea typeface="+mj-ea"/>
                <a:cs typeface="+mj-cs"/>
              </a:rPr>
              <a:t>References </a:t>
            </a:r>
          </a:p>
          <a:p>
            <a:pPr marL="0" indent="0">
              <a:buNone/>
            </a:pPr>
            <a:endParaRPr lang="en-IN" sz="800" cap="all" dirty="0">
              <a:solidFill>
                <a:prstClr val="black">
                  <a:lumMod val="75000"/>
                  <a:lumOff val="25000"/>
                </a:prstClr>
              </a:solidFill>
              <a:latin typeface="Franklin Gothic Demi" panose="020B0502020104020203"/>
              <a:ea typeface="+mj-ea"/>
              <a:cs typeface="+mj-cs"/>
            </a:endParaRPr>
          </a:p>
          <a:p>
            <a:r>
              <a:rPr lang="en-IN" dirty="0">
                <a:solidFill>
                  <a:prstClr val="black"/>
                </a:solidFill>
                <a:latin typeface="Franklin Gothic Book" panose="020B0502020104020203"/>
              </a:rPr>
              <a:t>Scikit-Learn Documentation – </a:t>
            </a:r>
            <a:r>
              <a:rPr lang="en-IN" dirty="0">
                <a:solidFill>
                  <a:schemeClr val="accent4"/>
                </a:solidFill>
                <a:latin typeface="Franklin Gothic Book" panose="020B0502020104020203"/>
                <a:hlinkClick r:id="rId5">
                  <a:extLst>
                    <a:ext uri="{A12FA001-AC4F-418D-AE19-62706E023703}">
                      <ahyp:hlinkClr xmlns:ahyp="http://schemas.microsoft.com/office/drawing/2018/hyperlinkcolor" val="tx"/>
                    </a:ext>
                  </a:extLst>
                </a:hlinkClick>
              </a:rPr>
              <a:t>https://devdocs.io/scikit_learn/</a:t>
            </a:r>
            <a:endParaRPr lang="en-IN" dirty="0">
              <a:solidFill>
                <a:schemeClr val="accent4"/>
              </a:solidFill>
              <a:latin typeface="Franklin Gothic Book" panose="020B0502020104020203"/>
            </a:endParaRPr>
          </a:p>
          <a:p>
            <a:endParaRPr lang="en-IN" dirty="0">
              <a:solidFill>
                <a:schemeClr val="tx1"/>
              </a:solidFill>
            </a:endParaRPr>
          </a:p>
        </p:txBody>
      </p:sp>
    </p:spTree>
    <p:extLst>
      <p:ext uri="{BB962C8B-B14F-4D97-AF65-F5344CB8AC3E}">
        <p14:creationId xmlns:p14="http://schemas.microsoft.com/office/powerpoint/2010/main" val="119803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5"/>
            <a:ext cx="11029616" cy="5617963"/>
          </a:xfrm>
        </p:spPr>
        <p:txBody>
          <a:bodyPr anchor="ctr">
            <a:normAutofit/>
          </a:bodyPr>
          <a:lstStyle/>
          <a:p>
            <a:pPr algn="ctr"/>
            <a:r>
              <a:rPr lang="en-US" sz="4800" dirty="0"/>
              <a:t>Thank you</a:t>
            </a:r>
          </a:p>
        </p:txBody>
      </p:sp>
    </p:spTree>
    <p:extLst>
      <p:ext uri="{BB962C8B-B14F-4D97-AF65-F5344CB8AC3E}">
        <p14:creationId xmlns:p14="http://schemas.microsoft.com/office/powerpoint/2010/main" val="26378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98-2B54-B499-0048-81E47C74DBE2}"/>
              </a:ext>
            </a:extLst>
          </p:cNvPr>
          <p:cNvSpPr>
            <a:spLocks noGrp="1"/>
          </p:cNvSpPr>
          <p:nvPr>
            <p:ph type="title"/>
          </p:nvPr>
        </p:nvSpPr>
        <p:spPr>
          <a:xfrm>
            <a:off x="581192" y="1024885"/>
            <a:ext cx="11029616" cy="454291"/>
          </a:xfrm>
        </p:spPr>
        <p:txBody>
          <a:bodyPr anchor="ctr">
            <a:normAutofit fontScale="90000"/>
          </a:bodyPr>
          <a:lstStyle/>
          <a:p>
            <a:r>
              <a:rPr lang="en-GB" dirty="0"/>
              <a:t>PROJECT TITLE</a:t>
            </a:r>
            <a:endParaRPr lang="en-IN" dirty="0"/>
          </a:p>
        </p:txBody>
      </p:sp>
      <p:sp>
        <p:nvSpPr>
          <p:cNvPr id="3" name="Content Placeholder 2">
            <a:extLst>
              <a:ext uri="{FF2B5EF4-FFF2-40B4-BE49-F238E27FC236}">
                <a16:creationId xmlns:a16="http://schemas.microsoft.com/office/drawing/2014/main" id="{817F82E5-0514-C376-9EFC-305542373E33}"/>
              </a:ext>
            </a:extLst>
          </p:cNvPr>
          <p:cNvSpPr>
            <a:spLocks noGrp="1"/>
          </p:cNvSpPr>
          <p:nvPr>
            <p:ph idx="1"/>
          </p:nvPr>
        </p:nvSpPr>
        <p:spPr>
          <a:xfrm>
            <a:off x="581192" y="1589661"/>
            <a:ext cx="11029615" cy="672353"/>
          </a:xfrm>
        </p:spPr>
        <p:txBody>
          <a:bodyPr anchor="t">
            <a:normAutofit/>
          </a:bodyPr>
          <a:lstStyle/>
          <a:p>
            <a:pPr algn="just"/>
            <a:r>
              <a:rPr lang="en-IN" sz="1800" dirty="0"/>
              <a:t>AI Mental Fitness Tracker Model</a:t>
            </a:r>
          </a:p>
        </p:txBody>
      </p:sp>
      <p:sp>
        <p:nvSpPr>
          <p:cNvPr id="4" name="Title 1">
            <a:extLst>
              <a:ext uri="{FF2B5EF4-FFF2-40B4-BE49-F238E27FC236}">
                <a16:creationId xmlns:a16="http://schemas.microsoft.com/office/drawing/2014/main" id="{96E74507-ED7E-55BD-0EA8-1121F95E875C}"/>
              </a:ext>
            </a:extLst>
          </p:cNvPr>
          <p:cNvSpPr txBox="1">
            <a:spLocks/>
          </p:cNvSpPr>
          <p:nvPr/>
        </p:nvSpPr>
        <p:spPr>
          <a:xfrm>
            <a:off x="581191" y="2638533"/>
            <a:ext cx="11029616" cy="454291"/>
          </a:xfrm>
          <a:prstGeom prst="rect">
            <a:avLst/>
          </a:prstGeom>
        </p:spPr>
        <p:txBody>
          <a:bodyPr vert="horz" lIns="91440" tIns="45720" rIns="91440" bIns="45720" rtlCol="0" anchor="ctr">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Problem Statement</a:t>
            </a:r>
            <a:endParaRPr lang="en-IN" dirty="0"/>
          </a:p>
        </p:txBody>
      </p:sp>
      <p:sp>
        <p:nvSpPr>
          <p:cNvPr id="6" name="Content Placeholder 2">
            <a:extLst>
              <a:ext uri="{FF2B5EF4-FFF2-40B4-BE49-F238E27FC236}">
                <a16:creationId xmlns:a16="http://schemas.microsoft.com/office/drawing/2014/main" id="{91D69AE7-7268-C7C7-1290-C433D439C021}"/>
              </a:ext>
            </a:extLst>
          </p:cNvPr>
          <p:cNvSpPr txBox="1">
            <a:spLocks/>
          </p:cNvSpPr>
          <p:nvPr/>
        </p:nvSpPr>
        <p:spPr>
          <a:xfrm>
            <a:off x="581191" y="3325907"/>
            <a:ext cx="11029615" cy="2850776"/>
          </a:xfrm>
          <a:prstGeom prst="rect">
            <a:avLst/>
          </a:prstGeom>
        </p:spPr>
        <p:txBody>
          <a:bodyPr vert="horz" lIns="91440" tIns="45720" rIns="91440" bIns="45720" rtlCol="0" anchor="t">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1800" dirty="0"/>
              <a:t>This project focuses on addressing the problem of measuring mental fitness by developing a mental fitness tracker. </a:t>
            </a:r>
          </a:p>
          <a:p>
            <a:pPr algn="just"/>
            <a:r>
              <a:rPr lang="en-US" sz="1800" dirty="0"/>
              <a:t>Lack of accessible and personalized mental fitness tracking tools.</a:t>
            </a:r>
          </a:p>
          <a:p>
            <a:pPr algn="just"/>
            <a:r>
              <a:rPr lang="en-US" sz="1800" dirty="0"/>
              <a:t>Difficulty in monitoring and improving mental well-being.</a:t>
            </a:r>
          </a:p>
          <a:p>
            <a:pPr algn="just"/>
            <a:r>
              <a:rPr lang="en-US" sz="1800" dirty="0"/>
              <a:t>The primary objective is to calculate Disability-Adjusted Life Years (DALYs), which serve as a comprehensive indicator of mental well-being. By incorporating various features, of the prevalence of various mental disorder, we aim to derive accurate estimates of DALYs and provide valuable insights into mental fitness across different countries.</a:t>
            </a:r>
          </a:p>
        </p:txBody>
      </p:sp>
    </p:spTree>
    <p:extLst>
      <p:ext uri="{BB962C8B-B14F-4D97-AF65-F5344CB8AC3E}">
        <p14:creationId xmlns:p14="http://schemas.microsoft.com/office/powerpoint/2010/main" val="401336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1258-5576-5ACA-2125-E3473B3C6817}"/>
              </a:ext>
            </a:extLst>
          </p:cNvPr>
          <p:cNvSpPr>
            <a:spLocks noGrp="1"/>
          </p:cNvSpPr>
          <p:nvPr>
            <p:ph type="title"/>
          </p:nvPr>
        </p:nvSpPr>
        <p:spPr/>
        <p:txBody>
          <a:bodyPr anchor="ctr"/>
          <a:lstStyle/>
          <a:p>
            <a:r>
              <a:rPr lang="en-IN" dirty="0"/>
              <a:t>Agenda</a:t>
            </a:r>
          </a:p>
        </p:txBody>
      </p:sp>
      <p:sp>
        <p:nvSpPr>
          <p:cNvPr id="3" name="Content Placeholder 2">
            <a:extLst>
              <a:ext uri="{FF2B5EF4-FFF2-40B4-BE49-F238E27FC236}">
                <a16:creationId xmlns:a16="http://schemas.microsoft.com/office/drawing/2014/main" id="{C511DDC6-443B-5B88-A1AE-294E10C79F4A}"/>
              </a:ext>
            </a:extLst>
          </p:cNvPr>
          <p:cNvSpPr>
            <a:spLocks noGrp="1"/>
          </p:cNvSpPr>
          <p:nvPr>
            <p:ph idx="1"/>
          </p:nvPr>
        </p:nvSpPr>
        <p:spPr>
          <a:xfrm>
            <a:off x="581193" y="1890876"/>
            <a:ext cx="11029615" cy="3634486"/>
          </a:xfrm>
        </p:spPr>
        <p:txBody>
          <a:bodyPr/>
          <a:lstStyle/>
          <a:p>
            <a:r>
              <a:rPr lang="en-US" b="1" dirty="0"/>
              <a:t>Introduction and Problem Statement	 - </a:t>
            </a:r>
            <a:r>
              <a:rPr lang="en-US" dirty="0"/>
              <a:t> Introduce the problem statement and project topic.</a:t>
            </a:r>
          </a:p>
          <a:p>
            <a:r>
              <a:rPr lang="en-US" b="1" dirty="0"/>
              <a:t>Project Overview	 - </a:t>
            </a:r>
            <a:r>
              <a:rPr lang="en-US" dirty="0"/>
              <a:t>Provide a brief overview of the project's purpose, scope, and objectives. </a:t>
            </a:r>
            <a:endParaRPr lang="en-US" b="1" dirty="0"/>
          </a:p>
          <a:p>
            <a:r>
              <a:rPr lang="en-US" b="1" dirty="0"/>
              <a:t>End Users of the Project - </a:t>
            </a:r>
            <a:r>
              <a:rPr lang="en-US" dirty="0"/>
              <a:t>Identify and describe the target audience and their needs.</a:t>
            </a:r>
            <a:endParaRPr lang="en-US" b="1" dirty="0"/>
          </a:p>
          <a:p>
            <a:r>
              <a:rPr lang="en-US" b="1" dirty="0"/>
              <a:t>Solution and Value Proposition - </a:t>
            </a:r>
            <a:r>
              <a:rPr lang="en-US" dirty="0"/>
              <a:t>Present the solution and how it addresses the end users' needs.</a:t>
            </a:r>
            <a:endParaRPr lang="en-US" b="1" dirty="0"/>
          </a:p>
          <a:p>
            <a:r>
              <a:rPr lang="en-US" b="1" dirty="0"/>
              <a:t>Customization and Uniqueness - </a:t>
            </a:r>
            <a:r>
              <a:rPr lang="en-US" dirty="0"/>
              <a:t>Highlight the unique aspects of the solution.</a:t>
            </a:r>
            <a:endParaRPr lang="en-US" b="1" dirty="0"/>
          </a:p>
          <a:p>
            <a:r>
              <a:rPr lang="en-US" b="1" dirty="0"/>
              <a:t>Modelling Approach - </a:t>
            </a:r>
            <a:r>
              <a:rPr lang="en-US" dirty="0"/>
              <a:t>Showcase the modeling techniques and technologies utilized.</a:t>
            </a:r>
            <a:endParaRPr lang="en-US" b="1" dirty="0"/>
          </a:p>
          <a:p>
            <a:r>
              <a:rPr lang="en-US" b="1" dirty="0"/>
              <a:t>Results - </a:t>
            </a:r>
            <a:r>
              <a:rPr lang="en-US" dirty="0"/>
              <a:t>Share the outcomes and success metrics of the project.</a:t>
            </a:r>
            <a:endParaRPr lang="en-US" b="1" dirty="0"/>
          </a:p>
          <a:p>
            <a:r>
              <a:rPr lang="en-US" b="1" dirty="0"/>
              <a:t>Links - </a:t>
            </a:r>
            <a:r>
              <a:rPr lang="en-US" dirty="0"/>
              <a:t>Provide relevant resources associated with the project. </a:t>
            </a:r>
            <a:endParaRPr lang="en-IN" b="1" dirty="0"/>
          </a:p>
        </p:txBody>
      </p:sp>
    </p:spTree>
    <p:extLst>
      <p:ext uri="{BB962C8B-B14F-4D97-AF65-F5344CB8AC3E}">
        <p14:creationId xmlns:p14="http://schemas.microsoft.com/office/powerpoint/2010/main" val="124065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D465-DB03-C256-F512-4A3AFF7D0E80}"/>
              </a:ext>
            </a:extLst>
          </p:cNvPr>
          <p:cNvSpPr>
            <a:spLocks noGrp="1"/>
          </p:cNvSpPr>
          <p:nvPr>
            <p:ph type="title"/>
          </p:nvPr>
        </p:nvSpPr>
        <p:spPr>
          <a:xfrm>
            <a:off x="581192" y="702156"/>
            <a:ext cx="11029616" cy="1188720"/>
          </a:xfrm>
        </p:spPr>
        <p:txBody>
          <a:bodyPr anchor="ctr"/>
          <a:lstStyle/>
          <a:p>
            <a:r>
              <a:rPr lang="en-IN" dirty="0"/>
              <a:t>Project overview</a:t>
            </a:r>
          </a:p>
        </p:txBody>
      </p:sp>
      <p:sp>
        <p:nvSpPr>
          <p:cNvPr id="3" name="Content Placeholder 2">
            <a:extLst>
              <a:ext uri="{FF2B5EF4-FFF2-40B4-BE49-F238E27FC236}">
                <a16:creationId xmlns:a16="http://schemas.microsoft.com/office/drawing/2014/main" id="{8998E604-E7C7-6ED8-9E8D-5BC4FCD6E0FB}"/>
              </a:ext>
            </a:extLst>
          </p:cNvPr>
          <p:cNvSpPr>
            <a:spLocks noGrp="1"/>
          </p:cNvSpPr>
          <p:nvPr>
            <p:ph idx="1"/>
          </p:nvPr>
        </p:nvSpPr>
        <p:spPr>
          <a:xfrm>
            <a:off x="581192" y="2114993"/>
            <a:ext cx="11029615" cy="3634486"/>
          </a:xfrm>
        </p:spPr>
        <p:txBody>
          <a:bodyPr anchor="t"/>
          <a:lstStyle/>
          <a:p>
            <a:r>
              <a:rPr lang="en-US" dirty="0"/>
              <a:t>Develop a Mental Fitness Tracker AI Model.</a:t>
            </a:r>
          </a:p>
          <a:p>
            <a:r>
              <a:rPr lang="en-US" dirty="0"/>
              <a:t>The project aims to build a mental fitness tracker that calculates Disability-Adjusted Life Years (DALYs) for various mental disorders across different countries. </a:t>
            </a:r>
          </a:p>
          <a:p>
            <a:r>
              <a:rPr lang="en-US" dirty="0"/>
              <a:t>The purpose of the project is to provide a comprehensive measure of mental fitness by analyzing the prevalence of mental disorders.</a:t>
            </a:r>
          </a:p>
          <a:p>
            <a:r>
              <a:rPr lang="en-US" dirty="0"/>
              <a:t>The scope of the project includes leveraging a dataset that encompasses information on different mental disorders and their prevalence across countries. By utilizing this data, the project focuses on developing a regression model to accurately calculate DALYs, which serve as an important indicator of mental well-being. </a:t>
            </a:r>
          </a:p>
          <a:p>
            <a:r>
              <a:rPr lang="en-US" dirty="0"/>
              <a:t>The main objective of the project is to create a tool that enables a deeper understanding of mental health and assists in monitoring and addressing mental disorders effectively.</a:t>
            </a:r>
            <a:endParaRPr lang="en-IN" dirty="0"/>
          </a:p>
        </p:txBody>
      </p:sp>
    </p:spTree>
    <p:extLst>
      <p:ext uri="{BB962C8B-B14F-4D97-AF65-F5344CB8AC3E}">
        <p14:creationId xmlns:p14="http://schemas.microsoft.com/office/powerpoint/2010/main" val="163361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8803-6B72-8E89-F550-A59B964897BE}"/>
              </a:ext>
            </a:extLst>
          </p:cNvPr>
          <p:cNvSpPr>
            <a:spLocks noGrp="1"/>
          </p:cNvSpPr>
          <p:nvPr>
            <p:ph type="title"/>
          </p:nvPr>
        </p:nvSpPr>
        <p:spPr/>
        <p:txBody>
          <a:bodyPr anchor="ctr"/>
          <a:lstStyle/>
          <a:p>
            <a:r>
              <a:rPr lang="en-IN" dirty="0"/>
              <a:t>Who are the end users of this project</a:t>
            </a:r>
          </a:p>
        </p:txBody>
      </p:sp>
      <p:sp>
        <p:nvSpPr>
          <p:cNvPr id="3" name="Content Placeholder 2">
            <a:extLst>
              <a:ext uri="{FF2B5EF4-FFF2-40B4-BE49-F238E27FC236}">
                <a16:creationId xmlns:a16="http://schemas.microsoft.com/office/drawing/2014/main" id="{210586F2-4C45-ABF5-9740-0D62F4D3E2A5}"/>
              </a:ext>
            </a:extLst>
          </p:cNvPr>
          <p:cNvSpPr>
            <a:spLocks noGrp="1"/>
          </p:cNvSpPr>
          <p:nvPr>
            <p:ph idx="1"/>
          </p:nvPr>
        </p:nvSpPr>
        <p:spPr>
          <a:xfrm>
            <a:off x="581192" y="2070847"/>
            <a:ext cx="11029615" cy="4084997"/>
          </a:xfrm>
        </p:spPr>
        <p:txBody>
          <a:bodyPr anchor="t">
            <a:normAutofit lnSpcReduction="10000"/>
          </a:bodyPr>
          <a:lstStyle/>
          <a:p>
            <a:pPr marL="0" indent="0">
              <a:buNone/>
            </a:pPr>
            <a:r>
              <a:rPr lang="en-US" dirty="0"/>
              <a:t>The mental fitness tracker caters to a variety of end users in the field of mental health, including researchers, mental health professionals, Educational Institutions and individuals seeking to understand and improve their mental well-being.</a:t>
            </a:r>
          </a:p>
          <a:p>
            <a:pPr marL="0" indent="0">
              <a:buNone/>
            </a:pPr>
            <a:endParaRPr lang="en-US" dirty="0"/>
          </a:p>
          <a:p>
            <a:r>
              <a:rPr lang="en-US" b="1" dirty="0"/>
              <a:t>Mental health professionals and therapists </a:t>
            </a:r>
            <a:r>
              <a:rPr lang="en-US" dirty="0"/>
              <a:t>: Mental health professionals can utilize the tracker as an evidence-based tool for assessing the impact of mental disorders, planning treatment strategies, monitoring progress, and evaluating intervention effectiveness.</a:t>
            </a:r>
          </a:p>
          <a:p>
            <a:r>
              <a:rPr lang="en-US" b="1" dirty="0"/>
              <a:t>Researchers</a:t>
            </a:r>
            <a:r>
              <a:rPr lang="en-US" dirty="0"/>
              <a:t> : Researchers can benefit from the mental fitness tracker by gaining access to comprehensive and accurate data, facilitating their research efforts and contributing to the body of knowledge in mental health research.</a:t>
            </a:r>
          </a:p>
          <a:p>
            <a:r>
              <a:rPr lang="en-US" dirty="0"/>
              <a:t>Corporate wellness programs.</a:t>
            </a:r>
          </a:p>
          <a:p>
            <a:r>
              <a:rPr lang="en-US" dirty="0"/>
              <a:t>Educational institutions (students and teachers).</a:t>
            </a:r>
          </a:p>
          <a:p>
            <a:endParaRPr lang="en-IN" dirty="0"/>
          </a:p>
        </p:txBody>
      </p:sp>
    </p:spTree>
    <p:extLst>
      <p:ext uri="{BB962C8B-B14F-4D97-AF65-F5344CB8AC3E}">
        <p14:creationId xmlns:p14="http://schemas.microsoft.com/office/powerpoint/2010/main" val="204583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B818-F50D-DEFF-DD4F-F964C05DB01E}"/>
              </a:ext>
            </a:extLst>
          </p:cNvPr>
          <p:cNvSpPr>
            <a:spLocks noGrp="1"/>
          </p:cNvSpPr>
          <p:nvPr>
            <p:ph type="title"/>
          </p:nvPr>
        </p:nvSpPr>
        <p:spPr/>
        <p:txBody>
          <a:bodyPr anchor="ctr"/>
          <a:lstStyle/>
          <a:p>
            <a:r>
              <a:rPr lang="en-IN" dirty="0"/>
              <a:t>Your solution and its value proposition</a:t>
            </a:r>
          </a:p>
        </p:txBody>
      </p:sp>
      <p:sp>
        <p:nvSpPr>
          <p:cNvPr id="3" name="Content Placeholder 2">
            <a:extLst>
              <a:ext uri="{FF2B5EF4-FFF2-40B4-BE49-F238E27FC236}">
                <a16:creationId xmlns:a16="http://schemas.microsoft.com/office/drawing/2014/main" id="{61A8C1BC-D34E-37B0-CF14-C3412AD75294}"/>
              </a:ext>
            </a:extLst>
          </p:cNvPr>
          <p:cNvSpPr>
            <a:spLocks noGrp="1"/>
          </p:cNvSpPr>
          <p:nvPr>
            <p:ph idx="1"/>
          </p:nvPr>
        </p:nvSpPr>
        <p:spPr/>
        <p:txBody>
          <a:bodyPr anchor="t"/>
          <a:lstStyle/>
          <a:p>
            <a:r>
              <a:rPr lang="en-US" dirty="0"/>
              <a:t>My solution to the mental fitness tracking problem involves employing machine learning modeling techniques to create a high-accuracy model across a large dataset. </a:t>
            </a:r>
          </a:p>
          <a:p>
            <a:r>
              <a:rPr lang="en-US" dirty="0"/>
              <a:t>By using the power of AI models, I aim to provide precise measurements of Disability-Adjusted Life Years (DALYs) for various mental disorders. </a:t>
            </a:r>
          </a:p>
          <a:p>
            <a:r>
              <a:rPr lang="en-US" dirty="0"/>
              <a:t>Integration of diverse mental health metrics and indicators.</a:t>
            </a:r>
          </a:p>
          <a:p>
            <a:r>
              <a:rPr lang="en-US" dirty="0"/>
              <a:t>This comprehensive understanding of mental fitness enables researchers, mental health professionals, and other end users to make data-driven decisions and develop targeted interventions, leading to improved mental health outcomes. </a:t>
            </a:r>
            <a:endParaRPr lang="en-IN" dirty="0"/>
          </a:p>
        </p:txBody>
      </p:sp>
    </p:spTree>
    <p:extLst>
      <p:ext uri="{BB962C8B-B14F-4D97-AF65-F5344CB8AC3E}">
        <p14:creationId xmlns:p14="http://schemas.microsoft.com/office/powerpoint/2010/main" val="363346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C246-64E6-6AE5-8C38-3DF540720319}"/>
              </a:ext>
            </a:extLst>
          </p:cNvPr>
          <p:cNvSpPr>
            <a:spLocks noGrp="1"/>
          </p:cNvSpPr>
          <p:nvPr>
            <p:ph type="title"/>
          </p:nvPr>
        </p:nvSpPr>
        <p:spPr/>
        <p:txBody>
          <a:bodyPr anchor="ctr"/>
          <a:lstStyle/>
          <a:p>
            <a:r>
              <a:rPr lang="en-US" dirty="0"/>
              <a:t>How did you customize the project and make it your own</a:t>
            </a:r>
            <a:endParaRPr lang="en-IN" dirty="0"/>
          </a:p>
        </p:txBody>
      </p:sp>
      <p:sp>
        <p:nvSpPr>
          <p:cNvPr id="3" name="Content Placeholder 2">
            <a:extLst>
              <a:ext uri="{FF2B5EF4-FFF2-40B4-BE49-F238E27FC236}">
                <a16:creationId xmlns:a16="http://schemas.microsoft.com/office/drawing/2014/main" id="{30D610C4-5D30-47F3-3589-8AE532A494EB}"/>
              </a:ext>
            </a:extLst>
          </p:cNvPr>
          <p:cNvSpPr>
            <a:spLocks noGrp="1"/>
          </p:cNvSpPr>
          <p:nvPr>
            <p:ph idx="1"/>
          </p:nvPr>
        </p:nvSpPr>
        <p:spPr/>
        <p:txBody>
          <a:bodyPr anchor="t"/>
          <a:lstStyle/>
          <a:p>
            <a:pPr marL="0" indent="0">
              <a:buNone/>
            </a:pPr>
            <a:r>
              <a:rPr lang="en-US" dirty="0"/>
              <a:t>One of the distinguishing aspects of my mental fitness tracker is the utilization of Random Forest Regressor algorithm to build the model. It is different and better than traditional Linear Regression algorithm. Using Random Forest Regressor the model gives better accuracy and results than traditional Linear Regression algorithm.</a:t>
            </a:r>
          </a:p>
          <a:p>
            <a:pPr marL="0" indent="0">
              <a:buNone/>
            </a:pPr>
            <a:endParaRPr lang="en-US" dirty="0"/>
          </a:p>
          <a:p>
            <a:pPr marL="0" indent="0">
              <a:buNone/>
            </a:pPr>
            <a:r>
              <a:rPr lang="en-US" dirty="0"/>
              <a:t>Using Random Forest Regressor algorithm leads to the following benefits : </a:t>
            </a:r>
            <a:endParaRPr lang="en-IN" dirty="0"/>
          </a:p>
          <a:p>
            <a:r>
              <a:rPr lang="en-US" dirty="0"/>
              <a:t>Ability to capture complex patterns and relationships within the data. </a:t>
            </a:r>
          </a:p>
          <a:p>
            <a:r>
              <a:rPr lang="en-US" dirty="0"/>
              <a:t>Effective handling of large and high-dimensional datasets.</a:t>
            </a:r>
          </a:p>
          <a:p>
            <a:r>
              <a:rPr lang="en-US" dirty="0"/>
              <a:t>Robustness to missing or noisy data.</a:t>
            </a:r>
            <a:endParaRPr lang="en-IN" dirty="0"/>
          </a:p>
        </p:txBody>
      </p:sp>
    </p:spTree>
    <p:extLst>
      <p:ext uri="{BB962C8B-B14F-4D97-AF65-F5344CB8AC3E}">
        <p14:creationId xmlns:p14="http://schemas.microsoft.com/office/powerpoint/2010/main" val="288264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5A64CB-6BAC-1349-9B98-0E9F6A0556C0}"/>
              </a:ext>
            </a:extLst>
          </p:cNvPr>
          <p:cNvPicPr>
            <a:picLocks noChangeAspect="1"/>
          </p:cNvPicPr>
          <p:nvPr/>
        </p:nvPicPr>
        <p:blipFill>
          <a:blip r:embed="rId2"/>
          <a:stretch>
            <a:fillRect/>
          </a:stretch>
        </p:blipFill>
        <p:spPr>
          <a:xfrm>
            <a:off x="2567355" y="4462125"/>
            <a:ext cx="7257064" cy="2019357"/>
          </a:xfrm>
          <a:prstGeom prst="rect">
            <a:avLst/>
          </a:prstGeom>
        </p:spPr>
      </p:pic>
      <p:pic>
        <p:nvPicPr>
          <p:cNvPr id="5" name="Picture 4">
            <a:extLst>
              <a:ext uri="{FF2B5EF4-FFF2-40B4-BE49-F238E27FC236}">
                <a16:creationId xmlns:a16="http://schemas.microsoft.com/office/drawing/2014/main" id="{CF34CA56-5BA1-C860-1685-8B60604DBA14}"/>
              </a:ext>
            </a:extLst>
          </p:cNvPr>
          <p:cNvPicPr>
            <a:picLocks noChangeAspect="1"/>
          </p:cNvPicPr>
          <p:nvPr/>
        </p:nvPicPr>
        <p:blipFill>
          <a:blip r:embed="rId3"/>
          <a:stretch>
            <a:fillRect/>
          </a:stretch>
        </p:blipFill>
        <p:spPr>
          <a:xfrm>
            <a:off x="1443318" y="1989650"/>
            <a:ext cx="9505138" cy="2287028"/>
          </a:xfrm>
          <a:prstGeom prst="rect">
            <a:avLst/>
          </a:prstGeom>
        </p:spPr>
      </p:pic>
      <p:sp>
        <p:nvSpPr>
          <p:cNvPr id="2" name="Title 1">
            <a:extLst>
              <a:ext uri="{FF2B5EF4-FFF2-40B4-BE49-F238E27FC236}">
                <a16:creationId xmlns:a16="http://schemas.microsoft.com/office/drawing/2014/main" id="{AEEC4B20-7AEF-BC09-0166-A408280B0FE7}"/>
              </a:ext>
            </a:extLst>
          </p:cNvPr>
          <p:cNvSpPr>
            <a:spLocks noGrp="1"/>
          </p:cNvSpPr>
          <p:nvPr>
            <p:ph type="title"/>
          </p:nvPr>
        </p:nvSpPr>
        <p:spPr>
          <a:xfrm>
            <a:off x="581192" y="702156"/>
            <a:ext cx="11029616" cy="445326"/>
          </a:xfrm>
        </p:spPr>
        <p:txBody>
          <a:bodyPr anchor="ctr">
            <a:normAutofit fontScale="90000"/>
          </a:bodyPr>
          <a:lstStyle/>
          <a:p>
            <a:r>
              <a:rPr lang="en-IN" dirty="0"/>
              <a:t>Dataset</a:t>
            </a:r>
          </a:p>
        </p:txBody>
      </p:sp>
      <p:sp>
        <p:nvSpPr>
          <p:cNvPr id="3" name="Content Placeholder 2">
            <a:extLst>
              <a:ext uri="{FF2B5EF4-FFF2-40B4-BE49-F238E27FC236}">
                <a16:creationId xmlns:a16="http://schemas.microsoft.com/office/drawing/2014/main" id="{F2A5DABA-1101-798D-7245-D665E55D9F41}"/>
              </a:ext>
            </a:extLst>
          </p:cNvPr>
          <p:cNvSpPr>
            <a:spLocks noGrp="1"/>
          </p:cNvSpPr>
          <p:nvPr>
            <p:ph idx="1"/>
          </p:nvPr>
        </p:nvSpPr>
        <p:spPr>
          <a:xfrm>
            <a:off x="581192" y="851646"/>
            <a:ext cx="11029615" cy="5629836"/>
          </a:xfrm>
        </p:spPr>
        <p:txBody>
          <a:bodyPr anchor="t"/>
          <a:lstStyle/>
          <a:p>
            <a:pPr marL="0" indent="0">
              <a:buNone/>
            </a:pPr>
            <a:endParaRPr lang="en-IN" dirty="0"/>
          </a:p>
          <a:p>
            <a:pPr marL="0" indent="0">
              <a:buNone/>
            </a:pPr>
            <a:r>
              <a:rPr lang="en-IN" dirty="0"/>
              <a:t>We have two datasets on which we will be working upon :</a:t>
            </a:r>
          </a:p>
          <a:p>
            <a:r>
              <a:rPr lang="en-IN" dirty="0"/>
              <a:t>1</a:t>
            </a:r>
            <a:r>
              <a:rPr lang="en-IN" baseline="30000" dirty="0"/>
              <a:t>st</a:t>
            </a:r>
            <a:r>
              <a:rPr lang="en-IN" dirty="0"/>
              <a:t> – Prevalence by mental and substance use disorder</a:t>
            </a:r>
          </a:p>
          <a:p>
            <a:endParaRPr lang="en-IN" dirty="0"/>
          </a:p>
          <a:p>
            <a:endParaRPr lang="en-IN" dirty="0"/>
          </a:p>
          <a:p>
            <a:endParaRPr lang="en-IN" dirty="0"/>
          </a:p>
          <a:p>
            <a:endParaRPr lang="en-IN" dirty="0"/>
          </a:p>
          <a:p>
            <a:endParaRPr lang="en-IN" dirty="0"/>
          </a:p>
          <a:p>
            <a:r>
              <a:rPr lang="en-IN" dirty="0"/>
              <a:t>2</a:t>
            </a:r>
            <a:r>
              <a:rPr lang="en-IN" baseline="30000" dirty="0"/>
              <a:t>nd</a:t>
            </a:r>
            <a:r>
              <a:rPr lang="en-IN" dirty="0"/>
              <a:t> – Mental and substance use as share of disease</a:t>
            </a:r>
          </a:p>
          <a:p>
            <a:endParaRPr lang="en-IN" dirty="0"/>
          </a:p>
        </p:txBody>
      </p:sp>
    </p:spTree>
    <p:extLst>
      <p:ext uri="{BB962C8B-B14F-4D97-AF65-F5344CB8AC3E}">
        <p14:creationId xmlns:p14="http://schemas.microsoft.com/office/powerpoint/2010/main" val="146423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A0C8-EDA3-C836-C741-D0DFC036FB23}"/>
              </a:ext>
            </a:extLst>
          </p:cNvPr>
          <p:cNvSpPr>
            <a:spLocks noGrp="1"/>
          </p:cNvSpPr>
          <p:nvPr>
            <p:ph type="title"/>
          </p:nvPr>
        </p:nvSpPr>
        <p:spPr>
          <a:xfrm>
            <a:off x="581192" y="702156"/>
            <a:ext cx="11029616" cy="445326"/>
          </a:xfrm>
        </p:spPr>
        <p:txBody>
          <a:bodyPr anchor="t">
            <a:normAutofit fontScale="90000"/>
          </a:bodyPr>
          <a:lstStyle/>
          <a:p>
            <a:r>
              <a:rPr lang="en-IN" dirty="0"/>
              <a:t>Data Preprocessing and Feature Engineering</a:t>
            </a:r>
          </a:p>
        </p:txBody>
      </p:sp>
      <p:sp>
        <p:nvSpPr>
          <p:cNvPr id="3" name="Content Placeholder 2">
            <a:extLst>
              <a:ext uri="{FF2B5EF4-FFF2-40B4-BE49-F238E27FC236}">
                <a16:creationId xmlns:a16="http://schemas.microsoft.com/office/drawing/2014/main" id="{2BB0B002-C167-0BC1-F588-D610111E219E}"/>
              </a:ext>
            </a:extLst>
          </p:cNvPr>
          <p:cNvSpPr>
            <a:spLocks noGrp="1"/>
          </p:cNvSpPr>
          <p:nvPr>
            <p:ph idx="1"/>
          </p:nvPr>
        </p:nvSpPr>
        <p:spPr>
          <a:xfrm>
            <a:off x="581192" y="1380565"/>
            <a:ext cx="11029615" cy="5369859"/>
          </a:xfrm>
        </p:spPr>
        <p:txBody>
          <a:bodyPr anchor="t"/>
          <a:lstStyle/>
          <a:p>
            <a:r>
              <a:rPr lang="en-IN" dirty="0"/>
              <a:t>On the dataset I performed some preprocessing and feature engineering steps to make the final clean dataset that will be used for final model building.</a:t>
            </a:r>
          </a:p>
          <a:p>
            <a:r>
              <a:rPr lang="en-IN" dirty="0"/>
              <a:t>This dataset have shape of (6840,10) i.e., Rows = 6840 and Columns = 10</a:t>
            </a:r>
          </a:p>
          <a:p>
            <a:endParaRPr lang="en-IN" dirty="0"/>
          </a:p>
          <a:p>
            <a:endParaRPr lang="en-IN" dirty="0"/>
          </a:p>
          <a:p>
            <a:endParaRPr lang="en-IN" dirty="0"/>
          </a:p>
          <a:p>
            <a:endParaRPr lang="en-IN" dirty="0"/>
          </a:p>
          <a:p>
            <a:endParaRPr lang="en-IN" dirty="0"/>
          </a:p>
          <a:p>
            <a:endParaRPr lang="en-IN" dirty="0"/>
          </a:p>
          <a:p>
            <a:endParaRPr lang="en-IN" dirty="0"/>
          </a:p>
          <a:p>
            <a:r>
              <a:rPr lang="en-IN" dirty="0"/>
              <a:t>Here, the target column that is to be predicted by the model is “mental_fitness”, it’s name is changed from DALY to “mental_fitness” during preprocessing to provide better understandable naming conventions.</a:t>
            </a:r>
          </a:p>
          <a:p>
            <a:endParaRPr lang="en-IN" dirty="0"/>
          </a:p>
        </p:txBody>
      </p:sp>
      <p:pic>
        <p:nvPicPr>
          <p:cNvPr id="5" name="Picture 4">
            <a:extLst>
              <a:ext uri="{FF2B5EF4-FFF2-40B4-BE49-F238E27FC236}">
                <a16:creationId xmlns:a16="http://schemas.microsoft.com/office/drawing/2014/main" id="{CF95BACA-349B-4A33-94F8-0730D843CB02}"/>
              </a:ext>
            </a:extLst>
          </p:cNvPr>
          <p:cNvPicPr>
            <a:picLocks noChangeAspect="1"/>
          </p:cNvPicPr>
          <p:nvPr/>
        </p:nvPicPr>
        <p:blipFill>
          <a:blip r:embed="rId2"/>
          <a:stretch>
            <a:fillRect/>
          </a:stretch>
        </p:blipFill>
        <p:spPr>
          <a:xfrm>
            <a:off x="924267" y="2837503"/>
            <a:ext cx="10343463" cy="2455982"/>
          </a:xfrm>
          <a:prstGeom prst="rect">
            <a:avLst/>
          </a:prstGeom>
        </p:spPr>
      </p:pic>
    </p:spTree>
    <p:extLst>
      <p:ext uri="{BB962C8B-B14F-4D97-AF65-F5344CB8AC3E}">
        <p14:creationId xmlns:p14="http://schemas.microsoft.com/office/powerpoint/2010/main" val="44547628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{844FC977-C96E-4935-8928-9DBF9847BC4B}tf33552983_win32</Template>
  <TotalTime>4712</TotalTime>
  <Words>1430</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Gothic</vt:lpstr>
      <vt:lpstr>Franklin Gothic Book</vt:lpstr>
      <vt:lpstr>Franklin Gothic Demi</vt:lpstr>
      <vt:lpstr>Wingdings 2</vt:lpstr>
      <vt:lpstr>DividendVTI</vt:lpstr>
      <vt:lpstr>Student details</vt:lpstr>
      <vt:lpstr>PROJECT TITLE</vt:lpstr>
      <vt:lpstr>Agenda</vt:lpstr>
      <vt:lpstr>Project overview</vt:lpstr>
      <vt:lpstr>Who are the end users of this project</vt:lpstr>
      <vt:lpstr>Your solution and its value proposition</vt:lpstr>
      <vt:lpstr>How did you customize the project and make it your own</vt:lpstr>
      <vt:lpstr>Dataset</vt:lpstr>
      <vt:lpstr>Data Preprocessing and Feature Engineering</vt:lpstr>
      <vt:lpstr>Data Visualization</vt:lpstr>
      <vt:lpstr>Modelling</vt:lpstr>
      <vt:lpstr>Split data</vt:lpstr>
      <vt:lpstr>Model training</vt:lpstr>
      <vt:lpstr>Evaluation </vt:lpstr>
      <vt:lpstr>Results</vt:lpstr>
      <vt:lpstr>Links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Aditya</dc:creator>
  <cp:lastModifiedBy>Aditya</cp:lastModifiedBy>
  <cp:revision>17</cp:revision>
  <dcterms:created xsi:type="dcterms:W3CDTF">2023-07-06T06:56:01Z</dcterms:created>
  <dcterms:modified xsi:type="dcterms:W3CDTF">2023-07-20T07:10:11Z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