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479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402" r:id="rId13"/>
    <p:sldId id="403" r:id="rId14"/>
    <p:sldId id="383" r:id="rId15"/>
    <p:sldId id="384" r:id="rId16"/>
    <p:sldId id="385" r:id="rId17"/>
  </p:sldIdLst>
  <p:sldSz cx="9144000" cy="6858000" type="screen4x3"/>
  <p:notesSz cx="9236075" cy="70104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hari dubey" initials="o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512F55"/>
    <a:srgbClr val="BA0693"/>
    <a:srgbClr val="666699"/>
    <a:srgbClr val="F66E13"/>
    <a:srgbClr val="65A11F"/>
    <a:srgbClr val="FF9900"/>
    <a:srgbClr val="33CC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2832" autoAdjust="0"/>
  </p:normalViewPr>
  <p:slideViewPr>
    <p:cSldViewPr>
      <p:cViewPr varScale="1">
        <p:scale>
          <a:sx n="72" d="100"/>
          <a:sy n="72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1613" y="0"/>
            <a:ext cx="39322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3850"/>
            <a:ext cx="4038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1613" y="6673850"/>
            <a:ext cx="39322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6" tIns="45972" rIns="91946" bIns="459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53476-5BC3-4714-B916-D6A099209BAA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3200" y="0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542925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8413" y="3314700"/>
            <a:ext cx="675957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3375"/>
            <a:ext cx="40132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3200" y="6683375"/>
            <a:ext cx="39068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7" tIns="46600" rIns="93197" bIns="4660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363FAC79-5900-4691-8FC8-5D31313673BD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01736-1197-4A27-ABBB-E9962AE35892}" type="slidenum">
              <a:rPr kumimoji="0" lang="da-DK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F6B96-34C0-4AFE-A50A-C35E40B0B6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293A4-7C29-495A-88C0-49F88350AC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50729-F769-4085-93E8-24B398B786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762000"/>
            <a:ext cx="1962150" cy="4724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734050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8A94-5324-4679-8672-13C6648B8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69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D9A95-1736-4005-BABF-588CE16C4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62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E13D-A648-4B61-BD2F-868159A0A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16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07798-474F-4D47-9579-7E78B7792D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0544-D61D-41EF-825C-80F2C6D5C9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57478-7898-488C-9B8B-2AC10605A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29D18-767B-4569-BEB8-D18691116F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25340-754E-4979-8ACA-4E6B0289B5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ABC8-F110-4605-BBFD-07CE6E9977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058E2-1A2E-48E8-93A1-0990DFD8C5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3F37-EB22-43CB-9D3A-F4BA35B758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FB5C3-0862-4923-A21C-B6921C33D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C379-915D-41D3-80F7-B166302A0D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EEA07-A8F0-4AA0-A174-D74E76FF7C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2362200"/>
            <a:ext cx="3238500" cy="312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5"/>
          <p:cNvSpPr txBox="1">
            <a:spLocks noChangeArrowheads="1"/>
          </p:cNvSpPr>
          <p:nvPr/>
        </p:nvSpPr>
        <p:spPr bwMode="auto">
          <a:xfrm>
            <a:off x="457200" y="6400800"/>
            <a:ext cx="94615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EF09B32-439D-4645-BF50-9113890C07F7}" type="datetime1">
              <a:rPr lang="da-DK" altLang="en-US" sz="900" b="0" smtClean="0">
                <a:solidFill>
                  <a:srgbClr val="CCCCCC"/>
                </a:solidFill>
                <a:latin typeface="Frutiger 57Cn" pitchFamily="34" charset="0"/>
              </a:rPr>
              <a:pPr>
                <a:spcBef>
                  <a:spcPct val="50000"/>
                </a:spcBef>
                <a:defRPr/>
              </a:pPr>
              <a:t>22-04-2021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7" name="Text Box 26"/>
          <p:cNvSpPr txBox="1">
            <a:spLocks noChangeArrowheads="1"/>
          </p:cNvSpPr>
          <p:nvPr/>
        </p:nvSpPr>
        <p:spPr bwMode="auto">
          <a:xfrm>
            <a:off x="7924800" y="64008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t>Side </a:t>
            </a:r>
            <a:fld id="{D26F1440-B8AF-495E-902E-645095F729A0}" type="slidenum">
              <a:rPr lang="da-DK" altLang="en-US" sz="900" b="0">
                <a:solidFill>
                  <a:srgbClr val="CCCCCC"/>
                </a:solidFill>
                <a:latin typeface="Frutiger 57Cn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da-DK" altLang="en-US" sz="900" b="0">
              <a:solidFill>
                <a:srgbClr val="CCCCCC"/>
              </a:solidFill>
              <a:latin typeface="Frutiger 57Cn" pitchFamily="34" charset="0"/>
            </a:endParaRPr>
          </a:p>
        </p:txBody>
      </p:sp>
      <p:sp>
        <p:nvSpPr>
          <p:cNvPr id="1028" name="TextBox 9"/>
          <p:cNvSpPr txBox="1">
            <a:spLocks noChangeArrowheads="1"/>
          </p:cNvSpPr>
          <p:nvPr userDrawn="1"/>
        </p:nvSpPr>
        <p:spPr bwMode="auto">
          <a:xfrm>
            <a:off x="3286125" y="0"/>
            <a:ext cx="585787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800" i="1" dirty="0" err="1"/>
              <a:t>Madan</a:t>
            </a:r>
            <a:r>
              <a:rPr lang="en-US" altLang="en-US" sz="1800" i="1" dirty="0"/>
              <a:t> Mohan </a:t>
            </a:r>
            <a:r>
              <a:rPr lang="en-US" altLang="en-US" sz="1800" i="1" dirty="0" err="1"/>
              <a:t>Malaviya</a:t>
            </a:r>
            <a:r>
              <a:rPr lang="en-US" altLang="en-US" sz="1800" i="1" dirty="0"/>
              <a:t> Univ. of Technology, Gorakhpur</a:t>
            </a:r>
          </a:p>
        </p:txBody>
      </p:sp>
      <p:cxnSp>
        <p:nvCxnSpPr>
          <p:cNvPr id="1029" name="Straight Connector 8"/>
          <p:cNvCxnSpPr>
            <a:cxnSpLocks noChangeShapeType="1"/>
          </p:cNvCxnSpPr>
          <p:nvPr userDrawn="1"/>
        </p:nvCxnSpPr>
        <p:spPr bwMode="auto">
          <a:xfrm>
            <a:off x="857250" y="357188"/>
            <a:ext cx="8143875" cy="158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030" name="Straight Connector 11"/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1587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</p:spPr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-30163"/>
            <a:ext cx="900113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2" r:id="rId3"/>
    <p:sldLayoutId id="2147486023" r:id="rId4"/>
    <p:sldLayoutId id="2147486024" r:id="rId5"/>
    <p:sldLayoutId id="2147486025" r:id="rId6"/>
    <p:sldLayoutId id="2147486026" r:id="rId7"/>
    <p:sldLayoutId id="2147486027" r:id="rId8"/>
    <p:sldLayoutId id="2147486028" r:id="rId9"/>
    <p:sldLayoutId id="2147486029" r:id="rId10"/>
    <p:sldLayoutId id="2147486030" r:id="rId11"/>
    <p:sldLayoutId id="2147486042" r:id="rId12"/>
    <p:sldLayoutId id="2147486044" r:id="rId13"/>
    <p:sldLayoutId id="2147486045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Frutiger 57Cn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DBB4AB-9675-411B-8A12-F046E6E40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3079" y="1126342"/>
            <a:ext cx="8731696" cy="15105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3600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–I: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Crystal Structures and X-ray Diffraction</a:t>
            </a:r>
          </a:p>
          <a:p>
            <a:pPr>
              <a:spcBef>
                <a:spcPts val="0"/>
              </a:spcBef>
            </a:pPr>
            <a:r>
              <a:rPr lang="en-US" altLang="en-US" sz="3200" b="1" kern="120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Lecture-3</a:t>
            </a:r>
            <a:endParaRPr lang="en-US" altLang="en-US" sz="3200" b="1" kern="1200" dirty="0">
              <a:solidFill>
                <a:srgbClr val="FF00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b="1" kern="1200" dirty="0">
                <a:solidFill>
                  <a:srgbClr val="FF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Times New Roman" pitchFamily="18" charset="0"/>
              </a:rPr>
              <a:t>By- 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Prof. B. K. Pandey, Dept. of Physics and Material Science </a:t>
            </a:r>
          </a:p>
          <a:p>
            <a:pPr>
              <a:spcBef>
                <a:spcPts val="0"/>
              </a:spcBef>
            </a:pPr>
            <a:endParaRPr lang="en-US" altLang="en-US" sz="3600" b="1" dirty="0">
              <a:solidFill>
                <a:srgbClr val="00B050"/>
              </a:solidFill>
            </a:endParaRPr>
          </a:p>
        </p:txBody>
      </p:sp>
      <p:sp>
        <p:nvSpPr>
          <p:cNvPr id="16387" name="AutoShape 4" descr="http://www.mmmut.ac.in/images/logo1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6388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59632" y="479986"/>
            <a:ext cx="7621289" cy="7976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PM: 2 Engineering Physics-II</a:t>
            </a:r>
            <a:endParaRPr lang="en-I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4B60E9F-8519-49F7-8CAB-AB027B4A2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152E7F7-2B4D-4A1C-AB06-0D09E2575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pic>
        <p:nvPicPr>
          <p:cNvPr id="5" name="Picture 4" descr="A picture containing echinoderm&#10;&#10;Description automatically generated">
            <a:extLst>
              <a:ext uri="{FF2B5EF4-FFF2-40B4-BE49-F238E27FC236}">
                <a16:creationId xmlns:a16="http://schemas.microsoft.com/office/drawing/2014/main" id="{BA267A06-0EB4-4289-BAF9-5967E223A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89" y="2636912"/>
            <a:ext cx="3581611" cy="35816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F3DD6F-12E8-4224-B90B-18A9865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11" y="2636912"/>
            <a:ext cx="3221572" cy="32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55000-6746-4A0C-846E-CDE5DC52A71A}"/>
              </a:ext>
            </a:extLst>
          </p:cNvPr>
          <p:cNvSpPr txBox="1"/>
          <p:nvPr/>
        </p:nvSpPr>
        <p:spPr>
          <a:xfrm>
            <a:off x="4932040" y="5916349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uguste-</a:t>
            </a:r>
            <a:r>
              <a:rPr lang="en-US" altLang="en-US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en-US" b="1" kern="1200" dirty="0">
                <a:solidFill>
                  <a:srgbClr val="00206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Baskerville Old Face" panose="02020602080505020303" pitchFamily="18" charset="0"/>
                <a:ea typeface="+mn-ea"/>
                <a:cs typeface="Times New Roman" panose="02020603050405020304" pitchFamily="18" charset="0"/>
              </a:rPr>
              <a:t>ravais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10</a:t>
            </a:fld>
            <a:endParaRPr 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35896" y="1528763"/>
            <a:ext cx="5256212" cy="48275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dirty="0"/>
          </a:p>
          <a:p>
            <a:pPr algn="just" eaLnBrk="1" hangingPunct="1">
              <a:lnSpc>
                <a:spcPct val="9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cell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and, consequently, the entire lattice, is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uniquely </a:t>
            </a:r>
            <a:r>
              <a:rPr lang="en-GB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GB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lattice constants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c, α, β and  γ.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1/8 of each lattice point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a unit cell can actually be </a:t>
            </a:r>
            <a:r>
              <a:rPr lang="en-GB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 to that cell.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GB" sz="24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unit cell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the figure can be associated with </a:t>
            </a:r>
            <a:r>
              <a:rPr lang="en-GB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x 1/8 = 1 lattice point.</a:t>
            </a:r>
          </a:p>
          <a:p>
            <a:pPr algn="just" eaLnBrk="1" hangingPunct="1"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41990" name="Picture 7" descr="unit c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882775"/>
            <a:ext cx="26638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187624" y="433457"/>
            <a:ext cx="7158037" cy="6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Unit Cell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41992" name="Picture 9" descr="lattice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/>
          <a:stretch>
            <a:fillRect/>
          </a:stretch>
        </p:blipFill>
        <p:spPr bwMode="auto">
          <a:xfrm>
            <a:off x="468313" y="3989388"/>
            <a:ext cx="2935287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B4B7D-2C11-4F7A-9732-11711F73314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77577" y="1469397"/>
            <a:ext cx="5508625" cy="48974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 primitive unit cell is made of primitive translation vectors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,a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and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lang="en-GB" sz="2200" u="sng" dirty="0">
                <a:solidFill>
                  <a:srgbClr val="93C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cell of</a:t>
            </a:r>
            <a:r>
              <a:rPr lang="en-GB" sz="2200" dirty="0">
                <a:solidFill>
                  <a:srgbClr val="93C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volume</a:t>
            </a:r>
            <a:r>
              <a:rPr lang="en-GB" sz="2200" dirty="0">
                <a:solidFill>
                  <a:srgbClr val="93C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can be used as a building block  for crystal structures.</a:t>
            </a:r>
          </a:p>
          <a:p>
            <a:pPr algn="just" eaLnBrk="1" hangingPunct="1">
              <a:lnSpc>
                <a:spcPct val="90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 primitive unit cell will fill space by repetition of suitable crystal translation vectors. This defined by the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parallelpiped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and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The volume of a primitive unit cell can be found by</a:t>
            </a:r>
          </a:p>
          <a:p>
            <a:pPr algn="just" eaLnBrk="1" hangingPunct="1">
              <a:lnSpc>
                <a:spcPct val="90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V =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.(a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x a</a:t>
            </a:r>
            <a:r>
              <a:rPr lang="en-GB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   (vector products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</p:txBody>
      </p:sp>
      <p:pic>
        <p:nvPicPr>
          <p:cNvPr id="78853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r="9367"/>
          <a:stretch>
            <a:fillRect/>
          </a:stretch>
        </p:blipFill>
        <p:spPr>
          <a:xfrm>
            <a:off x="6011863" y="2060575"/>
            <a:ext cx="2795587" cy="3168650"/>
          </a:xfrm>
          <a:noFill/>
        </p:spPr>
      </p:pic>
      <p:sp>
        <p:nvSpPr>
          <p:cNvPr id="78854" name="Text Box 7"/>
          <p:cNvSpPr txBox="1">
            <a:spLocks noChangeArrowheads="1"/>
          </p:cNvSpPr>
          <p:nvPr/>
        </p:nvSpPr>
        <p:spPr bwMode="auto">
          <a:xfrm>
            <a:off x="5919788" y="5589588"/>
            <a:ext cx="31162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>
                <a:latin typeface="Arial" charset="0"/>
              </a:rPr>
              <a:t>Cubic cell volume = a</a:t>
            </a:r>
            <a:r>
              <a:rPr lang="tr-TR" sz="2000" baseline="30000">
                <a:latin typeface="Arial" charset="0"/>
              </a:rPr>
              <a:t>3</a:t>
            </a:r>
            <a:endParaRPr lang="en-US" sz="2000">
              <a:latin typeface="Arial" charset="0"/>
            </a:endParaRPr>
          </a:p>
        </p:txBody>
      </p:sp>
      <p:sp>
        <p:nvSpPr>
          <p:cNvPr id="78855" name="Rectangle 8"/>
          <p:cNvSpPr>
            <a:spLocks noGrp="1" noChangeArrowheads="1"/>
          </p:cNvSpPr>
          <p:nvPr>
            <p:ph type="title"/>
          </p:nvPr>
        </p:nvSpPr>
        <p:spPr>
          <a:xfrm>
            <a:off x="992981" y="571822"/>
            <a:ext cx="7158037" cy="720080"/>
          </a:xfrm>
          <a:noFill/>
        </p:spPr>
        <p:txBody>
          <a:bodyPr/>
          <a:lstStyle/>
          <a:p>
            <a:pPr eaLnBrk="1" hangingPunct="1"/>
            <a:r>
              <a:rPr lang="en-GB" sz="3200" dirty="0">
                <a:latin typeface="Verdana" pitchFamily="34" charset="0"/>
              </a:rPr>
              <a:t>Primitive Unit Cell and vectors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5755FFF-5DDF-4E14-8731-E7C28F5B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9367"/>
          <a:stretch>
            <a:fillRect/>
          </a:stretch>
        </p:blipFill>
        <p:spPr>
          <a:xfrm>
            <a:off x="6010422" y="2057400"/>
            <a:ext cx="2795587" cy="3168650"/>
          </a:xfrm>
          <a:noFill/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EBEC0D-AF4A-4150-A1AF-59FFB9CF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9367"/>
          <a:stretch>
            <a:fillRect/>
          </a:stretch>
        </p:blipFill>
        <p:spPr>
          <a:xfrm>
            <a:off x="6162822" y="2209800"/>
            <a:ext cx="2795587" cy="3168650"/>
          </a:xfr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9E15B3-5739-4085-9F20-8B8833A41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10" y="1723811"/>
            <a:ext cx="2773115" cy="314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8157A-A18F-4A3A-8F52-3061FC8F692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9221" name="Picture 3" descr="Fi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00CCFF"/>
              </a:clrFrom>
              <a:clrTo>
                <a:srgbClr val="00CCFF">
                  <a:alpha val="0"/>
                </a:srgbClr>
              </a:clrTo>
            </a:clrChange>
            <a:lum contrast="12000"/>
          </a:blip>
          <a:srcRect l="8177" t="3963" r="37251" b="67403"/>
          <a:stretch>
            <a:fillRect/>
          </a:stretch>
        </p:blipFill>
        <p:spPr>
          <a:xfrm>
            <a:off x="828675" y="3284538"/>
            <a:ext cx="4391025" cy="2906712"/>
          </a:xfrm>
          <a:noFill/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18492" y="1108074"/>
            <a:ext cx="84963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 b="0" dirty="0">
                <a:latin typeface="Arial" charset="0"/>
              </a:rPr>
              <a:t>The </a:t>
            </a:r>
            <a:r>
              <a:rPr lang="en-US" sz="2400" b="0" dirty="0">
                <a:solidFill>
                  <a:srgbClr val="A50021"/>
                </a:solidFill>
                <a:latin typeface="Arial" charset="0"/>
              </a:rPr>
              <a:t>primitive unit cell</a:t>
            </a:r>
            <a:r>
              <a:rPr lang="en-US" sz="2400" b="0" dirty="0">
                <a:latin typeface="Arial" charset="0"/>
              </a:rPr>
              <a:t> </a:t>
            </a:r>
            <a:r>
              <a:rPr lang="tr-TR" sz="2400" b="0" dirty="0">
                <a:latin typeface="Arial" charset="0"/>
              </a:rPr>
              <a:t>must have </a:t>
            </a:r>
            <a:r>
              <a:rPr lang="tr-TR" sz="2400" b="0" dirty="0">
                <a:solidFill>
                  <a:srgbClr val="A50021"/>
                </a:solidFill>
                <a:latin typeface="Arial" charset="0"/>
              </a:rPr>
              <a:t>only one lattice point</a:t>
            </a:r>
            <a:r>
              <a:rPr lang="tr-TR" sz="2400" b="0" dirty="0">
                <a:latin typeface="Arial" charset="0"/>
              </a:rPr>
              <a:t>.</a:t>
            </a:r>
          </a:p>
          <a:p>
            <a:pPr marL="447675" indent="-447675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 b="0" dirty="0">
                <a:latin typeface="Arial" charset="0"/>
              </a:rPr>
              <a:t>There can be </a:t>
            </a:r>
            <a:r>
              <a:rPr lang="en-US" sz="2400" b="0" u="sng" dirty="0">
                <a:solidFill>
                  <a:srgbClr val="A50021"/>
                </a:solidFill>
                <a:latin typeface="Arial" charset="0"/>
              </a:rPr>
              <a:t>different choice</a:t>
            </a:r>
            <a:r>
              <a:rPr lang="tr-TR" sz="2400" b="0" u="sng" dirty="0">
                <a:solidFill>
                  <a:srgbClr val="A50021"/>
                </a:solidFill>
                <a:latin typeface="Arial" charset="0"/>
              </a:rPr>
              <a:t>s</a:t>
            </a:r>
            <a:r>
              <a:rPr lang="en-US" sz="2400" b="0" dirty="0">
                <a:latin typeface="Arial" charset="0"/>
              </a:rPr>
              <a:t> for</a:t>
            </a:r>
            <a:r>
              <a:rPr lang="tr-TR" sz="2400" b="0" dirty="0">
                <a:latin typeface="Arial" charset="0"/>
              </a:rPr>
              <a:t> lattice vectors  </a:t>
            </a:r>
            <a:r>
              <a:rPr lang="en-US" sz="2400" b="0" dirty="0">
                <a:latin typeface="Arial" charset="0"/>
              </a:rPr>
              <a:t>, </a:t>
            </a:r>
            <a:r>
              <a:rPr lang="en-US" sz="2400" b="0" u="sng" dirty="0">
                <a:latin typeface="Arial" charset="0"/>
              </a:rPr>
              <a:t>but the volumes of these </a:t>
            </a:r>
            <a:r>
              <a:rPr lang="tr-TR" sz="2400" b="0" u="sng" dirty="0">
                <a:latin typeface="Arial" charset="0"/>
              </a:rPr>
              <a:t>primitive </a:t>
            </a:r>
            <a:r>
              <a:rPr lang="en-US" sz="2400" b="0" u="sng" dirty="0">
                <a:latin typeface="Arial" charset="0"/>
              </a:rPr>
              <a:t>cells are all the same.</a:t>
            </a:r>
          </a:p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tr-TR" sz="2400" b="0" u="sng" dirty="0">
              <a:latin typeface="Arial" charset="0"/>
            </a:endParaRPr>
          </a:p>
        </p:txBody>
      </p:sp>
      <p:sp>
        <p:nvSpPr>
          <p:cNvPr id="9223" name="Text Box 39"/>
          <p:cNvSpPr txBox="1">
            <a:spLocks noChangeArrowheads="1"/>
          </p:cNvSpPr>
          <p:nvPr/>
        </p:nvSpPr>
        <p:spPr bwMode="auto">
          <a:xfrm>
            <a:off x="4868714" y="3645024"/>
            <a:ext cx="36024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47675" indent="-447675" algn="ct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>
                <a:latin typeface="Arial" charset="0"/>
              </a:rPr>
              <a:t>P = Primitive Unit Cell</a:t>
            </a:r>
          </a:p>
          <a:p>
            <a:pPr marL="447675" indent="-447675" algn="ct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tr-TR" sz="2000" dirty="0">
                <a:latin typeface="Arial" charset="0"/>
              </a:rPr>
              <a:t>NP = Non-Primitive Unit Cell</a:t>
            </a:r>
            <a:endParaRPr lang="en-US" sz="2000" dirty="0">
              <a:latin typeface="Arial" charset="0"/>
            </a:endParaRPr>
          </a:p>
        </p:txBody>
      </p:sp>
      <p:sp>
        <p:nvSpPr>
          <p:cNvPr id="9224" name="Rectangle 44"/>
          <p:cNvSpPr>
            <a:spLocks noGrp="1" noChangeArrowheads="1"/>
          </p:cNvSpPr>
          <p:nvPr>
            <p:ph type="title"/>
          </p:nvPr>
        </p:nvSpPr>
        <p:spPr>
          <a:xfrm>
            <a:off x="1187624" y="400050"/>
            <a:ext cx="7158037" cy="533400"/>
          </a:xfrm>
          <a:noFill/>
        </p:spPr>
        <p:txBody>
          <a:bodyPr/>
          <a:lstStyle/>
          <a:p>
            <a:pPr algn="ctr" eaLnBrk="1" hangingPunct="1"/>
            <a:r>
              <a:rPr lang="en-GB" dirty="0"/>
              <a:t>Primitive Unit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08CED-A90F-4AF6-B3FE-F12E84DD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70" y="3068960"/>
            <a:ext cx="4389500" cy="29019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13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3048000"/>
            <a:ext cx="7980363" cy="2973288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</a:pPr>
            <a:r>
              <a:rPr lang="en-GB" sz="2600" dirty="0"/>
              <a:t>There are only </a:t>
            </a:r>
            <a:r>
              <a:rPr lang="en-GB" sz="2600" dirty="0">
                <a:solidFill>
                  <a:srgbClr val="00B050"/>
                </a:solidFill>
              </a:rPr>
              <a:t>seven different shapes of unit cell </a:t>
            </a:r>
            <a:r>
              <a:rPr lang="en-GB" sz="2600" dirty="0"/>
              <a:t>which can be stacked together to completely fill all space (in 3 dimensions) without overlapping.</a:t>
            </a:r>
          </a:p>
          <a:p>
            <a:pPr marL="533400" indent="-533400" algn="just" eaLnBrk="1" hangingPunct="1">
              <a:lnSpc>
                <a:spcPct val="80000"/>
              </a:lnSpc>
            </a:pPr>
            <a:endParaRPr lang="en-GB" sz="2600" dirty="0"/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n-GB" sz="2600" dirty="0"/>
              <a:t> This gives the seven crystal systems, in which all crystal structures can be classified.</a:t>
            </a:r>
          </a:p>
          <a:p>
            <a:pPr marL="533400" indent="-533400" algn="just" eaLnBrk="1" hangingPunct="1">
              <a:lnSpc>
                <a:spcPct val="80000"/>
              </a:lnSpc>
            </a:pPr>
            <a:endParaRPr lang="en-GB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679457"/>
            <a:ext cx="8713788" cy="342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b="1" dirty="0">
                <a:solidFill>
                  <a:srgbClr val="FF0000"/>
                </a:solidFill>
                <a:latin typeface="Copperplate Gothic Bold" pitchFamily="34" charset="0"/>
              </a:rPr>
              <a:t>3D – 14 BRAVAIS LATTICES </a:t>
            </a:r>
            <a:r>
              <a:rPr lang="en-GB" sz="2800" b="1" dirty="0">
                <a:latin typeface="Copperplate Gothic Bold" pitchFamily="34" charset="0"/>
              </a:rPr>
              <a:t>AND THE </a:t>
            </a:r>
            <a:r>
              <a:rPr lang="en-GB" sz="2800" b="1" dirty="0">
                <a:solidFill>
                  <a:srgbClr val="00B050"/>
                </a:solidFill>
                <a:latin typeface="Copperplate Gothic Bold" pitchFamily="34" charset="0"/>
              </a:rPr>
              <a:t>SEVEN CRYSTAL SYSTEM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090691" y="488324"/>
            <a:ext cx="7608888" cy="69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3100" dirty="0">
                <a:solidFill>
                  <a:srgbClr val="002060"/>
                </a:solidFill>
                <a:latin typeface="Copperplate Gothic Bold" pitchFamily="34" charset="0"/>
              </a:rPr>
              <a:t>TYPICAL CRYSTAL STRUCTURES</a:t>
            </a:r>
            <a:endParaRPr lang="en-US" sz="3100" dirty="0">
              <a:solidFill>
                <a:srgbClr val="002060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848600" cy="106017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Copperplate Gothic Bold" pitchFamily="34" charset="0"/>
              </a:rPr>
              <a:t>3D – 14 BRAVAIS LATTICES </a:t>
            </a:r>
            <a:r>
              <a:rPr lang="en-GB" sz="3600" b="1" dirty="0">
                <a:latin typeface="Copperplate Gothic Bold" pitchFamily="34" charset="0"/>
              </a:rPr>
              <a:t>AND THE </a:t>
            </a:r>
            <a:r>
              <a:rPr lang="en-GB" sz="3600" b="1" dirty="0">
                <a:solidFill>
                  <a:srgbClr val="00B050"/>
                </a:solidFill>
                <a:latin typeface="Copperplate Gothic Bold" pitchFamily="34" charset="0"/>
              </a:rPr>
              <a:t>SEVEN CRYSTAL SYSTEM</a:t>
            </a:r>
            <a:endParaRPr lang="hi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990656" cy="3456384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Cubic Crystal System (SC, BCC,FCC)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Hexagonal Crystal System (S)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Triclinic Crystal System (S)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Monoclinic Crystal System (S, Base-C)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Orthorhombic Crystal System (S, Base-C, BC, FC)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/>
              <a:t>Tetragonal Crystal System (S, BC)</a:t>
            </a:r>
          </a:p>
          <a:p>
            <a:pPr marL="533400" indent="-533400" algn="just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GB" sz="2800" b="1" dirty="0" err="1"/>
              <a:t>Trigonal</a:t>
            </a:r>
            <a:r>
              <a:rPr lang="en-GB" sz="2800" b="1" dirty="0"/>
              <a:t> (</a:t>
            </a:r>
            <a:r>
              <a:rPr lang="en-GB" sz="2800" b="1" dirty="0" err="1"/>
              <a:t>Rhombohedral</a:t>
            </a:r>
            <a:r>
              <a:rPr lang="en-GB" sz="2800" b="1" dirty="0"/>
              <a:t>) Crystal System  (S)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15</a:t>
            </a:fld>
            <a:endParaRPr lang="en-US"/>
          </a:p>
        </p:txBody>
      </p:sp>
      <p:pic>
        <p:nvPicPr>
          <p:cNvPr id="45061" name="Picture 3" descr="Brav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448508"/>
            <a:ext cx="7062366" cy="59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5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B115F-5229-47CD-979C-7C7F9128B85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6" y="552312"/>
            <a:ext cx="7158037" cy="6397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Verdana" pitchFamily="34" charset="0"/>
              </a:rPr>
              <a:t>2D </a:t>
            </a:r>
            <a:r>
              <a:rPr lang="tr-TR" sz="3200" dirty="0">
                <a:latin typeface="Verdana" pitchFamily="34" charset="0"/>
              </a:rPr>
              <a:t>Unit Cell </a:t>
            </a:r>
            <a:r>
              <a:rPr lang="en-US" sz="3200" dirty="0">
                <a:latin typeface="Verdana" pitchFamily="34" charset="0"/>
              </a:rPr>
              <a:t>example -(NaCl)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55787" y="1762948"/>
            <a:ext cx="5576888" cy="3109913"/>
            <a:chOff x="1181" y="1449"/>
            <a:chExt cx="3513" cy="1959"/>
          </a:xfrm>
        </p:grpSpPr>
        <p:sp>
          <p:nvSpPr>
            <p:cNvPr id="33799" name="Oval 4"/>
            <p:cNvSpPr>
              <a:spLocks noChangeArrowheads="1"/>
            </p:cNvSpPr>
            <p:nvPr/>
          </p:nvSpPr>
          <p:spPr bwMode="auto">
            <a:xfrm>
              <a:off x="118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0" name="Oval 5"/>
            <p:cNvSpPr>
              <a:spLocks noChangeArrowheads="1"/>
            </p:cNvSpPr>
            <p:nvPr/>
          </p:nvSpPr>
          <p:spPr bwMode="auto">
            <a:xfrm>
              <a:off x="1699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1" name="Oval 6"/>
            <p:cNvSpPr>
              <a:spLocks noChangeArrowheads="1"/>
            </p:cNvSpPr>
            <p:nvPr/>
          </p:nvSpPr>
          <p:spPr bwMode="auto">
            <a:xfrm>
              <a:off x="2218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2" name="Oval 7"/>
            <p:cNvSpPr>
              <a:spLocks noChangeArrowheads="1"/>
            </p:cNvSpPr>
            <p:nvPr/>
          </p:nvSpPr>
          <p:spPr bwMode="auto">
            <a:xfrm>
              <a:off x="2736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3" name="Oval 8"/>
            <p:cNvSpPr>
              <a:spLocks noChangeArrowheads="1"/>
            </p:cNvSpPr>
            <p:nvPr/>
          </p:nvSpPr>
          <p:spPr bwMode="auto">
            <a:xfrm>
              <a:off x="3254" y="1449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3773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5" name="Oval 10"/>
            <p:cNvSpPr>
              <a:spLocks noChangeArrowheads="1"/>
            </p:cNvSpPr>
            <p:nvPr/>
          </p:nvSpPr>
          <p:spPr bwMode="auto">
            <a:xfrm>
              <a:off x="429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6" name="Oval 11"/>
            <p:cNvSpPr>
              <a:spLocks noChangeArrowheads="1"/>
            </p:cNvSpPr>
            <p:nvPr/>
          </p:nvSpPr>
          <p:spPr bwMode="auto">
            <a:xfrm>
              <a:off x="118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7" name="Oval 12"/>
            <p:cNvSpPr>
              <a:spLocks noChangeArrowheads="1"/>
            </p:cNvSpPr>
            <p:nvPr/>
          </p:nvSpPr>
          <p:spPr bwMode="auto">
            <a:xfrm>
              <a:off x="1699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8" name="Oval 13"/>
            <p:cNvSpPr>
              <a:spLocks noChangeArrowheads="1"/>
            </p:cNvSpPr>
            <p:nvPr/>
          </p:nvSpPr>
          <p:spPr bwMode="auto">
            <a:xfrm>
              <a:off x="2218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09" name="Oval 14"/>
            <p:cNvSpPr>
              <a:spLocks noChangeArrowheads="1"/>
            </p:cNvSpPr>
            <p:nvPr/>
          </p:nvSpPr>
          <p:spPr bwMode="auto">
            <a:xfrm>
              <a:off x="2736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0" name="Oval 15"/>
            <p:cNvSpPr>
              <a:spLocks noChangeArrowheads="1"/>
            </p:cNvSpPr>
            <p:nvPr/>
          </p:nvSpPr>
          <p:spPr bwMode="auto">
            <a:xfrm>
              <a:off x="3254" y="1968"/>
              <a:ext cx="404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1" name="Oval 16"/>
            <p:cNvSpPr>
              <a:spLocks noChangeArrowheads="1"/>
            </p:cNvSpPr>
            <p:nvPr/>
          </p:nvSpPr>
          <p:spPr bwMode="auto">
            <a:xfrm>
              <a:off x="3773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2" name="Oval 17"/>
            <p:cNvSpPr>
              <a:spLocks noChangeArrowheads="1"/>
            </p:cNvSpPr>
            <p:nvPr/>
          </p:nvSpPr>
          <p:spPr bwMode="auto">
            <a:xfrm>
              <a:off x="429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3" name="Oval 18"/>
            <p:cNvSpPr>
              <a:spLocks noChangeArrowheads="1"/>
            </p:cNvSpPr>
            <p:nvPr/>
          </p:nvSpPr>
          <p:spPr bwMode="auto">
            <a:xfrm>
              <a:off x="118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4" name="Oval 19"/>
            <p:cNvSpPr>
              <a:spLocks noChangeArrowheads="1"/>
            </p:cNvSpPr>
            <p:nvPr/>
          </p:nvSpPr>
          <p:spPr bwMode="auto">
            <a:xfrm>
              <a:off x="1699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5" name="Oval 20"/>
            <p:cNvSpPr>
              <a:spLocks noChangeArrowheads="1"/>
            </p:cNvSpPr>
            <p:nvPr/>
          </p:nvSpPr>
          <p:spPr bwMode="auto">
            <a:xfrm>
              <a:off x="2218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6" name="Oval 21"/>
            <p:cNvSpPr>
              <a:spLocks noChangeArrowheads="1"/>
            </p:cNvSpPr>
            <p:nvPr/>
          </p:nvSpPr>
          <p:spPr bwMode="auto">
            <a:xfrm>
              <a:off x="2736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7" name="Oval 22"/>
            <p:cNvSpPr>
              <a:spLocks noChangeArrowheads="1"/>
            </p:cNvSpPr>
            <p:nvPr/>
          </p:nvSpPr>
          <p:spPr bwMode="auto">
            <a:xfrm>
              <a:off x="3254" y="2486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8" name="Oval 23"/>
            <p:cNvSpPr>
              <a:spLocks noChangeArrowheads="1"/>
            </p:cNvSpPr>
            <p:nvPr/>
          </p:nvSpPr>
          <p:spPr bwMode="auto">
            <a:xfrm>
              <a:off x="3773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19" name="Oval 24"/>
            <p:cNvSpPr>
              <a:spLocks noChangeArrowheads="1"/>
            </p:cNvSpPr>
            <p:nvPr/>
          </p:nvSpPr>
          <p:spPr bwMode="auto">
            <a:xfrm>
              <a:off x="429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0" name="Oval 25"/>
            <p:cNvSpPr>
              <a:spLocks noChangeArrowheads="1"/>
            </p:cNvSpPr>
            <p:nvPr/>
          </p:nvSpPr>
          <p:spPr bwMode="auto">
            <a:xfrm>
              <a:off x="118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1" name="Oval 26"/>
            <p:cNvSpPr>
              <a:spLocks noChangeArrowheads="1"/>
            </p:cNvSpPr>
            <p:nvPr/>
          </p:nvSpPr>
          <p:spPr bwMode="auto">
            <a:xfrm>
              <a:off x="1699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2" name="Oval 27"/>
            <p:cNvSpPr>
              <a:spLocks noChangeArrowheads="1"/>
            </p:cNvSpPr>
            <p:nvPr/>
          </p:nvSpPr>
          <p:spPr bwMode="auto">
            <a:xfrm>
              <a:off x="2218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3" name="Oval 28"/>
            <p:cNvSpPr>
              <a:spLocks noChangeArrowheads="1"/>
            </p:cNvSpPr>
            <p:nvPr/>
          </p:nvSpPr>
          <p:spPr bwMode="auto">
            <a:xfrm>
              <a:off x="2736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4" name="Oval 29"/>
            <p:cNvSpPr>
              <a:spLocks noChangeArrowheads="1"/>
            </p:cNvSpPr>
            <p:nvPr/>
          </p:nvSpPr>
          <p:spPr bwMode="auto">
            <a:xfrm>
              <a:off x="3254" y="3004"/>
              <a:ext cx="404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5" name="Oval 30"/>
            <p:cNvSpPr>
              <a:spLocks noChangeArrowheads="1"/>
            </p:cNvSpPr>
            <p:nvPr/>
          </p:nvSpPr>
          <p:spPr bwMode="auto">
            <a:xfrm>
              <a:off x="3773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3826" name="Oval 31"/>
            <p:cNvSpPr>
              <a:spLocks noChangeArrowheads="1"/>
            </p:cNvSpPr>
            <p:nvPr/>
          </p:nvSpPr>
          <p:spPr bwMode="auto">
            <a:xfrm>
              <a:off x="429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</p:grpSp>
      <p:sp>
        <p:nvSpPr>
          <p:cNvPr id="251936" name="Text Box 32"/>
          <p:cNvSpPr txBox="1">
            <a:spLocks noChangeArrowheads="1"/>
          </p:cNvSpPr>
          <p:nvPr/>
        </p:nvSpPr>
        <p:spPr bwMode="auto">
          <a:xfrm>
            <a:off x="755650" y="5373688"/>
            <a:ext cx="7777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We define </a:t>
            </a:r>
            <a:r>
              <a:rPr lang="en-US" sz="2400" u="sng" dirty="0"/>
              <a:t>lattice points</a:t>
            </a:r>
            <a:r>
              <a:rPr lang="en-US" sz="2400" dirty="0"/>
              <a:t> ; these are points with </a:t>
            </a:r>
            <a:r>
              <a:rPr lang="en-US" sz="2400" i="1" dirty="0"/>
              <a:t>identical environments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31743-15BA-4519-A6AA-4A7EE61679A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49326"/>
            <a:ext cx="8062664" cy="1004886"/>
          </a:xfrm>
        </p:spPr>
        <p:txBody>
          <a:bodyPr/>
          <a:lstStyle/>
          <a:p>
            <a:pPr algn="just" eaLnBrk="1" hangingPunct="1"/>
            <a:r>
              <a:rPr lang="en-US" sz="2600" dirty="0">
                <a:solidFill>
                  <a:schemeClr val="hlink"/>
                </a:solidFill>
              </a:rPr>
              <a:t>Choice of origin is arbitrary</a:t>
            </a:r>
            <a:r>
              <a:rPr lang="en-US" sz="2600" dirty="0"/>
              <a:t> - lattice points need not be atoms - </a:t>
            </a:r>
            <a:r>
              <a:rPr lang="en-US" sz="2600" b="1" dirty="0"/>
              <a:t>but </a:t>
            </a:r>
            <a:r>
              <a:rPr lang="en-US" sz="2600" u="sng" dirty="0">
                <a:solidFill>
                  <a:srgbClr val="A50021"/>
                </a:solidFill>
              </a:rPr>
              <a:t>unit cell size should always be the same</a:t>
            </a:r>
            <a:r>
              <a:rPr lang="en-US" sz="2600" dirty="0"/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3" y="2432050"/>
            <a:ext cx="5848350" cy="3587750"/>
            <a:chOff x="1010" y="1449"/>
            <a:chExt cx="3684" cy="2260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118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699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2218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5" name="Oval 7"/>
            <p:cNvSpPr>
              <a:spLocks noChangeArrowheads="1"/>
            </p:cNvSpPr>
            <p:nvPr/>
          </p:nvSpPr>
          <p:spPr bwMode="auto">
            <a:xfrm>
              <a:off x="2736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3254" y="1449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7" name="Oval 9"/>
            <p:cNvSpPr>
              <a:spLocks noChangeArrowheads="1"/>
            </p:cNvSpPr>
            <p:nvPr/>
          </p:nvSpPr>
          <p:spPr bwMode="auto">
            <a:xfrm>
              <a:off x="3773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8" name="Oval 10"/>
            <p:cNvSpPr>
              <a:spLocks noChangeArrowheads="1"/>
            </p:cNvSpPr>
            <p:nvPr/>
          </p:nvSpPr>
          <p:spPr bwMode="auto">
            <a:xfrm>
              <a:off x="429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29" name="Oval 11"/>
            <p:cNvSpPr>
              <a:spLocks noChangeArrowheads="1"/>
            </p:cNvSpPr>
            <p:nvPr/>
          </p:nvSpPr>
          <p:spPr bwMode="auto">
            <a:xfrm>
              <a:off x="118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0" name="Oval 12"/>
            <p:cNvSpPr>
              <a:spLocks noChangeArrowheads="1"/>
            </p:cNvSpPr>
            <p:nvPr/>
          </p:nvSpPr>
          <p:spPr bwMode="auto">
            <a:xfrm>
              <a:off x="1699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1" name="Oval 13"/>
            <p:cNvSpPr>
              <a:spLocks noChangeArrowheads="1"/>
            </p:cNvSpPr>
            <p:nvPr/>
          </p:nvSpPr>
          <p:spPr bwMode="auto">
            <a:xfrm>
              <a:off x="2218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2" name="Oval 14"/>
            <p:cNvSpPr>
              <a:spLocks noChangeArrowheads="1"/>
            </p:cNvSpPr>
            <p:nvPr/>
          </p:nvSpPr>
          <p:spPr bwMode="auto">
            <a:xfrm>
              <a:off x="2736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3254" y="1968"/>
              <a:ext cx="404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4" name="Oval 16"/>
            <p:cNvSpPr>
              <a:spLocks noChangeArrowheads="1"/>
            </p:cNvSpPr>
            <p:nvPr/>
          </p:nvSpPr>
          <p:spPr bwMode="auto">
            <a:xfrm>
              <a:off x="3773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5" name="Oval 17"/>
            <p:cNvSpPr>
              <a:spLocks noChangeArrowheads="1"/>
            </p:cNvSpPr>
            <p:nvPr/>
          </p:nvSpPr>
          <p:spPr bwMode="auto">
            <a:xfrm>
              <a:off x="429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6" name="Oval 18"/>
            <p:cNvSpPr>
              <a:spLocks noChangeArrowheads="1"/>
            </p:cNvSpPr>
            <p:nvPr/>
          </p:nvSpPr>
          <p:spPr bwMode="auto">
            <a:xfrm>
              <a:off x="118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7" name="Oval 19"/>
            <p:cNvSpPr>
              <a:spLocks noChangeArrowheads="1"/>
            </p:cNvSpPr>
            <p:nvPr/>
          </p:nvSpPr>
          <p:spPr bwMode="auto">
            <a:xfrm>
              <a:off x="1699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8" name="Oval 20"/>
            <p:cNvSpPr>
              <a:spLocks noChangeArrowheads="1"/>
            </p:cNvSpPr>
            <p:nvPr/>
          </p:nvSpPr>
          <p:spPr bwMode="auto">
            <a:xfrm>
              <a:off x="2218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39" name="Oval 21"/>
            <p:cNvSpPr>
              <a:spLocks noChangeArrowheads="1"/>
            </p:cNvSpPr>
            <p:nvPr/>
          </p:nvSpPr>
          <p:spPr bwMode="auto">
            <a:xfrm>
              <a:off x="2736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0" name="Oval 22"/>
            <p:cNvSpPr>
              <a:spLocks noChangeArrowheads="1"/>
            </p:cNvSpPr>
            <p:nvPr/>
          </p:nvSpPr>
          <p:spPr bwMode="auto">
            <a:xfrm>
              <a:off x="3254" y="2486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1" name="Oval 23"/>
            <p:cNvSpPr>
              <a:spLocks noChangeArrowheads="1"/>
            </p:cNvSpPr>
            <p:nvPr/>
          </p:nvSpPr>
          <p:spPr bwMode="auto">
            <a:xfrm>
              <a:off x="3773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2" name="Oval 24"/>
            <p:cNvSpPr>
              <a:spLocks noChangeArrowheads="1"/>
            </p:cNvSpPr>
            <p:nvPr/>
          </p:nvSpPr>
          <p:spPr bwMode="auto">
            <a:xfrm>
              <a:off x="429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3" name="Oval 25"/>
            <p:cNvSpPr>
              <a:spLocks noChangeArrowheads="1"/>
            </p:cNvSpPr>
            <p:nvPr/>
          </p:nvSpPr>
          <p:spPr bwMode="auto">
            <a:xfrm>
              <a:off x="118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4" name="Oval 26"/>
            <p:cNvSpPr>
              <a:spLocks noChangeArrowheads="1"/>
            </p:cNvSpPr>
            <p:nvPr/>
          </p:nvSpPr>
          <p:spPr bwMode="auto">
            <a:xfrm>
              <a:off x="1699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5" name="Oval 27"/>
            <p:cNvSpPr>
              <a:spLocks noChangeArrowheads="1"/>
            </p:cNvSpPr>
            <p:nvPr/>
          </p:nvSpPr>
          <p:spPr bwMode="auto">
            <a:xfrm>
              <a:off x="2218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6" name="Oval 28"/>
            <p:cNvSpPr>
              <a:spLocks noChangeArrowheads="1"/>
            </p:cNvSpPr>
            <p:nvPr/>
          </p:nvSpPr>
          <p:spPr bwMode="auto">
            <a:xfrm>
              <a:off x="2736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7" name="Oval 29"/>
            <p:cNvSpPr>
              <a:spLocks noChangeArrowheads="1"/>
            </p:cNvSpPr>
            <p:nvPr/>
          </p:nvSpPr>
          <p:spPr bwMode="auto">
            <a:xfrm>
              <a:off x="3254" y="3004"/>
              <a:ext cx="404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8" name="Oval 30"/>
            <p:cNvSpPr>
              <a:spLocks noChangeArrowheads="1"/>
            </p:cNvSpPr>
            <p:nvPr/>
          </p:nvSpPr>
          <p:spPr bwMode="auto">
            <a:xfrm>
              <a:off x="3773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49" name="Oval 31"/>
            <p:cNvSpPr>
              <a:spLocks noChangeArrowheads="1"/>
            </p:cNvSpPr>
            <p:nvPr/>
          </p:nvSpPr>
          <p:spPr bwMode="auto">
            <a:xfrm>
              <a:off x="429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4850" name="Line 32"/>
            <p:cNvSpPr>
              <a:spLocks noChangeShapeType="1"/>
            </p:cNvSpPr>
            <p:nvPr/>
          </p:nvSpPr>
          <p:spPr bwMode="auto">
            <a:xfrm>
              <a:off x="1392" y="1680"/>
              <a:ext cx="0" cy="1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i-IN"/>
            </a:p>
          </p:txBody>
        </p:sp>
        <p:sp>
          <p:nvSpPr>
            <p:cNvPr id="34851" name="Line 33"/>
            <p:cNvSpPr>
              <a:spLocks noChangeShapeType="1"/>
            </p:cNvSpPr>
            <p:nvPr/>
          </p:nvSpPr>
          <p:spPr bwMode="auto">
            <a:xfrm>
              <a:off x="2400" y="168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i-IN"/>
            </a:p>
          </p:txBody>
        </p:sp>
        <p:sp>
          <p:nvSpPr>
            <p:cNvPr id="34852" name="Line 34"/>
            <p:cNvSpPr>
              <a:spLocks noChangeShapeType="1"/>
            </p:cNvSpPr>
            <p:nvPr/>
          </p:nvSpPr>
          <p:spPr bwMode="auto">
            <a:xfrm>
              <a:off x="1010" y="2160"/>
              <a:ext cx="1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i-IN"/>
            </a:p>
          </p:txBody>
        </p:sp>
        <p:sp>
          <p:nvSpPr>
            <p:cNvPr id="34853" name="Line 35"/>
            <p:cNvSpPr>
              <a:spLocks noChangeShapeType="1"/>
            </p:cNvSpPr>
            <p:nvPr/>
          </p:nvSpPr>
          <p:spPr bwMode="auto">
            <a:xfrm>
              <a:off x="1063" y="3216"/>
              <a:ext cx="1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i-IN"/>
            </a:p>
          </p:txBody>
        </p:sp>
        <p:sp>
          <p:nvSpPr>
            <p:cNvPr id="34854" name="Rectangle 36"/>
            <p:cNvSpPr>
              <a:spLocks noChangeArrowheads="1"/>
            </p:cNvSpPr>
            <p:nvPr/>
          </p:nvSpPr>
          <p:spPr bwMode="auto">
            <a:xfrm>
              <a:off x="1389" y="2167"/>
              <a:ext cx="1011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893A3-9621-41DC-930F-A868022BF4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44526"/>
            <a:ext cx="8032625" cy="884238"/>
          </a:xfrm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also a unit cell -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doesn’t matter if you start from Na or Cl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8000" y="2060848"/>
            <a:ext cx="5588000" cy="3967163"/>
            <a:chOff x="1181" y="1449"/>
            <a:chExt cx="3520" cy="2499"/>
          </a:xfrm>
        </p:grpSpPr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18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1699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48" name="Oval 6"/>
            <p:cNvSpPr>
              <a:spLocks noChangeArrowheads="1"/>
            </p:cNvSpPr>
            <p:nvPr/>
          </p:nvSpPr>
          <p:spPr bwMode="auto">
            <a:xfrm>
              <a:off x="2218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49" name="Oval 7"/>
            <p:cNvSpPr>
              <a:spLocks noChangeArrowheads="1"/>
            </p:cNvSpPr>
            <p:nvPr/>
          </p:nvSpPr>
          <p:spPr bwMode="auto">
            <a:xfrm>
              <a:off x="2736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0" name="Oval 8"/>
            <p:cNvSpPr>
              <a:spLocks noChangeArrowheads="1"/>
            </p:cNvSpPr>
            <p:nvPr/>
          </p:nvSpPr>
          <p:spPr bwMode="auto">
            <a:xfrm>
              <a:off x="3254" y="1449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1" name="Oval 9"/>
            <p:cNvSpPr>
              <a:spLocks noChangeArrowheads="1"/>
            </p:cNvSpPr>
            <p:nvPr/>
          </p:nvSpPr>
          <p:spPr bwMode="auto">
            <a:xfrm>
              <a:off x="3773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2" name="Oval 10"/>
            <p:cNvSpPr>
              <a:spLocks noChangeArrowheads="1"/>
            </p:cNvSpPr>
            <p:nvPr/>
          </p:nvSpPr>
          <p:spPr bwMode="auto">
            <a:xfrm>
              <a:off x="429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118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4" name="Oval 12"/>
            <p:cNvSpPr>
              <a:spLocks noChangeArrowheads="1"/>
            </p:cNvSpPr>
            <p:nvPr/>
          </p:nvSpPr>
          <p:spPr bwMode="auto">
            <a:xfrm>
              <a:off x="1699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2218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6" name="Oval 14"/>
            <p:cNvSpPr>
              <a:spLocks noChangeArrowheads="1"/>
            </p:cNvSpPr>
            <p:nvPr/>
          </p:nvSpPr>
          <p:spPr bwMode="auto">
            <a:xfrm>
              <a:off x="2736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7" name="Oval 15"/>
            <p:cNvSpPr>
              <a:spLocks noChangeArrowheads="1"/>
            </p:cNvSpPr>
            <p:nvPr/>
          </p:nvSpPr>
          <p:spPr bwMode="auto">
            <a:xfrm>
              <a:off x="3254" y="1968"/>
              <a:ext cx="404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8" name="Oval 16"/>
            <p:cNvSpPr>
              <a:spLocks noChangeArrowheads="1"/>
            </p:cNvSpPr>
            <p:nvPr/>
          </p:nvSpPr>
          <p:spPr bwMode="auto">
            <a:xfrm>
              <a:off x="3773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59" name="Oval 17"/>
            <p:cNvSpPr>
              <a:spLocks noChangeArrowheads="1"/>
            </p:cNvSpPr>
            <p:nvPr/>
          </p:nvSpPr>
          <p:spPr bwMode="auto">
            <a:xfrm>
              <a:off x="429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0" name="Oval 18"/>
            <p:cNvSpPr>
              <a:spLocks noChangeArrowheads="1"/>
            </p:cNvSpPr>
            <p:nvPr/>
          </p:nvSpPr>
          <p:spPr bwMode="auto">
            <a:xfrm>
              <a:off x="118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1" name="Oval 19"/>
            <p:cNvSpPr>
              <a:spLocks noChangeArrowheads="1"/>
            </p:cNvSpPr>
            <p:nvPr/>
          </p:nvSpPr>
          <p:spPr bwMode="auto">
            <a:xfrm>
              <a:off x="1699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2" name="Oval 20"/>
            <p:cNvSpPr>
              <a:spLocks noChangeArrowheads="1"/>
            </p:cNvSpPr>
            <p:nvPr/>
          </p:nvSpPr>
          <p:spPr bwMode="auto">
            <a:xfrm>
              <a:off x="2218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3" name="Oval 21"/>
            <p:cNvSpPr>
              <a:spLocks noChangeArrowheads="1"/>
            </p:cNvSpPr>
            <p:nvPr/>
          </p:nvSpPr>
          <p:spPr bwMode="auto">
            <a:xfrm>
              <a:off x="2736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4" name="Oval 22"/>
            <p:cNvSpPr>
              <a:spLocks noChangeArrowheads="1"/>
            </p:cNvSpPr>
            <p:nvPr/>
          </p:nvSpPr>
          <p:spPr bwMode="auto">
            <a:xfrm>
              <a:off x="3254" y="2486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5" name="Oval 23"/>
            <p:cNvSpPr>
              <a:spLocks noChangeArrowheads="1"/>
            </p:cNvSpPr>
            <p:nvPr/>
          </p:nvSpPr>
          <p:spPr bwMode="auto">
            <a:xfrm>
              <a:off x="3773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6" name="Oval 24"/>
            <p:cNvSpPr>
              <a:spLocks noChangeArrowheads="1"/>
            </p:cNvSpPr>
            <p:nvPr/>
          </p:nvSpPr>
          <p:spPr bwMode="auto">
            <a:xfrm>
              <a:off x="429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7" name="Oval 25"/>
            <p:cNvSpPr>
              <a:spLocks noChangeArrowheads="1"/>
            </p:cNvSpPr>
            <p:nvPr/>
          </p:nvSpPr>
          <p:spPr bwMode="auto">
            <a:xfrm>
              <a:off x="118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8" name="Oval 26"/>
            <p:cNvSpPr>
              <a:spLocks noChangeArrowheads="1"/>
            </p:cNvSpPr>
            <p:nvPr/>
          </p:nvSpPr>
          <p:spPr bwMode="auto">
            <a:xfrm>
              <a:off x="1699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69" name="Oval 27"/>
            <p:cNvSpPr>
              <a:spLocks noChangeArrowheads="1"/>
            </p:cNvSpPr>
            <p:nvPr/>
          </p:nvSpPr>
          <p:spPr bwMode="auto">
            <a:xfrm>
              <a:off x="2218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0" name="Oval 28"/>
            <p:cNvSpPr>
              <a:spLocks noChangeArrowheads="1"/>
            </p:cNvSpPr>
            <p:nvPr/>
          </p:nvSpPr>
          <p:spPr bwMode="auto">
            <a:xfrm>
              <a:off x="2736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1" name="Oval 29"/>
            <p:cNvSpPr>
              <a:spLocks noChangeArrowheads="1"/>
            </p:cNvSpPr>
            <p:nvPr/>
          </p:nvSpPr>
          <p:spPr bwMode="auto">
            <a:xfrm>
              <a:off x="3254" y="3004"/>
              <a:ext cx="404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2" name="Oval 30"/>
            <p:cNvSpPr>
              <a:spLocks noChangeArrowheads="1"/>
            </p:cNvSpPr>
            <p:nvPr/>
          </p:nvSpPr>
          <p:spPr bwMode="auto">
            <a:xfrm>
              <a:off x="3773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3" name="Oval 31"/>
            <p:cNvSpPr>
              <a:spLocks noChangeArrowheads="1"/>
            </p:cNvSpPr>
            <p:nvPr/>
          </p:nvSpPr>
          <p:spPr bwMode="auto">
            <a:xfrm>
              <a:off x="429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4" name="Oval 32"/>
            <p:cNvSpPr>
              <a:spLocks noChangeArrowheads="1"/>
            </p:cNvSpPr>
            <p:nvPr/>
          </p:nvSpPr>
          <p:spPr bwMode="auto">
            <a:xfrm>
              <a:off x="1188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5" name="Oval 33"/>
            <p:cNvSpPr>
              <a:spLocks noChangeArrowheads="1"/>
            </p:cNvSpPr>
            <p:nvPr/>
          </p:nvSpPr>
          <p:spPr bwMode="auto">
            <a:xfrm>
              <a:off x="1706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6" name="Oval 34"/>
            <p:cNvSpPr>
              <a:spLocks noChangeArrowheads="1"/>
            </p:cNvSpPr>
            <p:nvPr/>
          </p:nvSpPr>
          <p:spPr bwMode="auto">
            <a:xfrm>
              <a:off x="2225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7" name="Oval 35"/>
            <p:cNvSpPr>
              <a:spLocks noChangeArrowheads="1"/>
            </p:cNvSpPr>
            <p:nvPr/>
          </p:nvSpPr>
          <p:spPr bwMode="auto">
            <a:xfrm>
              <a:off x="2743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8" name="Oval 36"/>
            <p:cNvSpPr>
              <a:spLocks noChangeArrowheads="1"/>
            </p:cNvSpPr>
            <p:nvPr/>
          </p:nvSpPr>
          <p:spPr bwMode="auto">
            <a:xfrm>
              <a:off x="3261" y="3545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79" name="Oval 37"/>
            <p:cNvSpPr>
              <a:spLocks noChangeArrowheads="1"/>
            </p:cNvSpPr>
            <p:nvPr/>
          </p:nvSpPr>
          <p:spPr bwMode="auto">
            <a:xfrm>
              <a:off x="3780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0" name="Oval 38"/>
            <p:cNvSpPr>
              <a:spLocks noChangeArrowheads="1"/>
            </p:cNvSpPr>
            <p:nvPr/>
          </p:nvSpPr>
          <p:spPr bwMode="auto">
            <a:xfrm>
              <a:off x="4298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1" name="Rectangle 39"/>
            <p:cNvSpPr>
              <a:spLocks noChangeArrowheads="1"/>
            </p:cNvSpPr>
            <p:nvPr/>
          </p:nvSpPr>
          <p:spPr bwMode="auto">
            <a:xfrm>
              <a:off x="1378" y="2699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2" name="Rectangle 40"/>
            <p:cNvSpPr>
              <a:spLocks noChangeArrowheads="1"/>
            </p:cNvSpPr>
            <p:nvPr/>
          </p:nvSpPr>
          <p:spPr bwMode="auto">
            <a:xfrm>
              <a:off x="1375" y="1663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3" name="Rectangle 41"/>
            <p:cNvSpPr>
              <a:spLocks noChangeArrowheads="1"/>
            </p:cNvSpPr>
            <p:nvPr/>
          </p:nvSpPr>
          <p:spPr bwMode="auto">
            <a:xfrm>
              <a:off x="2430" y="1663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4" name="Rectangle 42"/>
            <p:cNvSpPr>
              <a:spLocks noChangeArrowheads="1"/>
            </p:cNvSpPr>
            <p:nvPr/>
          </p:nvSpPr>
          <p:spPr bwMode="auto">
            <a:xfrm>
              <a:off x="2430" y="2696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5" name="Rectangle 43"/>
            <p:cNvSpPr>
              <a:spLocks noChangeArrowheads="1"/>
            </p:cNvSpPr>
            <p:nvPr/>
          </p:nvSpPr>
          <p:spPr bwMode="auto">
            <a:xfrm>
              <a:off x="3486" y="1663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5886" name="Rectangle 44"/>
            <p:cNvSpPr>
              <a:spLocks noChangeArrowheads="1"/>
            </p:cNvSpPr>
            <p:nvPr/>
          </p:nvSpPr>
          <p:spPr bwMode="auto">
            <a:xfrm>
              <a:off x="3485" y="2696"/>
              <a:ext cx="1056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C3CD5-8352-4AC6-AC05-5F3E2B83A57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619806"/>
            <a:ext cx="7158037" cy="484411"/>
          </a:xfrm>
        </p:spPr>
        <p:txBody>
          <a:bodyPr/>
          <a:lstStyle/>
          <a:p>
            <a:pPr eaLnBrk="1" hangingPunct="1"/>
            <a:r>
              <a:rPr lang="en-US" sz="2400" dirty="0"/>
              <a:t>-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if you don’t start from an atom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4838" y="2028825"/>
            <a:ext cx="5588000" cy="3967163"/>
            <a:chOff x="1181" y="1449"/>
            <a:chExt cx="3520" cy="2499"/>
          </a:xfrm>
        </p:grpSpPr>
        <p:sp>
          <p:nvSpPr>
            <p:cNvPr id="36870" name="Oval 4"/>
            <p:cNvSpPr>
              <a:spLocks noChangeArrowheads="1"/>
            </p:cNvSpPr>
            <p:nvPr/>
          </p:nvSpPr>
          <p:spPr bwMode="auto">
            <a:xfrm>
              <a:off x="118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1699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2218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2736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3254" y="1449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3773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6" name="Oval 10"/>
            <p:cNvSpPr>
              <a:spLocks noChangeArrowheads="1"/>
            </p:cNvSpPr>
            <p:nvPr/>
          </p:nvSpPr>
          <p:spPr bwMode="auto">
            <a:xfrm>
              <a:off x="429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7" name="Oval 11"/>
            <p:cNvSpPr>
              <a:spLocks noChangeArrowheads="1"/>
            </p:cNvSpPr>
            <p:nvPr/>
          </p:nvSpPr>
          <p:spPr bwMode="auto">
            <a:xfrm>
              <a:off x="118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8" name="Oval 12"/>
            <p:cNvSpPr>
              <a:spLocks noChangeArrowheads="1"/>
            </p:cNvSpPr>
            <p:nvPr/>
          </p:nvSpPr>
          <p:spPr bwMode="auto">
            <a:xfrm>
              <a:off x="1699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79" name="Oval 13"/>
            <p:cNvSpPr>
              <a:spLocks noChangeArrowheads="1"/>
            </p:cNvSpPr>
            <p:nvPr/>
          </p:nvSpPr>
          <p:spPr bwMode="auto">
            <a:xfrm>
              <a:off x="2218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0" name="Oval 14"/>
            <p:cNvSpPr>
              <a:spLocks noChangeArrowheads="1"/>
            </p:cNvSpPr>
            <p:nvPr/>
          </p:nvSpPr>
          <p:spPr bwMode="auto">
            <a:xfrm>
              <a:off x="2736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1" name="Oval 15"/>
            <p:cNvSpPr>
              <a:spLocks noChangeArrowheads="1"/>
            </p:cNvSpPr>
            <p:nvPr/>
          </p:nvSpPr>
          <p:spPr bwMode="auto">
            <a:xfrm>
              <a:off x="3254" y="1968"/>
              <a:ext cx="404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2" name="Oval 16"/>
            <p:cNvSpPr>
              <a:spLocks noChangeArrowheads="1"/>
            </p:cNvSpPr>
            <p:nvPr/>
          </p:nvSpPr>
          <p:spPr bwMode="auto">
            <a:xfrm>
              <a:off x="3773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3" name="Oval 17"/>
            <p:cNvSpPr>
              <a:spLocks noChangeArrowheads="1"/>
            </p:cNvSpPr>
            <p:nvPr/>
          </p:nvSpPr>
          <p:spPr bwMode="auto">
            <a:xfrm>
              <a:off x="429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4" name="Oval 18"/>
            <p:cNvSpPr>
              <a:spLocks noChangeArrowheads="1"/>
            </p:cNvSpPr>
            <p:nvPr/>
          </p:nvSpPr>
          <p:spPr bwMode="auto">
            <a:xfrm>
              <a:off x="118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5" name="Oval 19"/>
            <p:cNvSpPr>
              <a:spLocks noChangeArrowheads="1"/>
            </p:cNvSpPr>
            <p:nvPr/>
          </p:nvSpPr>
          <p:spPr bwMode="auto">
            <a:xfrm>
              <a:off x="1699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6" name="Oval 20"/>
            <p:cNvSpPr>
              <a:spLocks noChangeArrowheads="1"/>
            </p:cNvSpPr>
            <p:nvPr/>
          </p:nvSpPr>
          <p:spPr bwMode="auto">
            <a:xfrm>
              <a:off x="2218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7" name="Oval 21"/>
            <p:cNvSpPr>
              <a:spLocks noChangeArrowheads="1"/>
            </p:cNvSpPr>
            <p:nvPr/>
          </p:nvSpPr>
          <p:spPr bwMode="auto">
            <a:xfrm>
              <a:off x="2736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8" name="Oval 22"/>
            <p:cNvSpPr>
              <a:spLocks noChangeArrowheads="1"/>
            </p:cNvSpPr>
            <p:nvPr/>
          </p:nvSpPr>
          <p:spPr bwMode="auto">
            <a:xfrm>
              <a:off x="3254" y="2486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89" name="Oval 23"/>
            <p:cNvSpPr>
              <a:spLocks noChangeArrowheads="1"/>
            </p:cNvSpPr>
            <p:nvPr/>
          </p:nvSpPr>
          <p:spPr bwMode="auto">
            <a:xfrm>
              <a:off x="3773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0" name="Oval 24"/>
            <p:cNvSpPr>
              <a:spLocks noChangeArrowheads="1"/>
            </p:cNvSpPr>
            <p:nvPr/>
          </p:nvSpPr>
          <p:spPr bwMode="auto">
            <a:xfrm>
              <a:off x="429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1" name="Oval 25"/>
            <p:cNvSpPr>
              <a:spLocks noChangeArrowheads="1"/>
            </p:cNvSpPr>
            <p:nvPr/>
          </p:nvSpPr>
          <p:spPr bwMode="auto">
            <a:xfrm>
              <a:off x="118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2" name="Oval 26"/>
            <p:cNvSpPr>
              <a:spLocks noChangeArrowheads="1"/>
            </p:cNvSpPr>
            <p:nvPr/>
          </p:nvSpPr>
          <p:spPr bwMode="auto">
            <a:xfrm>
              <a:off x="1699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3" name="Oval 27"/>
            <p:cNvSpPr>
              <a:spLocks noChangeArrowheads="1"/>
            </p:cNvSpPr>
            <p:nvPr/>
          </p:nvSpPr>
          <p:spPr bwMode="auto">
            <a:xfrm>
              <a:off x="2218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4" name="Oval 28"/>
            <p:cNvSpPr>
              <a:spLocks noChangeArrowheads="1"/>
            </p:cNvSpPr>
            <p:nvPr/>
          </p:nvSpPr>
          <p:spPr bwMode="auto">
            <a:xfrm>
              <a:off x="2736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5" name="Oval 29"/>
            <p:cNvSpPr>
              <a:spLocks noChangeArrowheads="1"/>
            </p:cNvSpPr>
            <p:nvPr/>
          </p:nvSpPr>
          <p:spPr bwMode="auto">
            <a:xfrm>
              <a:off x="3254" y="3004"/>
              <a:ext cx="404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6" name="Oval 30"/>
            <p:cNvSpPr>
              <a:spLocks noChangeArrowheads="1"/>
            </p:cNvSpPr>
            <p:nvPr/>
          </p:nvSpPr>
          <p:spPr bwMode="auto">
            <a:xfrm>
              <a:off x="3773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7" name="Oval 31"/>
            <p:cNvSpPr>
              <a:spLocks noChangeArrowheads="1"/>
            </p:cNvSpPr>
            <p:nvPr/>
          </p:nvSpPr>
          <p:spPr bwMode="auto">
            <a:xfrm>
              <a:off x="429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8" name="Oval 32"/>
            <p:cNvSpPr>
              <a:spLocks noChangeArrowheads="1"/>
            </p:cNvSpPr>
            <p:nvPr/>
          </p:nvSpPr>
          <p:spPr bwMode="auto">
            <a:xfrm>
              <a:off x="1188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899" name="Oval 33"/>
            <p:cNvSpPr>
              <a:spLocks noChangeArrowheads="1"/>
            </p:cNvSpPr>
            <p:nvPr/>
          </p:nvSpPr>
          <p:spPr bwMode="auto">
            <a:xfrm>
              <a:off x="1706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0" name="Oval 34"/>
            <p:cNvSpPr>
              <a:spLocks noChangeArrowheads="1"/>
            </p:cNvSpPr>
            <p:nvPr/>
          </p:nvSpPr>
          <p:spPr bwMode="auto">
            <a:xfrm>
              <a:off x="2225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1" name="Oval 35"/>
            <p:cNvSpPr>
              <a:spLocks noChangeArrowheads="1"/>
            </p:cNvSpPr>
            <p:nvPr/>
          </p:nvSpPr>
          <p:spPr bwMode="auto">
            <a:xfrm>
              <a:off x="2743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2" name="Oval 36"/>
            <p:cNvSpPr>
              <a:spLocks noChangeArrowheads="1"/>
            </p:cNvSpPr>
            <p:nvPr/>
          </p:nvSpPr>
          <p:spPr bwMode="auto">
            <a:xfrm>
              <a:off x="3261" y="3545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3" name="Oval 37"/>
            <p:cNvSpPr>
              <a:spLocks noChangeArrowheads="1"/>
            </p:cNvSpPr>
            <p:nvPr/>
          </p:nvSpPr>
          <p:spPr bwMode="auto">
            <a:xfrm>
              <a:off x="3780" y="3545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4" name="Oval 38"/>
            <p:cNvSpPr>
              <a:spLocks noChangeArrowheads="1"/>
            </p:cNvSpPr>
            <p:nvPr/>
          </p:nvSpPr>
          <p:spPr bwMode="auto">
            <a:xfrm>
              <a:off x="4298" y="3545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5" name="Rectangle 39"/>
            <p:cNvSpPr>
              <a:spLocks noChangeArrowheads="1"/>
            </p:cNvSpPr>
            <p:nvPr/>
          </p:nvSpPr>
          <p:spPr bwMode="auto">
            <a:xfrm>
              <a:off x="1601" y="2499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6" name="Rectangle 40"/>
            <p:cNvSpPr>
              <a:spLocks noChangeArrowheads="1"/>
            </p:cNvSpPr>
            <p:nvPr/>
          </p:nvSpPr>
          <p:spPr bwMode="auto">
            <a:xfrm>
              <a:off x="2630" y="2495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7" name="Rectangle 41"/>
            <p:cNvSpPr>
              <a:spLocks noChangeArrowheads="1"/>
            </p:cNvSpPr>
            <p:nvPr/>
          </p:nvSpPr>
          <p:spPr bwMode="auto">
            <a:xfrm>
              <a:off x="3664" y="2495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8" name="Rectangle 42"/>
            <p:cNvSpPr>
              <a:spLocks noChangeArrowheads="1"/>
            </p:cNvSpPr>
            <p:nvPr/>
          </p:nvSpPr>
          <p:spPr bwMode="auto">
            <a:xfrm>
              <a:off x="1597" y="1451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09" name="Rectangle 43"/>
            <p:cNvSpPr>
              <a:spLocks noChangeArrowheads="1"/>
            </p:cNvSpPr>
            <p:nvPr/>
          </p:nvSpPr>
          <p:spPr bwMode="auto">
            <a:xfrm>
              <a:off x="2631" y="1451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6910" name="Rectangle 44"/>
            <p:cNvSpPr>
              <a:spLocks noChangeArrowheads="1"/>
            </p:cNvSpPr>
            <p:nvPr/>
          </p:nvSpPr>
          <p:spPr bwMode="auto">
            <a:xfrm>
              <a:off x="3664" y="1450"/>
              <a:ext cx="1034" cy="10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346B2-2F2D-4DDC-A056-B08146A3B7F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085" y="580712"/>
            <a:ext cx="7847905" cy="14128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NOT a unit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 though they are all the same -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 is not allowed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5150" y="2300288"/>
            <a:ext cx="5576888" cy="3109912"/>
            <a:chOff x="1181" y="1449"/>
            <a:chExt cx="3513" cy="1959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118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1699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2218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897" name="Oval 7"/>
            <p:cNvSpPr>
              <a:spLocks noChangeArrowheads="1"/>
            </p:cNvSpPr>
            <p:nvPr/>
          </p:nvSpPr>
          <p:spPr bwMode="auto">
            <a:xfrm>
              <a:off x="2736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898" name="Oval 8"/>
            <p:cNvSpPr>
              <a:spLocks noChangeArrowheads="1"/>
            </p:cNvSpPr>
            <p:nvPr/>
          </p:nvSpPr>
          <p:spPr bwMode="auto">
            <a:xfrm>
              <a:off x="3254" y="1449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899" name="Oval 9"/>
            <p:cNvSpPr>
              <a:spLocks noChangeArrowheads="1"/>
            </p:cNvSpPr>
            <p:nvPr/>
          </p:nvSpPr>
          <p:spPr bwMode="auto">
            <a:xfrm>
              <a:off x="3773" y="1449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0" name="Oval 10"/>
            <p:cNvSpPr>
              <a:spLocks noChangeArrowheads="1"/>
            </p:cNvSpPr>
            <p:nvPr/>
          </p:nvSpPr>
          <p:spPr bwMode="auto">
            <a:xfrm>
              <a:off x="4291" y="1449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1" name="Oval 11"/>
            <p:cNvSpPr>
              <a:spLocks noChangeArrowheads="1"/>
            </p:cNvSpPr>
            <p:nvPr/>
          </p:nvSpPr>
          <p:spPr bwMode="auto">
            <a:xfrm>
              <a:off x="118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2" name="Oval 12"/>
            <p:cNvSpPr>
              <a:spLocks noChangeArrowheads="1"/>
            </p:cNvSpPr>
            <p:nvPr/>
          </p:nvSpPr>
          <p:spPr bwMode="auto">
            <a:xfrm>
              <a:off x="1699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3" name="Oval 13"/>
            <p:cNvSpPr>
              <a:spLocks noChangeArrowheads="1"/>
            </p:cNvSpPr>
            <p:nvPr/>
          </p:nvSpPr>
          <p:spPr bwMode="auto">
            <a:xfrm>
              <a:off x="2218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4" name="Oval 14"/>
            <p:cNvSpPr>
              <a:spLocks noChangeArrowheads="1"/>
            </p:cNvSpPr>
            <p:nvPr/>
          </p:nvSpPr>
          <p:spPr bwMode="auto">
            <a:xfrm>
              <a:off x="2736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5" name="Oval 15"/>
            <p:cNvSpPr>
              <a:spLocks noChangeArrowheads="1"/>
            </p:cNvSpPr>
            <p:nvPr/>
          </p:nvSpPr>
          <p:spPr bwMode="auto">
            <a:xfrm>
              <a:off x="3254" y="1968"/>
              <a:ext cx="404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6" name="Oval 16"/>
            <p:cNvSpPr>
              <a:spLocks noChangeArrowheads="1"/>
            </p:cNvSpPr>
            <p:nvPr/>
          </p:nvSpPr>
          <p:spPr bwMode="auto">
            <a:xfrm>
              <a:off x="3773" y="1968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7" name="Oval 17"/>
            <p:cNvSpPr>
              <a:spLocks noChangeArrowheads="1"/>
            </p:cNvSpPr>
            <p:nvPr/>
          </p:nvSpPr>
          <p:spPr bwMode="auto">
            <a:xfrm>
              <a:off x="4291" y="1968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8" name="Oval 18"/>
            <p:cNvSpPr>
              <a:spLocks noChangeArrowheads="1"/>
            </p:cNvSpPr>
            <p:nvPr/>
          </p:nvSpPr>
          <p:spPr bwMode="auto">
            <a:xfrm>
              <a:off x="118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09" name="Oval 19"/>
            <p:cNvSpPr>
              <a:spLocks noChangeArrowheads="1"/>
            </p:cNvSpPr>
            <p:nvPr/>
          </p:nvSpPr>
          <p:spPr bwMode="auto">
            <a:xfrm>
              <a:off x="1699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0" name="Oval 20"/>
            <p:cNvSpPr>
              <a:spLocks noChangeArrowheads="1"/>
            </p:cNvSpPr>
            <p:nvPr/>
          </p:nvSpPr>
          <p:spPr bwMode="auto">
            <a:xfrm>
              <a:off x="2218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1" name="Oval 21"/>
            <p:cNvSpPr>
              <a:spLocks noChangeArrowheads="1"/>
            </p:cNvSpPr>
            <p:nvPr/>
          </p:nvSpPr>
          <p:spPr bwMode="auto">
            <a:xfrm>
              <a:off x="2736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2" name="Oval 22"/>
            <p:cNvSpPr>
              <a:spLocks noChangeArrowheads="1"/>
            </p:cNvSpPr>
            <p:nvPr/>
          </p:nvSpPr>
          <p:spPr bwMode="auto">
            <a:xfrm>
              <a:off x="3254" y="2486"/>
              <a:ext cx="404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3" name="Oval 23"/>
            <p:cNvSpPr>
              <a:spLocks noChangeArrowheads="1"/>
            </p:cNvSpPr>
            <p:nvPr/>
          </p:nvSpPr>
          <p:spPr bwMode="auto">
            <a:xfrm>
              <a:off x="3773" y="2486"/>
              <a:ext cx="403" cy="40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4" name="Oval 24"/>
            <p:cNvSpPr>
              <a:spLocks noChangeArrowheads="1"/>
            </p:cNvSpPr>
            <p:nvPr/>
          </p:nvSpPr>
          <p:spPr bwMode="auto">
            <a:xfrm>
              <a:off x="4291" y="2486"/>
              <a:ext cx="403" cy="4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5" name="Oval 25"/>
            <p:cNvSpPr>
              <a:spLocks noChangeArrowheads="1"/>
            </p:cNvSpPr>
            <p:nvPr/>
          </p:nvSpPr>
          <p:spPr bwMode="auto">
            <a:xfrm>
              <a:off x="118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6" name="Oval 26"/>
            <p:cNvSpPr>
              <a:spLocks noChangeArrowheads="1"/>
            </p:cNvSpPr>
            <p:nvPr/>
          </p:nvSpPr>
          <p:spPr bwMode="auto">
            <a:xfrm>
              <a:off x="1699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7" name="Oval 27"/>
            <p:cNvSpPr>
              <a:spLocks noChangeArrowheads="1"/>
            </p:cNvSpPr>
            <p:nvPr/>
          </p:nvSpPr>
          <p:spPr bwMode="auto">
            <a:xfrm>
              <a:off x="2218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8" name="Oval 28"/>
            <p:cNvSpPr>
              <a:spLocks noChangeArrowheads="1"/>
            </p:cNvSpPr>
            <p:nvPr/>
          </p:nvSpPr>
          <p:spPr bwMode="auto">
            <a:xfrm>
              <a:off x="2736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19" name="Oval 29"/>
            <p:cNvSpPr>
              <a:spLocks noChangeArrowheads="1"/>
            </p:cNvSpPr>
            <p:nvPr/>
          </p:nvSpPr>
          <p:spPr bwMode="auto">
            <a:xfrm>
              <a:off x="3254" y="3004"/>
              <a:ext cx="404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0" name="Oval 30"/>
            <p:cNvSpPr>
              <a:spLocks noChangeArrowheads="1"/>
            </p:cNvSpPr>
            <p:nvPr/>
          </p:nvSpPr>
          <p:spPr bwMode="auto">
            <a:xfrm>
              <a:off x="3773" y="3004"/>
              <a:ext cx="403" cy="404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1" name="Oval 31"/>
            <p:cNvSpPr>
              <a:spLocks noChangeArrowheads="1"/>
            </p:cNvSpPr>
            <p:nvPr/>
          </p:nvSpPr>
          <p:spPr bwMode="auto">
            <a:xfrm>
              <a:off x="4291" y="3004"/>
              <a:ext cx="403" cy="40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2" name="Rectangle 32"/>
            <p:cNvSpPr>
              <a:spLocks noChangeArrowheads="1"/>
            </p:cNvSpPr>
            <p:nvPr/>
          </p:nvSpPr>
          <p:spPr bwMode="auto">
            <a:xfrm>
              <a:off x="1375" y="1641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3" name="Rectangle 33"/>
            <p:cNvSpPr>
              <a:spLocks noChangeArrowheads="1"/>
            </p:cNvSpPr>
            <p:nvPr/>
          </p:nvSpPr>
          <p:spPr bwMode="auto">
            <a:xfrm>
              <a:off x="2416" y="1659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4" name="Rectangle 34"/>
            <p:cNvSpPr>
              <a:spLocks noChangeArrowheads="1"/>
            </p:cNvSpPr>
            <p:nvPr/>
          </p:nvSpPr>
          <p:spPr bwMode="auto">
            <a:xfrm>
              <a:off x="3460" y="1648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5" name="Rectangle 35"/>
            <p:cNvSpPr>
              <a:spLocks noChangeArrowheads="1"/>
            </p:cNvSpPr>
            <p:nvPr/>
          </p:nvSpPr>
          <p:spPr bwMode="auto">
            <a:xfrm>
              <a:off x="1393" y="2704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6" name="Rectangle 36"/>
            <p:cNvSpPr>
              <a:spLocks noChangeArrowheads="1"/>
            </p:cNvSpPr>
            <p:nvPr/>
          </p:nvSpPr>
          <p:spPr bwMode="auto">
            <a:xfrm>
              <a:off x="2405" y="2703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  <p:sp>
          <p:nvSpPr>
            <p:cNvPr id="37927" name="Rectangle 37"/>
            <p:cNvSpPr>
              <a:spLocks noChangeArrowheads="1"/>
            </p:cNvSpPr>
            <p:nvPr/>
          </p:nvSpPr>
          <p:spPr bwMode="auto">
            <a:xfrm>
              <a:off x="3460" y="2703"/>
              <a:ext cx="522" cy="54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7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30250"/>
            <a:ext cx="7848600" cy="685800"/>
          </a:xfrm>
        </p:spPr>
        <p:txBody>
          <a:bodyPr/>
          <a:lstStyle/>
          <a:p>
            <a:pPr algn="ctr" eaLnBrk="1" hangingPunct="1"/>
            <a:r>
              <a:rPr lang="en-GB" sz="3400" dirty="0">
                <a:latin typeface="Arial" panose="020B0604020202020204" pitchFamily="34" charset="0"/>
                <a:cs typeface="Arial" panose="020B0604020202020204" pitchFamily="34" charset="0"/>
              </a:rPr>
              <a:t>Unit Cell in 3D</a:t>
            </a:r>
          </a:p>
        </p:txBody>
      </p:sp>
      <p:pic>
        <p:nvPicPr>
          <p:cNvPr id="38917" name="Picture 4" descr="Dodecahedron"/>
          <p:cNvPicPr>
            <a:picLocks noChangeAspect="1" noChangeArrowheads="1"/>
          </p:cNvPicPr>
          <p:nvPr/>
        </p:nvPicPr>
        <p:blipFill>
          <a:blip r:embed="rId2"/>
          <a:srcRect l="7640" t="11069" r="4240" b="7018"/>
          <a:stretch>
            <a:fillRect/>
          </a:stretch>
        </p:blipFill>
        <p:spPr bwMode="auto">
          <a:xfrm>
            <a:off x="1115616" y="1556792"/>
            <a:ext cx="684053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8</a:t>
            </a:fld>
            <a:endParaRPr lang="en-US"/>
          </a:p>
        </p:txBody>
      </p:sp>
      <p:pic>
        <p:nvPicPr>
          <p:cNvPr id="39940" name="Picture 6" descr="atom_to_crystal"/>
          <p:cNvPicPr>
            <a:picLocks noChangeAspect="1" noChangeArrowheads="1"/>
          </p:cNvPicPr>
          <p:nvPr/>
        </p:nvPicPr>
        <p:blipFill>
          <a:blip r:embed="rId2"/>
          <a:srcRect l="4140" t="6563" r="3522" b="9511"/>
          <a:stretch>
            <a:fillRect/>
          </a:stretch>
        </p:blipFill>
        <p:spPr bwMode="auto">
          <a:xfrm>
            <a:off x="1528763" y="1471071"/>
            <a:ext cx="640873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528763" y="451731"/>
            <a:ext cx="7158037" cy="74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4000" dirty="0">
                <a:solidFill>
                  <a:schemeClr val="accent2"/>
                </a:solidFill>
              </a:rPr>
              <a:t>Unit Cell in 3D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3AF3F91-EA0F-49AF-B50A-268034CBB7BA}" type="slidenum">
              <a:rPr lang="en-IN" smtClean="0"/>
              <a:pPr/>
              <a:t>9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848600" cy="685800"/>
          </a:xfrm>
        </p:spPr>
        <p:txBody>
          <a:bodyPr/>
          <a:lstStyle/>
          <a:p>
            <a:pPr algn="ctr" eaLnBrk="1" hangingPunct="1"/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Three common Unit Cell in 3D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t="8559"/>
          <a:stretch>
            <a:fillRect/>
          </a:stretch>
        </p:blipFill>
        <p:spPr bwMode="auto">
          <a:xfrm>
            <a:off x="843440" y="1412776"/>
            <a:ext cx="7457119" cy="458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ET_white_U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T_white_UK">
      <a:majorFont>
        <a:latin typeface="Frutiger 57Cn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T_white_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T_white_U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T_white_U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489</Words>
  <Application>Microsoft Office PowerPoint</Application>
  <PresentationFormat>On-screen Show (4:3)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Baskerville Old Face</vt:lpstr>
      <vt:lpstr>Calibri</vt:lpstr>
      <vt:lpstr>Copperplate Gothic Bold</vt:lpstr>
      <vt:lpstr>Frutiger 45 Light</vt:lpstr>
      <vt:lpstr>Frutiger 57Cn</vt:lpstr>
      <vt:lpstr>Times New Roman</vt:lpstr>
      <vt:lpstr>Verdana</vt:lpstr>
      <vt:lpstr>Wingdings</vt:lpstr>
      <vt:lpstr>CET_white_UK</vt:lpstr>
      <vt:lpstr>Custom Design</vt:lpstr>
      <vt:lpstr>BPM: 2 Engineering Physics-II</vt:lpstr>
      <vt:lpstr>2D Unit Cell example -(NaCl)</vt:lpstr>
      <vt:lpstr>Choice of origin is arbitrary - lattice points need not be atoms - but unit cell size should always be the same.</vt:lpstr>
      <vt:lpstr>This is also a unit cell -  it doesn’t matter if you start from Na or Cl</vt:lpstr>
      <vt:lpstr>- or if you don’t start from an atom</vt:lpstr>
      <vt:lpstr>This is NOT a unit cell even though they are all the same - empty space is not allowed!</vt:lpstr>
      <vt:lpstr>Unit Cell in 3D</vt:lpstr>
      <vt:lpstr>PowerPoint Presentation</vt:lpstr>
      <vt:lpstr>Three common Unit Cell in 3D </vt:lpstr>
      <vt:lpstr>PowerPoint Presentation</vt:lpstr>
      <vt:lpstr>Primitive Unit Cell and vectors</vt:lpstr>
      <vt:lpstr>Primitive Unit Cell</vt:lpstr>
      <vt:lpstr>3D – 14 BRAVAIS LATTICES AND THE SEVEN CRYSTAL SYSTEM</vt:lpstr>
      <vt:lpstr>3D – 14 BRAVAIS LATTICES AND THE SEVEN CRYSTAL SYSTEM</vt:lpstr>
      <vt:lpstr>PowerPoint Presentation</vt:lpstr>
    </vt:vector>
  </TitlesOfParts>
  <Company>Oersted-DTU_Eltek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gh</dc:creator>
  <cp:lastModifiedBy>Prof. B. K. Pandey</cp:lastModifiedBy>
  <cp:revision>495</cp:revision>
  <cp:lastPrinted>2002-01-11T08:56:20Z</cp:lastPrinted>
  <dcterms:created xsi:type="dcterms:W3CDTF">2008-06-04T07:21:59Z</dcterms:created>
  <dcterms:modified xsi:type="dcterms:W3CDTF">2021-04-22T14:01:30Z</dcterms:modified>
</cp:coreProperties>
</file>