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479" r:id="rId3"/>
    <p:sldId id="345" r:id="rId4"/>
    <p:sldId id="407" r:id="rId5"/>
    <p:sldId id="360" r:id="rId6"/>
    <p:sldId id="361" r:id="rId7"/>
    <p:sldId id="362" r:id="rId8"/>
    <p:sldId id="363" r:id="rId9"/>
    <p:sldId id="364" r:id="rId10"/>
    <p:sldId id="365" r:id="rId11"/>
    <p:sldId id="482" r:id="rId12"/>
    <p:sldId id="283" r:id="rId13"/>
    <p:sldId id="257" r:id="rId14"/>
    <p:sldId id="349" r:id="rId15"/>
    <p:sldId id="483" r:id="rId16"/>
    <p:sldId id="371" r:id="rId17"/>
    <p:sldId id="372" r:id="rId18"/>
    <p:sldId id="373" r:id="rId19"/>
  </p:sldIdLst>
  <p:sldSz cx="9144000" cy="6858000" type="screen4x3"/>
  <p:notesSz cx="9236075" cy="70104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hari dubey" initials="o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512F55"/>
    <a:srgbClr val="BA0693"/>
    <a:srgbClr val="666699"/>
    <a:srgbClr val="F66E13"/>
    <a:srgbClr val="65A11F"/>
    <a:srgbClr val="FF9900"/>
    <a:srgbClr val="33CC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2832" autoAdjust="0"/>
  </p:normalViewPr>
  <p:slideViewPr>
    <p:cSldViewPr>
      <p:cViewPr varScale="1">
        <p:scale>
          <a:sx n="72" d="100"/>
          <a:sy n="72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F7762-4A31-44DB-B073-BF156B08DF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11EEA2BC-B25C-4ABC-93A4-02763AB4AC5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Crystal Lattice</a:t>
          </a:r>
        </a:p>
      </dgm:t>
    </dgm:pt>
    <dgm:pt modelId="{863ECAC6-3DF9-47BC-9614-E78620C45987}" type="parTrans" cxnId="{721B5659-184E-4C03-8E02-11B41C9AD397}">
      <dgm:prSet/>
      <dgm:spPr/>
      <dgm:t>
        <a:bodyPr/>
        <a:lstStyle/>
        <a:p>
          <a:endParaRPr lang="en-IN"/>
        </a:p>
      </dgm:t>
    </dgm:pt>
    <dgm:pt modelId="{5D1CCD72-DAC0-4177-A712-64BF6AEC8783}" type="sibTrans" cxnId="{721B5659-184E-4C03-8E02-11B41C9AD397}">
      <dgm:prSet/>
      <dgm:spPr/>
      <dgm:t>
        <a:bodyPr/>
        <a:lstStyle/>
        <a:p>
          <a:endParaRPr lang="en-IN"/>
        </a:p>
      </dgm:t>
    </dgm:pt>
    <dgm:pt modelId="{50B4C813-464C-4712-91E8-09AA9AEADE9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Bravais Lattice (BL)</a:t>
          </a:r>
        </a:p>
      </dgm:t>
    </dgm:pt>
    <dgm:pt modelId="{E30A25EF-27E4-45D0-9388-18F3B9E60597}" type="parTrans" cxnId="{D6B3306E-31DA-436E-ABFC-F4E120C75980}">
      <dgm:prSet/>
      <dgm:spPr/>
      <dgm:t>
        <a:bodyPr/>
        <a:lstStyle/>
        <a:p>
          <a:endParaRPr lang="en-IN"/>
        </a:p>
      </dgm:t>
    </dgm:pt>
    <dgm:pt modelId="{EF621A3B-7817-4553-908F-781ACD72CD71}" type="sibTrans" cxnId="{D6B3306E-31DA-436E-ABFC-F4E120C75980}">
      <dgm:prSet/>
      <dgm:spPr/>
      <dgm:t>
        <a:bodyPr/>
        <a:lstStyle/>
        <a:p>
          <a:endParaRPr lang="en-IN"/>
        </a:p>
      </dgm:t>
    </dgm:pt>
    <dgm:pt modelId="{E3227D41-EEAA-438B-BAAD-85C178EEE97B}">
      <dgm:prSet custT="1"/>
      <dgm:spPr/>
      <dgm:t>
        <a:bodyPr/>
        <a:lstStyle/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r>
            <a:rPr kumimoji="0" lang="tr-T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All atoms are of the same kind 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All lattice points are equivalent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endParaRPr kumimoji="0" lang="tr-TR" altLang="en-US" sz="10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37E628C-C0FF-4669-8A0E-69640BEA7B1F}" type="parTrans" cxnId="{4C787A4B-0712-4384-BA66-58AF25FC1221}">
      <dgm:prSet/>
      <dgm:spPr/>
      <dgm:t>
        <a:bodyPr/>
        <a:lstStyle/>
        <a:p>
          <a:endParaRPr lang="en-IN"/>
        </a:p>
      </dgm:t>
    </dgm:pt>
    <dgm:pt modelId="{10B16078-6538-408D-AB37-B3CE6231614B}" type="sibTrans" cxnId="{4C787A4B-0712-4384-BA66-58AF25FC1221}">
      <dgm:prSet/>
      <dgm:spPr/>
      <dgm:t>
        <a:bodyPr/>
        <a:lstStyle/>
        <a:p>
          <a:endParaRPr lang="en-IN"/>
        </a:p>
      </dgm:t>
    </dgm:pt>
    <dgm:pt modelId="{17D0C673-A8AD-492C-903E-5B377F7334E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Non-Bravais Lattice (non-BL</a:t>
          </a:r>
          <a:r>
            <a:rPr kumimoji="0" lang="tr-T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</a:t>
          </a:r>
        </a:p>
      </dgm:t>
    </dgm:pt>
    <dgm:pt modelId="{A3CA288D-5569-4139-A04E-D7608979D9ED}" type="parTrans" cxnId="{619FA0E5-FBD8-4686-9D31-7C2637F4CAA2}">
      <dgm:prSet/>
      <dgm:spPr/>
      <dgm:t>
        <a:bodyPr/>
        <a:lstStyle/>
        <a:p>
          <a:endParaRPr lang="en-IN"/>
        </a:p>
      </dgm:t>
    </dgm:pt>
    <dgm:pt modelId="{5FBF15BB-4BC2-4496-A1B4-76C736B8264D}" type="sibTrans" cxnId="{619FA0E5-FBD8-4686-9D31-7C2637F4CAA2}">
      <dgm:prSet/>
      <dgm:spPr/>
      <dgm:t>
        <a:bodyPr/>
        <a:lstStyle/>
        <a:p>
          <a:endParaRPr lang="en-IN"/>
        </a:p>
      </dgm:t>
    </dgm:pt>
    <dgm:pt modelId="{106C898E-7408-4CC7-8D36-0B8EDA6726F1}">
      <dgm:prSet custT="1"/>
      <dgm:spPr/>
      <dgm:t>
        <a:bodyPr/>
        <a:lstStyle/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r>
            <a:rPr kumimoji="0" lang="tr-T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endParaRPr kumimoji="0" lang="en-US" altLang="en-US" sz="10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endParaRPr kumimoji="0" lang="en-US" altLang="en-US" sz="10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Char char="§"/>
            <a:tabLst/>
          </a:pP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Atoms can be of different kind</a:t>
          </a: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Some  lattice points are not</a:t>
          </a: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equivalent</a:t>
          </a: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 </a:t>
          </a:r>
          <a:r>
            <a:rPr kumimoji="0" lang="tr-T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 combination of two or more BL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tr-TR" altLang="en-US" sz="1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tr-TR" altLang="en-US" sz="10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357AA6B-8491-48E7-B632-84044EB0EC32}" type="parTrans" cxnId="{30D31D8B-5AF1-4F2F-A319-BA1CE90F294A}">
      <dgm:prSet/>
      <dgm:spPr/>
      <dgm:t>
        <a:bodyPr/>
        <a:lstStyle/>
        <a:p>
          <a:endParaRPr lang="en-IN"/>
        </a:p>
      </dgm:t>
    </dgm:pt>
    <dgm:pt modelId="{28BE1369-AA10-4363-B2D6-F8B043C7196A}" type="sibTrans" cxnId="{30D31D8B-5AF1-4F2F-A319-BA1CE90F294A}">
      <dgm:prSet/>
      <dgm:spPr/>
      <dgm:t>
        <a:bodyPr/>
        <a:lstStyle/>
        <a:p>
          <a:endParaRPr lang="en-IN"/>
        </a:p>
      </dgm:t>
    </dgm:pt>
    <dgm:pt modelId="{95CB9CDF-157F-4A36-9DF9-6F580B2F9B99}" type="pres">
      <dgm:prSet presAssocID="{477F7762-4A31-44DB-B073-BF156B08DF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6E532C-021E-4801-A037-EE13F5550D0A}" type="pres">
      <dgm:prSet presAssocID="{11EEA2BC-B25C-4ABC-93A4-02763AB4AC5E}" presName="hierRoot1" presStyleCnt="0">
        <dgm:presLayoutVars>
          <dgm:hierBranch/>
        </dgm:presLayoutVars>
      </dgm:prSet>
      <dgm:spPr/>
    </dgm:pt>
    <dgm:pt modelId="{2569BC01-16E0-4C3A-91F5-2044E756DF70}" type="pres">
      <dgm:prSet presAssocID="{11EEA2BC-B25C-4ABC-93A4-02763AB4AC5E}" presName="rootComposite1" presStyleCnt="0"/>
      <dgm:spPr/>
    </dgm:pt>
    <dgm:pt modelId="{4B01C911-24F6-4F01-8261-90F0EDC1CFAC}" type="pres">
      <dgm:prSet presAssocID="{11EEA2BC-B25C-4ABC-93A4-02763AB4AC5E}" presName="rootText1" presStyleLbl="node0" presStyleIdx="0" presStyleCnt="1" custLinFactNeighborX="-4381" custLinFactNeighborY="-197">
        <dgm:presLayoutVars>
          <dgm:chPref val="3"/>
        </dgm:presLayoutVars>
      </dgm:prSet>
      <dgm:spPr/>
    </dgm:pt>
    <dgm:pt modelId="{CB99B18D-3178-423A-8E6C-741E68D61B36}" type="pres">
      <dgm:prSet presAssocID="{11EEA2BC-B25C-4ABC-93A4-02763AB4AC5E}" presName="rootConnector1" presStyleLbl="node1" presStyleIdx="0" presStyleCnt="0"/>
      <dgm:spPr/>
    </dgm:pt>
    <dgm:pt modelId="{A2BA34D4-C836-40FE-AD82-F9B7D468FA69}" type="pres">
      <dgm:prSet presAssocID="{11EEA2BC-B25C-4ABC-93A4-02763AB4AC5E}" presName="hierChild2" presStyleCnt="0"/>
      <dgm:spPr/>
    </dgm:pt>
    <dgm:pt modelId="{629A35C1-5BD9-4E51-9040-CF9D095F89E2}" type="pres">
      <dgm:prSet presAssocID="{E30A25EF-27E4-45D0-9388-18F3B9E60597}" presName="Name35" presStyleLbl="parChTrans1D2" presStyleIdx="0" presStyleCnt="2"/>
      <dgm:spPr/>
    </dgm:pt>
    <dgm:pt modelId="{26B7DA7D-D683-4153-B442-4EF6E54F5A5C}" type="pres">
      <dgm:prSet presAssocID="{50B4C813-464C-4712-91E8-09AA9AEADE92}" presName="hierRoot2" presStyleCnt="0">
        <dgm:presLayoutVars>
          <dgm:hierBranch/>
        </dgm:presLayoutVars>
      </dgm:prSet>
      <dgm:spPr/>
    </dgm:pt>
    <dgm:pt modelId="{A915A16F-7849-48C4-A05F-10CAEFE2D86C}" type="pres">
      <dgm:prSet presAssocID="{50B4C813-464C-4712-91E8-09AA9AEADE92}" presName="rootComposite" presStyleCnt="0"/>
      <dgm:spPr/>
    </dgm:pt>
    <dgm:pt modelId="{8EBD679D-49C0-4E6D-9D6E-89F56539E69B}" type="pres">
      <dgm:prSet presAssocID="{50B4C813-464C-4712-91E8-09AA9AEADE92}" presName="rootText" presStyleLbl="node2" presStyleIdx="0" presStyleCnt="2" custLinFactNeighborX="3931" custLinFactNeighborY="-270">
        <dgm:presLayoutVars>
          <dgm:chPref val="3"/>
        </dgm:presLayoutVars>
      </dgm:prSet>
      <dgm:spPr/>
    </dgm:pt>
    <dgm:pt modelId="{D29D8B1B-2CD0-4970-99D8-FF18890AC824}" type="pres">
      <dgm:prSet presAssocID="{50B4C813-464C-4712-91E8-09AA9AEADE92}" presName="rootConnector" presStyleLbl="node2" presStyleIdx="0" presStyleCnt="2"/>
      <dgm:spPr/>
    </dgm:pt>
    <dgm:pt modelId="{EBBFAE78-4C5E-41B6-9ECF-5C4A32D300A3}" type="pres">
      <dgm:prSet presAssocID="{50B4C813-464C-4712-91E8-09AA9AEADE92}" presName="hierChild4" presStyleCnt="0"/>
      <dgm:spPr/>
    </dgm:pt>
    <dgm:pt modelId="{75A28B88-9B39-4D7A-BAEE-9E328B48CE6F}" type="pres">
      <dgm:prSet presAssocID="{037E628C-C0FF-4669-8A0E-69640BEA7B1F}" presName="Name35" presStyleLbl="parChTrans1D3" presStyleIdx="0" presStyleCnt="2"/>
      <dgm:spPr/>
    </dgm:pt>
    <dgm:pt modelId="{560AFB56-3FB4-41FE-93A2-7BECD0DD5E63}" type="pres">
      <dgm:prSet presAssocID="{E3227D41-EEAA-438B-BAAD-85C178EEE97B}" presName="hierRoot2" presStyleCnt="0">
        <dgm:presLayoutVars>
          <dgm:hierBranch val="r"/>
        </dgm:presLayoutVars>
      </dgm:prSet>
      <dgm:spPr/>
    </dgm:pt>
    <dgm:pt modelId="{C18FBCC5-85C0-407C-B1BC-CEC83D4E3DF3}" type="pres">
      <dgm:prSet presAssocID="{E3227D41-EEAA-438B-BAAD-85C178EEE97B}" presName="rootComposite" presStyleCnt="0"/>
      <dgm:spPr/>
    </dgm:pt>
    <dgm:pt modelId="{C595D1CA-D67E-494D-BE46-0B278F5328CD}" type="pres">
      <dgm:prSet presAssocID="{E3227D41-EEAA-438B-BAAD-85C178EEE97B}" presName="rootText" presStyleLbl="node3" presStyleIdx="0" presStyleCnt="2">
        <dgm:presLayoutVars>
          <dgm:chPref val="3"/>
        </dgm:presLayoutVars>
      </dgm:prSet>
      <dgm:spPr/>
    </dgm:pt>
    <dgm:pt modelId="{686ABDAF-93F5-4B17-8A32-8D7238ADE723}" type="pres">
      <dgm:prSet presAssocID="{E3227D41-EEAA-438B-BAAD-85C178EEE97B}" presName="rootConnector" presStyleLbl="node3" presStyleIdx="0" presStyleCnt="2"/>
      <dgm:spPr/>
    </dgm:pt>
    <dgm:pt modelId="{6DE072F1-A999-4F48-8566-78B1318CCF18}" type="pres">
      <dgm:prSet presAssocID="{E3227D41-EEAA-438B-BAAD-85C178EEE97B}" presName="hierChild4" presStyleCnt="0"/>
      <dgm:spPr/>
    </dgm:pt>
    <dgm:pt modelId="{1D07C83F-DBA2-4842-BB88-C175E2324B9E}" type="pres">
      <dgm:prSet presAssocID="{E3227D41-EEAA-438B-BAAD-85C178EEE97B}" presName="hierChild5" presStyleCnt="0"/>
      <dgm:spPr/>
    </dgm:pt>
    <dgm:pt modelId="{B3533BB3-4DC2-4C56-9BB5-97114A3FC2E0}" type="pres">
      <dgm:prSet presAssocID="{50B4C813-464C-4712-91E8-09AA9AEADE92}" presName="hierChild5" presStyleCnt="0"/>
      <dgm:spPr/>
    </dgm:pt>
    <dgm:pt modelId="{4D3C7C9C-18E4-49D8-A32F-863F6C70C246}" type="pres">
      <dgm:prSet presAssocID="{A3CA288D-5569-4139-A04E-D7608979D9ED}" presName="Name35" presStyleLbl="parChTrans1D2" presStyleIdx="1" presStyleCnt="2"/>
      <dgm:spPr/>
    </dgm:pt>
    <dgm:pt modelId="{0A4D85F4-3CF1-45C3-8D3F-1990443A2C10}" type="pres">
      <dgm:prSet presAssocID="{17D0C673-A8AD-492C-903E-5B377F7334E9}" presName="hierRoot2" presStyleCnt="0">
        <dgm:presLayoutVars>
          <dgm:hierBranch/>
        </dgm:presLayoutVars>
      </dgm:prSet>
      <dgm:spPr/>
    </dgm:pt>
    <dgm:pt modelId="{F0150DE6-5DBA-40F7-BF24-9CB168B059FD}" type="pres">
      <dgm:prSet presAssocID="{17D0C673-A8AD-492C-903E-5B377F7334E9}" presName="rootComposite" presStyleCnt="0"/>
      <dgm:spPr/>
    </dgm:pt>
    <dgm:pt modelId="{209C58AE-3957-4BF0-ACBA-E11DF71978D7}" type="pres">
      <dgm:prSet presAssocID="{17D0C673-A8AD-492C-903E-5B377F7334E9}" presName="rootText" presStyleLbl="node2" presStyleIdx="1" presStyleCnt="2">
        <dgm:presLayoutVars>
          <dgm:chPref val="3"/>
        </dgm:presLayoutVars>
      </dgm:prSet>
      <dgm:spPr/>
    </dgm:pt>
    <dgm:pt modelId="{DF7BC71D-1BCF-4E78-848A-E629FF093AD7}" type="pres">
      <dgm:prSet presAssocID="{17D0C673-A8AD-492C-903E-5B377F7334E9}" presName="rootConnector" presStyleLbl="node2" presStyleIdx="1" presStyleCnt="2"/>
      <dgm:spPr/>
    </dgm:pt>
    <dgm:pt modelId="{0F98C217-6B8D-4FED-B94E-A69DBC530860}" type="pres">
      <dgm:prSet presAssocID="{17D0C673-A8AD-492C-903E-5B377F7334E9}" presName="hierChild4" presStyleCnt="0"/>
      <dgm:spPr/>
    </dgm:pt>
    <dgm:pt modelId="{16C8B6B5-5A37-4B02-AFE8-0CAA8C4CF8FE}" type="pres">
      <dgm:prSet presAssocID="{9357AA6B-8491-48E7-B632-84044EB0EC32}" presName="Name35" presStyleLbl="parChTrans1D3" presStyleIdx="1" presStyleCnt="2"/>
      <dgm:spPr/>
    </dgm:pt>
    <dgm:pt modelId="{33D24A23-B10B-46B8-95BD-E7A0F8E01822}" type="pres">
      <dgm:prSet presAssocID="{106C898E-7408-4CC7-8D36-0B8EDA6726F1}" presName="hierRoot2" presStyleCnt="0">
        <dgm:presLayoutVars>
          <dgm:hierBranch val="r"/>
        </dgm:presLayoutVars>
      </dgm:prSet>
      <dgm:spPr/>
    </dgm:pt>
    <dgm:pt modelId="{8605ADE3-EA6D-4E0C-B945-21D33D967297}" type="pres">
      <dgm:prSet presAssocID="{106C898E-7408-4CC7-8D36-0B8EDA6726F1}" presName="rootComposite" presStyleCnt="0"/>
      <dgm:spPr/>
    </dgm:pt>
    <dgm:pt modelId="{65181A0E-04DF-418A-9AA5-4464660CE74F}" type="pres">
      <dgm:prSet presAssocID="{106C898E-7408-4CC7-8D36-0B8EDA6726F1}" presName="rootText" presStyleLbl="node3" presStyleIdx="1" presStyleCnt="2">
        <dgm:presLayoutVars>
          <dgm:chPref val="3"/>
        </dgm:presLayoutVars>
      </dgm:prSet>
      <dgm:spPr/>
    </dgm:pt>
    <dgm:pt modelId="{62176C5B-66E1-4230-8468-A9B76A24A530}" type="pres">
      <dgm:prSet presAssocID="{106C898E-7408-4CC7-8D36-0B8EDA6726F1}" presName="rootConnector" presStyleLbl="node3" presStyleIdx="1" presStyleCnt="2"/>
      <dgm:spPr/>
    </dgm:pt>
    <dgm:pt modelId="{DB71A1B7-DE15-489D-8A89-F7471B0D4989}" type="pres">
      <dgm:prSet presAssocID="{106C898E-7408-4CC7-8D36-0B8EDA6726F1}" presName="hierChild4" presStyleCnt="0"/>
      <dgm:spPr/>
    </dgm:pt>
    <dgm:pt modelId="{B044D083-99EE-4B60-B6F8-87E25C3CE56D}" type="pres">
      <dgm:prSet presAssocID="{106C898E-7408-4CC7-8D36-0B8EDA6726F1}" presName="hierChild5" presStyleCnt="0"/>
      <dgm:spPr/>
    </dgm:pt>
    <dgm:pt modelId="{664A0E73-CF6B-4B18-AAC9-AED937FCE5E7}" type="pres">
      <dgm:prSet presAssocID="{17D0C673-A8AD-492C-903E-5B377F7334E9}" presName="hierChild5" presStyleCnt="0"/>
      <dgm:spPr/>
    </dgm:pt>
    <dgm:pt modelId="{8C016597-0488-49A4-8774-B320AC115AE9}" type="pres">
      <dgm:prSet presAssocID="{11EEA2BC-B25C-4ABC-93A4-02763AB4AC5E}" presName="hierChild3" presStyleCnt="0"/>
      <dgm:spPr/>
    </dgm:pt>
  </dgm:ptLst>
  <dgm:cxnLst>
    <dgm:cxn modelId="{FB775E05-2FCE-413F-9127-CB1FA88D410F}" type="presOf" srcId="{A3CA288D-5569-4139-A04E-D7608979D9ED}" destId="{4D3C7C9C-18E4-49D8-A32F-863F6C70C246}" srcOrd="0" destOrd="0" presId="urn:microsoft.com/office/officeart/2005/8/layout/orgChart1"/>
    <dgm:cxn modelId="{7A2D9806-B0F9-433E-BB79-8B5155797FC3}" type="presOf" srcId="{11EEA2BC-B25C-4ABC-93A4-02763AB4AC5E}" destId="{4B01C911-24F6-4F01-8261-90F0EDC1CFAC}" srcOrd="0" destOrd="0" presId="urn:microsoft.com/office/officeart/2005/8/layout/orgChart1"/>
    <dgm:cxn modelId="{AFBDA90E-4A0A-495C-BD28-0EAF7107764B}" type="presOf" srcId="{E30A25EF-27E4-45D0-9388-18F3B9E60597}" destId="{629A35C1-5BD9-4E51-9040-CF9D095F89E2}" srcOrd="0" destOrd="0" presId="urn:microsoft.com/office/officeart/2005/8/layout/orgChart1"/>
    <dgm:cxn modelId="{B48ACF0F-6EF5-4964-A357-6CADF2C45D59}" type="presOf" srcId="{17D0C673-A8AD-492C-903E-5B377F7334E9}" destId="{DF7BC71D-1BCF-4E78-848A-E629FF093AD7}" srcOrd="1" destOrd="0" presId="urn:microsoft.com/office/officeart/2005/8/layout/orgChart1"/>
    <dgm:cxn modelId="{F9B7CA30-4B65-4DFB-AFDA-20FC05B4F3DD}" type="presOf" srcId="{50B4C813-464C-4712-91E8-09AA9AEADE92}" destId="{8EBD679D-49C0-4E6D-9D6E-89F56539E69B}" srcOrd="0" destOrd="0" presId="urn:microsoft.com/office/officeart/2005/8/layout/orgChart1"/>
    <dgm:cxn modelId="{DD6C2331-0761-4453-837E-A90A263296B5}" type="presOf" srcId="{17D0C673-A8AD-492C-903E-5B377F7334E9}" destId="{209C58AE-3957-4BF0-ACBA-E11DF71978D7}" srcOrd="0" destOrd="0" presId="urn:microsoft.com/office/officeart/2005/8/layout/orgChart1"/>
    <dgm:cxn modelId="{55202643-DB77-46AC-AD5E-F48B40C6C148}" type="presOf" srcId="{037E628C-C0FF-4669-8A0E-69640BEA7B1F}" destId="{75A28B88-9B39-4D7A-BAEE-9E328B48CE6F}" srcOrd="0" destOrd="0" presId="urn:microsoft.com/office/officeart/2005/8/layout/orgChart1"/>
    <dgm:cxn modelId="{4C787A4B-0712-4384-BA66-58AF25FC1221}" srcId="{50B4C813-464C-4712-91E8-09AA9AEADE92}" destId="{E3227D41-EEAA-438B-BAAD-85C178EEE97B}" srcOrd="0" destOrd="0" parTransId="{037E628C-C0FF-4669-8A0E-69640BEA7B1F}" sibTransId="{10B16078-6538-408D-AB37-B3CE6231614B}"/>
    <dgm:cxn modelId="{D6B3306E-31DA-436E-ABFC-F4E120C75980}" srcId="{11EEA2BC-B25C-4ABC-93A4-02763AB4AC5E}" destId="{50B4C813-464C-4712-91E8-09AA9AEADE92}" srcOrd="0" destOrd="0" parTransId="{E30A25EF-27E4-45D0-9388-18F3B9E60597}" sibTransId="{EF621A3B-7817-4553-908F-781ACD72CD71}"/>
    <dgm:cxn modelId="{1F470377-BBD9-4F3A-8840-1EA697A22A27}" type="presOf" srcId="{106C898E-7408-4CC7-8D36-0B8EDA6726F1}" destId="{62176C5B-66E1-4230-8468-A9B76A24A530}" srcOrd="1" destOrd="0" presId="urn:microsoft.com/office/officeart/2005/8/layout/orgChart1"/>
    <dgm:cxn modelId="{721B5659-184E-4C03-8E02-11B41C9AD397}" srcId="{477F7762-4A31-44DB-B073-BF156B08DF52}" destId="{11EEA2BC-B25C-4ABC-93A4-02763AB4AC5E}" srcOrd="0" destOrd="0" parTransId="{863ECAC6-3DF9-47BC-9614-E78620C45987}" sibTransId="{5D1CCD72-DAC0-4177-A712-64BF6AEC8783}"/>
    <dgm:cxn modelId="{CA9A6C7E-F8D1-4431-8A3A-DA6B33A7DB9D}" type="presOf" srcId="{11EEA2BC-B25C-4ABC-93A4-02763AB4AC5E}" destId="{CB99B18D-3178-423A-8E6C-741E68D61B36}" srcOrd="1" destOrd="0" presId="urn:microsoft.com/office/officeart/2005/8/layout/orgChart1"/>
    <dgm:cxn modelId="{3AFCA581-F5C0-47B1-84B7-76ECC74310DB}" type="presOf" srcId="{477F7762-4A31-44DB-B073-BF156B08DF52}" destId="{95CB9CDF-157F-4A36-9DF9-6F580B2F9B99}" srcOrd="0" destOrd="0" presId="urn:microsoft.com/office/officeart/2005/8/layout/orgChart1"/>
    <dgm:cxn modelId="{30D31D8B-5AF1-4F2F-A319-BA1CE90F294A}" srcId="{17D0C673-A8AD-492C-903E-5B377F7334E9}" destId="{106C898E-7408-4CC7-8D36-0B8EDA6726F1}" srcOrd="0" destOrd="0" parTransId="{9357AA6B-8491-48E7-B632-84044EB0EC32}" sibTransId="{28BE1369-AA10-4363-B2D6-F8B043C7196A}"/>
    <dgm:cxn modelId="{65E015B7-4276-46D5-A737-DBFBFC41D0B5}" type="presOf" srcId="{9357AA6B-8491-48E7-B632-84044EB0EC32}" destId="{16C8B6B5-5A37-4B02-AFE8-0CAA8C4CF8FE}" srcOrd="0" destOrd="0" presId="urn:microsoft.com/office/officeart/2005/8/layout/orgChart1"/>
    <dgm:cxn modelId="{9B769CD1-C0C8-4292-8C15-42FC7558D96A}" type="presOf" srcId="{50B4C813-464C-4712-91E8-09AA9AEADE92}" destId="{D29D8B1B-2CD0-4970-99D8-FF18890AC824}" srcOrd="1" destOrd="0" presId="urn:microsoft.com/office/officeart/2005/8/layout/orgChart1"/>
    <dgm:cxn modelId="{A45D46D6-5E58-43EF-BD3B-B80E0DC3BF6B}" type="presOf" srcId="{E3227D41-EEAA-438B-BAAD-85C178EEE97B}" destId="{C595D1CA-D67E-494D-BE46-0B278F5328CD}" srcOrd="0" destOrd="0" presId="urn:microsoft.com/office/officeart/2005/8/layout/orgChart1"/>
    <dgm:cxn modelId="{0F4EFDDA-A552-49AD-A8A6-5F03AC358569}" type="presOf" srcId="{106C898E-7408-4CC7-8D36-0B8EDA6726F1}" destId="{65181A0E-04DF-418A-9AA5-4464660CE74F}" srcOrd="0" destOrd="0" presId="urn:microsoft.com/office/officeart/2005/8/layout/orgChart1"/>
    <dgm:cxn modelId="{619FA0E5-FBD8-4686-9D31-7C2637F4CAA2}" srcId="{11EEA2BC-B25C-4ABC-93A4-02763AB4AC5E}" destId="{17D0C673-A8AD-492C-903E-5B377F7334E9}" srcOrd="1" destOrd="0" parTransId="{A3CA288D-5569-4139-A04E-D7608979D9ED}" sibTransId="{5FBF15BB-4BC2-4496-A1B4-76C736B8264D}"/>
    <dgm:cxn modelId="{F9546FE8-32D9-4B59-9444-95CB416E8917}" type="presOf" srcId="{E3227D41-EEAA-438B-BAAD-85C178EEE97B}" destId="{686ABDAF-93F5-4B17-8A32-8D7238ADE723}" srcOrd="1" destOrd="0" presId="urn:microsoft.com/office/officeart/2005/8/layout/orgChart1"/>
    <dgm:cxn modelId="{9A452859-855A-4759-AA49-31953ECD8C9F}" type="presParOf" srcId="{95CB9CDF-157F-4A36-9DF9-6F580B2F9B99}" destId="{1D6E532C-021E-4801-A037-EE13F5550D0A}" srcOrd="0" destOrd="0" presId="urn:microsoft.com/office/officeart/2005/8/layout/orgChart1"/>
    <dgm:cxn modelId="{B9A39EBA-089A-4682-89AF-6701D6DF8FFB}" type="presParOf" srcId="{1D6E532C-021E-4801-A037-EE13F5550D0A}" destId="{2569BC01-16E0-4C3A-91F5-2044E756DF70}" srcOrd="0" destOrd="0" presId="urn:microsoft.com/office/officeart/2005/8/layout/orgChart1"/>
    <dgm:cxn modelId="{D89C0562-4818-49FA-8978-D0F22555E38A}" type="presParOf" srcId="{2569BC01-16E0-4C3A-91F5-2044E756DF70}" destId="{4B01C911-24F6-4F01-8261-90F0EDC1CFAC}" srcOrd="0" destOrd="0" presId="urn:microsoft.com/office/officeart/2005/8/layout/orgChart1"/>
    <dgm:cxn modelId="{BA098052-681A-4ED8-A661-3E997A41053C}" type="presParOf" srcId="{2569BC01-16E0-4C3A-91F5-2044E756DF70}" destId="{CB99B18D-3178-423A-8E6C-741E68D61B36}" srcOrd="1" destOrd="0" presId="urn:microsoft.com/office/officeart/2005/8/layout/orgChart1"/>
    <dgm:cxn modelId="{5D60CB76-53DE-4FCA-A75A-750B01FFBD47}" type="presParOf" srcId="{1D6E532C-021E-4801-A037-EE13F5550D0A}" destId="{A2BA34D4-C836-40FE-AD82-F9B7D468FA69}" srcOrd="1" destOrd="0" presId="urn:microsoft.com/office/officeart/2005/8/layout/orgChart1"/>
    <dgm:cxn modelId="{D5A6E8F4-5DD2-46C7-A08B-9F70125F88BA}" type="presParOf" srcId="{A2BA34D4-C836-40FE-AD82-F9B7D468FA69}" destId="{629A35C1-5BD9-4E51-9040-CF9D095F89E2}" srcOrd="0" destOrd="0" presId="urn:microsoft.com/office/officeart/2005/8/layout/orgChart1"/>
    <dgm:cxn modelId="{B06F576E-04BC-4779-91D6-A29A2EDD37A8}" type="presParOf" srcId="{A2BA34D4-C836-40FE-AD82-F9B7D468FA69}" destId="{26B7DA7D-D683-4153-B442-4EF6E54F5A5C}" srcOrd="1" destOrd="0" presId="urn:microsoft.com/office/officeart/2005/8/layout/orgChart1"/>
    <dgm:cxn modelId="{768A4869-7095-4370-A05B-E43B78710008}" type="presParOf" srcId="{26B7DA7D-D683-4153-B442-4EF6E54F5A5C}" destId="{A915A16F-7849-48C4-A05F-10CAEFE2D86C}" srcOrd="0" destOrd="0" presId="urn:microsoft.com/office/officeart/2005/8/layout/orgChart1"/>
    <dgm:cxn modelId="{36513570-7836-42BE-AEDA-21E81B645452}" type="presParOf" srcId="{A915A16F-7849-48C4-A05F-10CAEFE2D86C}" destId="{8EBD679D-49C0-4E6D-9D6E-89F56539E69B}" srcOrd="0" destOrd="0" presId="urn:microsoft.com/office/officeart/2005/8/layout/orgChart1"/>
    <dgm:cxn modelId="{B9496FB0-92E4-4BBD-B4BD-34FAA623AD58}" type="presParOf" srcId="{A915A16F-7849-48C4-A05F-10CAEFE2D86C}" destId="{D29D8B1B-2CD0-4970-99D8-FF18890AC824}" srcOrd="1" destOrd="0" presId="urn:microsoft.com/office/officeart/2005/8/layout/orgChart1"/>
    <dgm:cxn modelId="{2E6B956D-9E50-46B3-9F2C-B82306490A2F}" type="presParOf" srcId="{26B7DA7D-D683-4153-B442-4EF6E54F5A5C}" destId="{EBBFAE78-4C5E-41B6-9ECF-5C4A32D300A3}" srcOrd="1" destOrd="0" presId="urn:microsoft.com/office/officeart/2005/8/layout/orgChart1"/>
    <dgm:cxn modelId="{F20911B0-EC5E-4648-9153-4F0B915FE0A0}" type="presParOf" srcId="{EBBFAE78-4C5E-41B6-9ECF-5C4A32D300A3}" destId="{75A28B88-9B39-4D7A-BAEE-9E328B48CE6F}" srcOrd="0" destOrd="0" presId="urn:microsoft.com/office/officeart/2005/8/layout/orgChart1"/>
    <dgm:cxn modelId="{DC279FB9-B1F1-4CCD-ADB7-30F1DC85B763}" type="presParOf" srcId="{EBBFAE78-4C5E-41B6-9ECF-5C4A32D300A3}" destId="{560AFB56-3FB4-41FE-93A2-7BECD0DD5E63}" srcOrd="1" destOrd="0" presId="urn:microsoft.com/office/officeart/2005/8/layout/orgChart1"/>
    <dgm:cxn modelId="{BDE1250A-EA8B-4E85-AE9D-A39ED72D79AB}" type="presParOf" srcId="{560AFB56-3FB4-41FE-93A2-7BECD0DD5E63}" destId="{C18FBCC5-85C0-407C-B1BC-CEC83D4E3DF3}" srcOrd="0" destOrd="0" presId="urn:microsoft.com/office/officeart/2005/8/layout/orgChart1"/>
    <dgm:cxn modelId="{F51FEDC1-85B6-4515-AC8C-59D109D2C413}" type="presParOf" srcId="{C18FBCC5-85C0-407C-B1BC-CEC83D4E3DF3}" destId="{C595D1CA-D67E-494D-BE46-0B278F5328CD}" srcOrd="0" destOrd="0" presId="urn:microsoft.com/office/officeart/2005/8/layout/orgChart1"/>
    <dgm:cxn modelId="{209A49EE-2B6D-48AF-87E6-5C182A03CB6B}" type="presParOf" srcId="{C18FBCC5-85C0-407C-B1BC-CEC83D4E3DF3}" destId="{686ABDAF-93F5-4B17-8A32-8D7238ADE723}" srcOrd="1" destOrd="0" presId="urn:microsoft.com/office/officeart/2005/8/layout/orgChart1"/>
    <dgm:cxn modelId="{B0215A51-349E-405B-9B72-FB10F62B3BE6}" type="presParOf" srcId="{560AFB56-3FB4-41FE-93A2-7BECD0DD5E63}" destId="{6DE072F1-A999-4F48-8566-78B1318CCF18}" srcOrd="1" destOrd="0" presId="urn:microsoft.com/office/officeart/2005/8/layout/orgChart1"/>
    <dgm:cxn modelId="{D4006C4B-8C1B-4B86-88FC-FCCA90FF819F}" type="presParOf" srcId="{560AFB56-3FB4-41FE-93A2-7BECD0DD5E63}" destId="{1D07C83F-DBA2-4842-BB88-C175E2324B9E}" srcOrd="2" destOrd="0" presId="urn:microsoft.com/office/officeart/2005/8/layout/orgChart1"/>
    <dgm:cxn modelId="{F67DB33A-87F3-4671-BD82-4C278FEE8FF5}" type="presParOf" srcId="{26B7DA7D-D683-4153-B442-4EF6E54F5A5C}" destId="{B3533BB3-4DC2-4C56-9BB5-97114A3FC2E0}" srcOrd="2" destOrd="0" presId="urn:microsoft.com/office/officeart/2005/8/layout/orgChart1"/>
    <dgm:cxn modelId="{77EF64EF-BB50-4412-89BA-00B77780D887}" type="presParOf" srcId="{A2BA34D4-C836-40FE-AD82-F9B7D468FA69}" destId="{4D3C7C9C-18E4-49D8-A32F-863F6C70C246}" srcOrd="2" destOrd="0" presId="urn:microsoft.com/office/officeart/2005/8/layout/orgChart1"/>
    <dgm:cxn modelId="{0C6EE001-04E3-4050-AADA-15B0AD541CE3}" type="presParOf" srcId="{A2BA34D4-C836-40FE-AD82-F9B7D468FA69}" destId="{0A4D85F4-3CF1-45C3-8D3F-1990443A2C10}" srcOrd="3" destOrd="0" presId="urn:microsoft.com/office/officeart/2005/8/layout/orgChart1"/>
    <dgm:cxn modelId="{A82014DA-F6AC-4092-BBD2-174568800572}" type="presParOf" srcId="{0A4D85F4-3CF1-45C3-8D3F-1990443A2C10}" destId="{F0150DE6-5DBA-40F7-BF24-9CB168B059FD}" srcOrd="0" destOrd="0" presId="urn:microsoft.com/office/officeart/2005/8/layout/orgChart1"/>
    <dgm:cxn modelId="{6A87FDC7-B18C-4B9B-BA34-E4B00962D155}" type="presParOf" srcId="{F0150DE6-5DBA-40F7-BF24-9CB168B059FD}" destId="{209C58AE-3957-4BF0-ACBA-E11DF71978D7}" srcOrd="0" destOrd="0" presId="urn:microsoft.com/office/officeart/2005/8/layout/orgChart1"/>
    <dgm:cxn modelId="{454A2DB7-96CA-4002-986C-D3BB7C68FFBA}" type="presParOf" srcId="{F0150DE6-5DBA-40F7-BF24-9CB168B059FD}" destId="{DF7BC71D-1BCF-4E78-848A-E629FF093AD7}" srcOrd="1" destOrd="0" presId="urn:microsoft.com/office/officeart/2005/8/layout/orgChart1"/>
    <dgm:cxn modelId="{BE7F8119-A7CC-4BCC-9D95-D4ADC750D43D}" type="presParOf" srcId="{0A4D85F4-3CF1-45C3-8D3F-1990443A2C10}" destId="{0F98C217-6B8D-4FED-B94E-A69DBC530860}" srcOrd="1" destOrd="0" presId="urn:microsoft.com/office/officeart/2005/8/layout/orgChart1"/>
    <dgm:cxn modelId="{DCCF1191-4DEE-4349-8300-0E63717BEC78}" type="presParOf" srcId="{0F98C217-6B8D-4FED-B94E-A69DBC530860}" destId="{16C8B6B5-5A37-4B02-AFE8-0CAA8C4CF8FE}" srcOrd="0" destOrd="0" presId="urn:microsoft.com/office/officeart/2005/8/layout/orgChart1"/>
    <dgm:cxn modelId="{24837AE2-6910-4830-A58B-09F31C243B18}" type="presParOf" srcId="{0F98C217-6B8D-4FED-B94E-A69DBC530860}" destId="{33D24A23-B10B-46B8-95BD-E7A0F8E01822}" srcOrd="1" destOrd="0" presId="urn:microsoft.com/office/officeart/2005/8/layout/orgChart1"/>
    <dgm:cxn modelId="{79B9EDB1-253C-48B6-AB30-583D179D8F7A}" type="presParOf" srcId="{33D24A23-B10B-46B8-95BD-E7A0F8E01822}" destId="{8605ADE3-EA6D-4E0C-B945-21D33D967297}" srcOrd="0" destOrd="0" presId="urn:microsoft.com/office/officeart/2005/8/layout/orgChart1"/>
    <dgm:cxn modelId="{A8430EB5-8EE0-4F56-854E-14E8B3804BB7}" type="presParOf" srcId="{8605ADE3-EA6D-4E0C-B945-21D33D967297}" destId="{65181A0E-04DF-418A-9AA5-4464660CE74F}" srcOrd="0" destOrd="0" presId="urn:microsoft.com/office/officeart/2005/8/layout/orgChart1"/>
    <dgm:cxn modelId="{AFC60D15-C460-4410-A18A-A7212A906B3F}" type="presParOf" srcId="{8605ADE3-EA6D-4E0C-B945-21D33D967297}" destId="{62176C5B-66E1-4230-8468-A9B76A24A530}" srcOrd="1" destOrd="0" presId="urn:microsoft.com/office/officeart/2005/8/layout/orgChart1"/>
    <dgm:cxn modelId="{E844E76A-7A31-4DFC-B284-853BF499C7F1}" type="presParOf" srcId="{33D24A23-B10B-46B8-95BD-E7A0F8E01822}" destId="{DB71A1B7-DE15-489D-8A89-F7471B0D4989}" srcOrd="1" destOrd="0" presId="urn:microsoft.com/office/officeart/2005/8/layout/orgChart1"/>
    <dgm:cxn modelId="{0E75C379-C178-47C0-BE65-4D62E6FBA1CA}" type="presParOf" srcId="{33D24A23-B10B-46B8-95BD-E7A0F8E01822}" destId="{B044D083-99EE-4B60-B6F8-87E25C3CE56D}" srcOrd="2" destOrd="0" presId="urn:microsoft.com/office/officeart/2005/8/layout/orgChart1"/>
    <dgm:cxn modelId="{A75CC4D1-7DE5-49E4-B0BF-410BFD53655E}" type="presParOf" srcId="{0A4D85F4-3CF1-45C3-8D3F-1990443A2C10}" destId="{664A0E73-CF6B-4B18-AAC9-AED937FCE5E7}" srcOrd="2" destOrd="0" presId="urn:microsoft.com/office/officeart/2005/8/layout/orgChart1"/>
    <dgm:cxn modelId="{25556DF4-36F0-4252-9CFC-1A8C23CE20F9}" type="presParOf" srcId="{1D6E532C-021E-4801-A037-EE13F5550D0A}" destId="{8C016597-0488-49A4-8774-B320AC115A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B6B5-5A37-4B02-AFE8-0CAA8C4CF8FE}">
      <dsp:nvSpPr>
        <dsp:cNvPr id="0" name=""/>
        <dsp:cNvSpPr/>
      </dsp:nvSpPr>
      <dsp:spPr>
        <a:xfrm>
          <a:off x="5092505" y="2323357"/>
          <a:ext cx="91440" cy="403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7C9C-18E4-49D8-A32F-863F6C70C246}">
      <dsp:nvSpPr>
        <dsp:cNvPr id="0" name=""/>
        <dsp:cNvSpPr/>
      </dsp:nvSpPr>
      <dsp:spPr>
        <a:xfrm>
          <a:off x="3892576" y="959948"/>
          <a:ext cx="1245648" cy="40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71"/>
              </a:lnTo>
              <a:lnTo>
                <a:pt x="1245648" y="201871"/>
              </a:lnTo>
              <a:lnTo>
                <a:pt x="1245648" y="403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28B88-9B39-4D7A-BAEE-9E328B48CE6F}">
      <dsp:nvSpPr>
        <dsp:cNvPr id="0" name=""/>
        <dsp:cNvSpPr/>
      </dsp:nvSpPr>
      <dsp:spPr>
        <a:xfrm>
          <a:off x="2769429" y="2320765"/>
          <a:ext cx="91440" cy="405770"/>
        </a:xfrm>
        <a:custGeom>
          <a:avLst/>
          <a:gdLst/>
          <a:ahLst/>
          <a:cxnLst/>
          <a:rect l="0" t="0" r="0" b="0"/>
          <a:pathLst>
            <a:path>
              <a:moveTo>
                <a:pt x="121191" y="0"/>
              </a:moveTo>
              <a:lnTo>
                <a:pt x="121191" y="204181"/>
              </a:lnTo>
              <a:lnTo>
                <a:pt x="45720" y="204181"/>
              </a:lnTo>
              <a:lnTo>
                <a:pt x="45720" y="405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A35C1-5BD9-4E51-9040-CF9D095F89E2}">
      <dsp:nvSpPr>
        <dsp:cNvPr id="0" name=""/>
        <dsp:cNvSpPr/>
      </dsp:nvSpPr>
      <dsp:spPr>
        <a:xfrm>
          <a:off x="2890620" y="959948"/>
          <a:ext cx="1001956" cy="400868"/>
        </a:xfrm>
        <a:custGeom>
          <a:avLst/>
          <a:gdLst/>
          <a:ahLst/>
          <a:cxnLst/>
          <a:rect l="0" t="0" r="0" b="0"/>
          <a:pathLst>
            <a:path>
              <a:moveTo>
                <a:pt x="1001956" y="0"/>
              </a:moveTo>
              <a:lnTo>
                <a:pt x="1001956" y="199279"/>
              </a:lnTo>
              <a:lnTo>
                <a:pt x="0" y="199279"/>
              </a:lnTo>
              <a:lnTo>
                <a:pt x="0" y="400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1C911-24F6-4F01-8261-90F0EDC1CFAC}">
      <dsp:nvSpPr>
        <dsp:cNvPr id="0" name=""/>
        <dsp:cNvSpPr/>
      </dsp:nvSpPr>
      <dsp:spPr>
        <a:xfrm>
          <a:off x="2932628" y="0"/>
          <a:ext cx="1919897" cy="959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Crystal Lattice</a:t>
          </a:r>
        </a:p>
      </dsp:txBody>
      <dsp:txXfrm>
        <a:off x="2932628" y="0"/>
        <a:ext cx="1919897" cy="959948"/>
      </dsp:txXfrm>
    </dsp:sp>
    <dsp:sp modelId="{8EBD679D-49C0-4E6D-9D6E-89F56539E69B}">
      <dsp:nvSpPr>
        <dsp:cNvPr id="0" name=""/>
        <dsp:cNvSpPr/>
      </dsp:nvSpPr>
      <dsp:spPr>
        <a:xfrm>
          <a:off x="1930672" y="1360817"/>
          <a:ext cx="1919897" cy="959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Bravais Lattice (BL)</a:t>
          </a:r>
        </a:p>
      </dsp:txBody>
      <dsp:txXfrm>
        <a:off x="1930672" y="1360817"/>
        <a:ext cx="1919897" cy="959948"/>
      </dsp:txXfrm>
    </dsp:sp>
    <dsp:sp modelId="{C595D1CA-D67E-494D-BE46-0B278F5328CD}">
      <dsp:nvSpPr>
        <dsp:cNvPr id="0" name=""/>
        <dsp:cNvSpPr/>
      </dsp:nvSpPr>
      <dsp:spPr>
        <a:xfrm>
          <a:off x="1855200" y="2726536"/>
          <a:ext cx="1919897" cy="959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All atoms are of the same kind 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All lattice points are equivalent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tr-TR" altLang="en-US" sz="1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855200" y="2726536"/>
        <a:ext cx="1919897" cy="959948"/>
      </dsp:txXfrm>
    </dsp:sp>
    <dsp:sp modelId="{209C58AE-3957-4BF0-ACBA-E11DF71978D7}">
      <dsp:nvSpPr>
        <dsp:cNvPr id="0" name=""/>
        <dsp:cNvSpPr/>
      </dsp:nvSpPr>
      <dsp:spPr>
        <a:xfrm>
          <a:off x="4178276" y="1363409"/>
          <a:ext cx="1919897" cy="959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Non-Bravais Lattice (non-BL</a:t>
          </a:r>
          <a:r>
            <a:rPr kumimoji="0" lang="tr-TR" altLang="en-US" sz="1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</a:t>
          </a:r>
        </a:p>
      </dsp:txBody>
      <dsp:txXfrm>
        <a:off x="4178276" y="1363409"/>
        <a:ext cx="1919897" cy="959948"/>
      </dsp:txXfrm>
    </dsp:sp>
    <dsp:sp modelId="{65181A0E-04DF-418A-9AA5-4464660CE74F}">
      <dsp:nvSpPr>
        <dsp:cNvPr id="0" name=""/>
        <dsp:cNvSpPr/>
      </dsp:nvSpPr>
      <dsp:spPr>
        <a:xfrm>
          <a:off x="4178276" y="2726536"/>
          <a:ext cx="1919897" cy="959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endParaRPr kumimoji="0" lang="en-US" altLang="en-US" sz="1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Atoms can be of different kind</a:t>
          </a: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Some  lattice points are not</a:t>
          </a: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equivalent</a:t>
          </a: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 </a:t>
          </a:r>
          <a:r>
            <a:rPr kumimoji="0" lang="tr-TR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 combination of two or more BL</a:t>
          </a: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tr-TR" altLang="en-US" sz="1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just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tr-TR" altLang="en-US" sz="1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178276" y="2726536"/>
        <a:ext cx="1919897" cy="959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1613" y="0"/>
            <a:ext cx="39322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3850"/>
            <a:ext cx="403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1613" y="6673850"/>
            <a:ext cx="39322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53476-5BC3-4714-B916-D6A099209BAA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3200" y="0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542925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8413" y="3314700"/>
            <a:ext cx="67595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3375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3200" y="6683375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363FAC79-5900-4691-8FC8-5D31313673BD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1736-1197-4A27-ABBB-E9962AE35892}" type="slidenum">
              <a:rPr kumimoji="0" lang="da-DK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50AC1D-6442-4168-850F-508F03FC6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5F10A-DD43-479D-BED0-74960C604E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88E37-E212-4A03-BCEA-ACFB457D34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F9ECBF-F234-42DE-B768-8A6B39D0E5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7D46E4-A05F-4788-83AB-02270FC537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762000"/>
            <a:ext cx="1962150" cy="4724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73405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8A94-5324-4679-8672-13C6648B8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69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EC67-40BD-4349-94FA-0B94B1237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76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07798-474F-4D47-9579-7E78B7792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0544-D61D-41EF-825C-80F2C6D5C9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57478-7898-488C-9B8B-2AC10605A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29D18-767B-4569-BEB8-D18691116F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25340-754E-4979-8ACA-4E6B0289B5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ABC8-F110-4605-BBFD-07CE6E9977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058E2-1A2E-48E8-93A1-0990DFD8C5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3F37-EB22-43CB-9D3A-F4BA35B758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FB5C3-0862-4923-A21C-B6921C33D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C379-915D-41D3-80F7-B166302A0D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EEA07-A8F0-4AA0-A174-D74E76FF7C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5"/>
          <p:cNvSpPr txBox="1">
            <a:spLocks noChangeArrowheads="1"/>
          </p:cNvSpPr>
          <p:nvPr/>
        </p:nvSpPr>
        <p:spPr bwMode="auto">
          <a:xfrm>
            <a:off x="457200" y="6400800"/>
            <a:ext cx="94615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EF09B32-439D-4645-BF50-9113890C07F7}" type="datetime1">
              <a:rPr lang="da-DK" altLang="en-US" sz="900" b="0" smtClean="0">
                <a:solidFill>
                  <a:srgbClr val="CCCCCC"/>
                </a:solidFill>
                <a:latin typeface="Frutiger 57Cn" pitchFamily="34" charset="0"/>
              </a:rPr>
              <a:pPr>
                <a:spcBef>
                  <a:spcPct val="50000"/>
                </a:spcBef>
                <a:defRPr/>
              </a:pPr>
              <a:t>22-04-2021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7" name="Text Box 26"/>
          <p:cNvSpPr txBox="1">
            <a:spLocks noChangeArrowheads="1"/>
          </p:cNvSpPr>
          <p:nvPr/>
        </p:nvSpPr>
        <p:spPr bwMode="auto">
          <a:xfrm>
            <a:off x="7924800" y="64008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t>Side </a:t>
            </a:r>
            <a:fld id="{D26F1440-B8AF-495E-902E-645095F729A0}" type="slidenum"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8" name="TextBox 9"/>
          <p:cNvSpPr txBox="1">
            <a:spLocks noChangeArrowheads="1"/>
          </p:cNvSpPr>
          <p:nvPr userDrawn="1"/>
        </p:nvSpPr>
        <p:spPr bwMode="auto">
          <a:xfrm>
            <a:off x="3286125" y="0"/>
            <a:ext cx="585787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800" i="1" dirty="0" err="1"/>
              <a:t>Madan</a:t>
            </a:r>
            <a:r>
              <a:rPr lang="en-US" altLang="en-US" sz="1800" i="1" dirty="0"/>
              <a:t> Mohan </a:t>
            </a:r>
            <a:r>
              <a:rPr lang="en-US" altLang="en-US" sz="1800" i="1" dirty="0" err="1"/>
              <a:t>Malaviya</a:t>
            </a:r>
            <a:r>
              <a:rPr lang="en-US" altLang="en-US" sz="1800" i="1" dirty="0"/>
              <a:t> Univ. of Technology, Gorakhpur</a:t>
            </a:r>
          </a:p>
        </p:txBody>
      </p:sp>
      <p:cxnSp>
        <p:nvCxnSpPr>
          <p:cNvPr id="1029" name="Straight Connector 8"/>
          <p:cNvCxnSpPr>
            <a:cxnSpLocks noChangeShapeType="1"/>
          </p:cNvCxnSpPr>
          <p:nvPr userDrawn="1"/>
        </p:nvCxnSpPr>
        <p:spPr bwMode="auto">
          <a:xfrm>
            <a:off x="857250" y="357188"/>
            <a:ext cx="8143875" cy="158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030" name="Straight Connector 11"/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1587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</p:spPr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-30163"/>
            <a:ext cx="900113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2" r:id="rId3"/>
    <p:sldLayoutId id="2147486023" r:id="rId4"/>
    <p:sldLayoutId id="2147486024" r:id="rId5"/>
    <p:sldLayoutId id="2147486025" r:id="rId6"/>
    <p:sldLayoutId id="2147486026" r:id="rId7"/>
    <p:sldLayoutId id="2147486027" r:id="rId8"/>
    <p:sldLayoutId id="2147486028" r:id="rId9"/>
    <p:sldLayoutId id="2147486029" r:id="rId10"/>
    <p:sldLayoutId id="2147486030" r:id="rId11"/>
    <p:sldLayoutId id="2147486042" r:id="rId12"/>
    <p:sldLayoutId id="214748604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DBB4AB-9675-411B-8A12-F046E6E40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sciencemag.org/cgi/content/full/274/5290/1167/F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3079" y="1126342"/>
            <a:ext cx="8731696" cy="15105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36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–I: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Crystal Structures and X-ray Diffraction</a:t>
            </a:r>
          </a:p>
          <a:p>
            <a:pPr>
              <a:spcBef>
                <a:spcPts val="0"/>
              </a:spcBef>
            </a:pPr>
            <a:r>
              <a:rPr lang="en-US" altLang="en-US" sz="32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Lecture-2</a:t>
            </a:r>
          </a:p>
          <a:p>
            <a:pPr>
              <a:spcBef>
                <a:spcPts val="0"/>
              </a:spcBef>
            </a:pPr>
            <a:r>
              <a:rPr lang="en-US" altLang="en-US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Times New Roman" pitchFamily="18" charset="0"/>
              </a:rPr>
              <a:t>By- 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Prof. B. K. Pandey, Dept. of Physics and Material Science </a:t>
            </a:r>
          </a:p>
          <a:p>
            <a:pPr>
              <a:spcBef>
                <a:spcPts val="0"/>
              </a:spcBef>
            </a:pPr>
            <a:endParaRPr lang="en-US" altLang="en-US" sz="3600" b="1" dirty="0">
              <a:solidFill>
                <a:srgbClr val="00B050"/>
              </a:solidFill>
            </a:endParaRPr>
          </a:p>
        </p:txBody>
      </p:sp>
      <p:sp>
        <p:nvSpPr>
          <p:cNvPr id="16387" name="AutoShape 4" descr="http://www.mmmut.ac.in/images/logo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6388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59632" y="479986"/>
            <a:ext cx="7621289" cy="7976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PM: 2 Engineering Physics-II</a:t>
            </a:r>
            <a:endParaRPr lang="en-I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4B60E9F-8519-49F7-8CAB-AB027B4A2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152E7F7-2B4D-4A1C-AB06-0D09E2575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pic>
        <p:nvPicPr>
          <p:cNvPr id="5" name="Picture 4" descr="A picture containing echinoderm&#10;&#10;Description automatically generated">
            <a:extLst>
              <a:ext uri="{FF2B5EF4-FFF2-40B4-BE49-F238E27FC236}">
                <a16:creationId xmlns:a16="http://schemas.microsoft.com/office/drawing/2014/main" id="{BA267A06-0EB4-4289-BAF9-5967E223A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89" y="2636912"/>
            <a:ext cx="3581611" cy="35816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F3DD6F-12E8-4224-B90B-18A9865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11" y="2636912"/>
            <a:ext cx="3221572" cy="32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55000-6746-4A0C-846E-CDE5DC52A71A}"/>
              </a:ext>
            </a:extLst>
          </p:cNvPr>
          <p:cNvSpPr txBox="1"/>
          <p:nvPr/>
        </p:nvSpPr>
        <p:spPr>
          <a:xfrm>
            <a:off x="4932040" y="5916349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uguste-</a:t>
            </a:r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ravais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C4F202-EE53-413D-9C13-CC993BB7A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58800"/>
              </p:ext>
            </p:extLst>
          </p:nvPr>
        </p:nvGraphicFramePr>
        <p:xfrm>
          <a:off x="697496" y="451993"/>
          <a:ext cx="7953375" cy="368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14" descr="kr2siec_b">
            <a:extLst>
              <a:ext uri="{FF2B5EF4-FFF2-40B4-BE49-F238E27FC236}">
                <a16:creationId xmlns:a16="http://schemas.microsoft.com/office/drawing/2014/main" id="{C015E080-61EE-4F62-BDEA-FB04482F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t="45325" r="10068"/>
          <a:stretch>
            <a:fillRect/>
          </a:stretch>
        </p:blipFill>
        <p:spPr>
          <a:xfrm>
            <a:off x="697496" y="4275699"/>
            <a:ext cx="3240087" cy="1981200"/>
          </a:xfrm>
          <a:prstGeom prst="rect">
            <a:avLst/>
          </a:prstGeom>
          <a:noFill/>
        </p:spPr>
      </p:pic>
      <p:pic>
        <p:nvPicPr>
          <p:cNvPr id="8" name="Picture 110" descr="kr2siec_b">
            <a:extLst>
              <a:ext uri="{FF2B5EF4-FFF2-40B4-BE49-F238E27FC236}">
                <a16:creationId xmlns:a16="http://schemas.microsoft.com/office/drawing/2014/main" id="{60253EA8-E73D-4759-AD45-0C0CC08B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t="45325" r="10068"/>
          <a:stretch>
            <a:fillRect/>
          </a:stretch>
        </p:blipFill>
        <p:spPr>
          <a:xfrm>
            <a:off x="5004047" y="4275699"/>
            <a:ext cx="3097212" cy="1981200"/>
          </a:xfrm>
          <a:prstGeom prst="rect">
            <a:avLst/>
          </a:prstGeom>
          <a:noFill/>
        </p:spPr>
      </p:pic>
      <p:sp>
        <p:nvSpPr>
          <p:cNvPr id="9" name="Line 151">
            <a:extLst>
              <a:ext uri="{FF2B5EF4-FFF2-40B4-BE49-F238E27FC236}">
                <a16:creationId xmlns:a16="http://schemas.microsoft.com/office/drawing/2014/main" id="{DE9303EF-2311-41FB-A2D1-4B4471D38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479" y="4725144"/>
            <a:ext cx="2447925" cy="0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0" name="Line 150">
            <a:extLst>
              <a:ext uri="{FF2B5EF4-FFF2-40B4-BE49-F238E27FC236}">
                <a16:creationId xmlns:a16="http://schemas.microsoft.com/office/drawing/2014/main" id="{EA6657B2-AFBF-4169-B3CE-901FF23E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8691" y="5266299"/>
            <a:ext cx="2447925" cy="0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1" name="Line 147">
            <a:extLst>
              <a:ext uri="{FF2B5EF4-FFF2-40B4-BE49-F238E27FC236}">
                <a16:creationId xmlns:a16="http://schemas.microsoft.com/office/drawing/2014/main" id="{030F6E96-2BA7-43A1-9A83-8632B318E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76" y="5877272"/>
            <a:ext cx="2447925" cy="0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2" name="Line 137">
            <a:extLst>
              <a:ext uri="{FF2B5EF4-FFF2-40B4-BE49-F238E27FC236}">
                <a16:creationId xmlns:a16="http://schemas.microsoft.com/office/drawing/2014/main" id="{30611ED0-2545-4C62-8676-48AD349882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0252" y="4652476"/>
            <a:ext cx="362025" cy="1604423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3" name="Line 142">
            <a:extLst>
              <a:ext uri="{FF2B5EF4-FFF2-40B4-BE49-F238E27FC236}">
                <a16:creationId xmlns:a16="http://schemas.microsoft.com/office/drawing/2014/main" id="{A6F4675F-AF3F-4994-9999-0FB9F8BB5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0716" y="4725144"/>
            <a:ext cx="360362" cy="1512887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4" name="Line 143">
            <a:extLst>
              <a:ext uri="{FF2B5EF4-FFF2-40B4-BE49-F238E27FC236}">
                <a16:creationId xmlns:a16="http://schemas.microsoft.com/office/drawing/2014/main" id="{38320D9A-CB2E-4D13-84E7-A1FAF77CB9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517" y="4725144"/>
            <a:ext cx="360362" cy="1512887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5" name="Line 143">
            <a:extLst>
              <a:ext uri="{FF2B5EF4-FFF2-40B4-BE49-F238E27FC236}">
                <a16:creationId xmlns:a16="http://schemas.microsoft.com/office/drawing/2014/main" id="{8AF7B0F4-506C-4A46-B748-CE088F326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9261" y="4629353"/>
            <a:ext cx="360362" cy="1512887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6" name="Line 143">
            <a:extLst>
              <a:ext uri="{FF2B5EF4-FFF2-40B4-BE49-F238E27FC236}">
                <a16:creationId xmlns:a16="http://schemas.microsoft.com/office/drawing/2014/main" id="{FDCC642E-C9B0-45D2-8E58-849E5F1ED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734" y="4686350"/>
            <a:ext cx="360362" cy="1512887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sp>
        <p:nvSpPr>
          <p:cNvPr id="17" name="Line 143">
            <a:extLst>
              <a:ext uri="{FF2B5EF4-FFF2-40B4-BE49-F238E27FC236}">
                <a16:creationId xmlns:a16="http://schemas.microsoft.com/office/drawing/2014/main" id="{E287993E-7903-432E-9592-73E864CDF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815" y="4686349"/>
            <a:ext cx="360362" cy="1512887"/>
          </a:xfrm>
          <a:prstGeom prst="line">
            <a:avLst/>
          </a:prstGeom>
          <a:noFill/>
          <a:ln w="19050">
            <a:solidFill>
              <a:srgbClr val="47476B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72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>
            <a:extLst>
              <a:ext uri="{FF2B5EF4-FFF2-40B4-BE49-F238E27FC236}">
                <a16:creationId xmlns:a16="http://schemas.microsoft.com/office/drawing/2014/main" id="{1020A2BC-F58B-4C81-987D-758F7FE4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9" y="404664"/>
            <a:ext cx="727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atin typeface="Verdana" pitchFamily="34" charset="0"/>
              </a:rPr>
              <a:t>Types Of Crystal Lattices</a:t>
            </a:r>
            <a:endParaRPr lang="en-GB" altLang="en-US" sz="2800" dirty="0">
              <a:latin typeface="Bookman Old Style" panose="020B0604020202020204" pitchFamily="18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2CF6DB5-B86E-4365-B127-0088CB8E6DE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58160"/>
            <a:ext cx="8351837" cy="1871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en-GB" sz="2400" b="0" kern="0" dirty="0">
                <a:solidFill>
                  <a:srgbClr val="372221"/>
                </a:solidFill>
              </a:rPr>
              <a:t>1</a:t>
            </a:r>
            <a:r>
              <a:rPr lang="en-GB" sz="2400" kern="0" dirty="0">
                <a:solidFill>
                  <a:srgbClr val="372221"/>
                </a:solidFill>
              </a:rPr>
              <a:t>) </a:t>
            </a:r>
            <a:r>
              <a:rPr lang="en-GB" sz="2400" u="sng" kern="0" dirty="0">
                <a:solidFill>
                  <a:srgbClr val="372221"/>
                </a:solidFill>
              </a:rPr>
              <a:t>Bravais lattice</a:t>
            </a:r>
            <a:r>
              <a:rPr lang="en-GB" sz="2400" kern="0" dirty="0"/>
              <a:t> is an infinite array of discrete points with an arrangement and orientation that appears exactly the same, from whichever of the points the array is viewed. Lattice is invariant under a translation.</a:t>
            </a:r>
            <a:endParaRPr lang="en-GB" sz="2400" u="sng" kern="0" dirty="0"/>
          </a:p>
          <a:p>
            <a:pPr algn="just" eaLnBrk="1" hangingPunct="1">
              <a:buFont typeface="Wingdings" pitchFamily="2" charset="2"/>
              <a:buNone/>
            </a:pPr>
            <a:endParaRPr lang="en-GB" sz="2400" b="0" kern="0" dirty="0"/>
          </a:p>
          <a:p>
            <a:pPr eaLnBrk="1" hangingPunct="1">
              <a:buFont typeface="Wingdings" pitchFamily="2" charset="2"/>
              <a:buNone/>
            </a:pPr>
            <a:endParaRPr lang="en-GB" sz="4400" b="0" kern="0" dirty="0"/>
          </a:p>
        </p:txBody>
      </p:sp>
      <p:grpSp>
        <p:nvGrpSpPr>
          <p:cNvPr id="44" name="Group 7">
            <a:extLst>
              <a:ext uri="{FF2B5EF4-FFF2-40B4-BE49-F238E27FC236}">
                <a16:creationId xmlns:a16="http://schemas.microsoft.com/office/drawing/2014/main" id="{D44ECF2F-3C14-4CDD-AF26-DDD16F7E03D6}"/>
              </a:ext>
            </a:extLst>
          </p:cNvPr>
          <p:cNvGrpSpPr>
            <a:grpSpLocks/>
          </p:cNvGrpSpPr>
          <p:nvPr/>
        </p:nvGrpSpPr>
        <p:grpSpPr bwMode="auto">
          <a:xfrm>
            <a:off x="2546573" y="3586872"/>
            <a:ext cx="4050853" cy="2578323"/>
            <a:chOff x="3198" y="1207"/>
            <a:chExt cx="2216" cy="1606"/>
          </a:xfrm>
        </p:grpSpPr>
        <p:pic>
          <p:nvPicPr>
            <p:cNvPr id="45" name="Picture 8" descr="Magnetic vortices in pinning arrays">
              <a:hlinkClick r:id="rId2"/>
              <a:extLst>
                <a:ext uri="{FF2B5EF4-FFF2-40B4-BE49-F238E27FC236}">
                  <a16:creationId xmlns:a16="http://schemas.microsoft.com/office/drawing/2014/main" id="{1415E866-FCC8-40B5-9FAA-33CD8FC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98" y="1207"/>
              <a:ext cx="22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02C73430-9EF8-484F-898F-D26735EF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547"/>
              <a:ext cx="707" cy="2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tr-TR">
                  <a:solidFill>
                    <a:srgbClr val="372221"/>
                  </a:solidFill>
                  <a:latin typeface="Arial" charset="0"/>
                </a:rPr>
                <a:t>Nb film </a:t>
              </a: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F428392F-DCFB-4A6E-9F7F-A21F626B9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160"/>
              <a:ext cx="0" cy="272"/>
            </a:xfrm>
            <a:prstGeom prst="line">
              <a:avLst/>
            </a:prstGeom>
            <a:noFill/>
            <a:ln w="31750">
              <a:solidFill>
                <a:srgbClr val="FF99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1189C12F-A2D4-45BA-84E0-3A368A2BA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432"/>
              <a:ext cx="272" cy="0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D656114C-8F7A-4392-9CF0-20E7E48A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6" y="413069"/>
            <a:ext cx="77120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3000" dirty="0">
                <a:solidFill>
                  <a:prstClr val="black"/>
                </a:solidFill>
                <a:latin typeface="Verdana" pitchFamily="34" charset="0"/>
                <a:ea typeface="+mj-ea"/>
                <a:cs typeface="+mj-cs"/>
              </a:rPr>
              <a:t>Types Of Crystal Lattices</a:t>
            </a:r>
            <a:endParaRPr lang="en-GB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26159D8-91E3-47D2-9E1C-024FEE68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1266826"/>
            <a:ext cx="8424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2) </a:t>
            </a:r>
            <a:r>
              <a:rPr lang="tr-TR" sz="24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Non-Bravais Lattice</a:t>
            </a:r>
            <a:endParaRPr lang="tr-TR" sz="2400" b="0" u="sng" dirty="0">
              <a:latin typeface="Arial" charset="0"/>
            </a:endParaRPr>
          </a:p>
          <a:p>
            <a:pPr>
              <a:defRPr/>
            </a:pPr>
            <a:r>
              <a:rPr lang="en-US" sz="2400" b="0" dirty="0">
                <a:latin typeface="Arial" charset="0"/>
              </a:rPr>
              <a:t>Not only the </a:t>
            </a:r>
            <a:r>
              <a:rPr lang="en-US" sz="2400" b="0" u="sng" dirty="0">
                <a:latin typeface="Arial" charset="0"/>
              </a:rPr>
              <a:t>arrangement </a:t>
            </a:r>
            <a:r>
              <a:rPr lang="en-US" sz="2400" b="0" dirty="0">
                <a:latin typeface="Arial" charset="0"/>
              </a:rPr>
              <a:t> but also the </a:t>
            </a:r>
            <a:r>
              <a:rPr lang="en-US" sz="2400" b="0" u="sng" dirty="0">
                <a:latin typeface="Arial" charset="0"/>
              </a:rPr>
              <a:t>orientation</a:t>
            </a:r>
            <a:r>
              <a:rPr lang="en-US" sz="2400" b="0" dirty="0">
                <a:latin typeface="Arial" charset="0"/>
              </a:rPr>
              <a:t> must appear</a:t>
            </a:r>
            <a:r>
              <a:rPr lang="tr-TR" sz="2400" b="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exactly the same from every point in a </a:t>
            </a:r>
            <a:r>
              <a:rPr lang="en-US" sz="2400" b="0" dirty="0" err="1">
                <a:latin typeface="Arial" charset="0"/>
              </a:rPr>
              <a:t>bravais</a:t>
            </a:r>
            <a:r>
              <a:rPr lang="en-US" sz="2400" b="0" dirty="0">
                <a:latin typeface="Arial" charset="0"/>
              </a:rPr>
              <a:t> lattice.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D4A83C9-29FE-42CF-87D7-06B1A11575D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989006"/>
            <a:ext cx="5113338" cy="33203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" b="1" kern="0" dirty="0"/>
          </a:p>
          <a:p>
            <a:pPr algn="just" eaLnBrk="1" hangingPunct="1">
              <a:lnSpc>
                <a:spcPct val="80000"/>
              </a:lnSpc>
            </a:pPr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The red side has a neighbour to its immediate left, the blue one instead has a neighbour to its right.</a:t>
            </a:r>
          </a:p>
          <a:p>
            <a:pPr algn="just" eaLnBrk="1" hangingPunct="1">
              <a:lnSpc>
                <a:spcPct val="80000"/>
              </a:lnSpc>
            </a:pPr>
            <a:endParaRPr lang="en-GB" sz="2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Red (and blue) sides are equivalent and have the same appearance</a:t>
            </a:r>
          </a:p>
          <a:p>
            <a:pPr algn="just" eaLnBrk="1" hangingPunct="1">
              <a:lnSpc>
                <a:spcPct val="80000"/>
              </a:lnSpc>
            </a:pPr>
            <a:endParaRPr lang="en-GB" sz="2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Red and blue sides are not equivalent. Same appearance can be obtained rotating blue side 180º.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1EC761EC-5DD9-48ED-829D-8CD2BF164825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3068638"/>
            <a:ext cx="2898775" cy="2974975"/>
            <a:chOff x="3549" y="1797"/>
            <a:chExt cx="1826" cy="1874"/>
          </a:xfrm>
        </p:grpSpPr>
        <p:pic>
          <p:nvPicPr>
            <p:cNvPr id="19" name="Picture 7" descr="honeycomb">
              <a:extLst>
                <a:ext uri="{FF2B5EF4-FFF2-40B4-BE49-F238E27FC236}">
                  <a16:creationId xmlns:a16="http://schemas.microsoft.com/office/drawing/2014/main" id="{4AF1E862-FB4B-41F8-B806-CDDE6DCB0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6000"/>
            </a:blip>
            <a:srcRect/>
            <a:stretch>
              <a:fillRect/>
            </a:stretch>
          </p:blipFill>
          <p:spPr bwMode="auto">
            <a:xfrm>
              <a:off x="3549" y="1797"/>
              <a:ext cx="1826" cy="1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9AC2D181-ED48-4A61-A3DD-50B48ED21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3475"/>
              <a:ext cx="940" cy="1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47675" indent="-447675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None/>
              </a:pPr>
              <a:r>
                <a:rPr lang="tr-TR">
                  <a:latin typeface="Arial" charset="0"/>
                </a:rPr>
                <a:t>Honeycomb</a:t>
              </a: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2DDA5D4E-A995-44DB-B054-E6007C1B4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195" y="2387"/>
              <a:ext cx="46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BA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06182" y="477461"/>
            <a:ext cx="7848600" cy="575275"/>
          </a:xfrm>
        </p:spPr>
        <p:txBody>
          <a:bodyPr/>
          <a:lstStyle/>
          <a:p>
            <a:pPr algn="ctr" eaLnBrk="1" hangingPunct="1"/>
            <a:r>
              <a:rPr lang="en-GB" sz="3000" dirty="0">
                <a:latin typeface="Verdana" pitchFamily="34" charset="0"/>
              </a:rPr>
              <a:t>Translational Lattice Vectors – 2</a:t>
            </a:r>
            <a:r>
              <a:rPr lang="tr-TR" sz="3000" dirty="0">
                <a:latin typeface="Verdana" pitchFamily="34" charset="0"/>
              </a:rPr>
              <a:t>D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 descr="kr2siec_b">
            <a:extLst>
              <a:ext uri="{FF2B5EF4-FFF2-40B4-BE49-F238E27FC236}">
                <a16:creationId xmlns:a16="http://schemas.microsoft.com/office/drawing/2014/main" id="{96246ED9-B9D5-4151-853F-CDA72CC99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88"/>
              </p:ext>
            </p:extLst>
          </p:nvPr>
        </p:nvGraphicFramePr>
        <p:xfrm>
          <a:off x="123519" y="1556792"/>
          <a:ext cx="358933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2" imgW="2980952" imgH="3409524" progId="PBrush">
                  <p:embed/>
                </p:oleObj>
              </mc:Choice>
              <mc:Fallback>
                <p:oleObj name="Bit Eşlem Resmi" r:id="rId2" imgW="2980952" imgH="3409524" progId="PBrush">
                  <p:embed/>
                  <p:pic>
                    <p:nvPicPr>
                      <p:cNvPr id="3074" name="Object 6" descr="kr2siec_b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9" y="1556792"/>
                        <a:ext cx="3589338" cy="410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4A1958A6-10C7-4C7B-818C-97179B725054}"/>
              </a:ext>
            </a:extLst>
          </p:cNvPr>
          <p:cNvSpPr txBox="1">
            <a:spLocks noChangeArrowheads="1"/>
          </p:cNvSpPr>
          <p:nvPr/>
        </p:nvSpPr>
        <p:spPr>
          <a:xfrm>
            <a:off x="3244227" y="1874980"/>
            <a:ext cx="5810886" cy="3957198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400" b="0" kern="0" dirty="0"/>
              <a:t>	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A space lattice is a set of points such that a translation from any point </a:t>
            </a:r>
            <a:r>
              <a:rPr lang="en-GB" sz="7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in the lattice by a vector;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7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R</a:t>
            </a:r>
            <a:r>
              <a:rPr lang="en-GB" sz="7200" b="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GB" sz="7200" b="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a + n</a:t>
            </a:r>
            <a:r>
              <a:rPr lang="en-GB" sz="7200" b="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7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	locates an exactly </a:t>
            </a:r>
            <a:r>
              <a:rPr lang="en-GB" sz="7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point, </a:t>
            </a:r>
            <a:r>
              <a:rPr lang="en-GB" sz="7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a point with the same environment as </a:t>
            </a:r>
            <a:r>
              <a:rPr lang="en-GB" sz="7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     This is 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symmetry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     The vectors </a:t>
            </a:r>
            <a:r>
              <a:rPr lang="en-GB" sz="7200" b="0" i="1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7200" b="0" i="1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7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are known as 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lattice vectors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en-GB" sz="7200" b="0" kern="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GB" sz="7200" b="0" kern="0" baseline="-25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7200" b="0" kern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of integers</a:t>
            </a:r>
            <a:r>
              <a:rPr lang="en-GB" sz="7200" b="0" kern="0" dirty="0">
                <a:latin typeface="Arial" panose="020B0604020202020204" pitchFamily="34" charset="0"/>
                <a:cs typeface="Arial" panose="020B0604020202020204" pitchFamily="34" charset="0"/>
              </a:rPr>
              <a:t> whose values </a:t>
            </a:r>
            <a:r>
              <a:rPr lang="en-GB" sz="7200" b="0" u="sng" kern="0" dirty="0">
                <a:latin typeface="Arial" panose="020B0604020202020204" pitchFamily="34" charset="0"/>
                <a:cs typeface="Arial" panose="020B0604020202020204" pitchFamily="34" charset="0"/>
              </a:rPr>
              <a:t>depend on the lattice point.</a:t>
            </a:r>
            <a:endParaRPr lang="en-GB" sz="2400" b="0" kern="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13B76B1-9934-4AE9-B5D6-47C6912E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11813"/>
            <a:ext cx="2869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000" b="0" dirty="0"/>
              <a:t>Point D(n1, n2) = (</a:t>
            </a:r>
            <a:r>
              <a:rPr lang="tr-TR" sz="2000" b="0" dirty="0"/>
              <a:t>0</a:t>
            </a:r>
            <a:r>
              <a:rPr lang="en-US" sz="2000" b="0" dirty="0"/>
              <a:t>,2)</a:t>
            </a:r>
            <a:r>
              <a:rPr lang="tr-TR" sz="2000" b="0" dirty="0"/>
              <a:t>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000" b="0" dirty="0"/>
              <a:t>Point F (n1, n2) = (0,-1)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2" grpId="0" build="allAtOnce"/>
      <p:bldP spid="1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FEF-A2B2-486D-ABBA-B45278B7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04664"/>
            <a:ext cx="7848600" cy="685800"/>
          </a:xfrm>
        </p:spPr>
        <p:txBody>
          <a:bodyPr/>
          <a:lstStyle/>
          <a:p>
            <a:pPr algn="ctr"/>
            <a:r>
              <a:rPr lang="en-GB" sz="2800" dirty="0">
                <a:latin typeface="Verdana" pitchFamily="34" charset="0"/>
              </a:rPr>
              <a:t>Lattice Vectors – 2</a:t>
            </a:r>
            <a:r>
              <a:rPr lang="tr-TR" sz="2800" dirty="0">
                <a:latin typeface="Verdana" pitchFamily="34" charset="0"/>
              </a:rPr>
              <a:t>D</a:t>
            </a:r>
            <a:endParaRPr lang="en-IN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68491E4-B3FA-4F39-860C-6A3B3E9B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512" y="1511750"/>
            <a:ext cx="3944937" cy="4513263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6CCD904A-54FA-40A1-BE7D-446754D9D4E5}"/>
              </a:ext>
            </a:extLst>
          </p:cNvPr>
          <p:cNvSpPr txBox="1">
            <a:spLocks noChangeArrowheads="1"/>
          </p:cNvSpPr>
          <p:nvPr/>
        </p:nvSpPr>
        <p:spPr>
          <a:xfrm>
            <a:off x="3923928" y="1803509"/>
            <a:ext cx="4790554" cy="392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GB" sz="2400" b="0" kern="0" dirty="0"/>
              <a:t>The </a:t>
            </a:r>
            <a:r>
              <a:rPr lang="en-GB" sz="2400" b="0" u="sng" kern="0" dirty="0"/>
              <a:t>two vectors a</a:t>
            </a:r>
            <a:r>
              <a:rPr lang="en-GB" sz="2400" b="0" kern="0" dirty="0"/>
              <a:t> and </a:t>
            </a:r>
            <a:r>
              <a:rPr lang="en-GB" sz="2400" b="0" u="sng" kern="0" dirty="0"/>
              <a:t>b</a:t>
            </a:r>
            <a:r>
              <a:rPr lang="en-GB" sz="2400" b="0" kern="0" dirty="0"/>
              <a:t> form a set of </a:t>
            </a:r>
            <a:r>
              <a:rPr lang="en-GB" sz="2400" b="0" kern="0" dirty="0">
                <a:solidFill>
                  <a:srgbClr val="A50021"/>
                </a:solidFill>
              </a:rPr>
              <a:t>lattice vectors</a:t>
            </a:r>
            <a:r>
              <a:rPr lang="en-GB" sz="2400" b="0" kern="0" dirty="0"/>
              <a:t> for the lattice.</a:t>
            </a:r>
          </a:p>
          <a:p>
            <a:pPr algn="just" eaLnBrk="1" hangingPunct="1"/>
            <a:endParaRPr lang="en-GB" sz="2400" b="0" kern="0" dirty="0"/>
          </a:p>
          <a:p>
            <a:pPr algn="just" eaLnBrk="1" hangingPunct="1"/>
            <a:r>
              <a:rPr lang="en-GB" sz="2400" b="1" i="1" kern="0" dirty="0">
                <a:solidFill>
                  <a:srgbClr val="660066"/>
                </a:solidFill>
              </a:rPr>
              <a:t>The choice of lattice vectors is not unique</a:t>
            </a:r>
            <a:r>
              <a:rPr lang="en-GB" sz="2400" b="0" kern="0" dirty="0"/>
              <a:t>. Thus  one could equally well take the </a:t>
            </a:r>
            <a:r>
              <a:rPr lang="en-GB" sz="2400" b="0" u="sng" kern="0" dirty="0"/>
              <a:t>vectors a and b’ as a lattice vectors.</a:t>
            </a:r>
          </a:p>
        </p:txBody>
      </p:sp>
    </p:spTree>
    <p:extLst>
      <p:ext uri="{BB962C8B-B14F-4D97-AF65-F5344CB8AC3E}">
        <p14:creationId xmlns:p14="http://schemas.microsoft.com/office/powerpoint/2010/main" val="7125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691680" y="357481"/>
            <a:ext cx="7158037" cy="71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dirty="0">
                <a:solidFill>
                  <a:schemeClr val="tx2"/>
                </a:solidFill>
                <a:latin typeface="Verdana" pitchFamily="34" charset="0"/>
              </a:rPr>
              <a:t>Lattice Vectors – 3D</a:t>
            </a:r>
            <a:r>
              <a:rPr lang="tr-TR" sz="4000" dirty="0">
                <a:solidFill>
                  <a:schemeClr val="tx2"/>
                </a:solidFill>
                <a:latin typeface="Copperplate Gothic Bold" pitchFamily="34" charset="0"/>
              </a:rPr>
              <a:t>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03603" y="1452562"/>
            <a:ext cx="856932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dirty="0"/>
              <a:t>	</a:t>
            </a:r>
            <a:r>
              <a:rPr lang="en-US" sz="2400" dirty="0"/>
              <a:t>An ideal </a:t>
            </a:r>
            <a:r>
              <a:rPr lang="tr-TR" sz="2400" dirty="0">
                <a:solidFill>
                  <a:schemeClr val="accent1"/>
                </a:solidFill>
              </a:rPr>
              <a:t>three dimensional  </a:t>
            </a:r>
            <a:r>
              <a:rPr lang="en-US" sz="2400" dirty="0">
                <a:solidFill>
                  <a:schemeClr val="accent1"/>
                </a:solidFill>
              </a:rPr>
              <a:t>crystal</a:t>
            </a:r>
            <a:r>
              <a:rPr lang="en-US" sz="2400" dirty="0"/>
              <a:t> is described by 3 fundamental translation vectors </a:t>
            </a:r>
            <a:r>
              <a:rPr lang="en-US" sz="2400" dirty="0">
                <a:solidFill>
                  <a:schemeClr val="accent1"/>
                </a:solidFill>
              </a:rPr>
              <a:t>a, b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c</a:t>
            </a:r>
            <a:r>
              <a:rPr lang="en-US" sz="2400" dirty="0"/>
              <a:t>.  </a:t>
            </a:r>
            <a:r>
              <a:rPr lang="en-US" sz="2400" u="sng" dirty="0"/>
              <a:t>If there is a lattice point represented by the position vector R</a:t>
            </a:r>
            <a:r>
              <a:rPr lang="en-US" sz="2400" dirty="0"/>
              <a:t>, there is then </a:t>
            </a:r>
            <a:r>
              <a:rPr lang="en-US" sz="2400" dirty="0">
                <a:solidFill>
                  <a:srgbClr val="A50021"/>
                </a:solidFill>
              </a:rPr>
              <a:t>also a lattice point represented</a:t>
            </a:r>
            <a:r>
              <a:rPr lang="en-US" sz="2400" dirty="0"/>
              <a:t> by the position vector where </a:t>
            </a:r>
            <a:r>
              <a:rPr lang="en-US" sz="2400" i="1" dirty="0">
                <a:solidFill>
                  <a:srgbClr val="A50021"/>
                </a:solidFill>
              </a:rPr>
              <a:t>u</a:t>
            </a:r>
            <a:r>
              <a:rPr lang="en-US" sz="2400" dirty="0">
                <a:solidFill>
                  <a:srgbClr val="A50021"/>
                </a:solidFill>
              </a:rPr>
              <a:t>, </a:t>
            </a:r>
            <a:r>
              <a:rPr lang="en-US" sz="2400" i="1" dirty="0">
                <a:solidFill>
                  <a:srgbClr val="A50021"/>
                </a:solidFill>
              </a:rPr>
              <a:t>v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A50021"/>
                </a:solidFill>
              </a:rPr>
              <a:t>w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are arbitrary integers</a:t>
            </a:r>
            <a:r>
              <a:rPr lang="en-US" sz="2000" dirty="0"/>
              <a:t>.  </a:t>
            </a:r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tr-TR" sz="2000" dirty="0"/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tr-TR" sz="2000" dirty="0"/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tr-TR" sz="2000" dirty="0"/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tr-TR" sz="2000" dirty="0"/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tr-TR" sz="900" dirty="0"/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 </a:t>
            </a:r>
            <a:r>
              <a:rPr lang="tr-TR" sz="2000" dirty="0"/>
              <a:t>			               		 </a:t>
            </a:r>
            <a:r>
              <a:rPr lang="en-US" sz="2000" dirty="0"/>
              <a:t> </a:t>
            </a:r>
            <a:r>
              <a:rPr lang="en-US" sz="2800" dirty="0"/>
              <a:t>R = </a:t>
            </a:r>
            <a:r>
              <a:rPr lang="en-US" sz="2800" i="1" dirty="0"/>
              <a:t>u</a:t>
            </a:r>
            <a:r>
              <a:rPr lang="tr-TR" sz="2800" i="1" dirty="0"/>
              <a:t> </a:t>
            </a:r>
            <a:r>
              <a:rPr lang="en-US" sz="2800" dirty="0"/>
              <a:t>a + </a:t>
            </a:r>
            <a:r>
              <a:rPr lang="en-US" sz="2800" i="1" dirty="0"/>
              <a:t>v</a:t>
            </a:r>
            <a:r>
              <a:rPr lang="tr-TR" sz="2800" i="1" dirty="0"/>
              <a:t> </a:t>
            </a:r>
            <a:r>
              <a:rPr lang="en-US" sz="2800" dirty="0"/>
              <a:t>b + </a:t>
            </a:r>
            <a:r>
              <a:rPr lang="en-US" sz="2800" i="1" dirty="0"/>
              <a:t>w</a:t>
            </a:r>
            <a:r>
              <a:rPr lang="tr-TR" sz="2800" i="1" dirty="0"/>
              <a:t> </a:t>
            </a:r>
            <a:r>
              <a:rPr lang="en-US" sz="2800" dirty="0"/>
              <a:t>c     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800" dirty="0"/>
              <a:t>       </a:t>
            </a:r>
            <a:endParaRPr lang="en-US" sz="2800" dirty="0"/>
          </a:p>
        </p:txBody>
      </p:sp>
      <p:pic>
        <p:nvPicPr>
          <p:cNvPr id="30726" name="Picture 7" descr="lattice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395287" y="3287712"/>
            <a:ext cx="3792538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635375" y="4797425"/>
            <a:ext cx="5113338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 algn="just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/>
              <a:t>	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5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16</a:t>
            </a:fld>
            <a:endParaRPr lang="en-US"/>
          </a:p>
        </p:txBody>
      </p:sp>
      <p:sp>
        <p:nvSpPr>
          <p:cNvPr id="31748" name="WordArt 5"/>
          <p:cNvSpPr>
            <a:spLocks noChangeArrowheads="1" noChangeShapeType="1" noTextEdit="1"/>
          </p:cNvSpPr>
          <p:nvPr/>
        </p:nvSpPr>
        <p:spPr bwMode="auto">
          <a:xfrm>
            <a:off x="4551363" y="3298825"/>
            <a:ext cx="13716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2D-Crystal</a:t>
            </a:r>
            <a:endParaRPr lang="hi-IN" sz="2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87675" y="3860800"/>
            <a:ext cx="4464050" cy="2160588"/>
            <a:chOff x="1474" y="1888"/>
            <a:chExt cx="2812" cy="1361"/>
          </a:xfrm>
        </p:grpSpPr>
        <p:sp>
          <p:nvSpPr>
            <p:cNvPr id="31828" name="Rectangle 7"/>
            <p:cNvSpPr>
              <a:spLocks noChangeArrowheads="1"/>
            </p:cNvSpPr>
            <p:nvPr/>
          </p:nvSpPr>
          <p:spPr bwMode="auto">
            <a:xfrm>
              <a:off x="1519" y="1933"/>
              <a:ext cx="2722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29" name="Rectangle 8"/>
            <p:cNvSpPr>
              <a:spLocks noChangeArrowheads="1"/>
            </p:cNvSpPr>
            <p:nvPr/>
          </p:nvSpPr>
          <p:spPr bwMode="auto">
            <a:xfrm>
              <a:off x="1973" y="1933"/>
              <a:ext cx="1814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0" name="Rectangle 9"/>
            <p:cNvSpPr>
              <a:spLocks noChangeArrowheads="1"/>
            </p:cNvSpPr>
            <p:nvPr/>
          </p:nvSpPr>
          <p:spPr bwMode="auto">
            <a:xfrm>
              <a:off x="2426" y="1933"/>
              <a:ext cx="908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1" name="Line 10"/>
            <p:cNvSpPr>
              <a:spLocks noChangeShapeType="1"/>
            </p:cNvSpPr>
            <p:nvPr/>
          </p:nvSpPr>
          <p:spPr bwMode="auto">
            <a:xfrm>
              <a:off x="2880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32" name="Line 11"/>
            <p:cNvSpPr>
              <a:spLocks noChangeShapeType="1"/>
            </p:cNvSpPr>
            <p:nvPr/>
          </p:nvSpPr>
          <p:spPr bwMode="auto">
            <a:xfrm>
              <a:off x="1519" y="2251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33" name="Line 12"/>
            <p:cNvSpPr>
              <a:spLocks noChangeShapeType="1"/>
            </p:cNvSpPr>
            <p:nvPr/>
          </p:nvSpPr>
          <p:spPr bwMode="auto">
            <a:xfrm>
              <a:off x="1519" y="2568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34" name="Line 13"/>
            <p:cNvSpPr>
              <a:spLocks noChangeShapeType="1"/>
            </p:cNvSpPr>
            <p:nvPr/>
          </p:nvSpPr>
          <p:spPr bwMode="auto">
            <a:xfrm>
              <a:off x="1519" y="2886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35" name="AutoShape 14"/>
            <p:cNvSpPr>
              <a:spLocks noChangeArrowheads="1"/>
            </p:cNvSpPr>
            <p:nvPr/>
          </p:nvSpPr>
          <p:spPr bwMode="auto">
            <a:xfrm flipV="1">
              <a:off x="1474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6" name="AutoShape 15"/>
            <p:cNvSpPr>
              <a:spLocks noChangeArrowheads="1"/>
            </p:cNvSpPr>
            <p:nvPr/>
          </p:nvSpPr>
          <p:spPr bwMode="auto">
            <a:xfrm flipV="1">
              <a:off x="1474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7" name="AutoShape 16"/>
            <p:cNvSpPr>
              <a:spLocks noChangeArrowheads="1"/>
            </p:cNvSpPr>
            <p:nvPr/>
          </p:nvSpPr>
          <p:spPr bwMode="auto">
            <a:xfrm flipV="1">
              <a:off x="1474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8" name="AutoShape 17"/>
            <p:cNvSpPr>
              <a:spLocks noChangeArrowheads="1"/>
            </p:cNvSpPr>
            <p:nvPr/>
          </p:nvSpPr>
          <p:spPr bwMode="auto">
            <a:xfrm flipV="1">
              <a:off x="1474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39" name="AutoShape 18"/>
            <p:cNvSpPr>
              <a:spLocks noChangeArrowheads="1"/>
            </p:cNvSpPr>
            <p:nvPr/>
          </p:nvSpPr>
          <p:spPr bwMode="auto">
            <a:xfrm flipV="1">
              <a:off x="1474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0" name="AutoShape 19"/>
            <p:cNvSpPr>
              <a:spLocks noChangeArrowheads="1"/>
            </p:cNvSpPr>
            <p:nvPr/>
          </p:nvSpPr>
          <p:spPr bwMode="auto">
            <a:xfrm flipV="1">
              <a:off x="1927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1" name="AutoShape 20"/>
            <p:cNvSpPr>
              <a:spLocks noChangeArrowheads="1"/>
            </p:cNvSpPr>
            <p:nvPr/>
          </p:nvSpPr>
          <p:spPr bwMode="auto">
            <a:xfrm flipV="1">
              <a:off x="1927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2" name="AutoShape 21"/>
            <p:cNvSpPr>
              <a:spLocks noChangeArrowheads="1"/>
            </p:cNvSpPr>
            <p:nvPr/>
          </p:nvSpPr>
          <p:spPr bwMode="auto">
            <a:xfrm flipV="1">
              <a:off x="1927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3" name="AutoShape 22"/>
            <p:cNvSpPr>
              <a:spLocks noChangeArrowheads="1"/>
            </p:cNvSpPr>
            <p:nvPr/>
          </p:nvSpPr>
          <p:spPr bwMode="auto">
            <a:xfrm flipV="1">
              <a:off x="1927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4" name="AutoShape 23"/>
            <p:cNvSpPr>
              <a:spLocks noChangeArrowheads="1"/>
            </p:cNvSpPr>
            <p:nvPr/>
          </p:nvSpPr>
          <p:spPr bwMode="auto">
            <a:xfrm flipV="1">
              <a:off x="1927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5" name="AutoShape 24"/>
            <p:cNvSpPr>
              <a:spLocks noChangeArrowheads="1"/>
            </p:cNvSpPr>
            <p:nvPr/>
          </p:nvSpPr>
          <p:spPr bwMode="auto">
            <a:xfrm flipV="1">
              <a:off x="2381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6" name="AutoShape 25"/>
            <p:cNvSpPr>
              <a:spLocks noChangeArrowheads="1"/>
            </p:cNvSpPr>
            <p:nvPr/>
          </p:nvSpPr>
          <p:spPr bwMode="auto">
            <a:xfrm flipV="1">
              <a:off x="2381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7" name="AutoShape 26"/>
            <p:cNvSpPr>
              <a:spLocks noChangeArrowheads="1"/>
            </p:cNvSpPr>
            <p:nvPr/>
          </p:nvSpPr>
          <p:spPr bwMode="auto">
            <a:xfrm flipV="1">
              <a:off x="2381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8" name="AutoShape 27"/>
            <p:cNvSpPr>
              <a:spLocks noChangeArrowheads="1"/>
            </p:cNvSpPr>
            <p:nvPr/>
          </p:nvSpPr>
          <p:spPr bwMode="auto">
            <a:xfrm flipV="1">
              <a:off x="2381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49" name="AutoShape 28"/>
            <p:cNvSpPr>
              <a:spLocks noChangeArrowheads="1"/>
            </p:cNvSpPr>
            <p:nvPr/>
          </p:nvSpPr>
          <p:spPr bwMode="auto">
            <a:xfrm flipV="1">
              <a:off x="2381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0" name="AutoShape 29"/>
            <p:cNvSpPr>
              <a:spLocks noChangeArrowheads="1"/>
            </p:cNvSpPr>
            <p:nvPr/>
          </p:nvSpPr>
          <p:spPr bwMode="auto">
            <a:xfrm flipV="1">
              <a:off x="2834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1" name="AutoShape 30"/>
            <p:cNvSpPr>
              <a:spLocks noChangeArrowheads="1"/>
            </p:cNvSpPr>
            <p:nvPr/>
          </p:nvSpPr>
          <p:spPr bwMode="auto">
            <a:xfrm flipV="1">
              <a:off x="2834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2" name="AutoShape 31"/>
            <p:cNvSpPr>
              <a:spLocks noChangeArrowheads="1"/>
            </p:cNvSpPr>
            <p:nvPr/>
          </p:nvSpPr>
          <p:spPr bwMode="auto">
            <a:xfrm flipV="1">
              <a:off x="2834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3" name="AutoShape 32"/>
            <p:cNvSpPr>
              <a:spLocks noChangeArrowheads="1"/>
            </p:cNvSpPr>
            <p:nvPr/>
          </p:nvSpPr>
          <p:spPr bwMode="auto">
            <a:xfrm flipV="1">
              <a:off x="2834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4" name="AutoShape 33"/>
            <p:cNvSpPr>
              <a:spLocks noChangeArrowheads="1"/>
            </p:cNvSpPr>
            <p:nvPr/>
          </p:nvSpPr>
          <p:spPr bwMode="auto">
            <a:xfrm flipV="1">
              <a:off x="2834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5" name="AutoShape 34"/>
            <p:cNvSpPr>
              <a:spLocks noChangeArrowheads="1"/>
            </p:cNvSpPr>
            <p:nvPr/>
          </p:nvSpPr>
          <p:spPr bwMode="auto">
            <a:xfrm flipV="1">
              <a:off x="3288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6" name="AutoShape 35"/>
            <p:cNvSpPr>
              <a:spLocks noChangeArrowheads="1"/>
            </p:cNvSpPr>
            <p:nvPr/>
          </p:nvSpPr>
          <p:spPr bwMode="auto">
            <a:xfrm flipV="1">
              <a:off x="3288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7" name="AutoShape 36"/>
            <p:cNvSpPr>
              <a:spLocks noChangeArrowheads="1"/>
            </p:cNvSpPr>
            <p:nvPr/>
          </p:nvSpPr>
          <p:spPr bwMode="auto">
            <a:xfrm flipV="1">
              <a:off x="3288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8" name="AutoShape 37"/>
            <p:cNvSpPr>
              <a:spLocks noChangeArrowheads="1"/>
            </p:cNvSpPr>
            <p:nvPr/>
          </p:nvSpPr>
          <p:spPr bwMode="auto">
            <a:xfrm flipV="1">
              <a:off x="3288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59" name="AutoShape 38"/>
            <p:cNvSpPr>
              <a:spLocks noChangeArrowheads="1"/>
            </p:cNvSpPr>
            <p:nvPr/>
          </p:nvSpPr>
          <p:spPr bwMode="auto">
            <a:xfrm flipV="1">
              <a:off x="3288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0" name="AutoShape 39"/>
            <p:cNvSpPr>
              <a:spLocks noChangeArrowheads="1"/>
            </p:cNvSpPr>
            <p:nvPr/>
          </p:nvSpPr>
          <p:spPr bwMode="auto">
            <a:xfrm flipV="1">
              <a:off x="3742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1" name="AutoShape 40"/>
            <p:cNvSpPr>
              <a:spLocks noChangeArrowheads="1"/>
            </p:cNvSpPr>
            <p:nvPr/>
          </p:nvSpPr>
          <p:spPr bwMode="auto">
            <a:xfrm flipV="1">
              <a:off x="3742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2" name="AutoShape 41"/>
            <p:cNvSpPr>
              <a:spLocks noChangeArrowheads="1"/>
            </p:cNvSpPr>
            <p:nvPr/>
          </p:nvSpPr>
          <p:spPr bwMode="auto">
            <a:xfrm flipV="1">
              <a:off x="3742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3" name="AutoShape 42"/>
            <p:cNvSpPr>
              <a:spLocks noChangeArrowheads="1"/>
            </p:cNvSpPr>
            <p:nvPr/>
          </p:nvSpPr>
          <p:spPr bwMode="auto">
            <a:xfrm flipV="1">
              <a:off x="3742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4" name="AutoShape 43"/>
            <p:cNvSpPr>
              <a:spLocks noChangeArrowheads="1"/>
            </p:cNvSpPr>
            <p:nvPr/>
          </p:nvSpPr>
          <p:spPr bwMode="auto">
            <a:xfrm flipV="1">
              <a:off x="3742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5" name="AutoShape 44"/>
            <p:cNvSpPr>
              <a:spLocks noChangeArrowheads="1"/>
            </p:cNvSpPr>
            <p:nvPr/>
          </p:nvSpPr>
          <p:spPr bwMode="auto">
            <a:xfrm flipV="1">
              <a:off x="4195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6" name="AutoShape 45"/>
            <p:cNvSpPr>
              <a:spLocks noChangeArrowheads="1"/>
            </p:cNvSpPr>
            <p:nvPr/>
          </p:nvSpPr>
          <p:spPr bwMode="auto">
            <a:xfrm flipV="1">
              <a:off x="4195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7" name="AutoShape 46"/>
            <p:cNvSpPr>
              <a:spLocks noChangeArrowheads="1"/>
            </p:cNvSpPr>
            <p:nvPr/>
          </p:nvSpPr>
          <p:spPr bwMode="auto">
            <a:xfrm flipV="1">
              <a:off x="4195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8" name="AutoShape 47"/>
            <p:cNvSpPr>
              <a:spLocks noChangeArrowheads="1"/>
            </p:cNvSpPr>
            <p:nvPr/>
          </p:nvSpPr>
          <p:spPr bwMode="auto">
            <a:xfrm flipV="1">
              <a:off x="4195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1869" name="AutoShape 48"/>
            <p:cNvSpPr>
              <a:spLocks noChangeArrowheads="1"/>
            </p:cNvSpPr>
            <p:nvPr/>
          </p:nvSpPr>
          <p:spPr bwMode="auto">
            <a:xfrm flipV="1">
              <a:off x="4195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  <p:sp>
        <p:nvSpPr>
          <p:cNvPr id="31750" name="WordArt 49"/>
          <p:cNvSpPr>
            <a:spLocks noChangeArrowheads="1" noChangeShapeType="1" noTextEdit="1"/>
          </p:cNvSpPr>
          <p:nvPr/>
        </p:nvSpPr>
        <p:spPr bwMode="auto">
          <a:xfrm>
            <a:off x="946150" y="5726113"/>
            <a:ext cx="962025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Unit Cell</a:t>
            </a:r>
            <a:endParaRPr lang="hi-IN" sz="2000" kern="10"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31751" name="Rectangle 50"/>
          <p:cNvSpPr>
            <a:spLocks noGrp="1" noChangeArrowheads="1"/>
          </p:cNvSpPr>
          <p:nvPr>
            <p:ph type="title"/>
          </p:nvPr>
        </p:nvSpPr>
        <p:spPr>
          <a:xfrm>
            <a:off x="1042988" y="451644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dirty="0">
                <a:latin typeface="Verdana" pitchFamily="34" charset="0"/>
              </a:rPr>
              <a:t>Unit Cell in 2D</a:t>
            </a:r>
          </a:p>
        </p:txBody>
      </p:sp>
      <p:sp>
        <p:nvSpPr>
          <p:cNvPr id="31752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85750" y="1402954"/>
            <a:ext cx="8283575" cy="1346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GB" sz="2400" spc="1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smallest component of the crystal</a:t>
            </a:r>
            <a:r>
              <a:rPr lang="en-GB" sz="2400" spc="100" dirty="0">
                <a:latin typeface="Arial" panose="020B0604020202020204" pitchFamily="34" charset="0"/>
                <a:cs typeface="Arial" panose="020B0604020202020204" pitchFamily="34" charset="0"/>
              </a:rPr>
              <a:t> (group of atoms, ions or molecules), which </a:t>
            </a:r>
            <a:r>
              <a:rPr lang="en-GB" sz="2400" spc="100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stacked  together</a:t>
            </a:r>
            <a:r>
              <a:rPr lang="en-GB" sz="2400" spc="100" dirty="0">
                <a:latin typeface="Arial" panose="020B0604020202020204" pitchFamily="34" charset="0"/>
                <a:cs typeface="Arial" panose="020B0604020202020204" pitchFamily="34" charset="0"/>
              </a:rPr>
              <a:t> with pure translational repetition </a:t>
            </a:r>
            <a:r>
              <a:rPr lang="en-GB" sz="2400" spc="1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reproduces the whole crystal.</a:t>
            </a:r>
          </a:p>
        </p:txBody>
      </p:sp>
      <p:sp>
        <p:nvSpPr>
          <p:cNvPr id="31753" name="Rectangle 52"/>
          <p:cNvSpPr>
            <a:spLocks noChangeArrowheads="1"/>
          </p:cNvSpPr>
          <p:nvPr/>
        </p:nvSpPr>
        <p:spPr bwMode="auto">
          <a:xfrm>
            <a:off x="1116013" y="4862513"/>
            <a:ext cx="719137" cy="504825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alibri" pitchFamily="34" charset="0"/>
              </a:rPr>
              <a:t>S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55650" y="4862513"/>
            <a:ext cx="1081088" cy="798512"/>
            <a:chOff x="476" y="3063"/>
            <a:chExt cx="681" cy="503"/>
          </a:xfrm>
        </p:grpSpPr>
        <p:sp>
          <p:nvSpPr>
            <p:cNvPr id="31824" name="Text Box 54"/>
            <p:cNvSpPr txBox="1">
              <a:spLocks noChangeArrowheads="1"/>
            </p:cNvSpPr>
            <p:nvPr/>
          </p:nvSpPr>
          <p:spPr bwMode="auto">
            <a:xfrm>
              <a:off x="793" y="333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latin typeface="Calibri" pitchFamily="34" charset="0"/>
                </a:rPr>
                <a:t>a</a:t>
              </a:r>
            </a:p>
          </p:txBody>
        </p:sp>
        <p:sp>
          <p:nvSpPr>
            <p:cNvPr id="31825" name="Line 55"/>
            <p:cNvSpPr>
              <a:spLocks noChangeShapeType="1"/>
            </p:cNvSpPr>
            <p:nvPr/>
          </p:nvSpPr>
          <p:spPr bwMode="auto">
            <a:xfrm>
              <a:off x="703" y="3380"/>
              <a:ext cx="45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26" name="Line 56"/>
            <p:cNvSpPr>
              <a:spLocks noChangeShapeType="1"/>
            </p:cNvSpPr>
            <p:nvPr/>
          </p:nvSpPr>
          <p:spPr bwMode="auto">
            <a:xfrm flipV="1">
              <a:off x="703" y="3063"/>
              <a:ext cx="0" cy="31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27" name="Text Box 57"/>
            <p:cNvSpPr txBox="1">
              <a:spLocks noChangeArrowheads="1"/>
            </p:cNvSpPr>
            <p:nvPr/>
          </p:nvSpPr>
          <p:spPr bwMode="auto">
            <a:xfrm>
              <a:off x="476" y="31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latin typeface="Calibri" pitchFamily="34" charset="0"/>
                </a:rPr>
                <a:t>b</a:t>
              </a:r>
            </a:p>
          </p:txBody>
        </p:sp>
      </p:grp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3059113" y="5451475"/>
            <a:ext cx="719137" cy="504825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alibri" pitchFamily="34" charset="0"/>
              </a:rPr>
              <a:t>S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059113" y="5451475"/>
            <a:ext cx="720725" cy="503238"/>
            <a:chOff x="567" y="3022"/>
            <a:chExt cx="454" cy="317"/>
          </a:xfrm>
        </p:grpSpPr>
        <p:sp>
          <p:nvSpPr>
            <p:cNvPr id="31822" name="Line 60"/>
            <p:cNvSpPr>
              <a:spLocks noChangeShapeType="1"/>
            </p:cNvSpPr>
            <p:nvPr/>
          </p:nvSpPr>
          <p:spPr bwMode="auto">
            <a:xfrm>
              <a:off x="567" y="3339"/>
              <a:ext cx="45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1823" name="Line 61"/>
            <p:cNvSpPr>
              <a:spLocks noChangeShapeType="1"/>
            </p:cNvSpPr>
            <p:nvPr/>
          </p:nvSpPr>
          <p:spPr bwMode="auto">
            <a:xfrm flipV="1">
              <a:off x="567" y="3022"/>
              <a:ext cx="0" cy="31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059113" y="4948238"/>
            <a:ext cx="720725" cy="504825"/>
            <a:chOff x="1791" y="3021"/>
            <a:chExt cx="454" cy="318"/>
          </a:xfrm>
        </p:grpSpPr>
        <p:sp>
          <p:nvSpPr>
            <p:cNvPr id="31818" name="Rectangle 6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20" name="Line 6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21" name="Line 6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3779838" y="5451475"/>
            <a:ext cx="720725" cy="504825"/>
            <a:chOff x="1791" y="3021"/>
            <a:chExt cx="454" cy="318"/>
          </a:xfrm>
        </p:grpSpPr>
        <p:sp>
          <p:nvSpPr>
            <p:cNvPr id="31814" name="Rectangle 6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16" name="Line 7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17" name="Line 7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3059113" y="4443413"/>
            <a:ext cx="720725" cy="504825"/>
            <a:chOff x="1791" y="3021"/>
            <a:chExt cx="454" cy="318"/>
          </a:xfrm>
        </p:grpSpPr>
        <p:sp>
          <p:nvSpPr>
            <p:cNvPr id="31810" name="Rectangle 7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12" name="Line 7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13" name="Line 7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059113" y="3938588"/>
            <a:ext cx="720725" cy="504825"/>
            <a:chOff x="1791" y="3021"/>
            <a:chExt cx="454" cy="318"/>
          </a:xfrm>
        </p:grpSpPr>
        <p:sp>
          <p:nvSpPr>
            <p:cNvPr id="31806" name="Rectangle 7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12" name="Group 7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08" name="Line 8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09" name="Line 8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3779838" y="4948238"/>
            <a:ext cx="720725" cy="504825"/>
            <a:chOff x="1791" y="3021"/>
            <a:chExt cx="454" cy="318"/>
          </a:xfrm>
        </p:grpSpPr>
        <p:sp>
          <p:nvSpPr>
            <p:cNvPr id="31802" name="Rectangle 8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04" name="Line 8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05" name="Line 8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15" name="Group 87"/>
          <p:cNvGrpSpPr>
            <a:grpSpLocks/>
          </p:cNvGrpSpPr>
          <p:nvPr/>
        </p:nvGrpSpPr>
        <p:grpSpPr bwMode="auto">
          <a:xfrm>
            <a:off x="3779838" y="4443413"/>
            <a:ext cx="720725" cy="504825"/>
            <a:chOff x="1791" y="3021"/>
            <a:chExt cx="454" cy="318"/>
          </a:xfrm>
        </p:grpSpPr>
        <p:sp>
          <p:nvSpPr>
            <p:cNvPr id="31798" name="Rectangle 8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16" name="Group 8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800" name="Line 9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801" name="Line 9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3779838" y="3938588"/>
            <a:ext cx="720725" cy="504825"/>
            <a:chOff x="1791" y="3021"/>
            <a:chExt cx="454" cy="318"/>
          </a:xfrm>
        </p:grpSpPr>
        <p:sp>
          <p:nvSpPr>
            <p:cNvPr id="31794" name="Rectangle 9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18" name="Group 9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96" name="Line 9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97" name="Line 9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4498975" y="5451475"/>
            <a:ext cx="720725" cy="504825"/>
            <a:chOff x="1791" y="3021"/>
            <a:chExt cx="454" cy="318"/>
          </a:xfrm>
        </p:grpSpPr>
        <p:sp>
          <p:nvSpPr>
            <p:cNvPr id="31790" name="Rectangle 9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20" name="Group 9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92" name="Line 10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93" name="Line 10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21" name="Group 102"/>
          <p:cNvGrpSpPr>
            <a:grpSpLocks/>
          </p:cNvGrpSpPr>
          <p:nvPr/>
        </p:nvGrpSpPr>
        <p:grpSpPr bwMode="auto">
          <a:xfrm>
            <a:off x="4500563" y="4946650"/>
            <a:ext cx="720725" cy="504825"/>
            <a:chOff x="1791" y="3021"/>
            <a:chExt cx="454" cy="318"/>
          </a:xfrm>
        </p:grpSpPr>
        <p:sp>
          <p:nvSpPr>
            <p:cNvPr id="31786" name="Rectangle 10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22" name="Group 10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88" name="Line 10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89" name="Line 10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5219700" y="5451475"/>
            <a:ext cx="720725" cy="504825"/>
            <a:chOff x="1791" y="3021"/>
            <a:chExt cx="454" cy="318"/>
          </a:xfrm>
        </p:grpSpPr>
        <p:sp>
          <p:nvSpPr>
            <p:cNvPr id="31782" name="Rectangle 10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24" name="Group 10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84" name="Line 11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85" name="Line 11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25" name="Group 112"/>
          <p:cNvGrpSpPr>
            <a:grpSpLocks/>
          </p:cNvGrpSpPr>
          <p:nvPr/>
        </p:nvGrpSpPr>
        <p:grpSpPr bwMode="auto">
          <a:xfrm>
            <a:off x="5219700" y="4948238"/>
            <a:ext cx="720725" cy="504825"/>
            <a:chOff x="1791" y="3021"/>
            <a:chExt cx="454" cy="318"/>
          </a:xfrm>
        </p:grpSpPr>
        <p:sp>
          <p:nvSpPr>
            <p:cNvPr id="31778" name="Rectangle 11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26" name="Group 11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80" name="Line 11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81" name="Line 11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4498975" y="4443413"/>
            <a:ext cx="720725" cy="504825"/>
            <a:chOff x="1791" y="3021"/>
            <a:chExt cx="454" cy="318"/>
          </a:xfrm>
        </p:grpSpPr>
        <p:sp>
          <p:nvSpPr>
            <p:cNvPr id="31774" name="Rectangle 118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76" name="Line 120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77" name="Line 121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29" name="Group 122"/>
          <p:cNvGrpSpPr>
            <a:grpSpLocks/>
          </p:cNvGrpSpPr>
          <p:nvPr/>
        </p:nvGrpSpPr>
        <p:grpSpPr bwMode="auto">
          <a:xfrm>
            <a:off x="5938838" y="5451475"/>
            <a:ext cx="720725" cy="504825"/>
            <a:chOff x="1791" y="3021"/>
            <a:chExt cx="454" cy="318"/>
          </a:xfrm>
        </p:grpSpPr>
        <p:sp>
          <p:nvSpPr>
            <p:cNvPr id="31770" name="Rectangle 123"/>
            <p:cNvSpPr>
              <a:spLocks noChangeArrowheads="1"/>
            </p:cNvSpPr>
            <p:nvPr/>
          </p:nvSpPr>
          <p:spPr bwMode="auto">
            <a:xfrm>
              <a:off x="1791" y="3021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grpSp>
          <p:nvGrpSpPr>
            <p:cNvPr id="30" name="Group 124"/>
            <p:cNvGrpSpPr>
              <a:grpSpLocks/>
            </p:cNvGrpSpPr>
            <p:nvPr/>
          </p:nvGrpSpPr>
          <p:grpSpPr bwMode="auto">
            <a:xfrm>
              <a:off x="1791" y="3022"/>
              <a:ext cx="454" cy="317"/>
              <a:chOff x="567" y="3022"/>
              <a:chExt cx="454" cy="317"/>
            </a:xfrm>
          </p:grpSpPr>
          <p:sp>
            <p:nvSpPr>
              <p:cNvPr id="31772" name="Line 125"/>
              <p:cNvSpPr>
                <a:spLocks noChangeShapeType="1"/>
              </p:cNvSpPr>
              <p:nvPr/>
            </p:nvSpPr>
            <p:spPr bwMode="auto">
              <a:xfrm>
                <a:off x="567" y="3339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1773" name="Line 126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7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7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build="allAtOnce"/>
      <p:bldP spid="31753" grpId="0" build="allAtOnce" animBg="1"/>
      <p:bldP spid="369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1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17</a:t>
            </a:fld>
            <a:endParaRPr lang="en-US"/>
          </a:p>
        </p:txBody>
      </p:sp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4767263" y="3068638"/>
            <a:ext cx="13716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2D-Crystal</a:t>
            </a:r>
            <a:endParaRPr lang="hi-IN" sz="2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32138" y="3630613"/>
            <a:ext cx="4464050" cy="2160587"/>
            <a:chOff x="1474" y="1888"/>
            <a:chExt cx="2812" cy="1361"/>
          </a:xfrm>
        </p:grpSpPr>
        <p:sp>
          <p:nvSpPr>
            <p:cNvPr id="32798" name="Rectangle 4"/>
            <p:cNvSpPr>
              <a:spLocks noChangeArrowheads="1"/>
            </p:cNvSpPr>
            <p:nvPr/>
          </p:nvSpPr>
          <p:spPr bwMode="auto">
            <a:xfrm>
              <a:off x="1519" y="1933"/>
              <a:ext cx="2722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799" name="Rectangle 5"/>
            <p:cNvSpPr>
              <a:spLocks noChangeArrowheads="1"/>
            </p:cNvSpPr>
            <p:nvPr/>
          </p:nvSpPr>
          <p:spPr bwMode="auto">
            <a:xfrm>
              <a:off x="1973" y="1933"/>
              <a:ext cx="1814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0" name="Rectangle 6"/>
            <p:cNvSpPr>
              <a:spLocks noChangeArrowheads="1"/>
            </p:cNvSpPr>
            <p:nvPr/>
          </p:nvSpPr>
          <p:spPr bwMode="auto">
            <a:xfrm>
              <a:off x="2426" y="1933"/>
              <a:ext cx="908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1" name="Line 7"/>
            <p:cNvSpPr>
              <a:spLocks noChangeShapeType="1"/>
            </p:cNvSpPr>
            <p:nvPr/>
          </p:nvSpPr>
          <p:spPr bwMode="auto">
            <a:xfrm>
              <a:off x="2880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802" name="Line 8"/>
            <p:cNvSpPr>
              <a:spLocks noChangeShapeType="1"/>
            </p:cNvSpPr>
            <p:nvPr/>
          </p:nvSpPr>
          <p:spPr bwMode="auto">
            <a:xfrm>
              <a:off x="1519" y="2251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803" name="Line 9"/>
            <p:cNvSpPr>
              <a:spLocks noChangeShapeType="1"/>
            </p:cNvSpPr>
            <p:nvPr/>
          </p:nvSpPr>
          <p:spPr bwMode="auto">
            <a:xfrm>
              <a:off x="1519" y="2568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804" name="Line 10"/>
            <p:cNvSpPr>
              <a:spLocks noChangeShapeType="1"/>
            </p:cNvSpPr>
            <p:nvPr/>
          </p:nvSpPr>
          <p:spPr bwMode="auto">
            <a:xfrm>
              <a:off x="1519" y="2886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805" name="AutoShape 11"/>
            <p:cNvSpPr>
              <a:spLocks noChangeArrowheads="1"/>
            </p:cNvSpPr>
            <p:nvPr/>
          </p:nvSpPr>
          <p:spPr bwMode="auto">
            <a:xfrm flipV="1">
              <a:off x="1474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6" name="AutoShape 12"/>
            <p:cNvSpPr>
              <a:spLocks noChangeArrowheads="1"/>
            </p:cNvSpPr>
            <p:nvPr/>
          </p:nvSpPr>
          <p:spPr bwMode="auto">
            <a:xfrm flipV="1">
              <a:off x="1474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7" name="AutoShape 13"/>
            <p:cNvSpPr>
              <a:spLocks noChangeArrowheads="1"/>
            </p:cNvSpPr>
            <p:nvPr/>
          </p:nvSpPr>
          <p:spPr bwMode="auto">
            <a:xfrm flipV="1">
              <a:off x="1474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8" name="AutoShape 14"/>
            <p:cNvSpPr>
              <a:spLocks noChangeArrowheads="1"/>
            </p:cNvSpPr>
            <p:nvPr/>
          </p:nvSpPr>
          <p:spPr bwMode="auto">
            <a:xfrm flipV="1">
              <a:off x="1474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09" name="AutoShape 15"/>
            <p:cNvSpPr>
              <a:spLocks noChangeArrowheads="1"/>
            </p:cNvSpPr>
            <p:nvPr/>
          </p:nvSpPr>
          <p:spPr bwMode="auto">
            <a:xfrm flipV="1">
              <a:off x="1474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0" name="AutoShape 16"/>
            <p:cNvSpPr>
              <a:spLocks noChangeArrowheads="1"/>
            </p:cNvSpPr>
            <p:nvPr/>
          </p:nvSpPr>
          <p:spPr bwMode="auto">
            <a:xfrm flipV="1">
              <a:off x="1927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1" name="AutoShape 17"/>
            <p:cNvSpPr>
              <a:spLocks noChangeArrowheads="1"/>
            </p:cNvSpPr>
            <p:nvPr/>
          </p:nvSpPr>
          <p:spPr bwMode="auto">
            <a:xfrm flipV="1">
              <a:off x="1927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2" name="AutoShape 18"/>
            <p:cNvSpPr>
              <a:spLocks noChangeArrowheads="1"/>
            </p:cNvSpPr>
            <p:nvPr/>
          </p:nvSpPr>
          <p:spPr bwMode="auto">
            <a:xfrm flipV="1">
              <a:off x="1927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3" name="AutoShape 19"/>
            <p:cNvSpPr>
              <a:spLocks noChangeArrowheads="1"/>
            </p:cNvSpPr>
            <p:nvPr/>
          </p:nvSpPr>
          <p:spPr bwMode="auto">
            <a:xfrm flipV="1">
              <a:off x="1927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4" name="AutoShape 20"/>
            <p:cNvSpPr>
              <a:spLocks noChangeArrowheads="1"/>
            </p:cNvSpPr>
            <p:nvPr/>
          </p:nvSpPr>
          <p:spPr bwMode="auto">
            <a:xfrm flipV="1">
              <a:off x="1927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5" name="AutoShape 21"/>
            <p:cNvSpPr>
              <a:spLocks noChangeArrowheads="1"/>
            </p:cNvSpPr>
            <p:nvPr/>
          </p:nvSpPr>
          <p:spPr bwMode="auto">
            <a:xfrm flipV="1">
              <a:off x="2381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6" name="AutoShape 22"/>
            <p:cNvSpPr>
              <a:spLocks noChangeArrowheads="1"/>
            </p:cNvSpPr>
            <p:nvPr/>
          </p:nvSpPr>
          <p:spPr bwMode="auto">
            <a:xfrm flipV="1">
              <a:off x="2381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7" name="AutoShape 23"/>
            <p:cNvSpPr>
              <a:spLocks noChangeArrowheads="1"/>
            </p:cNvSpPr>
            <p:nvPr/>
          </p:nvSpPr>
          <p:spPr bwMode="auto">
            <a:xfrm flipV="1">
              <a:off x="2381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8" name="AutoShape 24"/>
            <p:cNvSpPr>
              <a:spLocks noChangeArrowheads="1"/>
            </p:cNvSpPr>
            <p:nvPr/>
          </p:nvSpPr>
          <p:spPr bwMode="auto">
            <a:xfrm flipV="1">
              <a:off x="2381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19" name="AutoShape 25"/>
            <p:cNvSpPr>
              <a:spLocks noChangeArrowheads="1"/>
            </p:cNvSpPr>
            <p:nvPr/>
          </p:nvSpPr>
          <p:spPr bwMode="auto">
            <a:xfrm flipV="1">
              <a:off x="2381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0" name="AutoShape 26"/>
            <p:cNvSpPr>
              <a:spLocks noChangeArrowheads="1"/>
            </p:cNvSpPr>
            <p:nvPr/>
          </p:nvSpPr>
          <p:spPr bwMode="auto">
            <a:xfrm flipV="1">
              <a:off x="2834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1" name="AutoShape 27"/>
            <p:cNvSpPr>
              <a:spLocks noChangeArrowheads="1"/>
            </p:cNvSpPr>
            <p:nvPr/>
          </p:nvSpPr>
          <p:spPr bwMode="auto">
            <a:xfrm flipV="1">
              <a:off x="2834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2" name="AutoShape 28"/>
            <p:cNvSpPr>
              <a:spLocks noChangeArrowheads="1"/>
            </p:cNvSpPr>
            <p:nvPr/>
          </p:nvSpPr>
          <p:spPr bwMode="auto">
            <a:xfrm flipV="1">
              <a:off x="2834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3" name="AutoShape 29"/>
            <p:cNvSpPr>
              <a:spLocks noChangeArrowheads="1"/>
            </p:cNvSpPr>
            <p:nvPr/>
          </p:nvSpPr>
          <p:spPr bwMode="auto">
            <a:xfrm flipV="1">
              <a:off x="2834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4" name="AutoShape 30"/>
            <p:cNvSpPr>
              <a:spLocks noChangeArrowheads="1"/>
            </p:cNvSpPr>
            <p:nvPr/>
          </p:nvSpPr>
          <p:spPr bwMode="auto">
            <a:xfrm flipV="1">
              <a:off x="2834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5" name="AutoShape 31"/>
            <p:cNvSpPr>
              <a:spLocks noChangeArrowheads="1"/>
            </p:cNvSpPr>
            <p:nvPr/>
          </p:nvSpPr>
          <p:spPr bwMode="auto">
            <a:xfrm flipV="1">
              <a:off x="3288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6" name="AutoShape 32"/>
            <p:cNvSpPr>
              <a:spLocks noChangeArrowheads="1"/>
            </p:cNvSpPr>
            <p:nvPr/>
          </p:nvSpPr>
          <p:spPr bwMode="auto">
            <a:xfrm flipV="1">
              <a:off x="3288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7" name="AutoShape 33"/>
            <p:cNvSpPr>
              <a:spLocks noChangeArrowheads="1"/>
            </p:cNvSpPr>
            <p:nvPr/>
          </p:nvSpPr>
          <p:spPr bwMode="auto">
            <a:xfrm flipV="1">
              <a:off x="3288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8" name="AutoShape 34"/>
            <p:cNvSpPr>
              <a:spLocks noChangeArrowheads="1"/>
            </p:cNvSpPr>
            <p:nvPr/>
          </p:nvSpPr>
          <p:spPr bwMode="auto">
            <a:xfrm flipV="1">
              <a:off x="3288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29" name="AutoShape 35"/>
            <p:cNvSpPr>
              <a:spLocks noChangeArrowheads="1"/>
            </p:cNvSpPr>
            <p:nvPr/>
          </p:nvSpPr>
          <p:spPr bwMode="auto">
            <a:xfrm flipV="1">
              <a:off x="3288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0" name="AutoShape 36"/>
            <p:cNvSpPr>
              <a:spLocks noChangeArrowheads="1"/>
            </p:cNvSpPr>
            <p:nvPr/>
          </p:nvSpPr>
          <p:spPr bwMode="auto">
            <a:xfrm flipV="1">
              <a:off x="3742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1" name="AutoShape 37"/>
            <p:cNvSpPr>
              <a:spLocks noChangeArrowheads="1"/>
            </p:cNvSpPr>
            <p:nvPr/>
          </p:nvSpPr>
          <p:spPr bwMode="auto">
            <a:xfrm flipV="1">
              <a:off x="3742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2" name="AutoShape 38"/>
            <p:cNvSpPr>
              <a:spLocks noChangeArrowheads="1"/>
            </p:cNvSpPr>
            <p:nvPr/>
          </p:nvSpPr>
          <p:spPr bwMode="auto">
            <a:xfrm flipV="1">
              <a:off x="3742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3" name="AutoShape 39"/>
            <p:cNvSpPr>
              <a:spLocks noChangeArrowheads="1"/>
            </p:cNvSpPr>
            <p:nvPr/>
          </p:nvSpPr>
          <p:spPr bwMode="auto">
            <a:xfrm flipV="1">
              <a:off x="3742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4" name="AutoShape 40"/>
            <p:cNvSpPr>
              <a:spLocks noChangeArrowheads="1"/>
            </p:cNvSpPr>
            <p:nvPr/>
          </p:nvSpPr>
          <p:spPr bwMode="auto">
            <a:xfrm flipV="1">
              <a:off x="3742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5" name="AutoShape 41"/>
            <p:cNvSpPr>
              <a:spLocks noChangeArrowheads="1"/>
            </p:cNvSpPr>
            <p:nvPr/>
          </p:nvSpPr>
          <p:spPr bwMode="auto">
            <a:xfrm flipV="1">
              <a:off x="4195" y="2840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6" name="AutoShape 42"/>
            <p:cNvSpPr>
              <a:spLocks noChangeArrowheads="1"/>
            </p:cNvSpPr>
            <p:nvPr/>
          </p:nvSpPr>
          <p:spPr bwMode="auto">
            <a:xfrm flipV="1">
              <a:off x="4195" y="315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7" name="AutoShape 43"/>
            <p:cNvSpPr>
              <a:spLocks noChangeArrowheads="1"/>
            </p:cNvSpPr>
            <p:nvPr/>
          </p:nvSpPr>
          <p:spPr bwMode="auto">
            <a:xfrm flipV="1">
              <a:off x="4195" y="2523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8" name="AutoShape 44"/>
            <p:cNvSpPr>
              <a:spLocks noChangeArrowheads="1"/>
            </p:cNvSpPr>
            <p:nvPr/>
          </p:nvSpPr>
          <p:spPr bwMode="auto">
            <a:xfrm flipV="1">
              <a:off x="4195" y="2205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2839" name="AutoShape 45"/>
            <p:cNvSpPr>
              <a:spLocks noChangeArrowheads="1"/>
            </p:cNvSpPr>
            <p:nvPr/>
          </p:nvSpPr>
          <p:spPr bwMode="auto">
            <a:xfrm flipV="1">
              <a:off x="4195" y="1888"/>
              <a:ext cx="91" cy="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  <p:sp>
        <p:nvSpPr>
          <p:cNvPr id="32774" name="Rectangle 47"/>
          <p:cNvSpPr>
            <a:spLocks noGrp="1" noChangeArrowheads="1"/>
          </p:cNvSpPr>
          <p:nvPr>
            <p:ph type="title"/>
          </p:nvPr>
        </p:nvSpPr>
        <p:spPr>
          <a:xfrm>
            <a:off x="1008062" y="426244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sz="3200" dirty="0">
                <a:latin typeface="Verdana" pitchFamily="34" charset="0"/>
              </a:rPr>
              <a:t>Unit Cell in 2D</a:t>
            </a:r>
          </a:p>
        </p:txBody>
      </p:sp>
      <p:sp>
        <p:nvSpPr>
          <p:cNvPr id="32775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83575" cy="1346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GB" sz="2800">
                <a:solidFill>
                  <a:schemeClr val="accent1"/>
                </a:solidFill>
              </a:rPr>
              <a:t>The smallest component of the crystal</a:t>
            </a:r>
            <a:r>
              <a:rPr lang="en-GB" sz="2800"/>
              <a:t> (group of atoms, ions or molecules), which </a:t>
            </a:r>
            <a:r>
              <a:rPr lang="en-GB" sz="2800" u="sng"/>
              <a:t>when stacked  together</a:t>
            </a:r>
            <a:r>
              <a:rPr lang="en-GB" sz="2800"/>
              <a:t> with pure translational repetition </a:t>
            </a:r>
            <a:r>
              <a:rPr lang="en-GB" sz="2800">
                <a:solidFill>
                  <a:schemeClr val="accent1"/>
                </a:solidFill>
              </a:rPr>
              <a:t>reproduces the whole crystal.</a:t>
            </a:r>
          </a:p>
        </p:txBody>
      </p:sp>
      <p:grpSp>
        <p:nvGrpSpPr>
          <p:cNvPr id="3" name="Group 133"/>
          <p:cNvGrpSpPr>
            <a:grpSpLocks/>
          </p:cNvGrpSpPr>
          <p:nvPr/>
        </p:nvGrpSpPr>
        <p:grpSpPr bwMode="auto">
          <a:xfrm flipH="1">
            <a:off x="5435600" y="4206875"/>
            <a:ext cx="1403350" cy="506413"/>
            <a:chOff x="476" y="2432"/>
            <a:chExt cx="862" cy="318"/>
          </a:xfrm>
        </p:grpSpPr>
        <p:sp>
          <p:nvSpPr>
            <p:cNvPr id="32794" name="AutoShape 132"/>
            <p:cNvSpPr>
              <a:spLocks noChangeArrowheads="1"/>
            </p:cNvSpPr>
            <p:nvPr/>
          </p:nvSpPr>
          <p:spPr bwMode="auto">
            <a:xfrm>
              <a:off x="476" y="2432"/>
              <a:ext cx="862" cy="318"/>
            </a:xfrm>
            <a:prstGeom prst="parallelogram">
              <a:avLst>
                <a:gd name="adj" fmla="val 132071"/>
              </a:avLst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</a:t>
              </a:r>
            </a:p>
          </p:txBody>
        </p:sp>
        <p:grpSp>
          <p:nvGrpSpPr>
            <p:cNvPr id="4" name="Group 129"/>
            <p:cNvGrpSpPr>
              <a:grpSpLocks/>
            </p:cNvGrpSpPr>
            <p:nvPr/>
          </p:nvGrpSpPr>
          <p:grpSpPr bwMode="auto">
            <a:xfrm>
              <a:off x="476" y="2432"/>
              <a:ext cx="454" cy="317"/>
              <a:chOff x="1927" y="3430"/>
              <a:chExt cx="454" cy="317"/>
            </a:xfrm>
          </p:grpSpPr>
          <p:sp>
            <p:nvSpPr>
              <p:cNvPr id="32796" name="Line 130"/>
              <p:cNvSpPr>
                <a:spLocks noChangeShapeType="1"/>
              </p:cNvSpPr>
              <p:nvPr/>
            </p:nvSpPr>
            <p:spPr bwMode="auto">
              <a:xfrm>
                <a:off x="1927" y="3747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2797" name="Line 131"/>
              <p:cNvSpPr>
                <a:spLocks noChangeShapeType="1"/>
              </p:cNvSpPr>
              <p:nvPr/>
            </p:nvSpPr>
            <p:spPr bwMode="auto">
              <a:xfrm flipV="1">
                <a:off x="1927" y="3430"/>
                <a:ext cx="454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5" name="Group 228"/>
          <p:cNvGrpSpPr>
            <a:grpSpLocks/>
          </p:cNvGrpSpPr>
          <p:nvPr/>
        </p:nvGrpSpPr>
        <p:grpSpPr bwMode="auto">
          <a:xfrm>
            <a:off x="4572000" y="5214938"/>
            <a:ext cx="1439863" cy="504825"/>
            <a:chOff x="2880" y="3285"/>
            <a:chExt cx="907" cy="318"/>
          </a:xfrm>
        </p:grpSpPr>
        <p:sp>
          <p:nvSpPr>
            <p:cNvPr id="32790" name="AutoShape 135"/>
            <p:cNvSpPr>
              <a:spLocks noChangeArrowheads="1"/>
            </p:cNvSpPr>
            <p:nvPr/>
          </p:nvSpPr>
          <p:spPr bwMode="auto">
            <a:xfrm>
              <a:off x="2925" y="3285"/>
              <a:ext cx="862" cy="318"/>
            </a:xfrm>
            <a:prstGeom prst="parallelogram">
              <a:avLst>
                <a:gd name="adj" fmla="val 132071"/>
              </a:avLst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</a:t>
              </a:r>
            </a:p>
          </p:txBody>
        </p:sp>
        <p:grpSp>
          <p:nvGrpSpPr>
            <p:cNvPr id="6" name="Group 136"/>
            <p:cNvGrpSpPr>
              <a:grpSpLocks/>
            </p:cNvGrpSpPr>
            <p:nvPr/>
          </p:nvGrpSpPr>
          <p:grpSpPr bwMode="auto">
            <a:xfrm>
              <a:off x="2880" y="3286"/>
              <a:ext cx="454" cy="317"/>
              <a:chOff x="1927" y="3430"/>
              <a:chExt cx="454" cy="317"/>
            </a:xfrm>
          </p:grpSpPr>
          <p:sp>
            <p:nvSpPr>
              <p:cNvPr id="32792" name="Line 137"/>
              <p:cNvSpPr>
                <a:spLocks noChangeShapeType="1"/>
              </p:cNvSpPr>
              <p:nvPr/>
            </p:nvSpPr>
            <p:spPr bwMode="auto">
              <a:xfrm>
                <a:off x="1927" y="3747"/>
                <a:ext cx="45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2793" name="Line 138"/>
              <p:cNvSpPr>
                <a:spLocks noChangeShapeType="1"/>
              </p:cNvSpPr>
              <p:nvPr/>
            </p:nvSpPr>
            <p:spPr bwMode="auto">
              <a:xfrm flipV="1">
                <a:off x="1927" y="3430"/>
                <a:ext cx="454" cy="31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i-IN"/>
              </a:p>
            </p:txBody>
          </p:sp>
        </p:grpSp>
      </p:grpSp>
      <p:sp>
        <p:nvSpPr>
          <p:cNvPr id="161998" name="Rectangle 206"/>
          <p:cNvSpPr>
            <a:spLocks noChangeArrowheads="1"/>
          </p:cNvSpPr>
          <p:nvPr/>
        </p:nvSpPr>
        <p:spPr bwMode="auto">
          <a:xfrm>
            <a:off x="684213" y="4149725"/>
            <a:ext cx="1720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 choice of </a:t>
            </a:r>
            <a:endParaRPr lang="tr-TR"/>
          </a:p>
          <a:p>
            <a:pPr algn="ctr"/>
            <a:r>
              <a:rPr lang="en-US"/>
              <a:t> </a:t>
            </a:r>
            <a:r>
              <a:rPr lang="tr-TR"/>
              <a:t>unit cell </a:t>
            </a:r>
            <a:r>
              <a:rPr lang="en-US"/>
              <a:t> </a:t>
            </a:r>
            <a:endParaRPr lang="tr-TR"/>
          </a:p>
          <a:p>
            <a:pPr algn="ctr"/>
            <a:r>
              <a:rPr lang="en-US"/>
              <a:t>is not unique</a:t>
            </a:r>
            <a:r>
              <a:rPr lang="tr-TR"/>
              <a:t>.</a:t>
            </a:r>
          </a:p>
        </p:txBody>
      </p:sp>
      <p:sp>
        <p:nvSpPr>
          <p:cNvPr id="32779" name="Text Box 209"/>
          <p:cNvSpPr txBox="1">
            <a:spLocks noChangeArrowheads="1"/>
          </p:cNvSpPr>
          <p:nvPr/>
        </p:nvSpPr>
        <p:spPr bwMode="auto">
          <a:xfrm>
            <a:off x="3778250" y="5870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alibri" pitchFamily="34" charset="0"/>
              </a:rPr>
              <a:t>a</a:t>
            </a:r>
          </a:p>
        </p:txBody>
      </p:sp>
      <p:grpSp>
        <p:nvGrpSpPr>
          <p:cNvPr id="7" name="Group 227"/>
          <p:cNvGrpSpPr>
            <a:grpSpLocks/>
          </p:cNvGrpSpPr>
          <p:nvPr/>
        </p:nvGrpSpPr>
        <p:grpSpPr bwMode="auto">
          <a:xfrm>
            <a:off x="3203575" y="5208588"/>
            <a:ext cx="720725" cy="511175"/>
            <a:chOff x="2018" y="3281"/>
            <a:chExt cx="454" cy="322"/>
          </a:xfrm>
        </p:grpSpPr>
        <p:sp>
          <p:nvSpPr>
            <p:cNvPr id="32787" name="Rectangle 207"/>
            <p:cNvSpPr>
              <a:spLocks noChangeArrowheads="1"/>
            </p:cNvSpPr>
            <p:nvPr/>
          </p:nvSpPr>
          <p:spPr bwMode="auto">
            <a:xfrm>
              <a:off x="2019" y="3285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sp>
          <p:nvSpPr>
            <p:cNvPr id="32788" name="Line 210"/>
            <p:cNvSpPr>
              <a:spLocks noChangeShapeType="1"/>
            </p:cNvSpPr>
            <p:nvPr/>
          </p:nvSpPr>
          <p:spPr bwMode="auto">
            <a:xfrm>
              <a:off x="2018" y="3598"/>
              <a:ext cx="45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789" name="Line 211"/>
            <p:cNvSpPr>
              <a:spLocks noChangeShapeType="1"/>
            </p:cNvSpPr>
            <p:nvPr/>
          </p:nvSpPr>
          <p:spPr bwMode="auto">
            <a:xfrm flipV="1">
              <a:off x="2018" y="3281"/>
              <a:ext cx="0" cy="31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</p:grpSp>
      <p:sp>
        <p:nvSpPr>
          <p:cNvPr id="32781" name="Text Box 212"/>
          <p:cNvSpPr txBox="1">
            <a:spLocks noChangeArrowheads="1"/>
          </p:cNvSpPr>
          <p:nvPr/>
        </p:nvSpPr>
        <p:spPr bwMode="auto">
          <a:xfrm>
            <a:off x="2843213" y="528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alibri" pitchFamily="34" charset="0"/>
              </a:rPr>
              <a:t>b</a:t>
            </a:r>
          </a:p>
        </p:txBody>
      </p:sp>
      <p:sp>
        <p:nvSpPr>
          <p:cNvPr id="32782" name="Line 217"/>
          <p:cNvSpPr>
            <a:spLocks noChangeShapeType="1"/>
          </p:cNvSpPr>
          <p:nvPr/>
        </p:nvSpPr>
        <p:spPr bwMode="auto">
          <a:xfrm>
            <a:off x="5435600" y="42068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i-IN"/>
          </a:p>
        </p:txBody>
      </p: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3563938" y="3933825"/>
            <a:ext cx="720725" cy="511175"/>
            <a:chOff x="2018" y="3281"/>
            <a:chExt cx="454" cy="322"/>
          </a:xfrm>
        </p:grpSpPr>
        <p:sp>
          <p:nvSpPr>
            <p:cNvPr id="32784" name="Rectangle 230"/>
            <p:cNvSpPr>
              <a:spLocks noChangeArrowheads="1"/>
            </p:cNvSpPr>
            <p:nvPr/>
          </p:nvSpPr>
          <p:spPr bwMode="auto">
            <a:xfrm>
              <a:off x="2019" y="3285"/>
              <a:ext cx="453" cy="31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>
                  <a:latin typeface="Calibri" pitchFamily="34" charset="0"/>
                </a:rPr>
                <a:t>S</a:t>
              </a:r>
            </a:p>
          </p:txBody>
        </p:sp>
        <p:sp>
          <p:nvSpPr>
            <p:cNvPr id="32785" name="Line 231"/>
            <p:cNvSpPr>
              <a:spLocks noChangeShapeType="1"/>
            </p:cNvSpPr>
            <p:nvPr/>
          </p:nvSpPr>
          <p:spPr bwMode="auto">
            <a:xfrm>
              <a:off x="2018" y="3598"/>
              <a:ext cx="45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32786" name="Line 232"/>
            <p:cNvSpPr>
              <a:spLocks noChangeShapeType="1"/>
            </p:cNvSpPr>
            <p:nvPr/>
          </p:nvSpPr>
          <p:spPr bwMode="auto">
            <a:xfrm flipV="1">
              <a:off x="2018" y="3281"/>
              <a:ext cx="0" cy="31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allAtOnce"/>
      <p:bldP spid="32775" grpId="0" build="allAtOnce"/>
      <p:bldP spid="16199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dirty="0">
                <a:latin typeface="Verdana" pitchFamily="34" charset="0"/>
              </a:rPr>
              <a:t>CRYSTALLOGRAPHY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2EE50E7-2FEB-4CF6-87E4-C798006FA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0" y="1268760"/>
            <a:ext cx="82082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2221"/>
                </a:solidFill>
                <a:latin typeface="Arial" charset="0"/>
              </a:rPr>
              <a:t>What is crystallography?</a:t>
            </a:r>
            <a:endParaRPr lang="tr-TR" sz="2400" dirty="0">
              <a:solidFill>
                <a:srgbClr val="372221"/>
              </a:solidFill>
              <a:latin typeface="Arial" charset="0"/>
            </a:endParaRPr>
          </a:p>
          <a:p>
            <a:endParaRPr lang="tr-TR" sz="2400" dirty="0">
              <a:solidFill>
                <a:srgbClr val="372221"/>
              </a:solidFill>
              <a:latin typeface="Arial" charset="0"/>
            </a:endParaRPr>
          </a:p>
          <a:p>
            <a:pPr algn="just"/>
            <a:r>
              <a:rPr lang="en-US" sz="2400" b="0" dirty="0">
                <a:latin typeface="Arial" charset="0"/>
              </a:rPr>
              <a:t>The branch of science that deals with the geometric description</a:t>
            </a:r>
            <a:r>
              <a:rPr lang="tr-TR" sz="2400" b="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 of crystals and their internal arrangement. </a:t>
            </a:r>
          </a:p>
        </p:txBody>
      </p:sp>
      <p:pic>
        <p:nvPicPr>
          <p:cNvPr id="8" name="Picture 6" descr="structure2">
            <a:extLst>
              <a:ext uri="{FF2B5EF4-FFF2-40B4-BE49-F238E27FC236}">
                <a16:creationId xmlns:a16="http://schemas.microsoft.com/office/drawing/2014/main" id="{B4A1E7A8-F19B-434A-BC51-0FAD9EDBBA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980" y="3631408"/>
            <a:ext cx="2710326" cy="1904651"/>
          </a:xfrm>
          <a:noFill/>
        </p:spPr>
      </p:pic>
      <p:pic>
        <p:nvPicPr>
          <p:cNvPr id="9" name="Picture 10" descr="sanman">
            <a:extLst>
              <a:ext uri="{FF2B5EF4-FFF2-40B4-BE49-F238E27FC236}">
                <a16:creationId xmlns:a16="http://schemas.microsoft.com/office/drawing/2014/main" id="{DE666D3A-10D5-4CD7-9252-3B5A8AA1ED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9638" y="3631408"/>
            <a:ext cx="2520052" cy="18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yrite">
            <a:extLst>
              <a:ext uri="{FF2B5EF4-FFF2-40B4-BE49-F238E27FC236}">
                <a16:creationId xmlns:a16="http://schemas.microsoft.com/office/drawing/2014/main" id="{1E222D60-66D4-4E49-B865-255E8A78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9105" y="3604767"/>
            <a:ext cx="2521844" cy="189093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5C91-B5E9-4C99-9C3A-8AEB9E7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04664"/>
            <a:ext cx="7848600" cy="576064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Verdana" pitchFamily="34" charset="0"/>
              </a:rPr>
              <a:t>CRYSTAL LATTICE</a:t>
            </a:r>
            <a:endParaRPr lang="tr-T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C48B2ABB-7A94-4B94-9473-8E360A9B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0" y="984784"/>
            <a:ext cx="828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72221"/>
                </a:solidFill>
              </a:rPr>
              <a:t>What is crystal</a:t>
            </a:r>
            <a:r>
              <a:rPr lang="tr-TR" b="0" dirty="0">
                <a:solidFill>
                  <a:srgbClr val="372221"/>
                </a:solidFill>
              </a:rPr>
              <a:t> (</a:t>
            </a:r>
            <a:r>
              <a:rPr lang="en-US" b="0" dirty="0">
                <a:solidFill>
                  <a:srgbClr val="372221"/>
                </a:solidFill>
              </a:rPr>
              <a:t>space</a:t>
            </a:r>
            <a:r>
              <a:rPr lang="tr-TR" b="0" dirty="0">
                <a:solidFill>
                  <a:srgbClr val="372221"/>
                </a:solidFill>
              </a:rPr>
              <a:t>) lattice?</a:t>
            </a:r>
          </a:p>
          <a:p>
            <a:pPr algn="just"/>
            <a:endParaRPr lang="tr-TR" b="0" dirty="0">
              <a:solidFill>
                <a:srgbClr val="37222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In crystallography, only the geometrical properties of the crystal</a:t>
            </a:r>
            <a:r>
              <a:rPr lang="tr-TR" b="0" dirty="0"/>
              <a:t> </a:t>
            </a:r>
            <a:r>
              <a:rPr lang="en-US" b="0" dirty="0"/>
              <a:t>are of interest, therefore one  replaces each atom by a geometrical</a:t>
            </a:r>
            <a:r>
              <a:rPr lang="tr-TR" b="0" dirty="0"/>
              <a:t> </a:t>
            </a:r>
            <a:r>
              <a:rPr lang="en-US" b="0" dirty="0"/>
              <a:t>point located at the equilibrium position of that atom.</a:t>
            </a:r>
            <a:endParaRPr lang="en-US" b="0" dirty="0">
              <a:solidFill>
                <a:srgbClr val="372221"/>
              </a:solidFill>
            </a:endParaRPr>
          </a:p>
        </p:txBody>
      </p:sp>
      <p:pic>
        <p:nvPicPr>
          <p:cNvPr id="5" name="Picture 8" descr="Platinum">
            <a:extLst>
              <a:ext uri="{FF2B5EF4-FFF2-40B4-BE49-F238E27FC236}">
                <a16:creationId xmlns:a16="http://schemas.microsoft.com/office/drawing/2014/main" id="{C506FA74-D1C0-487F-99A2-1BC28F71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987" y="3424876"/>
            <a:ext cx="1777777" cy="212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tm12">
            <a:extLst>
              <a:ext uri="{FF2B5EF4-FFF2-40B4-BE49-F238E27FC236}">
                <a16:creationId xmlns:a16="http://schemas.microsoft.com/office/drawing/2014/main" id="{97C6C592-D167-421F-8B6B-3BF99020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1282" y="3424876"/>
            <a:ext cx="2650664" cy="212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Pt-ball-and-stick.jpg">
            <a:extLst>
              <a:ext uri="{FF2B5EF4-FFF2-40B4-BE49-F238E27FC236}">
                <a16:creationId xmlns:a16="http://schemas.microsoft.com/office/drawing/2014/main" id="{EA08C4BB-3373-46CF-A477-A285DF45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3101" y="3424876"/>
            <a:ext cx="2093912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C2BAE7C8-F037-458C-8C36-1CF2CDF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499" y="4048982"/>
            <a:ext cx="503237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E604CEF9-46D7-4055-BE33-4E5868D99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905" y="4091464"/>
            <a:ext cx="503237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AB04BBA-774C-4DD1-B6EC-221087C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86" y="5870252"/>
            <a:ext cx="119455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/>
              <a:t>Platinum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C35C334F-BF67-4B8C-B948-3CBB7712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602762"/>
            <a:ext cx="205537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/>
              <a:t>Platinum surface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53BE0CE-1E2E-43C4-A92F-79383783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791" y="5949914"/>
            <a:ext cx="31686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1400" dirty="0"/>
              <a:t>(</a:t>
            </a:r>
            <a:r>
              <a:rPr lang="en-US" sz="1400" dirty="0"/>
              <a:t>scanning tunneling microscope</a:t>
            </a:r>
            <a:r>
              <a:rPr lang="tr-TR" sz="1400" dirty="0"/>
              <a:t>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E1258DB1-B184-49C1-8B53-665F22BE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63" y="5559964"/>
            <a:ext cx="260539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47675" indent="-447675" algn="ct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/>
              <a:t>Crystal lattice and </a:t>
            </a:r>
          </a:p>
          <a:p>
            <a:pPr marL="447675" indent="-447675" algn="ct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/>
              <a:t>structure of  Platinum</a:t>
            </a:r>
          </a:p>
        </p:txBody>
      </p:sp>
    </p:spTree>
    <p:extLst>
      <p:ext uri="{BB962C8B-B14F-4D97-AF65-F5344CB8AC3E}">
        <p14:creationId xmlns:p14="http://schemas.microsoft.com/office/powerpoint/2010/main" val="230472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10" grpId="0" animBg="1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874" y="1807369"/>
            <a:ext cx="8434389" cy="3706019"/>
            <a:chOff x="0" y="1516"/>
            <a:chExt cx="5563" cy="2095"/>
          </a:xfrm>
        </p:grpSpPr>
        <p:pic>
          <p:nvPicPr>
            <p:cNvPr id="51207" name="Picture 7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l="-1448" t="16992" r="5116" b="11589"/>
            <a:stretch>
              <a:fillRect/>
            </a:stretch>
          </p:blipFill>
          <p:spPr bwMode="auto">
            <a:xfrm>
              <a:off x="2701" y="1602"/>
              <a:ext cx="2862" cy="2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8" name="Picture 8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t="16992" r="5452" b="10843"/>
            <a:stretch>
              <a:fillRect/>
            </a:stretch>
          </p:blipFill>
          <p:spPr bwMode="auto">
            <a:xfrm>
              <a:off x="0" y="1516"/>
              <a:ext cx="2809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820069"/>
            <a:ext cx="8020051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sz="2400" b="1" dirty="0"/>
              <a:t>A basic knowledge of crystallography is essential for solid state physicists;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2200" b="1" dirty="0"/>
              <a:t>to specify any crystal structure and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2200" b="1" dirty="0"/>
              <a:t>to classify the solids into different types according</a:t>
            </a:r>
            <a:r>
              <a:rPr lang="tr-TR" sz="2200" b="1" dirty="0"/>
              <a:t> </a:t>
            </a:r>
            <a:r>
              <a:rPr lang="en-GB" sz="2200" b="1" dirty="0"/>
              <a:t>to the symmetries they possess.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200" b="1" dirty="0"/>
          </a:p>
          <a:p>
            <a:pPr algn="just" eaLnBrk="1" hangingPunct="1">
              <a:lnSpc>
                <a:spcPct val="80000"/>
              </a:lnSpc>
            </a:pPr>
            <a:r>
              <a:rPr lang="en-GB" sz="2400" b="1" dirty="0"/>
              <a:t>Symmetry of a crystal can have a profound influence on its properties.</a:t>
            </a:r>
          </a:p>
          <a:p>
            <a:pPr algn="just" eaLnBrk="1" hangingPunct="1">
              <a:lnSpc>
                <a:spcPct val="80000"/>
              </a:lnSpc>
            </a:pPr>
            <a:endParaRPr lang="en-GB" sz="2400" b="1" dirty="0"/>
          </a:p>
          <a:p>
            <a:pPr algn="just" eaLnBrk="1" hangingPunct="1">
              <a:lnSpc>
                <a:spcPct val="80000"/>
              </a:lnSpc>
            </a:pPr>
            <a:r>
              <a:rPr lang="en-GB" sz="2400" b="1" dirty="0"/>
              <a:t>We will concern in this course with solids with simple structures.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850900" y="260350"/>
            <a:ext cx="760888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3100" dirty="0">
                <a:solidFill>
                  <a:schemeClr val="accent1"/>
                </a:solidFill>
                <a:latin typeface="Copperplate Gothic Bold" pitchFamily="34" charset="0"/>
              </a:rPr>
              <a:t>ELEMENTARY CRYSTALLOGRAPHY</a:t>
            </a:r>
            <a:endParaRPr lang="en-US" sz="3100" dirty="0">
              <a:solidFill>
                <a:schemeClr val="accent1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allAtOnce"/>
      <p:bldP spid="5120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5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96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 infinite array of points in space,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Each point has identical surroundings to all others.</a:t>
            </a:r>
          </a:p>
          <a:p>
            <a:pPr eaLnBrk="1" hangingPunct="1"/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Arrays are arranged exactly in a periodic manner.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176338" y="455614"/>
            <a:ext cx="715803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3600" dirty="0">
                <a:solidFill>
                  <a:schemeClr val="tx2"/>
                </a:solidFill>
                <a:latin typeface="Verdana" pitchFamily="34" charset="0"/>
              </a:rPr>
              <a:t>Crystal Lattice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24413" y="1676400"/>
            <a:ext cx="4319587" cy="3455988"/>
            <a:chOff x="2653" y="1253"/>
            <a:chExt cx="2721" cy="2177"/>
          </a:xfrm>
        </p:grpSpPr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2835" y="1616"/>
              <a:ext cx="1088" cy="1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4241" y="1661"/>
              <a:ext cx="726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2789" y="1752"/>
              <a:ext cx="217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3061" y="2205"/>
              <a:ext cx="15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2880" y="2750"/>
              <a:ext cx="213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243" y="3339"/>
              <a:ext cx="149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880" y="2659"/>
              <a:ext cx="498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3515" y="1661"/>
              <a:ext cx="1088" cy="1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4830" y="1661"/>
              <a:ext cx="182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auto">
            <a:xfrm>
              <a:off x="2880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3515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4241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4830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6" name="Oval 19"/>
            <p:cNvSpPr>
              <a:spLocks noChangeArrowheads="1"/>
            </p:cNvSpPr>
            <p:nvPr/>
          </p:nvSpPr>
          <p:spPr bwMode="auto">
            <a:xfrm>
              <a:off x="3152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7" name="Oval 20"/>
            <p:cNvSpPr>
              <a:spLocks noChangeArrowheads="1"/>
            </p:cNvSpPr>
            <p:nvPr/>
          </p:nvSpPr>
          <p:spPr bwMode="auto">
            <a:xfrm>
              <a:off x="3833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8" name="Oval 21"/>
            <p:cNvSpPr>
              <a:spLocks noChangeArrowheads="1"/>
            </p:cNvSpPr>
            <p:nvPr/>
          </p:nvSpPr>
          <p:spPr bwMode="auto">
            <a:xfrm>
              <a:off x="4547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599" name="Oval 22"/>
            <p:cNvSpPr>
              <a:spLocks noChangeArrowheads="1"/>
            </p:cNvSpPr>
            <p:nvPr/>
          </p:nvSpPr>
          <p:spPr bwMode="auto">
            <a:xfrm>
              <a:off x="2880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0" name="Oval 23"/>
            <p:cNvSpPr>
              <a:spLocks noChangeArrowheads="1"/>
            </p:cNvSpPr>
            <p:nvPr/>
          </p:nvSpPr>
          <p:spPr bwMode="auto">
            <a:xfrm>
              <a:off x="4150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1" name="Oval 24"/>
            <p:cNvSpPr>
              <a:spLocks noChangeArrowheads="1"/>
            </p:cNvSpPr>
            <p:nvPr/>
          </p:nvSpPr>
          <p:spPr bwMode="auto">
            <a:xfrm>
              <a:off x="3515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2" name="Oval 25"/>
            <p:cNvSpPr>
              <a:spLocks noChangeArrowheads="1"/>
            </p:cNvSpPr>
            <p:nvPr/>
          </p:nvSpPr>
          <p:spPr bwMode="auto">
            <a:xfrm>
              <a:off x="4864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3" name="Oval 26"/>
            <p:cNvSpPr>
              <a:spLocks noChangeArrowheads="1"/>
            </p:cNvSpPr>
            <p:nvPr/>
          </p:nvSpPr>
          <p:spPr bwMode="auto">
            <a:xfrm>
              <a:off x="3277" y="33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4" name="Oval 27"/>
            <p:cNvSpPr>
              <a:spLocks noChangeArrowheads="1"/>
            </p:cNvSpPr>
            <p:nvPr/>
          </p:nvSpPr>
          <p:spPr bwMode="auto">
            <a:xfrm>
              <a:off x="4547" y="329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5" name="Oval 28"/>
            <p:cNvSpPr>
              <a:spLocks noChangeArrowheads="1"/>
            </p:cNvSpPr>
            <p:nvPr/>
          </p:nvSpPr>
          <p:spPr bwMode="auto">
            <a:xfrm>
              <a:off x="3866" y="33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 flipH="1" flipV="1">
              <a:off x="2880" y="1706"/>
              <a:ext cx="317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 flipV="1">
              <a:off x="3198" y="2205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608" name="Freeform 31"/>
            <p:cNvSpPr>
              <a:spLocks/>
            </p:cNvSpPr>
            <p:nvPr/>
          </p:nvSpPr>
          <p:spPr bwMode="auto">
            <a:xfrm>
              <a:off x="3152" y="2069"/>
              <a:ext cx="318" cy="136"/>
            </a:xfrm>
            <a:custGeom>
              <a:avLst/>
              <a:gdLst>
                <a:gd name="T0" fmla="*/ 0 w 363"/>
                <a:gd name="T1" fmla="*/ 1 h 211"/>
                <a:gd name="T2" fmla="*/ 32 w 363"/>
                <a:gd name="T3" fmla="*/ 1 h 211"/>
                <a:gd name="T4" fmla="*/ 65 w 363"/>
                <a:gd name="T5" fmla="*/ 1 h 211"/>
                <a:gd name="T6" fmla="*/ 0 60000 65536"/>
                <a:gd name="T7" fmla="*/ 0 60000 65536"/>
                <a:gd name="T8" fmla="*/ 0 60000 65536"/>
                <a:gd name="T9" fmla="*/ 0 w 363"/>
                <a:gd name="T10" fmla="*/ 0 h 211"/>
                <a:gd name="T11" fmla="*/ 363 w 36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11">
                  <a:moveTo>
                    <a:pt x="0" y="30"/>
                  </a:moveTo>
                  <a:cubicBezTo>
                    <a:pt x="60" y="15"/>
                    <a:pt x="121" y="0"/>
                    <a:pt x="181" y="30"/>
                  </a:cubicBezTo>
                  <a:cubicBezTo>
                    <a:pt x="241" y="60"/>
                    <a:pt x="333" y="181"/>
                    <a:pt x="363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4609" name="Text Box 32"/>
            <p:cNvSpPr txBox="1">
              <a:spLocks noChangeArrowheads="1"/>
            </p:cNvSpPr>
            <p:nvPr/>
          </p:nvSpPr>
          <p:spPr bwMode="auto">
            <a:xfrm>
              <a:off x="3243" y="184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>
                  <a:cs typeface="Arial" pitchFamily="34" charset="0"/>
                </a:rPr>
                <a:t>α</a:t>
              </a:r>
            </a:p>
          </p:txBody>
        </p:sp>
        <p:sp>
          <p:nvSpPr>
            <p:cNvPr id="24610" name="Text Box 33"/>
            <p:cNvSpPr txBox="1">
              <a:spLocks noChangeArrowheads="1"/>
            </p:cNvSpPr>
            <p:nvPr/>
          </p:nvSpPr>
          <p:spPr bwMode="auto">
            <a:xfrm>
              <a:off x="3379" y="2251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  <p:sp>
          <p:nvSpPr>
            <p:cNvPr id="24611" name="Text Box 34"/>
            <p:cNvSpPr txBox="1">
              <a:spLocks noChangeArrowheads="1"/>
            </p:cNvSpPr>
            <p:nvPr/>
          </p:nvSpPr>
          <p:spPr bwMode="auto">
            <a:xfrm>
              <a:off x="2880" y="188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</p:txBody>
        </p:sp>
        <p:sp>
          <p:nvSpPr>
            <p:cNvPr id="24612" name="Text Box 35"/>
            <p:cNvSpPr txBox="1">
              <a:spLocks noChangeArrowheads="1"/>
            </p:cNvSpPr>
            <p:nvPr/>
          </p:nvSpPr>
          <p:spPr bwMode="auto">
            <a:xfrm>
              <a:off x="3289" y="170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</p:txBody>
        </p:sp>
        <p:sp>
          <p:nvSpPr>
            <p:cNvPr id="24613" name="Text Box 36"/>
            <p:cNvSpPr txBox="1">
              <a:spLocks noChangeArrowheads="1"/>
            </p:cNvSpPr>
            <p:nvPr/>
          </p:nvSpPr>
          <p:spPr bwMode="auto">
            <a:xfrm>
              <a:off x="2744" y="1706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</p:txBody>
        </p:sp>
        <p:sp>
          <p:nvSpPr>
            <p:cNvPr id="24614" name="Text Box 37"/>
            <p:cNvSpPr txBox="1">
              <a:spLocks noChangeArrowheads="1"/>
            </p:cNvSpPr>
            <p:nvPr/>
          </p:nvSpPr>
          <p:spPr bwMode="auto">
            <a:xfrm>
              <a:off x="4694" y="175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E</a:t>
              </a:r>
            </a:p>
          </p:txBody>
        </p:sp>
        <p:sp>
          <p:nvSpPr>
            <p:cNvPr id="24615" name="Text Box 38"/>
            <p:cNvSpPr txBox="1">
              <a:spLocks noChangeArrowheads="1"/>
            </p:cNvSpPr>
            <p:nvPr/>
          </p:nvSpPr>
          <p:spPr bwMode="auto">
            <a:xfrm>
              <a:off x="4105" y="175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</a:p>
          </p:txBody>
        </p:sp>
        <p:sp>
          <p:nvSpPr>
            <p:cNvPr id="24616" name="Text Box 39"/>
            <p:cNvSpPr txBox="1">
              <a:spLocks noChangeArrowheads="1"/>
            </p:cNvSpPr>
            <p:nvPr/>
          </p:nvSpPr>
          <p:spPr bwMode="auto">
            <a:xfrm>
              <a:off x="3061" y="220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O</a:t>
              </a:r>
            </a:p>
          </p:txBody>
        </p:sp>
        <p:sp>
          <p:nvSpPr>
            <p:cNvPr id="24617" name="Text Box 40"/>
            <p:cNvSpPr txBox="1">
              <a:spLocks noChangeArrowheads="1"/>
            </p:cNvSpPr>
            <p:nvPr/>
          </p:nvSpPr>
          <p:spPr bwMode="auto">
            <a:xfrm>
              <a:off x="3696" y="2251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  <p:sp>
          <p:nvSpPr>
            <p:cNvPr id="24618" name="Line 41"/>
            <p:cNvSpPr>
              <a:spLocks noChangeShapeType="1"/>
            </p:cNvSpPr>
            <p:nvPr/>
          </p:nvSpPr>
          <p:spPr bwMode="auto">
            <a:xfrm flipH="1" flipV="1">
              <a:off x="2744" y="1480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619" name="Text Box 42"/>
            <p:cNvSpPr txBox="1">
              <a:spLocks noChangeArrowheads="1"/>
            </p:cNvSpPr>
            <p:nvPr/>
          </p:nvSpPr>
          <p:spPr bwMode="auto">
            <a:xfrm>
              <a:off x="2653" y="1253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y</a:t>
              </a:r>
            </a:p>
          </p:txBody>
        </p:sp>
        <p:sp>
          <p:nvSpPr>
            <p:cNvPr id="24620" name="Line 43"/>
            <p:cNvSpPr>
              <a:spLocks noChangeShapeType="1"/>
            </p:cNvSpPr>
            <p:nvPr/>
          </p:nvSpPr>
          <p:spPr bwMode="auto">
            <a:xfrm flipV="1">
              <a:off x="3833" y="2205"/>
              <a:ext cx="27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4621" name="Text Box 44"/>
            <p:cNvSpPr txBox="1">
              <a:spLocks noChangeArrowheads="1"/>
            </p:cNvSpPr>
            <p:nvPr/>
          </p:nvSpPr>
          <p:spPr bwMode="auto">
            <a:xfrm>
              <a:off x="4059" y="220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728E1-099B-441C-BA0F-30AF187CB1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0" y="488950"/>
            <a:ext cx="7158037" cy="469210"/>
          </a:xfrm>
        </p:spPr>
        <p:txBody>
          <a:bodyPr/>
          <a:lstStyle/>
          <a:p>
            <a:pPr algn="ctr"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Crystal Structure</a:t>
            </a: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19200"/>
            <a:ext cx="8424863" cy="182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Crystal structure can be obtained by attaching atoms,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of atoms or molecules which are called basis (motif)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to the lattice sides of the lattice point.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863599" y="2457449"/>
            <a:ext cx="7345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800" dirty="0">
                <a:solidFill>
                  <a:srgbClr val="0070C0"/>
                </a:solidFill>
                <a:latin typeface="Arial Black" pitchFamily="34" charset="0"/>
              </a:rPr>
              <a:t>Crystal</a:t>
            </a:r>
            <a:r>
              <a:rPr lang="en-US" sz="2800" dirty="0">
                <a:solidFill>
                  <a:srgbClr val="0070C0"/>
                </a:solidFill>
                <a:latin typeface="Arial Black" pitchFamily="34" charset="0"/>
              </a:rPr>
              <a:t>    </a:t>
            </a:r>
            <a:r>
              <a:rPr lang="tr-TR" sz="2800" dirty="0">
                <a:solidFill>
                  <a:srgbClr val="0070C0"/>
                </a:solidFill>
                <a:latin typeface="Arial Black" pitchFamily="34" charset="0"/>
              </a:rPr>
              <a:t> = </a:t>
            </a:r>
            <a:r>
              <a:rPr lang="en-US" sz="2800" dirty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Arial Black" pitchFamily="34" charset="0"/>
              </a:rPr>
              <a:t>Crystal </a:t>
            </a:r>
            <a:r>
              <a:rPr lang="tr-TR" sz="2000" dirty="0">
                <a:solidFill>
                  <a:srgbClr val="0070C0"/>
                </a:solidFill>
                <a:latin typeface="Arial Black" pitchFamily="34" charset="0"/>
              </a:rPr>
              <a:t>Lattice</a:t>
            </a:r>
            <a:r>
              <a:rPr lang="tr-TR" sz="2800" dirty="0">
                <a:solidFill>
                  <a:srgbClr val="0070C0"/>
                </a:solidFill>
                <a:latin typeface="Arial Black" pitchFamily="34" charset="0"/>
              </a:rPr>
              <a:t>    + Basis</a:t>
            </a:r>
            <a:endParaRPr lang="en-US" sz="2800" dirty="0">
              <a:solidFill>
                <a:srgbClr val="0070C0"/>
              </a:solidFill>
              <a:latin typeface="Arial Black" pitchFamily="34" charset="0"/>
            </a:endParaRPr>
          </a:p>
          <a:p>
            <a:pPr marL="447675" indent="-447675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800" dirty="0">
                <a:solidFill>
                  <a:srgbClr val="0070C0"/>
                </a:solidFill>
                <a:latin typeface="Arial Black" pitchFamily="34" charset="0"/>
              </a:rPr>
              <a:t>Structure</a:t>
            </a:r>
            <a:endParaRPr lang="en-US" sz="28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25607" name="AutoShape 60"/>
          <p:cNvSpPr>
            <a:spLocks noChangeArrowheads="1"/>
          </p:cNvSpPr>
          <p:nvPr/>
        </p:nvSpPr>
        <p:spPr bwMode="auto">
          <a:xfrm>
            <a:off x="5562600" y="3200400"/>
            <a:ext cx="228600" cy="228600"/>
          </a:xfrm>
          <a:prstGeom prst="flowChartConnector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752600" y="3795713"/>
            <a:ext cx="5688013" cy="2528887"/>
            <a:chOff x="1202" y="2251"/>
            <a:chExt cx="3583" cy="1593"/>
          </a:xfrm>
        </p:grpSpPr>
        <p:pic>
          <p:nvPicPr>
            <p:cNvPr id="25610" name="Picture 6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2" y="2251"/>
              <a:ext cx="3583" cy="15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611" name="AutoShape 63"/>
            <p:cNvSpPr>
              <a:spLocks noChangeArrowheads="1"/>
            </p:cNvSpPr>
            <p:nvPr/>
          </p:nvSpPr>
          <p:spPr bwMode="auto">
            <a:xfrm>
              <a:off x="1457" y="2549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2" name="AutoShape 64"/>
            <p:cNvSpPr>
              <a:spLocks noChangeArrowheads="1"/>
            </p:cNvSpPr>
            <p:nvPr/>
          </p:nvSpPr>
          <p:spPr bwMode="auto">
            <a:xfrm>
              <a:off x="1474" y="3048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3" name="AutoShape 65"/>
            <p:cNvSpPr>
              <a:spLocks noChangeArrowheads="1"/>
            </p:cNvSpPr>
            <p:nvPr/>
          </p:nvSpPr>
          <p:spPr bwMode="auto">
            <a:xfrm>
              <a:off x="1474" y="3547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4" name="AutoShape 68"/>
            <p:cNvSpPr>
              <a:spLocks noChangeArrowheads="1"/>
            </p:cNvSpPr>
            <p:nvPr/>
          </p:nvSpPr>
          <p:spPr bwMode="auto">
            <a:xfrm>
              <a:off x="1894" y="2523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5" name="AutoShape 69"/>
            <p:cNvSpPr>
              <a:spLocks noChangeArrowheads="1"/>
            </p:cNvSpPr>
            <p:nvPr/>
          </p:nvSpPr>
          <p:spPr bwMode="auto">
            <a:xfrm>
              <a:off x="1911" y="3041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6" name="AutoShape 70"/>
            <p:cNvSpPr>
              <a:spLocks noChangeArrowheads="1"/>
            </p:cNvSpPr>
            <p:nvPr/>
          </p:nvSpPr>
          <p:spPr bwMode="auto">
            <a:xfrm>
              <a:off x="1911" y="3566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7" name="AutoShape 71"/>
            <p:cNvSpPr>
              <a:spLocks noChangeArrowheads="1"/>
            </p:cNvSpPr>
            <p:nvPr/>
          </p:nvSpPr>
          <p:spPr bwMode="auto">
            <a:xfrm>
              <a:off x="2347" y="2523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8" name="AutoShape 72"/>
            <p:cNvSpPr>
              <a:spLocks noChangeArrowheads="1"/>
            </p:cNvSpPr>
            <p:nvPr/>
          </p:nvSpPr>
          <p:spPr bwMode="auto">
            <a:xfrm>
              <a:off x="2364" y="3041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5619" name="AutoShape 73"/>
            <p:cNvSpPr>
              <a:spLocks noChangeArrowheads="1"/>
            </p:cNvSpPr>
            <p:nvPr/>
          </p:nvSpPr>
          <p:spPr bwMode="auto">
            <a:xfrm>
              <a:off x="2364" y="3566"/>
              <a:ext cx="62" cy="65"/>
            </a:xfrm>
            <a:prstGeom prst="flowChartConnector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  <p:pic>
        <p:nvPicPr>
          <p:cNvPr id="25609" name="Picture 7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3048000"/>
            <a:ext cx="5270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allAtOnce"/>
      <p:bldP spid="25606" grpId="0" build="allAtOnce"/>
      <p:bldP spid="256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1065212" y="476672"/>
            <a:ext cx="8187308" cy="1244600"/>
          </a:xfrm>
        </p:spPr>
        <p:txBody>
          <a:bodyPr/>
          <a:lstStyle/>
          <a:p>
            <a:pPr eaLnBrk="1" hangingPunct="1"/>
            <a:r>
              <a:rPr lang="tr-TR" sz="2800" i="1" dirty="0">
                <a:latin typeface="Verdana" pitchFamily="34" charset="0"/>
              </a:rPr>
              <a:t>A two-dimensional Bravais lattice with different choices for the basis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26627" name="Picture 4" descr="basisillu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5212" y="1556792"/>
            <a:ext cx="6426921" cy="4824536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8</a:t>
            </a:fld>
            <a:endParaRPr lang="en-US"/>
          </a:p>
        </p:txBody>
      </p:sp>
      <p:sp>
        <p:nvSpPr>
          <p:cNvPr id="27652" name="Text Box 82"/>
          <p:cNvSpPr txBox="1">
            <a:spLocks noChangeArrowheads="1"/>
          </p:cNvSpPr>
          <p:nvPr/>
        </p:nvSpPr>
        <p:spPr bwMode="auto">
          <a:xfrm>
            <a:off x="3417888" y="32988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E</a:t>
            </a:r>
          </a:p>
        </p:txBody>
      </p:sp>
      <p:sp>
        <p:nvSpPr>
          <p:cNvPr id="27653" name="Text Box 84"/>
          <p:cNvSpPr txBox="1">
            <a:spLocks noChangeArrowheads="1"/>
          </p:cNvSpPr>
          <p:nvPr/>
        </p:nvSpPr>
        <p:spPr bwMode="auto">
          <a:xfrm>
            <a:off x="3346450" y="380365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H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754061" y="2186610"/>
            <a:ext cx="3460129" cy="3588716"/>
            <a:chOff x="385" y="1298"/>
            <a:chExt cx="2041" cy="2132"/>
          </a:xfrm>
        </p:grpSpPr>
        <p:sp>
          <p:nvSpPr>
            <p:cNvPr id="27700" name="Oval 41"/>
            <p:cNvSpPr>
              <a:spLocks noChangeArrowheads="1"/>
            </p:cNvSpPr>
            <p:nvPr/>
          </p:nvSpPr>
          <p:spPr bwMode="auto">
            <a:xfrm>
              <a:off x="838" y="2523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1" name="Oval 42"/>
            <p:cNvSpPr>
              <a:spLocks noChangeArrowheads="1"/>
            </p:cNvSpPr>
            <p:nvPr/>
          </p:nvSpPr>
          <p:spPr bwMode="auto">
            <a:xfrm>
              <a:off x="1428" y="2523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2" name="Oval 43"/>
            <p:cNvSpPr>
              <a:spLocks noChangeArrowheads="1"/>
            </p:cNvSpPr>
            <p:nvPr/>
          </p:nvSpPr>
          <p:spPr bwMode="auto">
            <a:xfrm>
              <a:off x="1972" y="2523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3" name="Oval 44"/>
            <p:cNvSpPr>
              <a:spLocks noChangeArrowheads="1"/>
            </p:cNvSpPr>
            <p:nvPr/>
          </p:nvSpPr>
          <p:spPr bwMode="auto">
            <a:xfrm>
              <a:off x="566" y="2795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4" name="Oval 45"/>
            <p:cNvSpPr>
              <a:spLocks noChangeArrowheads="1"/>
            </p:cNvSpPr>
            <p:nvPr/>
          </p:nvSpPr>
          <p:spPr bwMode="auto">
            <a:xfrm>
              <a:off x="1111" y="2795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27705" name="Oval 46"/>
            <p:cNvSpPr>
              <a:spLocks noChangeArrowheads="1"/>
            </p:cNvSpPr>
            <p:nvPr/>
          </p:nvSpPr>
          <p:spPr bwMode="auto">
            <a:xfrm>
              <a:off x="1746" y="2795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6" name="Oval 47"/>
            <p:cNvSpPr>
              <a:spLocks noChangeArrowheads="1"/>
            </p:cNvSpPr>
            <p:nvPr/>
          </p:nvSpPr>
          <p:spPr bwMode="auto">
            <a:xfrm>
              <a:off x="2290" y="2749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7" name="Oval 48"/>
            <p:cNvSpPr>
              <a:spLocks noChangeArrowheads="1"/>
            </p:cNvSpPr>
            <p:nvPr/>
          </p:nvSpPr>
          <p:spPr bwMode="auto">
            <a:xfrm>
              <a:off x="566" y="3067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8" name="Oval 49"/>
            <p:cNvSpPr>
              <a:spLocks noChangeArrowheads="1"/>
            </p:cNvSpPr>
            <p:nvPr/>
          </p:nvSpPr>
          <p:spPr bwMode="auto">
            <a:xfrm>
              <a:off x="1111" y="3067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09" name="Oval 50"/>
            <p:cNvSpPr>
              <a:spLocks noChangeArrowheads="1"/>
            </p:cNvSpPr>
            <p:nvPr/>
          </p:nvSpPr>
          <p:spPr bwMode="auto">
            <a:xfrm>
              <a:off x="1746" y="3067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0" name="Oval 51"/>
            <p:cNvSpPr>
              <a:spLocks noChangeArrowheads="1"/>
            </p:cNvSpPr>
            <p:nvPr/>
          </p:nvSpPr>
          <p:spPr bwMode="auto">
            <a:xfrm>
              <a:off x="2290" y="3067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1" name="Oval 52"/>
            <p:cNvSpPr>
              <a:spLocks noChangeArrowheads="1"/>
            </p:cNvSpPr>
            <p:nvPr/>
          </p:nvSpPr>
          <p:spPr bwMode="auto">
            <a:xfrm>
              <a:off x="838" y="3294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2" name="Oval 53"/>
            <p:cNvSpPr>
              <a:spLocks noChangeArrowheads="1"/>
            </p:cNvSpPr>
            <p:nvPr/>
          </p:nvSpPr>
          <p:spPr bwMode="auto">
            <a:xfrm>
              <a:off x="1474" y="3294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3" name="Oval 54"/>
            <p:cNvSpPr>
              <a:spLocks noChangeArrowheads="1"/>
            </p:cNvSpPr>
            <p:nvPr/>
          </p:nvSpPr>
          <p:spPr bwMode="auto">
            <a:xfrm>
              <a:off x="2018" y="3339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4" name="Oval 55"/>
            <p:cNvSpPr>
              <a:spLocks noChangeArrowheads="1"/>
            </p:cNvSpPr>
            <p:nvPr/>
          </p:nvSpPr>
          <p:spPr bwMode="auto">
            <a:xfrm>
              <a:off x="838" y="1434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5" name="Oval 56"/>
            <p:cNvSpPr>
              <a:spLocks noChangeArrowheads="1"/>
            </p:cNvSpPr>
            <p:nvPr/>
          </p:nvSpPr>
          <p:spPr bwMode="auto">
            <a:xfrm>
              <a:off x="1428" y="1434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6" name="Oval 57"/>
            <p:cNvSpPr>
              <a:spLocks noChangeArrowheads="1"/>
            </p:cNvSpPr>
            <p:nvPr/>
          </p:nvSpPr>
          <p:spPr bwMode="auto">
            <a:xfrm>
              <a:off x="1927" y="1434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7" name="Oval 58"/>
            <p:cNvSpPr>
              <a:spLocks noChangeArrowheads="1"/>
            </p:cNvSpPr>
            <p:nvPr/>
          </p:nvSpPr>
          <p:spPr bwMode="auto">
            <a:xfrm>
              <a:off x="566" y="1706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8" name="Oval 59"/>
            <p:cNvSpPr>
              <a:spLocks noChangeArrowheads="1"/>
            </p:cNvSpPr>
            <p:nvPr/>
          </p:nvSpPr>
          <p:spPr bwMode="auto">
            <a:xfrm>
              <a:off x="1111" y="1706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19" name="Oval 60"/>
            <p:cNvSpPr>
              <a:spLocks noChangeArrowheads="1"/>
            </p:cNvSpPr>
            <p:nvPr/>
          </p:nvSpPr>
          <p:spPr bwMode="auto">
            <a:xfrm>
              <a:off x="1700" y="1706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0" name="Oval 61"/>
            <p:cNvSpPr>
              <a:spLocks noChangeArrowheads="1"/>
            </p:cNvSpPr>
            <p:nvPr/>
          </p:nvSpPr>
          <p:spPr bwMode="auto">
            <a:xfrm>
              <a:off x="2245" y="1706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1" name="Oval 62"/>
            <p:cNvSpPr>
              <a:spLocks noChangeArrowheads="1"/>
            </p:cNvSpPr>
            <p:nvPr/>
          </p:nvSpPr>
          <p:spPr bwMode="auto">
            <a:xfrm>
              <a:off x="566" y="1978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2" name="Oval 63"/>
            <p:cNvSpPr>
              <a:spLocks noChangeArrowheads="1"/>
            </p:cNvSpPr>
            <p:nvPr/>
          </p:nvSpPr>
          <p:spPr bwMode="auto">
            <a:xfrm>
              <a:off x="1111" y="1978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3" name="Oval 64"/>
            <p:cNvSpPr>
              <a:spLocks noChangeArrowheads="1"/>
            </p:cNvSpPr>
            <p:nvPr/>
          </p:nvSpPr>
          <p:spPr bwMode="auto">
            <a:xfrm>
              <a:off x="1700" y="1978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4" name="Oval 65"/>
            <p:cNvSpPr>
              <a:spLocks noChangeArrowheads="1"/>
            </p:cNvSpPr>
            <p:nvPr/>
          </p:nvSpPr>
          <p:spPr bwMode="auto">
            <a:xfrm>
              <a:off x="2245" y="1978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5" name="Oval 66"/>
            <p:cNvSpPr>
              <a:spLocks noChangeArrowheads="1"/>
            </p:cNvSpPr>
            <p:nvPr/>
          </p:nvSpPr>
          <p:spPr bwMode="auto">
            <a:xfrm>
              <a:off x="838" y="2205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6" name="Oval 67"/>
            <p:cNvSpPr>
              <a:spLocks noChangeArrowheads="1"/>
            </p:cNvSpPr>
            <p:nvPr/>
          </p:nvSpPr>
          <p:spPr bwMode="auto">
            <a:xfrm>
              <a:off x="1428" y="2205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7" name="Oval 68"/>
            <p:cNvSpPr>
              <a:spLocks noChangeArrowheads="1"/>
            </p:cNvSpPr>
            <p:nvPr/>
          </p:nvSpPr>
          <p:spPr bwMode="auto">
            <a:xfrm>
              <a:off x="1972" y="2250"/>
              <a:ext cx="136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728" name="Line 69"/>
            <p:cNvSpPr>
              <a:spLocks noChangeShapeType="1"/>
            </p:cNvSpPr>
            <p:nvPr/>
          </p:nvSpPr>
          <p:spPr bwMode="auto">
            <a:xfrm flipH="1" flipV="1">
              <a:off x="612" y="1751"/>
              <a:ext cx="317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29" name="Line 70"/>
            <p:cNvSpPr>
              <a:spLocks noChangeShapeType="1"/>
            </p:cNvSpPr>
            <p:nvPr/>
          </p:nvSpPr>
          <p:spPr bwMode="auto">
            <a:xfrm>
              <a:off x="929" y="2250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30" name="Line 71"/>
            <p:cNvSpPr>
              <a:spLocks noChangeShapeType="1"/>
            </p:cNvSpPr>
            <p:nvPr/>
          </p:nvSpPr>
          <p:spPr bwMode="auto">
            <a:xfrm>
              <a:off x="1201" y="1751"/>
              <a:ext cx="318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31" name="Line 72"/>
            <p:cNvSpPr>
              <a:spLocks noChangeShapeType="1"/>
            </p:cNvSpPr>
            <p:nvPr/>
          </p:nvSpPr>
          <p:spPr bwMode="auto">
            <a:xfrm>
              <a:off x="612" y="1751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32" name="Line 73"/>
            <p:cNvSpPr>
              <a:spLocks noChangeShapeType="1"/>
            </p:cNvSpPr>
            <p:nvPr/>
          </p:nvSpPr>
          <p:spPr bwMode="auto">
            <a:xfrm>
              <a:off x="1519" y="225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33" name="Line 74"/>
            <p:cNvSpPr>
              <a:spLocks noChangeShapeType="1"/>
            </p:cNvSpPr>
            <p:nvPr/>
          </p:nvSpPr>
          <p:spPr bwMode="auto">
            <a:xfrm flipH="1" flipV="1">
              <a:off x="476" y="1525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734" name="Text Box 75"/>
            <p:cNvSpPr txBox="1">
              <a:spLocks noChangeArrowheads="1"/>
            </p:cNvSpPr>
            <p:nvPr/>
          </p:nvSpPr>
          <p:spPr bwMode="auto">
            <a:xfrm>
              <a:off x="702" y="2250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O</a:t>
              </a:r>
            </a:p>
          </p:txBody>
        </p:sp>
        <p:sp>
          <p:nvSpPr>
            <p:cNvPr id="27735" name="Text Box 76"/>
            <p:cNvSpPr txBox="1">
              <a:spLocks noChangeArrowheads="1"/>
            </p:cNvSpPr>
            <p:nvPr/>
          </p:nvSpPr>
          <p:spPr bwMode="auto">
            <a:xfrm>
              <a:off x="1337" y="2250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  <p:sp>
          <p:nvSpPr>
            <p:cNvPr id="27736" name="Text Box 77"/>
            <p:cNvSpPr txBox="1">
              <a:spLocks noChangeArrowheads="1"/>
            </p:cNvSpPr>
            <p:nvPr/>
          </p:nvSpPr>
          <p:spPr bwMode="auto">
            <a:xfrm>
              <a:off x="975" y="170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</p:txBody>
        </p:sp>
        <p:sp>
          <p:nvSpPr>
            <p:cNvPr id="27737" name="Text Box 78"/>
            <p:cNvSpPr txBox="1">
              <a:spLocks noChangeArrowheads="1"/>
            </p:cNvSpPr>
            <p:nvPr/>
          </p:nvSpPr>
          <p:spPr bwMode="auto">
            <a:xfrm>
              <a:off x="430" y="170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</p:txBody>
        </p:sp>
        <p:sp>
          <p:nvSpPr>
            <p:cNvPr id="27738" name="Text Box 79"/>
            <p:cNvSpPr txBox="1">
              <a:spLocks noChangeArrowheads="1"/>
            </p:cNvSpPr>
            <p:nvPr/>
          </p:nvSpPr>
          <p:spPr bwMode="auto">
            <a:xfrm>
              <a:off x="975" y="197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F</a:t>
              </a:r>
            </a:p>
          </p:txBody>
        </p:sp>
        <p:sp>
          <p:nvSpPr>
            <p:cNvPr id="27739" name="Text Box 80"/>
            <p:cNvSpPr txBox="1">
              <a:spLocks noChangeArrowheads="1"/>
            </p:cNvSpPr>
            <p:nvPr/>
          </p:nvSpPr>
          <p:spPr bwMode="auto">
            <a:xfrm>
              <a:off x="385" y="197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</p:txBody>
        </p:sp>
        <p:sp>
          <p:nvSpPr>
            <p:cNvPr id="27740" name="Text Box 81"/>
            <p:cNvSpPr txBox="1">
              <a:spLocks noChangeArrowheads="1"/>
            </p:cNvSpPr>
            <p:nvPr/>
          </p:nvSpPr>
          <p:spPr bwMode="auto">
            <a:xfrm>
              <a:off x="1519" y="197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G</a:t>
              </a:r>
            </a:p>
          </p:txBody>
        </p:sp>
        <p:sp>
          <p:nvSpPr>
            <p:cNvPr id="27741" name="Text Box 83"/>
            <p:cNvSpPr txBox="1">
              <a:spLocks noChangeArrowheads="1"/>
            </p:cNvSpPr>
            <p:nvPr/>
          </p:nvSpPr>
          <p:spPr bwMode="auto">
            <a:xfrm>
              <a:off x="1519" y="170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</a:p>
          </p:txBody>
        </p:sp>
        <p:sp>
          <p:nvSpPr>
            <p:cNvPr id="27742" name="Text Box 85"/>
            <p:cNvSpPr txBox="1">
              <a:spLocks noChangeArrowheads="1"/>
            </p:cNvSpPr>
            <p:nvPr/>
          </p:nvSpPr>
          <p:spPr bwMode="auto">
            <a:xfrm>
              <a:off x="1700" y="2160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</a:t>
              </a:r>
            </a:p>
          </p:txBody>
        </p:sp>
        <p:sp>
          <p:nvSpPr>
            <p:cNvPr id="27743" name="Text Box 86"/>
            <p:cNvSpPr txBox="1">
              <a:spLocks noChangeArrowheads="1"/>
            </p:cNvSpPr>
            <p:nvPr/>
          </p:nvSpPr>
          <p:spPr bwMode="auto">
            <a:xfrm>
              <a:off x="385" y="129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y</a:t>
              </a:r>
            </a:p>
          </p:txBody>
        </p:sp>
        <p:sp>
          <p:nvSpPr>
            <p:cNvPr id="27744" name="Text Box 114"/>
            <p:cNvSpPr txBox="1">
              <a:spLocks noChangeArrowheads="1"/>
            </p:cNvSpPr>
            <p:nvPr/>
          </p:nvSpPr>
          <p:spPr bwMode="auto">
            <a:xfrm>
              <a:off x="1020" y="2250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4658228" y="2143133"/>
            <a:ext cx="4319588" cy="3455987"/>
            <a:chOff x="2653" y="1253"/>
            <a:chExt cx="2721" cy="2177"/>
          </a:xfrm>
        </p:grpSpPr>
        <p:sp>
          <p:nvSpPr>
            <p:cNvPr id="27661" name="Line 87"/>
            <p:cNvSpPr>
              <a:spLocks noChangeShapeType="1"/>
            </p:cNvSpPr>
            <p:nvPr/>
          </p:nvSpPr>
          <p:spPr bwMode="auto">
            <a:xfrm>
              <a:off x="2835" y="1616"/>
              <a:ext cx="1088" cy="1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2" name="Line 88"/>
            <p:cNvSpPr>
              <a:spLocks noChangeShapeType="1"/>
            </p:cNvSpPr>
            <p:nvPr/>
          </p:nvSpPr>
          <p:spPr bwMode="auto">
            <a:xfrm>
              <a:off x="4241" y="1661"/>
              <a:ext cx="726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3" name="Line 89"/>
            <p:cNvSpPr>
              <a:spLocks noChangeShapeType="1"/>
            </p:cNvSpPr>
            <p:nvPr/>
          </p:nvSpPr>
          <p:spPr bwMode="auto">
            <a:xfrm>
              <a:off x="2789" y="1752"/>
              <a:ext cx="217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4" name="Line 90"/>
            <p:cNvSpPr>
              <a:spLocks noChangeShapeType="1"/>
            </p:cNvSpPr>
            <p:nvPr/>
          </p:nvSpPr>
          <p:spPr bwMode="auto">
            <a:xfrm>
              <a:off x="3061" y="2205"/>
              <a:ext cx="15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5" name="Line 91"/>
            <p:cNvSpPr>
              <a:spLocks noChangeShapeType="1"/>
            </p:cNvSpPr>
            <p:nvPr/>
          </p:nvSpPr>
          <p:spPr bwMode="auto">
            <a:xfrm>
              <a:off x="2880" y="2750"/>
              <a:ext cx="213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6" name="Line 92"/>
            <p:cNvSpPr>
              <a:spLocks noChangeShapeType="1"/>
            </p:cNvSpPr>
            <p:nvPr/>
          </p:nvSpPr>
          <p:spPr bwMode="auto">
            <a:xfrm>
              <a:off x="3243" y="3339"/>
              <a:ext cx="149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7" name="Line 93"/>
            <p:cNvSpPr>
              <a:spLocks noChangeShapeType="1"/>
            </p:cNvSpPr>
            <p:nvPr/>
          </p:nvSpPr>
          <p:spPr bwMode="auto">
            <a:xfrm>
              <a:off x="2880" y="2659"/>
              <a:ext cx="498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8" name="Line 94"/>
            <p:cNvSpPr>
              <a:spLocks noChangeShapeType="1"/>
            </p:cNvSpPr>
            <p:nvPr/>
          </p:nvSpPr>
          <p:spPr bwMode="auto">
            <a:xfrm>
              <a:off x="3515" y="1661"/>
              <a:ext cx="1088" cy="1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69" name="Line 95"/>
            <p:cNvSpPr>
              <a:spLocks noChangeShapeType="1"/>
            </p:cNvSpPr>
            <p:nvPr/>
          </p:nvSpPr>
          <p:spPr bwMode="auto">
            <a:xfrm>
              <a:off x="4830" y="1661"/>
              <a:ext cx="182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70" name="Oval 96"/>
            <p:cNvSpPr>
              <a:spLocks noChangeArrowheads="1"/>
            </p:cNvSpPr>
            <p:nvPr/>
          </p:nvSpPr>
          <p:spPr bwMode="auto">
            <a:xfrm>
              <a:off x="2880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1" name="Oval 97"/>
            <p:cNvSpPr>
              <a:spLocks noChangeArrowheads="1"/>
            </p:cNvSpPr>
            <p:nvPr/>
          </p:nvSpPr>
          <p:spPr bwMode="auto">
            <a:xfrm>
              <a:off x="3515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2" name="Oval 98"/>
            <p:cNvSpPr>
              <a:spLocks noChangeArrowheads="1"/>
            </p:cNvSpPr>
            <p:nvPr/>
          </p:nvSpPr>
          <p:spPr bwMode="auto">
            <a:xfrm>
              <a:off x="4241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3" name="Oval 99"/>
            <p:cNvSpPr>
              <a:spLocks noChangeArrowheads="1"/>
            </p:cNvSpPr>
            <p:nvPr/>
          </p:nvSpPr>
          <p:spPr bwMode="auto">
            <a:xfrm>
              <a:off x="4830" y="170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4" name="Oval 100"/>
            <p:cNvSpPr>
              <a:spLocks noChangeArrowheads="1"/>
            </p:cNvSpPr>
            <p:nvPr/>
          </p:nvSpPr>
          <p:spPr bwMode="auto">
            <a:xfrm>
              <a:off x="3152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5" name="Oval 101"/>
            <p:cNvSpPr>
              <a:spLocks noChangeArrowheads="1"/>
            </p:cNvSpPr>
            <p:nvPr/>
          </p:nvSpPr>
          <p:spPr bwMode="auto">
            <a:xfrm>
              <a:off x="3833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6" name="Oval 102"/>
            <p:cNvSpPr>
              <a:spLocks noChangeArrowheads="1"/>
            </p:cNvSpPr>
            <p:nvPr/>
          </p:nvSpPr>
          <p:spPr bwMode="auto">
            <a:xfrm>
              <a:off x="4547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7" name="Oval 103"/>
            <p:cNvSpPr>
              <a:spLocks noChangeArrowheads="1"/>
            </p:cNvSpPr>
            <p:nvPr/>
          </p:nvSpPr>
          <p:spPr bwMode="auto">
            <a:xfrm>
              <a:off x="2880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8" name="Oval 104"/>
            <p:cNvSpPr>
              <a:spLocks noChangeArrowheads="1"/>
            </p:cNvSpPr>
            <p:nvPr/>
          </p:nvSpPr>
          <p:spPr bwMode="auto">
            <a:xfrm>
              <a:off x="4150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79" name="Oval 105"/>
            <p:cNvSpPr>
              <a:spLocks noChangeArrowheads="1"/>
            </p:cNvSpPr>
            <p:nvPr/>
          </p:nvSpPr>
          <p:spPr bwMode="auto">
            <a:xfrm>
              <a:off x="3515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0" name="Oval 106"/>
            <p:cNvSpPr>
              <a:spLocks noChangeArrowheads="1"/>
            </p:cNvSpPr>
            <p:nvPr/>
          </p:nvSpPr>
          <p:spPr bwMode="auto">
            <a:xfrm>
              <a:off x="4864" y="270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1" name="Oval 107"/>
            <p:cNvSpPr>
              <a:spLocks noChangeArrowheads="1"/>
            </p:cNvSpPr>
            <p:nvPr/>
          </p:nvSpPr>
          <p:spPr bwMode="auto">
            <a:xfrm>
              <a:off x="3277" y="33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2" name="Oval 108"/>
            <p:cNvSpPr>
              <a:spLocks noChangeArrowheads="1"/>
            </p:cNvSpPr>
            <p:nvPr/>
          </p:nvSpPr>
          <p:spPr bwMode="auto">
            <a:xfrm>
              <a:off x="4547" y="3294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3" name="Oval 109"/>
            <p:cNvSpPr>
              <a:spLocks noChangeArrowheads="1"/>
            </p:cNvSpPr>
            <p:nvPr/>
          </p:nvSpPr>
          <p:spPr bwMode="auto">
            <a:xfrm>
              <a:off x="3866" y="33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4" name="Line 110"/>
            <p:cNvSpPr>
              <a:spLocks noChangeShapeType="1"/>
            </p:cNvSpPr>
            <p:nvPr/>
          </p:nvSpPr>
          <p:spPr bwMode="auto">
            <a:xfrm flipH="1" flipV="1">
              <a:off x="2880" y="1706"/>
              <a:ext cx="317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85" name="Line 111"/>
            <p:cNvSpPr>
              <a:spLocks noChangeShapeType="1"/>
            </p:cNvSpPr>
            <p:nvPr/>
          </p:nvSpPr>
          <p:spPr bwMode="auto">
            <a:xfrm flipV="1">
              <a:off x="3198" y="2205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86" name="Freeform 112"/>
            <p:cNvSpPr>
              <a:spLocks/>
            </p:cNvSpPr>
            <p:nvPr/>
          </p:nvSpPr>
          <p:spPr bwMode="auto">
            <a:xfrm>
              <a:off x="3152" y="2069"/>
              <a:ext cx="318" cy="136"/>
            </a:xfrm>
            <a:custGeom>
              <a:avLst/>
              <a:gdLst>
                <a:gd name="T0" fmla="*/ 0 w 363"/>
                <a:gd name="T1" fmla="*/ 1 h 211"/>
                <a:gd name="T2" fmla="*/ 32 w 363"/>
                <a:gd name="T3" fmla="*/ 1 h 211"/>
                <a:gd name="T4" fmla="*/ 65 w 363"/>
                <a:gd name="T5" fmla="*/ 1 h 211"/>
                <a:gd name="T6" fmla="*/ 0 60000 65536"/>
                <a:gd name="T7" fmla="*/ 0 60000 65536"/>
                <a:gd name="T8" fmla="*/ 0 60000 65536"/>
                <a:gd name="T9" fmla="*/ 0 w 363"/>
                <a:gd name="T10" fmla="*/ 0 h 211"/>
                <a:gd name="T11" fmla="*/ 363 w 36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11">
                  <a:moveTo>
                    <a:pt x="0" y="30"/>
                  </a:moveTo>
                  <a:cubicBezTo>
                    <a:pt x="60" y="15"/>
                    <a:pt x="121" y="0"/>
                    <a:pt x="181" y="30"/>
                  </a:cubicBezTo>
                  <a:cubicBezTo>
                    <a:pt x="241" y="60"/>
                    <a:pt x="333" y="181"/>
                    <a:pt x="363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27687" name="Text Box 113"/>
            <p:cNvSpPr txBox="1">
              <a:spLocks noChangeArrowheads="1"/>
            </p:cNvSpPr>
            <p:nvPr/>
          </p:nvSpPr>
          <p:spPr bwMode="auto">
            <a:xfrm>
              <a:off x="3243" y="184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>
                  <a:cs typeface="Arial" pitchFamily="34" charset="0"/>
                </a:rPr>
                <a:t>α</a:t>
              </a:r>
            </a:p>
          </p:txBody>
        </p:sp>
        <p:sp>
          <p:nvSpPr>
            <p:cNvPr id="27688" name="Text Box 115"/>
            <p:cNvSpPr txBox="1">
              <a:spLocks noChangeArrowheads="1"/>
            </p:cNvSpPr>
            <p:nvPr/>
          </p:nvSpPr>
          <p:spPr bwMode="auto">
            <a:xfrm>
              <a:off x="3379" y="2251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  <p:sp>
          <p:nvSpPr>
            <p:cNvPr id="27689" name="Text Box 116"/>
            <p:cNvSpPr txBox="1">
              <a:spLocks noChangeArrowheads="1"/>
            </p:cNvSpPr>
            <p:nvPr/>
          </p:nvSpPr>
          <p:spPr bwMode="auto">
            <a:xfrm>
              <a:off x="2880" y="188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</p:txBody>
        </p:sp>
        <p:sp>
          <p:nvSpPr>
            <p:cNvPr id="27690" name="Text Box 117"/>
            <p:cNvSpPr txBox="1">
              <a:spLocks noChangeArrowheads="1"/>
            </p:cNvSpPr>
            <p:nvPr/>
          </p:nvSpPr>
          <p:spPr bwMode="auto">
            <a:xfrm>
              <a:off x="3289" y="170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</p:txBody>
        </p:sp>
        <p:sp>
          <p:nvSpPr>
            <p:cNvPr id="27691" name="Text Box 118"/>
            <p:cNvSpPr txBox="1">
              <a:spLocks noChangeArrowheads="1"/>
            </p:cNvSpPr>
            <p:nvPr/>
          </p:nvSpPr>
          <p:spPr bwMode="auto">
            <a:xfrm>
              <a:off x="2744" y="1706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/>
                <a:t>B</a:t>
              </a:r>
            </a:p>
          </p:txBody>
        </p:sp>
        <p:sp>
          <p:nvSpPr>
            <p:cNvPr id="27692" name="Text Box 119"/>
            <p:cNvSpPr txBox="1">
              <a:spLocks noChangeArrowheads="1"/>
            </p:cNvSpPr>
            <p:nvPr/>
          </p:nvSpPr>
          <p:spPr bwMode="auto">
            <a:xfrm>
              <a:off x="4694" y="175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E</a:t>
              </a:r>
            </a:p>
          </p:txBody>
        </p:sp>
        <p:sp>
          <p:nvSpPr>
            <p:cNvPr id="27693" name="Text Box 120"/>
            <p:cNvSpPr txBox="1">
              <a:spLocks noChangeArrowheads="1"/>
            </p:cNvSpPr>
            <p:nvPr/>
          </p:nvSpPr>
          <p:spPr bwMode="auto">
            <a:xfrm>
              <a:off x="4105" y="175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</a:p>
          </p:txBody>
        </p:sp>
        <p:sp>
          <p:nvSpPr>
            <p:cNvPr id="27694" name="Text Box 121"/>
            <p:cNvSpPr txBox="1">
              <a:spLocks noChangeArrowheads="1"/>
            </p:cNvSpPr>
            <p:nvPr/>
          </p:nvSpPr>
          <p:spPr bwMode="auto">
            <a:xfrm>
              <a:off x="3061" y="220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O</a:t>
              </a:r>
            </a:p>
          </p:txBody>
        </p:sp>
        <p:sp>
          <p:nvSpPr>
            <p:cNvPr id="27695" name="Text Box 122"/>
            <p:cNvSpPr txBox="1">
              <a:spLocks noChangeArrowheads="1"/>
            </p:cNvSpPr>
            <p:nvPr/>
          </p:nvSpPr>
          <p:spPr bwMode="auto">
            <a:xfrm>
              <a:off x="3696" y="2251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</p:txBody>
        </p:sp>
        <p:sp>
          <p:nvSpPr>
            <p:cNvPr id="27696" name="Line 123"/>
            <p:cNvSpPr>
              <a:spLocks noChangeShapeType="1"/>
            </p:cNvSpPr>
            <p:nvPr/>
          </p:nvSpPr>
          <p:spPr bwMode="auto">
            <a:xfrm flipH="1" flipV="1">
              <a:off x="2744" y="1480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97" name="Text Box 124"/>
            <p:cNvSpPr txBox="1">
              <a:spLocks noChangeArrowheads="1"/>
            </p:cNvSpPr>
            <p:nvPr/>
          </p:nvSpPr>
          <p:spPr bwMode="auto">
            <a:xfrm>
              <a:off x="2653" y="1253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y</a:t>
              </a:r>
            </a:p>
          </p:txBody>
        </p:sp>
        <p:sp>
          <p:nvSpPr>
            <p:cNvPr id="27698" name="Line 125"/>
            <p:cNvSpPr>
              <a:spLocks noChangeShapeType="1"/>
            </p:cNvSpPr>
            <p:nvPr/>
          </p:nvSpPr>
          <p:spPr bwMode="auto">
            <a:xfrm flipV="1">
              <a:off x="3833" y="2205"/>
              <a:ext cx="27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27699" name="Text Box 126"/>
            <p:cNvSpPr txBox="1">
              <a:spLocks noChangeArrowheads="1"/>
            </p:cNvSpPr>
            <p:nvPr/>
          </p:nvSpPr>
          <p:spPr bwMode="auto">
            <a:xfrm>
              <a:off x="4059" y="220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</a:t>
              </a:r>
            </a:p>
          </p:txBody>
        </p:sp>
      </p:grpSp>
      <p:sp>
        <p:nvSpPr>
          <p:cNvPr id="27656" name="Rectangle 127"/>
          <p:cNvSpPr>
            <a:spLocks noChangeArrowheads="1"/>
          </p:cNvSpPr>
          <p:nvPr/>
        </p:nvSpPr>
        <p:spPr bwMode="auto">
          <a:xfrm>
            <a:off x="4643438" y="5734050"/>
            <a:ext cx="41036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tr-TR" sz="2000"/>
              <a:t>b) Crystal lattice obtained by identifying  all the atoms  in (a)</a:t>
            </a:r>
          </a:p>
        </p:txBody>
      </p:sp>
      <p:sp>
        <p:nvSpPr>
          <p:cNvPr id="27657" name="Rectangle 128"/>
          <p:cNvSpPr>
            <a:spLocks noChangeArrowheads="1"/>
          </p:cNvSpPr>
          <p:nvPr/>
        </p:nvSpPr>
        <p:spPr bwMode="auto">
          <a:xfrm>
            <a:off x="611188" y="5734050"/>
            <a:ext cx="374491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tr-TR" sz="2000" dirty="0"/>
              <a:t>a) Situation of atoms at the corners of regular hexagons</a:t>
            </a:r>
          </a:p>
        </p:txBody>
      </p:sp>
      <p:cxnSp>
        <p:nvCxnSpPr>
          <p:cNvPr id="154756" name="AutoShape 132"/>
          <p:cNvCxnSpPr>
            <a:cxnSpLocks noChangeShapeType="1"/>
          </p:cNvCxnSpPr>
          <p:nvPr/>
        </p:nvCxnSpPr>
        <p:spPr bwMode="auto">
          <a:xfrm rot="-5400000">
            <a:off x="1583532" y="3464719"/>
            <a:ext cx="431800" cy="503237"/>
          </a:xfrm>
          <a:prstGeom prst="curvedConnector3">
            <a:avLst>
              <a:gd name="adj1" fmla="val 157722"/>
            </a:avLst>
          </a:prstGeom>
          <a:noFill/>
          <a:ln w="38100">
            <a:solidFill>
              <a:srgbClr val="CC0099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7659" name="Rectangle 134"/>
          <p:cNvSpPr>
            <a:spLocks noGrp="1" noChangeArrowheads="1"/>
          </p:cNvSpPr>
          <p:nvPr>
            <p:ph type="title"/>
          </p:nvPr>
        </p:nvSpPr>
        <p:spPr>
          <a:xfrm>
            <a:off x="1162464" y="369336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sz="3600" dirty="0">
                <a:latin typeface="Verdana" pitchFamily="34" charset="0"/>
              </a:rPr>
              <a:t>Basis [Motif]</a:t>
            </a:r>
          </a:p>
        </p:txBody>
      </p:sp>
      <p:sp>
        <p:nvSpPr>
          <p:cNvPr id="154759" name="Rectangle 135"/>
          <p:cNvSpPr>
            <a:spLocks noChangeArrowheads="1"/>
          </p:cNvSpPr>
          <p:nvPr/>
        </p:nvSpPr>
        <p:spPr bwMode="auto">
          <a:xfrm>
            <a:off x="533400" y="1219200"/>
            <a:ext cx="830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/>
            </a:pP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tr-TR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group of atoms which describe crystal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04922-46BB-4A65-9E5D-73FB476BEEB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8676" name="Picture 13"/>
          <p:cNvPicPr>
            <a:picLocks noChangeAspect="1" noChangeArrowheads="1"/>
          </p:cNvPicPr>
          <p:nvPr/>
        </p:nvPicPr>
        <p:blipFill>
          <a:blip r:embed="rId3"/>
          <a:srcRect l="30449" t="-2185" r="50484" b="84555"/>
          <a:stretch>
            <a:fillRect/>
          </a:stretch>
        </p:blipFill>
        <p:spPr bwMode="auto">
          <a:xfrm>
            <a:off x="7239000" y="4833938"/>
            <a:ext cx="7207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7158037" cy="595858"/>
          </a:xfrm>
          <a:noFill/>
        </p:spPr>
        <p:txBody>
          <a:bodyPr/>
          <a:lstStyle/>
          <a:p>
            <a:pPr algn="ctr" eaLnBrk="1" hangingPunct="1"/>
            <a:r>
              <a:rPr lang="en-GB" sz="3200" dirty="0">
                <a:latin typeface="Verdana" pitchFamily="34" charset="0"/>
              </a:rPr>
              <a:t>Crystal structure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04055" y="1808301"/>
            <a:ext cx="4248150" cy="28082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sz="2400" dirty="0"/>
              <a:t>Don't mix up atoms with lattice points</a:t>
            </a:r>
            <a:r>
              <a:rPr lang="en-GB" sz="2000" b="1" dirty="0"/>
              <a:t> </a:t>
            </a:r>
          </a:p>
          <a:p>
            <a:pPr algn="just" eaLnBrk="1" hangingPunct="1">
              <a:lnSpc>
                <a:spcPct val="80000"/>
              </a:lnSpc>
            </a:pPr>
            <a:endParaRPr lang="en-GB" sz="400" b="1" dirty="0"/>
          </a:p>
          <a:p>
            <a:pPr algn="just" eaLnBrk="1" hangingPunct="1">
              <a:lnSpc>
                <a:spcPct val="80000"/>
              </a:lnSpc>
            </a:pPr>
            <a:r>
              <a:rPr lang="en-GB" sz="2400" dirty="0"/>
              <a:t>Lattice points are infinitesimal points in space</a:t>
            </a:r>
            <a:r>
              <a:rPr lang="en-GB" sz="2000" b="1" dirty="0"/>
              <a:t> </a:t>
            </a:r>
          </a:p>
          <a:p>
            <a:pPr algn="just" eaLnBrk="1" hangingPunct="1">
              <a:lnSpc>
                <a:spcPct val="80000"/>
              </a:lnSpc>
            </a:pPr>
            <a:endParaRPr lang="en-GB" sz="400" b="1" dirty="0"/>
          </a:p>
          <a:p>
            <a:pPr algn="just" eaLnBrk="1" hangingPunct="1">
              <a:lnSpc>
                <a:spcPct val="80000"/>
              </a:lnSpc>
            </a:pPr>
            <a:r>
              <a:rPr lang="en-GB" sz="2400" dirty="0"/>
              <a:t>Lattice points do not necessarily lie at the centre of atoms</a:t>
            </a:r>
            <a:r>
              <a:rPr lang="en-GB" sz="2000" b="1" dirty="0"/>
              <a:t>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33400" y="4953000"/>
            <a:ext cx="7345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rgbClr val="0070C0"/>
                </a:solidFill>
                <a:latin typeface="Arial Black" pitchFamily="34" charset="0"/>
              </a:rPr>
              <a:t>Crystal = Crystal Lattice     + Basis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rgbClr val="0070C0"/>
                </a:solidFill>
                <a:latin typeface="Arial Black" pitchFamily="34" charset="0"/>
              </a:rPr>
              <a:t>Structure</a:t>
            </a:r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 flipH="1" flipV="1">
            <a:off x="5410200" y="5065713"/>
            <a:ext cx="298450" cy="192087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pic>
        <p:nvPicPr>
          <p:cNvPr id="28681" name="Picture 12"/>
          <p:cNvPicPr>
            <a:picLocks noChangeAspect="1" noChangeArrowheads="1"/>
          </p:cNvPicPr>
          <p:nvPr/>
        </p:nvPicPr>
        <p:blipFill>
          <a:blip r:embed="rId3"/>
          <a:srcRect t="17630" r="-966"/>
          <a:stretch>
            <a:fillRect/>
          </a:stretch>
        </p:blipFill>
        <p:spPr bwMode="auto">
          <a:xfrm>
            <a:off x="5076056" y="1625623"/>
            <a:ext cx="38163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ET_white_U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T_white_UK">
      <a:majorFont>
        <a:latin typeface="Frutiger 57Cn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T_white_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T_white_U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5659</TotalTime>
  <Words>887</Words>
  <Application>Microsoft Office PowerPoint</Application>
  <PresentationFormat>On-screen Show (4:3)</PresentationFormat>
  <Paragraphs>177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Arial Black</vt:lpstr>
      <vt:lpstr>Baskerville Old Face</vt:lpstr>
      <vt:lpstr>Bookman Old Style</vt:lpstr>
      <vt:lpstr>Calibri</vt:lpstr>
      <vt:lpstr>Copperplate Gothic Bold</vt:lpstr>
      <vt:lpstr>Frutiger 45 Light</vt:lpstr>
      <vt:lpstr>Frutiger 57Cn</vt:lpstr>
      <vt:lpstr>Times New Roman</vt:lpstr>
      <vt:lpstr>Verdana</vt:lpstr>
      <vt:lpstr>Wingdings</vt:lpstr>
      <vt:lpstr>CET_white_UK</vt:lpstr>
      <vt:lpstr>Custom Design</vt:lpstr>
      <vt:lpstr>Bit Eşlem Resmi</vt:lpstr>
      <vt:lpstr>BPM: 2 Engineering Physics-II</vt:lpstr>
      <vt:lpstr>CRYSTALLOGRAPHY</vt:lpstr>
      <vt:lpstr>CRYSTAL LATTICE</vt:lpstr>
      <vt:lpstr>PowerPoint Presentation</vt:lpstr>
      <vt:lpstr>PowerPoint Presentation</vt:lpstr>
      <vt:lpstr>Crystal Structure</vt:lpstr>
      <vt:lpstr>A two-dimensional Bravais lattice with different choices for the basis</vt:lpstr>
      <vt:lpstr>Basis [Motif]</vt:lpstr>
      <vt:lpstr>Crystal structure</vt:lpstr>
      <vt:lpstr>PowerPoint Presentation</vt:lpstr>
      <vt:lpstr>PowerPoint Presentation</vt:lpstr>
      <vt:lpstr>PowerPoint Presentation</vt:lpstr>
      <vt:lpstr>Translational Lattice Vectors – 2D</vt:lpstr>
      <vt:lpstr>Lattice Vectors – 2D</vt:lpstr>
      <vt:lpstr>PowerPoint Presentation</vt:lpstr>
      <vt:lpstr>Unit Cell in 2D</vt:lpstr>
      <vt:lpstr>Unit Cell in 2D</vt:lpstr>
    </vt:vector>
  </TitlesOfParts>
  <Company>Oersted-DTU_Eltek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gh</dc:creator>
  <cp:lastModifiedBy>Prof. B. K. Pandey</cp:lastModifiedBy>
  <cp:revision>492</cp:revision>
  <cp:lastPrinted>2002-01-11T08:56:20Z</cp:lastPrinted>
  <dcterms:created xsi:type="dcterms:W3CDTF">2008-06-04T07:21:59Z</dcterms:created>
  <dcterms:modified xsi:type="dcterms:W3CDTF">2021-04-22T13:40:23Z</dcterms:modified>
</cp:coreProperties>
</file>