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479" r:id="rId3"/>
    <p:sldId id="386" r:id="rId4"/>
    <p:sldId id="387" r:id="rId5"/>
    <p:sldId id="388" r:id="rId6"/>
    <p:sldId id="389" r:id="rId7"/>
    <p:sldId id="480" r:id="rId8"/>
    <p:sldId id="391" r:id="rId9"/>
    <p:sldId id="392" r:id="rId10"/>
    <p:sldId id="393" r:id="rId11"/>
    <p:sldId id="374" r:id="rId12"/>
    <p:sldId id="395" r:id="rId13"/>
    <p:sldId id="396" r:id="rId14"/>
    <p:sldId id="397" r:id="rId15"/>
    <p:sldId id="398" r:id="rId16"/>
    <p:sldId id="379" r:id="rId17"/>
    <p:sldId id="399" r:id="rId18"/>
    <p:sldId id="400" r:id="rId19"/>
    <p:sldId id="401" r:id="rId20"/>
  </p:sldIdLst>
  <p:sldSz cx="9144000" cy="6858000" type="screen4x3"/>
  <p:notesSz cx="9236075" cy="70104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hari dubey" initials="o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512F55"/>
    <a:srgbClr val="BA0693"/>
    <a:srgbClr val="666699"/>
    <a:srgbClr val="F66E13"/>
    <a:srgbClr val="65A11F"/>
    <a:srgbClr val="FF9900"/>
    <a:srgbClr val="33CC33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2832" autoAdjust="0"/>
  </p:normalViewPr>
  <p:slideViewPr>
    <p:cSldViewPr>
      <p:cViewPr>
        <p:scale>
          <a:sx n="66" d="100"/>
          <a:sy n="66" d="100"/>
        </p:scale>
        <p:origin x="1578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6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81613" y="0"/>
            <a:ext cx="39322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3850"/>
            <a:ext cx="40386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81613" y="6673850"/>
            <a:ext cx="393223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F53476-5BC3-4714-B916-D6A099209BAA}" type="slidenum">
              <a:rPr lang="da-DK" altLang="en-US"/>
              <a:pPr/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32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83200" y="0"/>
            <a:ext cx="390683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6713" y="542925"/>
            <a:ext cx="3481387" cy="260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68413" y="3314700"/>
            <a:ext cx="6759575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teksttypografien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3375"/>
            <a:ext cx="40132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83200" y="6683375"/>
            <a:ext cx="390683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fld id="{363FAC79-5900-4691-8FC8-5D31313673BD}" type="slidenum">
              <a:rPr lang="da-DK" altLang="en-US"/>
              <a:pPr/>
              <a:t>‹#›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201736-1197-4A27-ABBB-E9962AE35892}" type="slidenum">
              <a:rPr kumimoji="0" lang="da-DK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a-DK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98A969-DD39-4C01-946E-A9F3C82A6D6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362200"/>
            <a:ext cx="6629400" cy="3124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762000"/>
            <a:ext cx="1962150" cy="4724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734050" cy="4724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88A94-5324-4679-8672-13C6648B8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69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Başlık, Metin ve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Küçük Resim Yer Tutucusu"/>
          <p:cNvSpPr>
            <a:spLocks noGrp="1"/>
          </p:cNvSpPr>
          <p:nvPr>
            <p:ph type="clipArt"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D9A95-1736-4005-BABF-588CE16C4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62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Başlık, 4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sz="quarter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949325" y="1981200"/>
            <a:ext cx="3754438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949325" y="4114800"/>
            <a:ext cx="3754438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31D7E-80FC-4ADA-828A-98F0A4254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07798-474F-4D47-9579-7E78B7792D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10544-D61D-41EF-825C-80F2C6D5C9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57478-7898-488C-9B8B-2AC10605AB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29D18-767B-4569-BEB8-D18691116F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25340-754E-4979-8ACA-4E6B0289B5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6629400" cy="3124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7ABC8-F110-4605-BBFD-07CE6E9977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058E2-1A2E-48E8-93A1-0990DFD8C5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43F37-EB22-43CB-9D3A-F4BA35B758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FB5C3-0862-4923-A21C-B6921C33D5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CC379-915D-41D3-80F7-B166302A0D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EEA07-A8F0-4AA0-A174-D74E76FF7C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238500" cy="3124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2362200"/>
            <a:ext cx="3238500" cy="3124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5"/>
          <p:cNvSpPr txBox="1">
            <a:spLocks noChangeArrowheads="1"/>
          </p:cNvSpPr>
          <p:nvPr/>
        </p:nvSpPr>
        <p:spPr bwMode="auto">
          <a:xfrm>
            <a:off x="457200" y="6400800"/>
            <a:ext cx="946150" cy="228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2EF09B32-439D-4645-BF50-9113890C07F7}" type="datetime1">
              <a:rPr lang="da-DK" altLang="en-US" sz="900" b="0" smtClean="0">
                <a:solidFill>
                  <a:srgbClr val="CCCCCC"/>
                </a:solidFill>
                <a:latin typeface="Frutiger 57Cn" pitchFamily="34" charset="0"/>
              </a:rPr>
              <a:pPr>
                <a:spcBef>
                  <a:spcPct val="50000"/>
                </a:spcBef>
                <a:defRPr/>
              </a:pPr>
              <a:t>23-04-2021</a:t>
            </a:fld>
            <a:endParaRPr lang="da-DK" altLang="en-US" sz="900" b="0">
              <a:solidFill>
                <a:srgbClr val="CCCCCC"/>
              </a:solidFill>
              <a:latin typeface="Frutiger 57Cn" pitchFamily="34" charset="0"/>
            </a:endParaRPr>
          </a:p>
        </p:txBody>
      </p:sp>
      <p:sp>
        <p:nvSpPr>
          <p:cNvPr id="1027" name="Text Box 26"/>
          <p:cNvSpPr txBox="1">
            <a:spLocks noChangeArrowheads="1"/>
          </p:cNvSpPr>
          <p:nvPr/>
        </p:nvSpPr>
        <p:spPr bwMode="auto">
          <a:xfrm>
            <a:off x="7924800" y="64008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a-DK" altLang="en-US" sz="900" b="0">
                <a:solidFill>
                  <a:srgbClr val="CCCCCC"/>
                </a:solidFill>
                <a:latin typeface="Frutiger 57Cn" pitchFamily="34" charset="0"/>
              </a:rPr>
              <a:t>Side </a:t>
            </a:r>
            <a:fld id="{D26F1440-B8AF-495E-902E-645095F729A0}" type="slidenum">
              <a:rPr lang="da-DK" altLang="en-US" sz="900" b="0">
                <a:solidFill>
                  <a:srgbClr val="CCCCCC"/>
                </a:solidFill>
                <a:latin typeface="Frutiger 57Cn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da-DK" altLang="en-US" sz="900" b="0">
              <a:solidFill>
                <a:srgbClr val="CCCCCC"/>
              </a:solidFill>
              <a:latin typeface="Frutiger 57Cn" pitchFamily="34" charset="0"/>
            </a:endParaRPr>
          </a:p>
        </p:txBody>
      </p:sp>
      <p:sp>
        <p:nvSpPr>
          <p:cNvPr id="1028" name="TextBox 9"/>
          <p:cNvSpPr txBox="1">
            <a:spLocks noChangeArrowheads="1"/>
          </p:cNvSpPr>
          <p:nvPr userDrawn="1"/>
        </p:nvSpPr>
        <p:spPr bwMode="auto">
          <a:xfrm>
            <a:off x="3286125" y="0"/>
            <a:ext cx="585787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800" i="1" dirty="0" err="1"/>
              <a:t>Madan</a:t>
            </a:r>
            <a:r>
              <a:rPr lang="en-US" altLang="en-US" sz="1800" i="1" dirty="0"/>
              <a:t> Mohan </a:t>
            </a:r>
            <a:r>
              <a:rPr lang="en-US" altLang="en-US" sz="1800" i="1" dirty="0" err="1"/>
              <a:t>Malaviya</a:t>
            </a:r>
            <a:r>
              <a:rPr lang="en-US" altLang="en-US" sz="1800" i="1" dirty="0"/>
              <a:t> Univ. of Technology, Gorakhpur</a:t>
            </a:r>
          </a:p>
        </p:txBody>
      </p:sp>
      <p:cxnSp>
        <p:nvCxnSpPr>
          <p:cNvPr id="1029" name="Straight Connector 8"/>
          <p:cNvCxnSpPr>
            <a:cxnSpLocks noChangeShapeType="1"/>
          </p:cNvCxnSpPr>
          <p:nvPr userDrawn="1"/>
        </p:nvCxnSpPr>
        <p:spPr bwMode="auto">
          <a:xfrm>
            <a:off x="857250" y="357188"/>
            <a:ext cx="8143875" cy="158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030" name="Straight Connector 11"/>
          <p:cNvCxnSpPr>
            <a:cxnSpLocks noChangeShapeType="1"/>
          </p:cNvCxnSpPr>
          <p:nvPr userDrawn="1"/>
        </p:nvCxnSpPr>
        <p:spPr bwMode="auto">
          <a:xfrm>
            <a:off x="0" y="6357938"/>
            <a:ext cx="9144000" cy="1587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</p:spPr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-30163"/>
            <a:ext cx="900113" cy="103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20" r:id="rId1"/>
    <p:sldLayoutId id="2147486021" r:id="rId2"/>
    <p:sldLayoutId id="2147486022" r:id="rId3"/>
    <p:sldLayoutId id="2147486023" r:id="rId4"/>
    <p:sldLayoutId id="2147486024" r:id="rId5"/>
    <p:sldLayoutId id="2147486025" r:id="rId6"/>
    <p:sldLayoutId id="2147486026" r:id="rId7"/>
    <p:sldLayoutId id="2147486027" r:id="rId8"/>
    <p:sldLayoutId id="2147486028" r:id="rId9"/>
    <p:sldLayoutId id="2147486029" r:id="rId10"/>
    <p:sldLayoutId id="2147486030" r:id="rId11"/>
    <p:sldLayoutId id="2147486042" r:id="rId12"/>
    <p:sldLayoutId id="2147486044" r:id="rId13"/>
    <p:sldLayoutId id="2147486046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ADBB4AB-9675-411B-8A12-F046E6E40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1" r:id="rId1"/>
    <p:sldLayoutId id="2147486032" r:id="rId2"/>
    <p:sldLayoutId id="2147486033" r:id="rId3"/>
    <p:sldLayoutId id="2147486034" r:id="rId4"/>
    <p:sldLayoutId id="2147486035" r:id="rId5"/>
    <p:sldLayoutId id="2147486036" r:id="rId6"/>
    <p:sldLayoutId id="2147486037" r:id="rId7"/>
    <p:sldLayoutId id="2147486038" r:id="rId8"/>
    <p:sldLayoutId id="2147486039" r:id="rId9"/>
    <p:sldLayoutId id="2147486040" r:id="rId10"/>
    <p:sldLayoutId id="214748604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kings.edu/~chemlab/vrml/simcubun.wrl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WINDOWS\Desktop\bccun.avi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WINDOWS\Desktop\bccun.avi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3079" y="1126342"/>
            <a:ext cx="8731696" cy="151057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sz="3600" b="1" kern="1200" dirty="0">
                <a:solidFill>
                  <a:srgbClr val="FF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UNIT –I: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Crystal Structures and X-ray Diffraction</a:t>
            </a:r>
          </a:p>
          <a:p>
            <a:pPr>
              <a:spcBef>
                <a:spcPts val="0"/>
              </a:spcBef>
            </a:pPr>
            <a:r>
              <a:rPr lang="en-US" altLang="en-US" sz="3200" b="1" kern="1200" dirty="0">
                <a:solidFill>
                  <a:srgbClr val="FF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Lecture-4</a:t>
            </a:r>
          </a:p>
          <a:p>
            <a:pPr>
              <a:spcBef>
                <a:spcPts val="0"/>
              </a:spcBef>
            </a:pPr>
            <a:r>
              <a:rPr lang="en-US" altLang="en-US" b="1" kern="1200" dirty="0">
                <a:solidFill>
                  <a:srgbClr val="FF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Times New Roman" pitchFamily="18" charset="0"/>
              </a:rPr>
              <a:t>By- </a:t>
            </a:r>
            <a:r>
              <a:rPr lang="en-US" altLang="en-US" b="1" kern="1200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Prof. B. K. Pandey, Dept. of Physics and Material Science </a:t>
            </a:r>
          </a:p>
          <a:p>
            <a:pPr>
              <a:spcBef>
                <a:spcPts val="0"/>
              </a:spcBef>
            </a:pPr>
            <a:endParaRPr lang="en-US" altLang="en-US" sz="3600" b="1" dirty="0">
              <a:solidFill>
                <a:srgbClr val="00B050"/>
              </a:solidFill>
            </a:endParaRPr>
          </a:p>
        </p:txBody>
      </p:sp>
      <p:sp>
        <p:nvSpPr>
          <p:cNvPr id="16387" name="AutoShape 4" descr="http://www.mmmut.ac.in/images/logo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6388" name="Title 3"/>
          <p:cNvSpPr>
            <a:spLocks noGrp="1" noChangeArrowheads="1"/>
          </p:cNvSpPr>
          <p:nvPr>
            <p:ph type="ctrTitle"/>
          </p:nvPr>
        </p:nvSpPr>
        <p:spPr bwMode="auto">
          <a:xfrm>
            <a:off x="1259632" y="479986"/>
            <a:ext cx="7621289" cy="79767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PM: 2 Engineering Physics-II</a:t>
            </a:r>
            <a:endParaRPr lang="en-IN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4B60E9F-8519-49F7-8CAB-AB027B4A2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152E7F7-2B4D-4A1C-AB06-0D09E2575E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pic>
        <p:nvPicPr>
          <p:cNvPr id="5" name="Picture 4" descr="A picture containing echinoderm&#10;&#10;Description automatically generated">
            <a:extLst>
              <a:ext uri="{FF2B5EF4-FFF2-40B4-BE49-F238E27FC236}">
                <a16:creationId xmlns:a16="http://schemas.microsoft.com/office/drawing/2014/main" id="{BA267A06-0EB4-4289-BAF9-5967E223A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89" y="2636912"/>
            <a:ext cx="3581611" cy="358161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3F3DD6F-12E8-4224-B90B-18A98654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11" y="2636912"/>
            <a:ext cx="3221572" cy="32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355000-6746-4A0C-846E-CDE5DC52A71A}"/>
              </a:ext>
            </a:extLst>
          </p:cNvPr>
          <p:cNvSpPr txBox="1"/>
          <p:nvPr/>
        </p:nvSpPr>
        <p:spPr>
          <a:xfrm>
            <a:off x="4932040" y="5916349"/>
            <a:ext cx="4211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en-US" b="1" kern="1200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uguste-</a:t>
            </a:r>
            <a:r>
              <a:rPr lang="en-US" altLang="en-US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en-US" b="1" kern="1200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ravais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5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B115F-5229-47CD-979C-7C7F9128B85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6" y="552312"/>
            <a:ext cx="7158037" cy="639763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Atomic Radius for BCC unit cell</a:t>
            </a:r>
          </a:p>
        </p:txBody>
      </p:sp>
      <p:grpSp>
        <p:nvGrpSpPr>
          <p:cNvPr id="36" name="Group 8">
            <a:extLst>
              <a:ext uri="{FF2B5EF4-FFF2-40B4-BE49-F238E27FC236}">
                <a16:creationId xmlns:a16="http://schemas.microsoft.com/office/drawing/2014/main" id="{9270ABD1-9319-45D8-8595-2105CF56C6D0}"/>
              </a:ext>
            </a:extLst>
          </p:cNvPr>
          <p:cNvGrpSpPr>
            <a:grpSpLocks/>
          </p:cNvGrpSpPr>
          <p:nvPr/>
        </p:nvGrpSpPr>
        <p:grpSpPr bwMode="auto">
          <a:xfrm>
            <a:off x="611186" y="1192075"/>
            <a:ext cx="8425309" cy="4757205"/>
            <a:chOff x="474618" y="1371600"/>
            <a:chExt cx="7388497" cy="5029200"/>
          </a:xfrm>
        </p:grpSpPr>
        <p:pic>
          <p:nvPicPr>
            <p:cNvPr id="37" name="Picture 6" descr="11082011747.jpg">
              <a:extLst>
                <a:ext uri="{FF2B5EF4-FFF2-40B4-BE49-F238E27FC236}">
                  <a16:creationId xmlns:a16="http://schemas.microsoft.com/office/drawing/2014/main" id="{CA3278A6-6A8A-4858-B8FE-2031AD602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4618" y="1371600"/>
              <a:ext cx="3733799" cy="502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7" descr="11082011748.jpg">
              <a:extLst>
                <a:ext uri="{FF2B5EF4-FFF2-40B4-BE49-F238E27FC236}">
                  <a16:creationId xmlns:a16="http://schemas.microsoft.com/office/drawing/2014/main" id="{8DAB0FBE-86F1-473B-A115-E7F8F202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05515" y="1371600"/>
              <a:ext cx="3657600" cy="502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2C90674-AF4F-4804-B342-62BFEB61C152}"/>
              </a:ext>
            </a:extLst>
          </p:cNvPr>
          <p:cNvSpPr txBox="1"/>
          <p:nvPr/>
        </p:nvSpPr>
        <p:spPr>
          <a:xfrm>
            <a:off x="2797696" y="5868563"/>
            <a:ext cx="35486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7030A0"/>
                </a:solidFill>
                <a:latin typeface="Arial" charset="0"/>
              </a:rPr>
              <a:t>r =a x (3)</a:t>
            </a:r>
            <a:r>
              <a:rPr lang="en-US" sz="3200" b="1" baseline="30000" dirty="0">
                <a:solidFill>
                  <a:srgbClr val="7030A0"/>
                </a:solidFill>
                <a:latin typeface="Arial" charset="0"/>
              </a:rPr>
              <a:t>1/2</a:t>
            </a:r>
            <a:r>
              <a:rPr lang="en-US" sz="3200" b="1" dirty="0">
                <a:solidFill>
                  <a:srgbClr val="7030A0"/>
                </a:solidFill>
                <a:latin typeface="Arial" charset="0"/>
              </a:rPr>
              <a:t>/4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2">
            <a:lum bright="-6000" contrast="12000"/>
          </a:blip>
          <a:srcRect l="10815" t="3105"/>
          <a:stretch>
            <a:fillRect/>
          </a:stretch>
        </p:blipFill>
        <p:spPr bwMode="auto">
          <a:xfrm>
            <a:off x="162411" y="1572419"/>
            <a:ext cx="414972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10441"/>
              </p:ext>
            </p:extLst>
          </p:nvPr>
        </p:nvGraphicFramePr>
        <p:xfrm>
          <a:off x="4295581" y="1706110"/>
          <a:ext cx="38401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3" imgW="63703200" imgH="10058400" progId="Equation.3">
                  <p:embed/>
                </p:oleObj>
              </mc:Choice>
              <mc:Fallback>
                <p:oleObj name="Denklem" r:id="rId3" imgW="63703200" imgH="10058400" progId="Equation.3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874" b="-829"/>
                      <a:stretch>
                        <a:fillRect/>
                      </a:stretch>
                    </p:blipFill>
                    <p:spPr bwMode="auto">
                      <a:xfrm>
                        <a:off x="4295581" y="1706110"/>
                        <a:ext cx="3840162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67175" y="3500438"/>
            <a:ext cx="4968875" cy="2305050"/>
            <a:chOff x="2426" y="1298"/>
            <a:chExt cx="3130" cy="1452"/>
          </a:xfrm>
        </p:grpSpPr>
        <p:pic>
          <p:nvPicPr>
            <p:cNvPr id="4104" name="Picture 5" descr="chap3_slide6"/>
            <p:cNvPicPr>
              <a:picLocks noChangeAspect="1" noChangeArrowheads="1"/>
            </p:cNvPicPr>
            <p:nvPr/>
          </p:nvPicPr>
          <p:blipFill>
            <a:blip r:embed="rId5"/>
            <a:srcRect l="36942" t="59081" r="894" b="3877"/>
            <a:stretch>
              <a:fillRect/>
            </a:stretch>
          </p:blipFill>
          <p:spPr bwMode="auto">
            <a:xfrm>
              <a:off x="2426" y="1298"/>
              <a:ext cx="3130" cy="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3333" y="1693"/>
              <a:ext cx="19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/>
                <a:t>2</a:t>
              </a:r>
              <a:endParaRPr lang="en-US"/>
            </a:p>
          </p:txBody>
        </p:sp>
        <p:sp>
          <p:nvSpPr>
            <p:cNvPr id="4106" name="Text Box 7"/>
            <p:cNvSpPr txBox="1">
              <a:spLocks noChangeArrowheads="1"/>
            </p:cNvSpPr>
            <p:nvPr/>
          </p:nvSpPr>
          <p:spPr bwMode="auto">
            <a:xfrm>
              <a:off x="3787" y="1706"/>
              <a:ext cx="53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/>
                <a:t>(0,433a)</a:t>
              </a:r>
              <a:endParaRPr lang="en-US"/>
            </a:p>
          </p:txBody>
        </p:sp>
      </p:grp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1193006" y="365125"/>
            <a:ext cx="71580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3200" dirty="0">
                <a:solidFill>
                  <a:schemeClr val="tx2"/>
                </a:solidFill>
                <a:latin typeface="Verdana" pitchFamily="34" charset="0"/>
              </a:rPr>
              <a:t>Atomic Packing Factor of BCC</a:t>
            </a:r>
            <a:endParaRPr lang="en-US" sz="32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1"/>
          <p:cNvSpPr txBox="1">
            <a:spLocks noChangeArrowheads="1"/>
          </p:cNvSpPr>
          <p:nvPr/>
        </p:nvSpPr>
        <p:spPr bwMode="auto">
          <a:xfrm>
            <a:off x="838200" y="1676400"/>
            <a:ext cx="805428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 The percentage of packing for BCC structure is 68%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Thus , 68% of the volume of body centered cubic cell     is occupied by atoms and the remaining 32% of the volume is vacant or void space</a:t>
            </a:r>
          </a:p>
          <a:p>
            <a:pPr algn="just"/>
            <a:endParaRPr lang="en-US" sz="2400" dirty="0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51F4A92-FF9B-4C1D-AA91-1EF76903D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006" y="365125"/>
            <a:ext cx="71580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3200" dirty="0">
                <a:solidFill>
                  <a:schemeClr val="tx2"/>
                </a:solidFill>
                <a:latin typeface="Verdana" pitchFamily="34" charset="0"/>
              </a:rPr>
              <a:t>Atomic Packing Factor of BCC</a:t>
            </a:r>
            <a:endParaRPr lang="en-US" sz="32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92981" y="409897"/>
            <a:ext cx="7158037" cy="66786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3200" dirty="0">
                <a:latin typeface="Verdana" pitchFamily="34" charset="0"/>
                <a:ea typeface="+mj-ea"/>
                <a:cs typeface="+mj-cs"/>
              </a:rPr>
              <a:t>c- Face </a:t>
            </a:r>
            <a:r>
              <a:rPr lang="en-GB" sz="3200" dirty="0" err="1">
                <a:latin typeface="Verdana" pitchFamily="34" charset="0"/>
                <a:ea typeface="+mj-ea"/>
                <a:cs typeface="+mj-cs"/>
              </a:rPr>
              <a:t>Centered</a:t>
            </a:r>
            <a:r>
              <a:rPr lang="en-GB" sz="3200" dirty="0">
                <a:latin typeface="Verdana" pitchFamily="34" charset="0"/>
                <a:ea typeface="+mj-ea"/>
                <a:cs typeface="+mj-cs"/>
              </a:rPr>
              <a:t> Cubic (FCC)</a:t>
            </a:r>
          </a:p>
        </p:txBody>
      </p:sp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199234" y="1112245"/>
            <a:ext cx="5740917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 FCC structure has 8 corner atoms and 6 face </a:t>
            </a:r>
            <a:r>
              <a:rPr lang="en-US" sz="2400" dirty="0" err="1"/>
              <a:t>centre</a:t>
            </a:r>
            <a:r>
              <a:rPr lang="en-US" sz="2400" dirty="0"/>
              <a:t> atoms.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Each corner atom is shared by 8 unit cells.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Each face centered atom is shared by 2 unit cells.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So the 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Number of atoms present in unit cell is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n 	= (1/8 x8) + (1/2 x 6)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	= 1 + 3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	= 4</a:t>
            </a:r>
          </a:p>
          <a:p>
            <a:endParaRPr lang="en-US" sz="2800" dirty="0"/>
          </a:p>
        </p:txBody>
      </p:sp>
      <p:pic>
        <p:nvPicPr>
          <p:cNvPr id="56324" name="Picture 3"/>
          <p:cNvPicPr>
            <a:picLocks noChangeAspect="1" noChangeArrowheads="1"/>
          </p:cNvPicPr>
          <p:nvPr/>
        </p:nvPicPr>
        <p:blipFill>
          <a:blip r:embed="rId2"/>
          <a:srcRect b="-2061"/>
          <a:stretch>
            <a:fillRect/>
          </a:stretch>
        </p:blipFill>
        <p:spPr bwMode="auto">
          <a:xfrm rot="5400000">
            <a:off x="4960748" y="2284008"/>
            <a:ext cx="5259365" cy="3068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E6705-69B0-4437-A347-4B2EE643C1C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772816"/>
            <a:ext cx="8892480" cy="4176464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The corner atom in its own plane touches 4 face centred atoms.</a:t>
            </a:r>
          </a:p>
          <a:p>
            <a:pPr algn="just" eaLnBrk="1" hangingPunct="1">
              <a:lnSpc>
                <a:spcPct val="90000"/>
              </a:lnSpc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In the plane just above, the corner atom has another 4 face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centered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atoms as its nearest neighbours</a:t>
            </a:r>
          </a:p>
          <a:p>
            <a:pPr algn="just" eaLnBrk="1" hangingPunct="1">
              <a:lnSpc>
                <a:spcPct val="90000"/>
              </a:lnSpc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Similarly, in the plane just below it has 4 more face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centered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atoms as its nearest neighbours</a:t>
            </a:r>
          </a:p>
          <a:p>
            <a:pPr algn="just" eaLnBrk="1" hangingPunct="1">
              <a:lnSpc>
                <a:spcPct val="90000"/>
              </a:lnSpc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Therefore the </a:t>
            </a:r>
            <a:r>
              <a:rPr lang="en-GB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no. of nearest neighbours are : 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GB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		4 + 4 + 4  = 12</a:t>
            </a:r>
          </a:p>
          <a:p>
            <a:pPr algn="just" eaLnBrk="1" hangingPunct="1">
              <a:lnSpc>
                <a:spcPct val="90000"/>
              </a:lnSpc>
            </a:pPr>
            <a:endParaRPr lang="en-GB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8477B8-7C92-4512-83AF-558D2DD88FC7}"/>
              </a:ext>
            </a:extLst>
          </p:cNvPr>
          <p:cNvSpPr txBox="1">
            <a:spLocks noChangeArrowheads="1"/>
          </p:cNvSpPr>
          <p:nvPr/>
        </p:nvSpPr>
        <p:spPr>
          <a:xfrm>
            <a:off x="992981" y="409896"/>
            <a:ext cx="7158037" cy="10748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Co ordination Number</a:t>
            </a:r>
          </a:p>
          <a:p>
            <a:pPr algn="ctr">
              <a:defRPr/>
            </a:pPr>
            <a:r>
              <a:rPr lang="en-GB" sz="3000" dirty="0">
                <a:latin typeface="Verdana" pitchFamily="34" charset="0"/>
                <a:ea typeface="+mj-ea"/>
                <a:cs typeface="+mj-cs"/>
              </a:rPr>
              <a:t>Face </a:t>
            </a:r>
            <a:r>
              <a:rPr lang="en-GB" sz="3000" dirty="0" err="1">
                <a:latin typeface="Verdana" pitchFamily="34" charset="0"/>
                <a:ea typeface="+mj-ea"/>
                <a:cs typeface="+mj-cs"/>
              </a:rPr>
              <a:t>Centered</a:t>
            </a:r>
            <a:r>
              <a:rPr lang="en-GB" sz="3000" dirty="0">
                <a:latin typeface="Verdana" pitchFamily="34" charset="0"/>
                <a:ea typeface="+mj-ea"/>
                <a:cs typeface="+mj-cs"/>
              </a:rPr>
              <a:t> Cubic (FCC)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30250"/>
            <a:ext cx="7848600" cy="1126542"/>
          </a:xfrm>
        </p:spPr>
        <p:txBody>
          <a:bodyPr/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Many of common metals (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Cu,Ni,Pb..etc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) crystallize in FCC structure.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2F725B6-EA26-4522-AE63-0D3E292E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b="-2061"/>
          <a:stretch>
            <a:fillRect/>
          </a:stretch>
        </p:blipFill>
        <p:spPr bwMode="auto">
          <a:xfrm>
            <a:off x="137092" y="2204864"/>
            <a:ext cx="9006908" cy="2709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 descr="11082011749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0" y="438149"/>
            <a:ext cx="2724150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5" descr="1108201175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704" y="3156858"/>
            <a:ext cx="7797894" cy="318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1066800"/>
            <a:ext cx="4724400" cy="150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Arial" charset="0"/>
              </a:rPr>
              <a:t>Atomic Radius for FCC </a:t>
            </a:r>
          </a:p>
          <a:p>
            <a:pPr>
              <a:defRPr/>
            </a:pPr>
            <a:endParaRPr lang="en-US" sz="2800" dirty="0">
              <a:latin typeface="Arial" charset="0"/>
            </a:endParaRPr>
          </a:p>
          <a:p>
            <a:pPr algn="ctr"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 = a x (2)</a:t>
            </a:r>
            <a:r>
              <a:rPr lang="en-US" sz="3600" b="1" baseline="30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1/2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/4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17</a:t>
            </a:fld>
            <a:endParaRPr lang="en-US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lum bright="-6000" contrast="12000"/>
          </a:blip>
          <a:srcRect l="7996" t="9494" r="10670" b="108"/>
          <a:stretch>
            <a:fillRect/>
          </a:stretch>
        </p:blipFill>
        <p:spPr bwMode="auto">
          <a:xfrm>
            <a:off x="-44562" y="2001158"/>
            <a:ext cx="3889375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4" descr="chap3_slide6"/>
          <p:cNvPicPr>
            <a:picLocks noChangeAspect="1" noChangeArrowheads="1"/>
          </p:cNvPicPr>
          <p:nvPr/>
        </p:nvPicPr>
        <p:blipFill>
          <a:blip r:embed="rId3"/>
          <a:srcRect l="36942" t="59081" r="894" b="3877"/>
          <a:stretch>
            <a:fillRect/>
          </a:stretch>
        </p:blipFill>
        <p:spPr bwMode="auto">
          <a:xfrm>
            <a:off x="3851275" y="3860800"/>
            <a:ext cx="49688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5364163" y="4502150"/>
            <a:ext cx="311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/>
              <a:t>4</a:t>
            </a:r>
            <a:endParaRPr lang="en-US"/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6084888" y="4572000"/>
            <a:ext cx="858837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/>
              <a:t>(0</a:t>
            </a:r>
            <a:r>
              <a:rPr lang="en-US"/>
              <a:t>.</a:t>
            </a:r>
            <a:r>
              <a:rPr lang="tr-TR"/>
              <a:t>353a)</a:t>
            </a:r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27538" y="2205038"/>
            <a:ext cx="3881437" cy="966787"/>
            <a:chOff x="2789" y="1823"/>
            <a:chExt cx="2445" cy="609"/>
          </a:xfrm>
        </p:grpSpPr>
        <p:graphicFrame>
          <p:nvGraphicFramePr>
            <p:cNvPr id="5122" name="Object 8"/>
            <p:cNvGraphicFramePr>
              <a:graphicFrameLocks noChangeAspect="1"/>
            </p:cNvGraphicFramePr>
            <p:nvPr/>
          </p:nvGraphicFramePr>
          <p:xfrm>
            <a:off x="2789" y="1823"/>
            <a:ext cx="2419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63703200" imgH="10058400" progId="Equation.3">
                    <p:embed/>
                  </p:oleObj>
                </mc:Choice>
                <mc:Fallback>
                  <p:oleObj r:id="rId4" imgW="63703200" imgH="10058400" progId="Equation.3">
                    <p:embed/>
                    <p:pic>
                      <p:nvPicPr>
                        <p:cNvPr id="512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6874" b="-829"/>
                        <a:stretch>
                          <a:fillRect/>
                        </a:stretch>
                      </p:blipFill>
                      <p:spPr bwMode="auto">
                        <a:xfrm>
                          <a:off x="2789" y="1823"/>
                          <a:ext cx="2419" cy="6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Text Box 9"/>
            <p:cNvSpPr txBox="1">
              <a:spLocks noChangeArrowheads="1"/>
            </p:cNvSpPr>
            <p:nvPr/>
          </p:nvSpPr>
          <p:spPr bwMode="auto">
            <a:xfrm>
              <a:off x="3298" y="2097"/>
              <a:ext cx="262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600"/>
                <a:t>FCC</a:t>
              </a:r>
              <a:endParaRPr lang="en-US" sz="1600"/>
            </a:p>
          </p:txBody>
        </p:sp>
        <p:sp>
          <p:nvSpPr>
            <p:cNvPr id="5132" name="Text Box 10"/>
            <p:cNvSpPr txBox="1">
              <a:spLocks noChangeArrowheads="1"/>
            </p:cNvSpPr>
            <p:nvPr/>
          </p:nvSpPr>
          <p:spPr bwMode="auto">
            <a:xfrm>
              <a:off x="4740" y="1933"/>
              <a:ext cx="494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/>
                <a:t>0</a:t>
              </a:r>
              <a:r>
                <a:rPr lang="en-US" sz="2400"/>
                <a:t>.</a:t>
              </a:r>
              <a:r>
                <a:rPr lang="tr-TR" sz="2400"/>
                <a:t>74</a:t>
              </a:r>
              <a:endParaRPr lang="en-US" sz="2400"/>
            </a:p>
          </p:txBody>
        </p:sp>
      </p:grpSp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1242219" y="551091"/>
            <a:ext cx="7158037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3200" dirty="0">
                <a:solidFill>
                  <a:schemeClr val="tx2"/>
                </a:solidFill>
                <a:latin typeface="Verdana" pitchFamily="34" charset="0"/>
              </a:rPr>
              <a:t>Atomic Packing Factor of FCC</a:t>
            </a:r>
            <a:endParaRPr lang="en-US" sz="32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9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18</a:t>
            </a:fld>
            <a:endParaRPr lang="en-US"/>
          </a:p>
        </p:txBody>
      </p:sp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755650" y="2309813"/>
            <a:ext cx="74676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/>
              <a:t>Atoms	     	Shared Between:	Each atom counts:</a:t>
            </a:r>
          </a:p>
          <a:p>
            <a:pPr eaLnBrk="0" hangingPunct="0"/>
            <a:r>
              <a:rPr lang="en-US" sz="2200"/>
              <a:t>corner		8 cells			1/8</a:t>
            </a:r>
          </a:p>
          <a:p>
            <a:pPr eaLnBrk="0" hangingPunct="0"/>
            <a:r>
              <a:rPr lang="en-US" sz="2200"/>
              <a:t>face centre	2 cells			1/2</a:t>
            </a:r>
          </a:p>
          <a:p>
            <a:pPr eaLnBrk="0" hangingPunct="0"/>
            <a:r>
              <a:rPr lang="en-US" sz="2200"/>
              <a:t>body centre	1 cell			1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774700" y="4167188"/>
            <a:ext cx="7975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2000" dirty="0"/>
          </a:p>
          <a:p>
            <a:pPr eaLnBrk="0" hangingPunct="0"/>
            <a:r>
              <a:rPr lang="en-US" sz="2000" dirty="0"/>
              <a:t>lattice type			cell contents</a:t>
            </a:r>
          </a:p>
          <a:p>
            <a:pPr eaLnBrk="0" hangingPunct="0"/>
            <a:r>
              <a:rPr lang="en-US" sz="2000" dirty="0"/>
              <a:t>P				1   	[=8 x 1/8]</a:t>
            </a:r>
          </a:p>
          <a:p>
            <a:pPr eaLnBrk="0" hangingPunct="0"/>
            <a:r>
              <a:rPr lang="en-US" sz="2000" dirty="0"/>
              <a:t>I				2   	[=(8 x 1/8) + (1 x 1)]</a:t>
            </a:r>
          </a:p>
          <a:p>
            <a:pPr eaLnBrk="0" hangingPunct="0"/>
            <a:r>
              <a:rPr lang="en-US" sz="2000" dirty="0"/>
              <a:t>F				4  	[=(8 x 1/8) + (6 x 1/2)]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976313" y="652463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sz="3600" dirty="0">
                <a:solidFill>
                  <a:schemeClr val="tx2"/>
                </a:solidFill>
                <a:latin typeface="Verdana" pitchFamily="34" charset="0"/>
              </a:rPr>
              <a:t>Unit cell contents</a:t>
            </a:r>
            <a:endParaRPr lang="en-US" sz="28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1106488" y="1627188"/>
            <a:ext cx="677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Counting the number of atoms </a:t>
            </a:r>
            <a:r>
              <a:rPr lang="en-US" sz="2400" u="sng">
                <a:solidFill>
                  <a:schemeClr val="tx2"/>
                </a:solidFill>
              </a:rPr>
              <a:t>within</a:t>
            </a:r>
            <a:r>
              <a:rPr lang="en-US" sz="2400">
                <a:solidFill>
                  <a:schemeClr val="tx2"/>
                </a:solidFill>
              </a:rPr>
              <a:t> the unit cell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build="allAtOnce"/>
      <p:bldP spid="276483" grpId="0" build="allAtOnce"/>
      <p:bldP spid="59398" grpId="0" build="allAtOnce"/>
      <p:bldP spid="59399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DF809-2A83-4F70-BC2D-FCCD80D2EFB5}" type="slidenum">
              <a:rPr lang="en-US"/>
              <a:pPr>
                <a:defRPr/>
              </a:pPr>
              <a:t>2</a:t>
            </a:fld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133600"/>
            <a:ext cx="8831263" cy="3325813"/>
            <a:chOff x="0" y="1516"/>
            <a:chExt cx="5563" cy="2095"/>
          </a:xfrm>
        </p:grpSpPr>
        <p:pic>
          <p:nvPicPr>
            <p:cNvPr id="46088" name="Picture 6" descr="mc_atom_bkgrd"/>
            <p:cNvPicPr>
              <a:picLocks noChangeAspect="1" noChangeArrowheads="1"/>
            </p:cNvPicPr>
            <p:nvPr/>
          </p:nvPicPr>
          <p:blipFill>
            <a:blip r:embed="rId2">
              <a:lum bright="-24000" contrast="42000"/>
            </a:blip>
            <a:srcRect l="-1448" t="16992" r="5116" b="11589"/>
            <a:stretch>
              <a:fillRect/>
            </a:stretch>
          </p:blipFill>
          <p:spPr bwMode="auto">
            <a:xfrm>
              <a:off x="2701" y="1602"/>
              <a:ext cx="2862" cy="2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089" name="Picture 7" descr="mc_atom_bkgrd"/>
            <p:cNvPicPr>
              <a:picLocks noChangeAspect="1" noChangeArrowheads="1"/>
            </p:cNvPicPr>
            <p:nvPr/>
          </p:nvPicPr>
          <p:blipFill>
            <a:blip r:embed="rId2">
              <a:lum bright="-24000" contrast="42000"/>
            </a:blip>
            <a:srcRect t="16992" r="5452" b="10843"/>
            <a:stretch>
              <a:fillRect/>
            </a:stretch>
          </p:blipFill>
          <p:spPr bwMode="auto">
            <a:xfrm>
              <a:off x="0" y="1516"/>
              <a:ext cx="2809" cy="2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226" y="303213"/>
            <a:ext cx="7158037" cy="625474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Coordination Number </a:t>
            </a:r>
            <a:br>
              <a:rPr lang="en-GB" sz="3600" dirty="0">
                <a:latin typeface="Verdana" pitchFamily="34" charset="0"/>
              </a:rPr>
            </a:br>
            <a:endParaRPr lang="en-GB" sz="3600" dirty="0">
              <a:latin typeface="Verdana" pitchFamily="34" charset="0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95400"/>
            <a:ext cx="8351838" cy="2895600"/>
          </a:xfrm>
        </p:spPr>
        <p:txBody>
          <a:bodyPr/>
          <a:lstStyle/>
          <a:p>
            <a:pPr algn="just" eaLnBrk="1" hangingPunct="1"/>
            <a:r>
              <a:rPr lang="en-GB" sz="2800" dirty="0">
                <a:solidFill>
                  <a:schemeClr val="tx2"/>
                </a:solidFill>
              </a:rPr>
              <a:t>Coordination Number (CN) :</a:t>
            </a:r>
            <a:r>
              <a:rPr lang="en-GB" sz="2800" dirty="0"/>
              <a:t> The Bravais lattice points closest to a given point are the nearest neighbours</a:t>
            </a:r>
            <a:r>
              <a:rPr lang="tr-TR" sz="2800" dirty="0"/>
              <a:t>.</a:t>
            </a:r>
          </a:p>
          <a:p>
            <a:pPr algn="just" eaLnBrk="1" hangingPunct="1"/>
            <a:endParaRPr lang="en-GB" sz="2800" dirty="0"/>
          </a:p>
          <a:p>
            <a:pPr algn="just" eaLnBrk="1" hangingPunct="1"/>
            <a:r>
              <a:rPr lang="en-GB" sz="2800" dirty="0"/>
              <a:t>Because the Bravais lattice is periodic, all points have the </a:t>
            </a:r>
            <a:r>
              <a:rPr lang="en-GB" sz="2800" u="sng" dirty="0"/>
              <a:t>same number of nearest neighbours or coordination number. </a:t>
            </a:r>
            <a:r>
              <a:rPr lang="en-GB" sz="2800" dirty="0"/>
              <a:t>It is a property of the lattice</a:t>
            </a:r>
            <a:r>
              <a:rPr lang="tr-TR" sz="2800" dirty="0"/>
              <a:t>.</a:t>
            </a:r>
          </a:p>
          <a:p>
            <a:pPr algn="just" eaLnBrk="1" hangingPunct="1"/>
            <a:endParaRPr lang="tr-TR" sz="2800" dirty="0"/>
          </a:p>
          <a:p>
            <a:pPr algn="just" eaLnBrk="1" hangingPunct="1"/>
            <a:endParaRPr lang="en-GB" sz="1000" dirty="0"/>
          </a:p>
        </p:txBody>
      </p:sp>
      <p:sp>
        <p:nvSpPr>
          <p:cNvPr id="46087" name="TextBox 8"/>
          <p:cNvSpPr txBox="1">
            <a:spLocks noChangeArrowheads="1"/>
          </p:cNvSpPr>
          <p:nvPr/>
        </p:nvSpPr>
        <p:spPr bwMode="auto">
          <a:xfrm>
            <a:off x="754697" y="4557713"/>
            <a:ext cx="83518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800" b="1" dirty="0"/>
              <a:t> </a:t>
            </a:r>
            <a:r>
              <a:rPr lang="tr-TR" sz="2800" b="1" dirty="0">
                <a:solidFill>
                  <a:srgbClr val="FF0000"/>
                </a:solidFill>
              </a:rPr>
              <a:t>A simple cubic has coordination number 6;</a:t>
            </a:r>
            <a:endParaRPr lang="en-US" sz="2800" b="1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</a:rPr>
              <a:t>A</a:t>
            </a:r>
            <a:r>
              <a:rPr lang="tr-TR" sz="2800" b="1" dirty="0">
                <a:solidFill>
                  <a:srgbClr val="0070C0"/>
                </a:solidFill>
              </a:rPr>
              <a:t> body-centered cubic lattice, 8; </a:t>
            </a:r>
            <a:endParaRPr lang="en-US" sz="2800" b="1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tr-TR" sz="2800" b="1" dirty="0">
                <a:solidFill>
                  <a:srgbClr val="00B050"/>
                </a:solidFill>
              </a:rPr>
              <a:t> face-centered cubic lattice,12.</a:t>
            </a:r>
            <a:endParaRPr lang="en-GB" sz="2800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title"/>
          </p:nvPr>
        </p:nvSpPr>
        <p:spPr>
          <a:xfrm>
            <a:off x="1691680" y="509902"/>
            <a:ext cx="7158037" cy="739874"/>
          </a:xfrm>
        </p:spPr>
        <p:txBody>
          <a:bodyPr/>
          <a:lstStyle/>
          <a:p>
            <a:pPr eaLnBrk="1" hangingPunct="1"/>
            <a:r>
              <a:rPr lang="en-GB" sz="3200" dirty="0">
                <a:latin typeface="Verdana" pitchFamily="34" charset="0"/>
              </a:rPr>
              <a:t>Atomic Packing Factor</a:t>
            </a:r>
            <a:endParaRPr lang="tr-TR" sz="3200" dirty="0">
              <a:latin typeface="Verdana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0212" y="1316037"/>
            <a:ext cx="7799388" cy="1808163"/>
          </a:xfrm>
        </p:spPr>
        <p:txBody>
          <a:bodyPr/>
          <a:lstStyle/>
          <a:p>
            <a:pPr algn="just" eaLnBrk="1" hangingPunct="1"/>
            <a:endParaRPr lang="en-GB" sz="1000" dirty="0"/>
          </a:p>
          <a:p>
            <a:pPr algn="just" eaLnBrk="1" hangingPunct="1"/>
            <a:r>
              <a:rPr lang="en-GB" sz="2800" u="sng" dirty="0">
                <a:solidFill>
                  <a:schemeClr val="tx2"/>
                </a:solidFill>
              </a:rPr>
              <a:t>Atomic Packing Factor (APF)  </a:t>
            </a:r>
            <a:r>
              <a:rPr lang="en-GB" sz="2800" dirty="0"/>
              <a:t>is defined as the volume of atoms within the unit cell divided by the volume of the unit cell.</a:t>
            </a:r>
            <a:endParaRPr lang="tr-TR" sz="2800" dirty="0"/>
          </a:p>
        </p:txBody>
      </p:sp>
      <p:pic>
        <p:nvPicPr>
          <p:cNvPr id="47108" name="Picture 8" descr="APFsolutionFC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t="26888" r="51497" b="26888"/>
          <a:stretch>
            <a:fillRect/>
          </a:stretch>
        </p:blipFill>
        <p:spPr>
          <a:xfrm>
            <a:off x="1101725" y="3124200"/>
            <a:ext cx="7127875" cy="1771650"/>
          </a:xfr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9D89C5-DDF8-4A50-AA37-489C45A83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581636"/>
            <a:ext cx="6018940" cy="14931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5A6B0-F86E-4F77-902C-8662FD3D0C2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951251" y="631825"/>
            <a:ext cx="66960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447675" algn="ctr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2800" dirty="0">
                <a:solidFill>
                  <a:schemeClr val="tx2"/>
                </a:solidFill>
                <a:latin typeface="Verdana" pitchFamily="34" charset="0"/>
              </a:rPr>
              <a:t>1-CUBIC CRYSTAL SYSTEM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504031" y="2057935"/>
            <a:ext cx="8460457" cy="201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tr-TR" dirty="0"/>
              <a:t>Simple Cubic has one lattice point so its primitive cell.</a:t>
            </a:r>
          </a:p>
          <a:p>
            <a:pPr marL="447675" indent="-447675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tr-TR" dirty="0"/>
              <a:t>In </a:t>
            </a:r>
            <a:r>
              <a:rPr lang="en-US" dirty="0"/>
              <a:t>the unit cell on the left, the atoms at the corners are cut because only a portion (in this case 1/8) belongs to that cell. The rest of the atom belongs to neighboring cells</a:t>
            </a:r>
            <a:r>
              <a:rPr lang="tr-TR" dirty="0"/>
              <a:t>.</a:t>
            </a:r>
          </a:p>
          <a:p>
            <a:pPr marL="447675" indent="-447675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tr-TR" dirty="0"/>
              <a:t>Coordinatination number of simple cubic is 6.</a:t>
            </a:r>
            <a:endParaRPr lang="en-US" dirty="0"/>
          </a:p>
        </p:txBody>
      </p:sp>
      <p:pic>
        <p:nvPicPr>
          <p:cNvPr id="48134" name="Picture 7" descr="simcubun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l="24176" t="17570" r="20882" b="14987"/>
          <a:stretch>
            <a:fillRect/>
          </a:stretch>
        </p:blipFill>
        <p:spPr bwMode="auto">
          <a:xfrm>
            <a:off x="3851276" y="4303712"/>
            <a:ext cx="2016125" cy="18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8" descr="scubicun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 l="9503" t="3670" r="4962" b="3833"/>
          <a:stretch>
            <a:fillRect/>
          </a:stretch>
        </p:blipFill>
        <p:spPr>
          <a:xfrm>
            <a:off x="6227763" y="4367213"/>
            <a:ext cx="2016125" cy="1728787"/>
          </a:xfrm>
          <a:noFill/>
        </p:spPr>
      </p:pic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853938" y="1461294"/>
            <a:ext cx="4481513" cy="48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3200" dirty="0">
                <a:latin typeface="Verdana" pitchFamily="34" charset="0"/>
              </a:rPr>
              <a:t>a- Simple Cubic (SC)</a:t>
            </a:r>
            <a:endParaRPr lang="en-US" sz="3200" dirty="0">
              <a:latin typeface="Verdana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25540" y="4337050"/>
            <a:ext cx="2232025" cy="1987550"/>
            <a:chOff x="567" y="2512"/>
            <a:chExt cx="1406" cy="1252"/>
          </a:xfrm>
        </p:grpSpPr>
        <p:pic>
          <p:nvPicPr>
            <p:cNvPr id="48138" name="Picture 11" descr="Unit cells for simple cubic, FCC and BCC structures"/>
            <p:cNvPicPr>
              <a:picLocks noChangeAspect="1" noChangeArrowheads="1"/>
            </p:cNvPicPr>
            <p:nvPr/>
          </p:nvPicPr>
          <p:blipFill>
            <a:blip r:embed="rId5"/>
            <a:srcRect l="45334" r="5499" b="58379"/>
            <a:stretch>
              <a:fillRect/>
            </a:stretch>
          </p:blipFill>
          <p:spPr bwMode="auto">
            <a:xfrm>
              <a:off x="567" y="2512"/>
              <a:ext cx="1406" cy="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9" name="Line 12"/>
            <p:cNvSpPr>
              <a:spLocks noChangeShapeType="1"/>
            </p:cNvSpPr>
            <p:nvPr/>
          </p:nvSpPr>
          <p:spPr bwMode="auto">
            <a:xfrm>
              <a:off x="793" y="3521"/>
              <a:ext cx="545" cy="0"/>
            </a:xfrm>
            <a:prstGeom prst="line">
              <a:avLst/>
            </a:prstGeom>
            <a:noFill/>
            <a:ln w="571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48140" name="Line 13"/>
            <p:cNvSpPr>
              <a:spLocks noChangeShapeType="1"/>
            </p:cNvSpPr>
            <p:nvPr/>
          </p:nvSpPr>
          <p:spPr bwMode="auto">
            <a:xfrm flipV="1">
              <a:off x="748" y="3339"/>
              <a:ext cx="363" cy="182"/>
            </a:xfrm>
            <a:prstGeom prst="line">
              <a:avLst/>
            </a:prstGeom>
            <a:noFill/>
            <a:ln w="571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48141" name="Line 14"/>
            <p:cNvSpPr>
              <a:spLocks noChangeShapeType="1"/>
            </p:cNvSpPr>
            <p:nvPr/>
          </p:nvSpPr>
          <p:spPr bwMode="auto">
            <a:xfrm flipV="1">
              <a:off x="793" y="2840"/>
              <a:ext cx="0" cy="635"/>
            </a:xfrm>
            <a:prstGeom prst="line">
              <a:avLst/>
            </a:prstGeom>
            <a:noFill/>
            <a:ln w="571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i-IN"/>
            </a:p>
          </p:txBody>
        </p:sp>
        <p:sp>
          <p:nvSpPr>
            <p:cNvPr id="48142" name="Text Box 15"/>
            <p:cNvSpPr txBox="1">
              <a:spLocks noChangeArrowheads="1"/>
            </p:cNvSpPr>
            <p:nvPr/>
          </p:nvSpPr>
          <p:spPr bwMode="auto">
            <a:xfrm>
              <a:off x="962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/>
                <a:t>a</a:t>
              </a:r>
              <a:endParaRPr lang="en-US"/>
            </a:p>
          </p:txBody>
        </p:sp>
        <p:sp>
          <p:nvSpPr>
            <p:cNvPr id="48143" name="Text Box 16"/>
            <p:cNvSpPr txBox="1">
              <a:spLocks noChangeArrowheads="1"/>
            </p:cNvSpPr>
            <p:nvPr/>
          </p:nvSpPr>
          <p:spPr bwMode="auto">
            <a:xfrm>
              <a:off x="599" y="312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/>
                <a:t>b</a:t>
              </a:r>
              <a:endParaRPr lang="en-US"/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793" y="319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/>
                <a:t>c</a:t>
              </a:r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FED214C-0288-4453-A01D-6D4D362F19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16" y="4300330"/>
            <a:ext cx="2011854" cy="17314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043608" y="534194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Atomic Radius for SC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90500" y="1547018"/>
            <a:ext cx="6613748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half the distance between any two nearest neighbors in the given crystal structure.</a:t>
            </a:r>
          </a:p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expressed in terms of cube edge a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 = 2r,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 = a/2</a:t>
            </a:r>
          </a:p>
          <a:p>
            <a:pPr eaLnBrk="1" hangingPunct="1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sz="4000" b="1" dirty="0">
                <a:solidFill>
                  <a:srgbClr val="0070C0"/>
                </a:solidFill>
              </a:rPr>
              <a:t>Atomic Radius, r = 0.5a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29500" y="3316287"/>
            <a:ext cx="1066800" cy="1066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92937" y="2840037"/>
            <a:ext cx="936625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72365" y="2840037"/>
            <a:ext cx="990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79557" y="3806996"/>
            <a:ext cx="990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72365" y="3806996"/>
            <a:ext cx="990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99761" y="4536904"/>
            <a:ext cx="1143000" cy="158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2" name="TextBox 16"/>
          <p:cNvSpPr txBox="1">
            <a:spLocks noChangeArrowheads="1"/>
          </p:cNvSpPr>
          <p:nvPr/>
        </p:nvSpPr>
        <p:spPr bwMode="auto">
          <a:xfrm>
            <a:off x="7750599" y="4406331"/>
            <a:ext cx="441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CBE6-A66B-4479-ADE6-90B146FE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564843"/>
            <a:ext cx="7848600" cy="685800"/>
          </a:xfrm>
        </p:spPr>
        <p:txBody>
          <a:bodyPr/>
          <a:lstStyle/>
          <a:p>
            <a:pPr algn="ctr"/>
            <a:r>
              <a:rPr lang="en-GB" sz="2800" dirty="0">
                <a:latin typeface="Verdana" pitchFamily="34" charset="0"/>
              </a:rPr>
              <a:t>Atomic Packing Factor of SC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C29E-FF89-482F-A502-C7DF2E81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A4D255-F43E-4C24-8910-9E51245922EE}"/>
              </a:ext>
            </a:extLst>
          </p:cNvPr>
          <p:cNvGrpSpPr>
            <a:grpSpLocks/>
          </p:cNvGrpSpPr>
          <p:nvPr/>
        </p:nvGrpSpPr>
        <p:grpSpPr bwMode="auto">
          <a:xfrm>
            <a:off x="611187" y="1398881"/>
            <a:ext cx="7921625" cy="4800600"/>
            <a:chOff x="385" y="1298"/>
            <a:chExt cx="4990" cy="2177"/>
          </a:xfrm>
        </p:grpSpPr>
        <p:pic>
          <p:nvPicPr>
            <p:cNvPr id="5" name="Picture 4" descr="chap3_slide6">
              <a:extLst>
                <a:ext uri="{FF2B5EF4-FFF2-40B4-BE49-F238E27FC236}">
                  <a16:creationId xmlns:a16="http://schemas.microsoft.com/office/drawing/2014/main" id="{FB17199F-EFEC-4FBB-9AF0-0ED61C8DFE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 t="40584" r="894" b="3877"/>
            <a:stretch>
              <a:fillRect/>
            </a:stretch>
          </p:blipFill>
          <p:spPr bwMode="auto">
            <a:xfrm>
              <a:off x="385" y="1298"/>
              <a:ext cx="4990" cy="2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B699D3-5A79-4500-8B94-3F935A4A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432"/>
              <a:ext cx="1452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16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568422" y="1412776"/>
            <a:ext cx="8568952" cy="3672408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APF = 0.52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That means that the percentage of packing is 52%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Thus, 52% of the volume of the simple cubic unit cell is occupied by atoms and the remaining 48% volume of unit cell is vacant or void space.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E12E4D-0DA1-4B79-ACB9-C30F1324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564843"/>
            <a:ext cx="7848600" cy="685800"/>
          </a:xfrm>
        </p:spPr>
        <p:txBody>
          <a:bodyPr/>
          <a:lstStyle/>
          <a:p>
            <a:pPr algn="ctr"/>
            <a:r>
              <a:rPr lang="en-GB" sz="2800" dirty="0">
                <a:latin typeface="Verdana" pitchFamily="34" charset="0"/>
              </a:rPr>
              <a:t>Discussions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9FF95-0D0C-4076-BBB2-016A16AA34B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432" y="444726"/>
            <a:ext cx="7158037" cy="487362"/>
          </a:xfrm>
        </p:spPr>
        <p:txBody>
          <a:bodyPr/>
          <a:lstStyle/>
          <a:p>
            <a:pPr eaLnBrk="1" hangingPunct="1"/>
            <a:r>
              <a:rPr lang="en-GB" sz="3200" dirty="0">
                <a:latin typeface="Verdana" pitchFamily="34" charset="0"/>
              </a:rPr>
              <a:t>b-Body </a:t>
            </a:r>
            <a:r>
              <a:rPr lang="en-GB" sz="3200" dirty="0" err="1">
                <a:latin typeface="Verdana" pitchFamily="34" charset="0"/>
              </a:rPr>
              <a:t>Centered</a:t>
            </a:r>
            <a:r>
              <a:rPr lang="en-GB" sz="3200" dirty="0">
                <a:latin typeface="Verdana" pitchFamily="34" charset="0"/>
              </a:rPr>
              <a:t> Cubic (BCC)</a:t>
            </a: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538163" y="3284538"/>
            <a:ext cx="4897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2000"/>
              <a:t>	</a:t>
            </a:r>
            <a:endParaRPr lang="en-US" sz="2000"/>
          </a:p>
        </p:txBody>
      </p:sp>
      <p:pic>
        <p:nvPicPr>
          <p:cNvPr id="211972" name="bccun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122069" y="1368425"/>
            <a:ext cx="3938588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6" descr="smi02334_03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 l="174" t="15608" r="70081" b="4929"/>
          <a:stretch>
            <a:fillRect/>
          </a:stretch>
        </p:blipFill>
        <p:spPr>
          <a:xfrm>
            <a:off x="6154738" y="4184650"/>
            <a:ext cx="1873250" cy="1931988"/>
          </a:xfrm>
          <a:noFill/>
        </p:spPr>
      </p:pic>
      <p:sp>
        <p:nvSpPr>
          <p:cNvPr id="52232" name="Line 7"/>
          <p:cNvSpPr>
            <a:spLocks noChangeShapeType="1"/>
          </p:cNvSpPr>
          <p:nvPr/>
        </p:nvSpPr>
        <p:spPr bwMode="auto">
          <a:xfrm>
            <a:off x="6300788" y="5748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i-IN"/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 flipV="1">
            <a:off x="6287408" y="4724400"/>
            <a:ext cx="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i-IN" dirty="0"/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 flipV="1">
            <a:off x="6300788" y="5157788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i-IN"/>
          </a:p>
        </p:txBody>
      </p:sp>
      <p:sp>
        <p:nvSpPr>
          <p:cNvPr id="52235" name="Text Box 10"/>
          <p:cNvSpPr txBox="1">
            <a:spLocks noChangeArrowheads="1"/>
          </p:cNvSpPr>
          <p:nvPr/>
        </p:nvSpPr>
        <p:spPr bwMode="auto">
          <a:xfrm>
            <a:off x="6496050" y="5753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/>
              <a:t>a</a:t>
            </a:r>
            <a:endParaRPr lang="en-US"/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5992813" y="5105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/>
              <a:t>b</a:t>
            </a:r>
            <a:endParaRPr lang="en-US"/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6505575" y="50847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/>
              <a:t>c</a:t>
            </a:r>
            <a:endParaRPr lang="en-US" dirty="0"/>
          </a:p>
        </p:txBody>
      </p:sp>
      <p:sp>
        <p:nvSpPr>
          <p:cNvPr id="52238" name="TextBox 14"/>
          <p:cNvSpPr txBox="1">
            <a:spLocks noChangeArrowheads="1"/>
          </p:cNvSpPr>
          <p:nvPr/>
        </p:nvSpPr>
        <p:spPr bwMode="auto">
          <a:xfrm>
            <a:off x="233362" y="1371600"/>
            <a:ext cx="555783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0" dirty="0"/>
              <a:t>BCC structure has 8 corner atoms and 1 body </a:t>
            </a:r>
            <a:r>
              <a:rPr lang="en-US" b="0" dirty="0" err="1"/>
              <a:t>centre</a:t>
            </a:r>
            <a:r>
              <a:rPr lang="en-US" b="0" dirty="0"/>
              <a:t> atom.</a:t>
            </a:r>
          </a:p>
          <a:p>
            <a:pPr>
              <a:buFont typeface="Wingdings" pitchFamily="2" charset="2"/>
              <a:buChar char="Ø"/>
            </a:pPr>
            <a:endParaRPr lang="en-US" b="0" dirty="0"/>
          </a:p>
          <a:p>
            <a:pPr>
              <a:buFont typeface="Wingdings" pitchFamily="2" charset="2"/>
              <a:buChar char="Ø"/>
            </a:pPr>
            <a:r>
              <a:rPr lang="en-US" b="0" dirty="0"/>
              <a:t>Each corner atom is shared by 8 unit cells.</a:t>
            </a:r>
          </a:p>
          <a:p>
            <a:pPr>
              <a:buFont typeface="Wingdings" pitchFamily="2" charset="2"/>
              <a:buChar char="Ø"/>
            </a:pPr>
            <a:endParaRPr lang="en-US" b="0" dirty="0"/>
          </a:p>
          <a:p>
            <a:pPr>
              <a:buFont typeface="Wingdings" pitchFamily="2" charset="2"/>
              <a:buChar char="Ø"/>
            </a:pPr>
            <a:r>
              <a:rPr lang="en-US" b="0" dirty="0"/>
              <a:t>The center atom is not shared by any of the unit cells.</a:t>
            </a:r>
          </a:p>
          <a:p>
            <a:pPr>
              <a:buFont typeface="Wingdings" pitchFamily="2" charset="2"/>
              <a:buChar char="Ø"/>
            </a:pPr>
            <a:endParaRPr lang="en-US" b="0" dirty="0"/>
          </a:p>
          <a:p>
            <a:pPr>
              <a:buFont typeface="Wingdings" pitchFamily="2" charset="2"/>
              <a:buChar char="Ø"/>
            </a:pPr>
            <a:r>
              <a:rPr lang="en-US" b="0" dirty="0"/>
              <a:t>So the</a:t>
            </a:r>
          </a:p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Number of atoms per unit cell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	n = (1/8)x8 +1 = 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4" fill="hold"/>
                                        <p:tgtEl>
                                          <p:spTgt spid="2119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119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119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1972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197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6402D-0142-46B4-AA00-A06D31E4EA6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342902"/>
            <a:ext cx="7158037" cy="641349"/>
          </a:xfrm>
        </p:spPr>
        <p:txBody>
          <a:bodyPr/>
          <a:lstStyle/>
          <a:p>
            <a:pPr eaLnBrk="1" hangingPunct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b-Body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Cubic (BCC)</a:t>
            </a: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538163" y="3284538"/>
            <a:ext cx="4897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2000"/>
              <a:t>	</a:t>
            </a:r>
            <a:endParaRPr lang="en-US" sz="2000"/>
          </a:p>
        </p:txBody>
      </p:sp>
      <p:pic>
        <p:nvPicPr>
          <p:cNvPr id="211972" name="bccun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72050" y="1397000"/>
            <a:ext cx="3938588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457200" y="1295400"/>
            <a:ext cx="4967288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200" dirty="0"/>
              <a:t>BCC has two lattice points so  BCC is  </a:t>
            </a:r>
            <a:r>
              <a:rPr lang="tr-TR" sz="2200" dirty="0"/>
              <a:t>a </a:t>
            </a:r>
            <a:r>
              <a:rPr lang="en-US" sz="2200" dirty="0"/>
              <a:t>non-primitive cell.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800" dirty="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200" dirty="0"/>
              <a:t>BCC has eight nearest neighbors. Each atom is in contact with its </a:t>
            </a:r>
            <a:r>
              <a:rPr lang="tr-TR" sz="2200" dirty="0"/>
              <a:t> </a:t>
            </a:r>
            <a:r>
              <a:rPr lang="en-US" sz="2200" dirty="0"/>
              <a:t>neighbors only along </a:t>
            </a:r>
            <a:r>
              <a:rPr lang="tr-TR" sz="2200" dirty="0"/>
              <a:t>the </a:t>
            </a:r>
            <a:r>
              <a:rPr lang="en-US" sz="2200" dirty="0"/>
              <a:t>body-diagonal directions.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400" b="1" dirty="0">
                <a:solidFill>
                  <a:srgbClr val="00B050"/>
                </a:solidFill>
              </a:rPr>
              <a:t>Hence, the coordination no. for BCC unit cell is 8</a:t>
            </a:r>
            <a:endParaRPr lang="tr-TR" sz="2200" b="1" dirty="0">
              <a:solidFill>
                <a:srgbClr val="00B050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800" dirty="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200" dirty="0"/>
              <a:t>Many  metals</a:t>
            </a:r>
            <a:r>
              <a:rPr lang="tr-TR" sz="2200" dirty="0"/>
              <a:t> (Fe,Li,Na..etc)</a:t>
            </a:r>
            <a:r>
              <a:rPr lang="en-US" sz="2200" dirty="0"/>
              <a:t>, including the alkalis and several transition elements choose the BCC structure.</a:t>
            </a:r>
          </a:p>
        </p:txBody>
      </p:sp>
      <p:pic>
        <p:nvPicPr>
          <p:cNvPr id="53256" name="Picture 6" descr="smi02334_03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 l="174" t="15608" r="70081" b="4929"/>
          <a:stretch>
            <a:fillRect/>
          </a:stretch>
        </p:blipFill>
        <p:spPr>
          <a:xfrm>
            <a:off x="6154738" y="4184650"/>
            <a:ext cx="1873250" cy="1931988"/>
          </a:xfr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9D45C6-74FF-4F4F-A442-32F71854A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126" y="4184039"/>
            <a:ext cx="1871634" cy="1932599"/>
          </a:xfrm>
          <a:prstGeom prst="rect">
            <a:avLst/>
          </a:prstGeom>
        </p:spPr>
      </p:pic>
      <p:pic>
        <p:nvPicPr>
          <p:cNvPr id="16" name="Picture 6" descr="smi02334_0303">
            <a:extLst>
              <a:ext uri="{FF2B5EF4-FFF2-40B4-BE49-F238E27FC236}">
                <a16:creationId xmlns:a16="http://schemas.microsoft.com/office/drawing/2014/main" id="{1EB80011-19B3-4091-A774-2EDF1DEBF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174" t="15608" r="70081" b="4929"/>
          <a:stretch>
            <a:fillRect/>
          </a:stretch>
        </p:blipFill>
        <p:spPr>
          <a:xfrm>
            <a:off x="6307138" y="4337050"/>
            <a:ext cx="1873250" cy="1931988"/>
          </a:xfrm>
          <a:noFill/>
        </p:spPr>
      </p:pic>
      <p:sp>
        <p:nvSpPr>
          <p:cNvPr id="17" name="Line 8">
            <a:extLst>
              <a:ext uri="{FF2B5EF4-FFF2-40B4-BE49-F238E27FC236}">
                <a16:creationId xmlns:a16="http://schemas.microsoft.com/office/drawing/2014/main" id="{28808156-E302-449C-A5B8-E12B5E21DD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7138" y="4750051"/>
            <a:ext cx="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i-IN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26430CF2-5F31-4E8C-84F0-7ADE60D9AB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0729" y="5235417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i-IN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D131806E-86AB-42B5-8AF3-A2D722E90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579142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i-IN"/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3CEBC0ED-BB77-4965-91A7-CF387919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5105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dirty="0"/>
              <a:t>b</a:t>
            </a:r>
            <a:endParaRPr lang="en-US" dirty="0"/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7ECFF996-DCD0-4077-9255-CC89E574B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50847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/>
              <a:t>c</a:t>
            </a:r>
            <a:endParaRPr lang="en-US" dirty="0"/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1993FDB6-E9A2-4C0E-A500-C5E148200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194" y="5704523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/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4" fill="hold"/>
                                        <p:tgtEl>
                                          <p:spTgt spid="2119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119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119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1972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197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CET_white_UK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T_white_UK">
      <a:majorFont>
        <a:latin typeface="Frutiger 57Cn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ET_white_U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T_white_U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5724</TotalTime>
  <Words>834</Words>
  <Application>Microsoft Office PowerPoint</Application>
  <PresentationFormat>On-screen Show (4:3)</PresentationFormat>
  <Paragraphs>123</Paragraphs>
  <Slides>18</Slides>
  <Notes>2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Baskerville Old Face</vt:lpstr>
      <vt:lpstr>Calibri</vt:lpstr>
      <vt:lpstr>Frutiger 45 Light</vt:lpstr>
      <vt:lpstr>Frutiger 57Cn</vt:lpstr>
      <vt:lpstr>Times New Roman</vt:lpstr>
      <vt:lpstr>Verdana</vt:lpstr>
      <vt:lpstr>Wingdings</vt:lpstr>
      <vt:lpstr>CET_white_UK</vt:lpstr>
      <vt:lpstr>Custom Design</vt:lpstr>
      <vt:lpstr>Denklem</vt:lpstr>
      <vt:lpstr>Equation.3</vt:lpstr>
      <vt:lpstr>BPM: 2 Engineering Physics-II</vt:lpstr>
      <vt:lpstr>Coordination Number  </vt:lpstr>
      <vt:lpstr>Atomic Packing Factor</vt:lpstr>
      <vt:lpstr>PowerPoint Presentation</vt:lpstr>
      <vt:lpstr>Atomic Radius for SC</vt:lpstr>
      <vt:lpstr>Atomic Packing Factor of SC</vt:lpstr>
      <vt:lpstr>Discussions </vt:lpstr>
      <vt:lpstr>b-Body Centered Cubic (BCC)</vt:lpstr>
      <vt:lpstr>b-Body Centered Cubic (BCC)</vt:lpstr>
      <vt:lpstr>Atomic Radius for BCC unit cell</vt:lpstr>
      <vt:lpstr>PowerPoint Presentation</vt:lpstr>
      <vt:lpstr>PowerPoint Presentation</vt:lpstr>
      <vt:lpstr>PowerPoint Presentation</vt:lpstr>
      <vt:lpstr>PowerPoint Presentation</vt:lpstr>
      <vt:lpstr>Many of common metals (Cu,Ni,Pb..etc) crystallize in FCC structure.</vt:lpstr>
      <vt:lpstr>PowerPoint Presentation</vt:lpstr>
      <vt:lpstr>PowerPoint Presentation</vt:lpstr>
      <vt:lpstr>PowerPoint Presentation</vt:lpstr>
    </vt:vector>
  </TitlesOfParts>
  <Company>Oersted-DTU_Eltek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gh</dc:creator>
  <cp:lastModifiedBy>Prof. B. K. Pandey</cp:lastModifiedBy>
  <cp:revision>503</cp:revision>
  <cp:lastPrinted>2002-01-11T08:56:20Z</cp:lastPrinted>
  <dcterms:created xsi:type="dcterms:W3CDTF">2008-06-04T07:21:59Z</dcterms:created>
  <dcterms:modified xsi:type="dcterms:W3CDTF">2021-04-23T07:41:10Z</dcterms:modified>
</cp:coreProperties>
</file>