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Lst>
  <p:notesMasterIdLst>
    <p:notesMasterId r:id="rId20"/>
  </p:notesMasterIdLst>
  <p:handoutMasterIdLst>
    <p:handoutMasterId r:id="rId21"/>
  </p:handoutMasterIdLst>
  <p:sldIdLst>
    <p:sldId id="479" r:id="rId3"/>
    <p:sldId id="333" r:id="rId4"/>
    <p:sldId id="481" r:id="rId5"/>
    <p:sldId id="334" r:id="rId6"/>
    <p:sldId id="483" r:id="rId7"/>
    <p:sldId id="484" r:id="rId8"/>
    <p:sldId id="485" r:id="rId9"/>
    <p:sldId id="261" r:id="rId10"/>
    <p:sldId id="262" r:id="rId11"/>
    <p:sldId id="263" r:id="rId12"/>
    <p:sldId id="282" r:id="rId13"/>
    <p:sldId id="264" r:id="rId14"/>
    <p:sldId id="265" r:id="rId15"/>
    <p:sldId id="266" r:id="rId16"/>
    <p:sldId id="267" r:id="rId17"/>
    <p:sldId id="268" r:id="rId18"/>
    <p:sldId id="269" r:id="rId19"/>
  </p:sldIdLst>
  <p:sldSz cx="9144000" cy="6858000" type="screen4x3"/>
  <p:notesSz cx="9236075" cy="7010400"/>
  <p:defaultTextStyle>
    <a:defPPr>
      <a:defRPr lang="da-DK"/>
    </a:defPPr>
    <a:lvl1pPr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5pPr>
    <a:lvl6pPr marL="2286000" algn="l" defTabSz="914400" rtl="0" eaLnBrk="1" latinLnBrk="0" hangingPunct="1">
      <a:defRPr sz="2400" b="1" kern="1200">
        <a:solidFill>
          <a:schemeClr val="tx1"/>
        </a:solidFill>
        <a:latin typeface="Times New Roman" pitchFamily="18" charset="0"/>
        <a:ea typeface="MS PGothic" pitchFamily="34" charset="-128"/>
        <a:cs typeface="+mn-cs"/>
      </a:defRPr>
    </a:lvl6pPr>
    <a:lvl7pPr marL="2743200" algn="l" defTabSz="914400" rtl="0" eaLnBrk="1" latinLnBrk="0" hangingPunct="1">
      <a:defRPr sz="2400" b="1" kern="1200">
        <a:solidFill>
          <a:schemeClr val="tx1"/>
        </a:solidFill>
        <a:latin typeface="Times New Roman" pitchFamily="18" charset="0"/>
        <a:ea typeface="MS PGothic" pitchFamily="34" charset="-128"/>
        <a:cs typeface="+mn-cs"/>
      </a:defRPr>
    </a:lvl7pPr>
    <a:lvl8pPr marL="3200400" algn="l" defTabSz="914400" rtl="0" eaLnBrk="1" latinLnBrk="0" hangingPunct="1">
      <a:defRPr sz="2400" b="1" kern="1200">
        <a:solidFill>
          <a:schemeClr val="tx1"/>
        </a:solidFill>
        <a:latin typeface="Times New Roman" pitchFamily="18" charset="0"/>
        <a:ea typeface="MS PGothic" pitchFamily="34" charset="-128"/>
        <a:cs typeface="+mn-cs"/>
      </a:defRPr>
    </a:lvl8pPr>
    <a:lvl9pPr marL="3657600" algn="l" defTabSz="914400" rtl="0" eaLnBrk="1" latinLnBrk="0" hangingPunct="1">
      <a:defRPr sz="2400" b="1" kern="1200">
        <a:solidFill>
          <a:schemeClr val="tx1"/>
        </a:solidFill>
        <a:latin typeface="Times New Roman" pitchFamily="18"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mhari dubey" initials="o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990000"/>
    <a:srgbClr val="512F55"/>
    <a:srgbClr val="BA0693"/>
    <a:srgbClr val="666699"/>
    <a:srgbClr val="F66E13"/>
    <a:srgbClr val="65A11F"/>
    <a:srgbClr val="FF9900"/>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24" autoAdjust="0"/>
    <p:restoredTop sz="92832" autoAdjust="0"/>
  </p:normalViewPr>
  <p:slideViewPr>
    <p:cSldViewPr>
      <p:cViewPr>
        <p:scale>
          <a:sx n="87" d="100"/>
          <a:sy n="87" d="100"/>
        </p:scale>
        <p:origin x="978" y="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4038600" cy="376238"/>
          </a:xfrm>
          <a:prstGeom prst="rect">
            <a:avLst/>
          </a:prstGeom>
          <a:noFill/>
          <a:ln w="9525">
            <a:noFill/>
            <a:miter lim="800000"/>
            <a:headEnd/>
            <a:tailEnd/>
          </a:ln>
          <a:effectLst/>
        </p:spPr>
        <p:txBody>
          <a:bodyPr vert="horz" wrap="square" lIns="91946" tIns="45972" rIns="91946" bIns="45972" numCol="1" anchor="t" anchorCtr="0" compatLnSpc="1">
            <a:prstTxWarp prst="textNoShape">
              <a:avLst/>
            </a:prstTxWarp>
          </a:bodyPr>
          <a:lstStyle>
            <a:lvl1pPr>
              <a:defRPr sz="1200"/>
            </a:lvl1pPr>
          </a:lstStyle>
          <a:p>
            <a:pPr>
              <a:defRPr/>
            </a:pPr>
            <a:endParaRPr lang="en-US"/>
          </a:p>
        </p:txBody>
      </p:sp>
      <p:sp>
        <p:nvSpPr>
          <p:cNvPr id="69635" name="Rectangle 3"/>
          <p:cNvSpPr>
            <a:spLocks noGrp="1" noChangeArrowheads="1"/>
          </p:cNvSpPr>
          <p:nvPr>
            <p:ph type="dt" sz="quarter" idx="1"/>
          </p:nvPr>
        </p:nvSpPr>
        <p:spPr bwMode="auto">
          <a:xfrm>
            <a:off x="5281613" y="0"/>
            <a:ext cx="3932237" cy="376238"/>
          </a:xfrm>
          <a:prstGeom prst="rect">
            <a:avLst/>
          </a:prstGeom>
          <a:noFill/>
          <a:ln w="9525">
            <a:noFill/>
            <a:miter lim="800000"/>
            <a:headEnd/>
            <a:tailEnd/>
          </a:ln>
          <a:effectLst/>
        </p:spPr>
        <p:txBody>
          <a:bodyPr vert="horz" wrap="square" lIns="91946" tIns="45972" rIns="91946" bIns="45972" numCol="1" anchor="t" anchorCtr="0" compatLnSpc="1">
            <a:prstTxWarp prst="textNoShape">
              <a:avLst/>
            </a:prstTxWarp>
          </a:bodyPr>
          <a:lstStyle>
            <a:lvl1pPr algn="r">
              <a:defRPr sz="1200"/>
            </a:lvl1pPr>
          </a:lstStyle>
          <a:p>
            <a:pPr>
              <a:defRPr/>
            </a:pPr>
            <a:endParaRPr lang="en-US"/>
          </a:p>
        </p:txBody>
      </p:sp>
      <p:sp>
        <p:nvSpPr>
          <p:cNvPr id="69636" name="Rectangle 4"/>
          <p:cNvSpPr>
            <a:spLocks noGrp="1" noChangeArrowheads="1"/>
          </p:cNvSpPr>
          <p:nvPr>
            <p:ph type="ftr" sz="quarter" idx="2"/>
          </p:nvPr>
        </p:nvSpPr>
        <p:spPr bwMode="auto">
          <a:xfrm>
            <a:off x="0" y="6673850"/>
            <a:ext cx="4038600" cy="322263"/>
          </a:xfrm>
          <a:prstGeom prst="rect">
            <a:avLst/>
          </a:prstGeom>
          <a:noFill/>
          <a:ln w="9525">
            <a:noFill/>
            <a:miter lim="800000"/>
            <a:headEnd/>
            <a:tailEnd/>
          </a:ln>
          <a:effectLst/>
        </p:spPr>
        <p:txBody>
          <a:bodyPr vert="horz" wrap="square" lIns="91946" tIns="45972" rIns="91946" bIns="45972" numCol="1" anchor="b" anchorCtr="0" compatLnSpc="1">
            <a:prstTxWarp prst="textNoShape">
              <a:avLst/>
            </a:prstTxWarp>
          </a:bodyPr>
          <a:lstStyle>
            <a:lvl1pPr>
              <a:defRPr sz="1200"/>
            </a:lvl1pPr>
          </a:lstStyle>
          <a:p>
            <a:pPr>
              <a:defRPr/>
            </a:pPr>
            <a:endParaRPr lang="en-US"/>
          </a:p>
        </p:txBody>
      </p:sp>
      <p:sp>
        <p:nvSpPr>
          <p:cNvPr id="69637" name="Rectangle 5"/>
          <p:cNvSpPr>
            <a:spLocks noGrp="1" noChangeArrowheads="1"/>
          </p:cNvSpPr>
          <p:nvPr>
            <p:ph type="sldNum" sz="quarter" idx="3"/>
          </p:nvPr>
        </p:nvSpPr>
        <p:spPr bwMode="auto">
          <a:xfrm>
            <a:off x="5281613" y="6673850"/>
            <a:ext cx="3932237" cy="322263"/>
          </a:xfrm>
          <a:prstGeom prst="rect">
            <a:avLst/>
          </a:prstGeom>
          <a:noFill/>
          <a:ln w="9525">
            <a:noFill/>
            <a:miter lim="800000"/>
            <a:headEnd/>
            <a:tailEnd/>
          </a:ln>
          <a:effectLst/>
        </p:spPr>
        <p:txBody>
          <a:bodyPr vert="horz" wrap="square" lIns="91946" tIns="45972" rIns="91946" bIns="45972" numCol="1" anchor="b" anchorCtr="0" compatLnSpc="1">
            <a:prstTxWarp prst="textNoShape">
              <a:avLst/>
            </a:prstTxWarp>
          </a:bodyPr>
          <a:lstStyle>
            <a:lvl1pPr algn="r">
              <a:defRPr sz="1200"/>
            </a:lvl1pPr>
          </a:lstStyle>
          <a:p>
            <a:fld id="{E5F53476-5BC3-4714-B916-D6A099209BAA}" type="slidenum">
              <a:rPr lang="da-DK" altLang="en-US"/>
              <a:pPr/>
              <a:t>‹#›</a:t>
            </a:fld>
            <a:endParaRPr lang="da-DK"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013200" cy="325438"/>
          </a:xfrm>
          <a:prstGeom prst="rect">
            <a:avLst/>
          </a:prstGeom>
          <a:noFill/>
          <a:ln w="9525">
            <a:noFill/>
            <a:miter lim="800000"/>
            <a:headEnd/>
            <a:tailEnd/>
          </a:ln>
          <a:effectLst/>
        </p:spPr>
        <p:txBody>
          <a:bodyPr vert="horz" wrap="square" lIns="93197" tIns="46600" rIns="93197" bIns="46600" numCol="1" anchor="t" anchorCtr="0" compatLnSpc="1">
            <a:prstTxWarp prst="textNoShape">
              <a:avLst/>
            </a:prstTxWarp>
          </a:bodyPr>
          <a:lstStyle>
            <a:lvl1pPr defTabSz="933450">
              <a:defRPr sz="1200"/>
            </a:lvl1pPr>
          </a:lstStyle>
          <a:p>
            <a:pPr>
              <a:defRPr/>
            </a:pPr>
            <a:endParaRPr lang="en-US"/>
          </a:p>
        </p:txBody>
      </p:sp>
      <p:sp>
        <p:nvSpPr>
          <p:cNvPr id="7171" name="Rectangle 3"/>
          <p:cNvSpPr>
            <a:spLocks noGrp="1" noChangeArrowheads="1"/>
          </p:cNvSpPr>
          <p:nvPr>
            <p:ph type="dt" idx="1"/>
          </p:nvPr>
        </p:nvSpPr>
        <p:spPr bwMode="auto">
          <a:xfrm>
            <a:off x="5283200" y="0"/>
            <a:ext cx="3906838" cy="325438"/>
          </a:xfrm>
          <a:prstGeom prst="rect">
            <a:avLst/>
          </a:prstGeom>
          <a:noFill/>
          <a:ln w="9525">
            <a:noFill/>
            <a:miter lim="800000"/>
            <a:headEnd/>
            <a:tailEnd/>
          </a:ln>
          <a:effectLst/>
        </p:spPr>
        <p:txBody>
          <a:bodyPr vert="horz" wrap="square" lIns="93197" tIns="46600" rIns="93197" bIns="46600" numCol="1" anchor="t" anchorCtr="0" compatLnSpc="1">
            <a:prstTxWarp prst="textNoShape">
              <a:avLst/>
            </a:prstTxWarp>
          </a:bodyPr>
          <a:lstStyle>
            <a:lvl1pPr algn="r" defTabSz="933450">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2906713" y="542925"/>
            <a:ext cx="3481387" cy="26098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1268413" y="3314700"/>
            <a:ext cx="6759575" cy="3149600"/>
          </a:xfrm>
          <a:prstGeom prst="rect">
            <a:avLst/>
          </a:prstGeom>
          <a:noFill/>
          <a:ln w="9525">
            <a:noFill/>
            <a:miter lim="800000"/>
            <a:headEnd/>
            <a:tailEnd/>
          </a:ln>
          <a:effectLst/>
        </p:spPr>
        <p:txBody>
          <a:bodyPr vert="horz" wrap="square" lIns="93197" tIns="46600" rIns="93197" bIns="46600" numCol="1" anchor="t" anchorCtr="0" compatLnSpc="1">
            <a:prstTxWarp prst="textNoShape">
              <a:avLst/>
            </a:prstTxWarp>
          </a:bodyPr>
          <a:lstStyle/>
          <a:p>
            <a:pPr lvl="0"/>
            <a:r>
              <a:rPr lang="da-DK" noProof="0"/>
              <a:t>Klik for at redigere teksttypografien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7174" name="Rectangle 6"/>
          <p:cNvSpPr>
            <a:spLocks noGrp="1" noChangeArrowheads="1"/>
          </p:cNvSpPr>
          <p:nvPr>
            <p:ph type="ftr" sz="quarter" idx="4"/>
          </p:nvPr>
        </p:nvSpPr>
        <p:spPr bwMode="auto">
          <a:xfrm>
            <a:off x="0" y="6683375"/>
            <a:ext cx="4013200" cy="325438"/>
          </a:xfrm>
          <a:prstGeom prst="rect">
            <a:avLst/>
          </a:prstGeom>
          <a:noFill/>
          <a:ln w="9525">
            <a:noFill/>
            <a:miter lim="800000"/>
            <a:headEnd/>
            <a:tailEnd/>
          </a:ln>
          <a:effectLst/>
        </p:spPr>
        <p:txBody>
          <a:bodyPr vert="horz" wrap="square" lIns="93197" tIns="46600" rIns="93197" bIns="46600" numCol="1" anchor="b" anchorCtr="0" compatLnSpc="1">
            <a:prstTxWarp prst="textNoShape">
              <a:avLst/>
            </a:prstTxWarp>
          </a:bodyPr>
          <a:lstStyle>
            <a:lvl1pPr defTabSz="933450">
              <a:defRPr sz="1200"/>
            </a:lvl1pPr>
          </a:lstStyle>
          <a:p>
            <a:pPr>
              <a:defRPr/>
            </a:pPr>
            <a:endParaRPr lang="en-US"/>
          </a:p>
        </p:txBody>
      </p:sp>
      <p:sp>
        <p:nvSpPr>
          <p:cNvPr id="7175" name="Rectangle 7"/>
          <p:cNvSpPr>
            <a:spLocks noGrp="1" noChangeArrowheads="1"/>
          </p:cNvSpPr>
          <p:nvPr>
            <p:ph type="sldNum" sz="quarter" idx="5"/>
          </p:nvPr>
        </p:nvSpPr>
        <p:spPr bwMode="auto">
          <a:xfrm>
            <a:off x="5283200" y="6683375"/>
            <a:ext cx="3906838" cy="325438"/>
          </a:xfrm>
          <a:prstGeom prst="rect">
            <a:avLst/>
          </a:prstGeom>
          <a:noFill/>
          <a:ln w="9525">
            <a:noFill/>
            <a:miter lim="800000"/>
            <a:headEnd/>
            <a:tailEnd/>
          </a:ln>
          <a:effectLst/>
        </p:spPr>
        <p:txBody>
          <a:bodyPr vert="horz" wrap="square" lIns="93197" tIns="46600" rIns="93197" bIns="46600" numCol="1" anchor="b" anchorCtr="0" compatLnSpc="1">
            <a:prstTxWarp prst="textNoShape">
              <a:avLst/>
            </a:prstTxWarp>
          </a:bodyPr>
          <a:lstStyle>
            <a:lvl1pPr algn="r" defTabSz="933450">
              <a:defRPr sz="1200"/>
            </a:lvl1pPr>
          </a:lstStyle>
          <a:p>
            <a:fld id="{363FAC79-5900-4691-8FC8-5D31313673BD}" type="slidenum">
              <a:rPr lang="da-DK" altLang="en-US"/>
              <a:pPr/>
              <a:t>‹#›</a:t>
            </a:fld>
            <a:endParaRPr lang="da-DK"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pPr marL="0" marR="0" lvl="0" indent="0" algn="r" defTabSz="931863" rtl="0" eaLnBrk="0" fontAlgn="base" latinLnBrk="0" hangingPunct="0">
              <a:lnSpc>
                <a:spcPct val="100000"/>
              </a:lnSpc>
              <a:spcBef>
                <a:spcPct val="0"/>
              </a:spcBef>
              <a:spcAft>
                <a:spcPct val="0"/>
              </a:spcAft>
              <a:buClrTx/>
              <a:buSzTx/>
              <a:buFontTx/>
              <a:buNone/>
              <a:tabLst/>
              <a:defRPr/>
            </a:pPr>
            <a:fld id="{0E201736-1197-4A27-ABBB-E9962AE35892}" type="slidenum">
              <a:rPr kumimoji="0" lang="da-DK" altLang="en-US" sz="1200" b="1" i="0" u="none" strike="noStrike" kern="1200" cap="none" spc="0" normalizeH="0" baseline="0" noProof="0">
                <a:ln>
                  <a:noFill/>
                </a:ln>
                <a:solidFill>
                  <a:srgbClr val="000000"/>
                </a:solidFill>
                <a:effectLst/>
                <a:uLnTx/>
                <a:uFillTx/>
                <a:latin typeface="Times New Roman" pitchFamily="18" charset="0"/>
                <a:ea typeface="MS PGothic" pitchFamily="34" charset="-128"/>
                <a:cs typeface="+mn-cs"/>
              </a:rPr>
              <a:pPr marL="0" marR="0" lvl="0" indent="0" algn="r" defTabSz="931863" rtl="0" eaLnBrk="0" fontAlgn="base" latinLnBrk="0" hangingPunct="0">
                <a:lnSpc>
                  <a:spcPct val="100000"/>
                </a:lnSpc>
                <a:spcBef>
                  <a:spcPct val="0"/>
                </a:spcBef>
                <a:spcAft>
                  <a:spcPct val="0"/>
                </a:spcAft>
                <a:buClrTx/>
                <a:buSzTx/>
                <a:buFontTx/>
                <a:buNone/>
                <a:tabLst/>
                <a:defRPr/>
              </a:pPr>
              <a:t>1</a:t>
            </a:fld>
            <a:endParaRPr kumimoji="0" lang="da-DK" altLang="en-US" sz="1200" b="1" i="0" u="none" strike="noStrike" kern="1200" cap="none" spc="0" normalizeH="0" baseline="0" noProof="0">
              <a:ln>
                <a:noFill/>
              </a:ln>
              <a:solidFill>
                <a:srgbClr val="000000"/>
              </a:solidFill>
              <a:effectLst/>
              <a:uLnTx/>
              <a:uFillTx/>
              <a:latin typeface="Times New Roman" pitchFamily="18" charset="0"/>
              <a:ea typeface="MS PGothic" pitchFamily="34" charset="-128"/>
              <a:cs typeface="+mn-cs"/>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da-DK"/>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
        <p:nvSpPr>
          <p:cNvPr id="3" name="Vertical Text Placeholder 2"/>
          <p:cNvSpPr>
            <a:spLocks noGrp="1"/>
          </p:cNvSpPr>
          <p:nvPr>
            <p:ph type="body" orient="vert" idx="1"/>
          </p:nvPr>
        </p:nvSpPr>
        <p:spPr>
          <a:xfrm>
            <a:off x="685800" y="2362200"/>
            <a:ext cx="6629400" cy="3124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762000"/>
            <a:ext cx="1962150" cy="4724400"/>
          </a:xfrm>
          <a:prstGeom prst="rect">
            <a:avLst/>
          </a:prstGeo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685800" y="762000"/>
            <a:ext cx="5734050" cy="4724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1FA07798-474F-4D47-9579-7E78B7792D58}"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86610544-D61D-41EF-825C-80F2C6D5C961}" type="slidenum">
              <a:rPr lang="en-US" altLang="en-US"/>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1C357478-7898-488C-9B8B-2AC10605AB15}" type="slidenum">
              <a:rPr lang="en-US" altLang="en-US"/>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7" name="Slide Number Placeholder 6"/>
          <p:cNvSpPr>
            <a:spLocks noGrp="1"/>
          </p:cNvSpPr>
          <p:nvPr>
            <p:ph type="sldNum" sz="quarter" idx="12"/>
          </p:nvPr>
        </p:nvSpPr>
        <p:spPr/>
        <p:txBody>
          <a:bodyPr/>
          <a:lstStyle>
            <a:lvl1pPr>
              <a:defRPr/>
            </a:lvl1pPr>
          </a:lstStyle>
          <a:p>
            <a:fld id="{1F829D18-767B-4569-BEB8-D18691116F09}" type="slidenum">
              <a:rPr lang="en-US" altLang="en-US"/>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ltLang="en-US"/>
          </a:p>
        </p:txBody>
      </p:sp>
      <p:sp>
        <p:nvSpPr>
          <p:cNvPr id="8" name="Footer Placeholder 7"/>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9" name="Slide Number Placeholder 8"/>
          <p:cNvSpPr>
            <a:spLocks noGrp="1"/>
          </p:cNvSpPr>
          <p:nvPr>
            <p:ph type="sldNum" sz="quarter" idx="12"/>
          </p:nvPr>
        </p:nvSpPr>
        <p:spPr/>
        <p:txBody>
          <a:bodyPr/>
          <a:lstStyle>
            <a:lvl1pPr>
              <a:defRPr/>
            </a:lvl1pPr>
          </a:lstStyle>
          <a:p>
            <a:fld id="{E2025340-754E-4979-8ACA-4E6B0289B5C8}" type="slidenum">
              <a:rPr lang="en-US" altLang="en-US"/>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ltLang="en-US"/>
          </a:p>
        </p:txBody>
      </p:sp>
      <p:sp>
        <p:nvSpPr>
          <p:cNvPr id="4" name="Footer Placeholder 3"/>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5" name="Slide Number Placeholder 4"/>
          <p:cNvSpPr>
            <a:spLocks noGrp="1"/>
          </p:cNvSpPr>
          <p:nvPr>
            <p:ph type="sldNum" sz="quarter" idx="12"/>
          </p:nvPr>
        </p:nvSpPr>
        <p:spPr/>
        <p:txBody>
          <a:bodyPr/>
          <a:lstStyle>
            <a:lvl1pPr>
              <a:defRPr/>
            </a:lvl1pPr>
          </a:lstStyle>
          <a:p>
            <a:fld id="{CBA7ABC8-F110-4605-BBFD-07CE6E997721}" type="slidenum">
              <a:rPr lang="en-US" altLang="en-US"/>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en-US"/>
          </a:p>
        </p:txBody>
      </p:sp>
      <p:sp>
        <p:nvSpPr>
          <p:cNvPr id="3" name="Footer Placeholder 2"/>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4" name="Slide Number Placeholder 3"/>
          <p:cNvSpPr>
            <a:spLocks noGrp="1"/>
          </p:cNvSpPr>
          <p:nvPr>
            <p:ph type="sldNum" sz="quarter" idx="12"/>
          </p:nvPr>
        </p:nvSpPr>
        <p:spPr/>
        <p:txBody>
          <a:bodyPr/>
          <a:lstStyle>
            <a:lvl1pPr>
              <a:defRPr/>
            </a:lvl1pPr>
          </a:lstStyle>
          <a:p>
            <a:fld id="{FC4058E2-1A2E-48E8-93A1-0990DFD8C570}" type="slidenum">
              <a:rPr lang="en-US" altLang="en-US"/>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7" name="Slide Number Placeholder 6"/>
          <p:cNvSpPr>
            <a:spLocks noGrp="1"/>
          </p:cNvSpPr>
          <p:nvPr>
            <p:ph type="sldNum" sz="quarter" idx="12"/>
          </p:nvPr>
        </p:nvSpPr>
        <p:spPr/>
        <p:txBody>
          <a:bodyPr/>
          <a:lstStyle>
            <a:lvl1pPr>
              <a:defRPr/>
            </a:lvl1pPr>
          </a:lstStyle>
          <a:p>
            <a:fld id="{9EE43F37-EB22-43CB-9D3A-F4BA35B7583B}"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
        <p:nvSpPr>
          <p:cNvPr id="3" name="Content Placeholder 2"/>
          <p:cNvSpPr>
            <a:spLocks noGrp="1"/>
          </p:cNvSpPr>
          <p:nvPr>
            <p:ph idx="1"/>
          </p:nvPr>
        </p:nvSpPr>
        <p:spPr>
          <a:xfrm>
            <a:off x="685800" y="2362200"/>
            <a:ext cx="6629400" cy="3124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7" name="Slide Number Placeholder 6"/>
          <p:cNvSpPr>
            <a:spLocks noGrp="1"/>
          </p:cNvSpPr>
          <p:nvPr>
            <p:ph type="sldNum" sz="quarter" idx="12"/>
          </p:nvPr>
        </p:nvSpPr>
        <p:spPr/>
        <p:txBody>
          <a:bodyPr/>
          <a:lstStyle>
            <a:lvl1pPr>
              <a:defRPr/>
            </a:lvl1pPr>
          </a:lstStyle>
          <a:p>
            <a:fld id="{8EBFB5C3-0862-4923-A21C-B6921C33D51A}" type="slidenum">
              <a:rPr lang="en-US" altLang="en-US"/>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A33CC379-915D-41D3-80F7-B166302A0D50}" type="slidenum">
              <a:rPr lang="en-US" altLang="en-US"/>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C2EEEA07-A8F0-4AA0-A174-D74E76FF7C9F}"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
        <p:nvSpPr>
          <p:cNvPr id="3" name="Content Placeholder 2"/>
          <p:cNvSpPr>
            <a:spLocks noGrp="1"/>
          </p:cNvSpPr>
          <p:nvPr>
            <p:ph sz="half" idx="1"/>
          </p:nvPr>
        </p:nvSpPr>
        <p:spPr>
          <a:xfrm>
            <a:off x="685800" y="2362200"/>
            <a:ext cx="3238500" cy="3124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4076700" y="2362200"/>
            <a:ext cx="3238500" cy="3124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25"/>
          <p:cNvSpPr txBox="1">
            <a:spLocks noChangeArrowheads="1"/>
          </p:cNvSpPr>
          <p:nvPr/>
        </p:nvSpPr>
        <p:spPr bwMode="auto">
          <a:xfrm>
            <a:off x="457200" y="6400800"/>
            <a:ext cx="946150" cy="228600"/>
          </a:xfrm>
          <a:prstGeom prst="rect">
            <a:avLst/>
          </a:prstGeom>
          <a:noFill/>
          <a:ln>
            <a:noFill/>
          </a:ln>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a:spcBef>
                <a:spcPct val="50000"/>
              </a:spcBef>
              <a:defRPr/>
            </a:pPr>
            <a:fld id="{2EF09B32-439D-4645-BF50-9113890C07F7}" type="datetime1">
              <a:rPr lang="da-DK" altLang="en-US" sz="900" b="0" smtClean="0">
                <a:solidFill>
                  <a:srgbClr val="CCCCCC"/>
                </a:solidFill>
                <a:latin typeface="Frutiger 57Cn" pitchFamily="34" charset="0"/>
              </a:rPr>
              <a:pPr>
                <a:spcBef>
                  <a:spcPct val="50000"/>
                </a:spcBef>
                <a:defRPr/>
              </a:pPr>
              <a:t>24-04-2021</a:t>
            </a:fld>
            <a:endParaRPr lang="da-DK" altLang="en-US" sz="900" b="0">
              <a:solidFill>
                <a:srgbClr val="CCCCCC"/>
              </a:solidFill>
              <a:latin typeface="Frutiger 57Cn" pitchFamily="34" charset="0"/>
            </a:endParaRPr>
          </a:p>
        </p:txBody>
      </p:sp>
      <p:sp>
        <p:nvSpPr>
          <p:cNvPr id="1027" name="Text Box 26"/>
          <p:cNvSpPr txBox="1">
            <a:spLocks noChangeArrowheads="1"/>
          </p:cNvSpPr>
          <p:nvPr/>
        </p:nvSpPr>
        <p:spPr bwMode="auto">
          <a:xfrm>
            <a:off x="7924800" y="6400800"/>
            <a:ext cx="762000" cy="228600"/>
          </a:xfrm>
          <a:prstGeom prst="rect">
            <a:avLst/>
          </a:prstGeom>
          <a:noFill/>
          <a:ln>
            <a:noFill/>
          </a:ln>
        </p:spPr>
        <p:txBody>
          <a:bodyPr>
            <a:spAutoFit/>
          </a:bodyPr>
          <a:lstStyle/>
          <a:p>
            <a:pPr algn="r">
              <a:spcBef>
                <a:spcPct val="50000"/>
              </a:spcBef>
            </a:pPr>
            <a:r>
              <a:rPr lang="da-DK" altLang="en-US" sz="900" b="0">
                <a:solidFill>
                  <a:srgbClr val="CCCCCC"/>
                </a:solidFill>
                <a:latin typeface="Frutiger 57Cn" pitchFamily="34" charset="0"/>
              </a:rPr>
              <a:t>Side </a:t>
            </a:r>
            <a:fld id="{D26F1440-B8AF-495E-902E-645095F729A0}" type="slidenum">
              <a:rPr lang="da-DK" altLang="en-US" sz="900" b="0">
                <a:solidFill>
                  <a:srgbClr val="CCCCCC"/>
                </a:solidFill>
                <a:latin typeface="Frutiger 57Cn" pitchFamily="34" charset="0"/>
              </a:rPr>
              <a:pPr algn="r">
                <a:spcBef>
                  <a:spcPct val="50000"/>
                </a:spcBef>
              </a:pPr>
              <a:t>‹#›</a:t>
            </a:fld>
            <a:endParaRPr lang="da-DK" altLang="en-US" sz="900" b="0">
              <a:solidFill>
                <a:srgbClr val="CCCCCC"/>
              </a:solidFill>
              <a:latin typeface="Frutiger 57Cn" pitchFamily="34" charset="0"/>
            </a:endParaRPr>
          </a:p>
        </p:txBody>
      </p:sp>
      <p:sp>
        <p:nvSpPr>
          <p:cNvPr id="1028" name="TextBox 9"/>
          <p:cNvSpPr txBox="1">
            <a:spLocks noChangeArrowheads="1"/>
          </p:cNvSpPr>
          <p:nvPr userDrawn="1"/>
        </p:nvSpPr>
        <p:spPr bwMode="auto">
          <a:xfrm>
            <a:off x="3286125" y="0"/>
            <a:ext cx="5857875" cy="369888"/>
          </a:xfrm>
          <a:prstGeom prst="rect">
            <a:avLst/>
          </a:prstGeom>
          <a:noFill/>
          <a:ln>
            <a:noFill/>
          </a:ln>
        </p:spPr>
        <p:txBody>
          <a:bodyPr>
            <a:spAutoFit/>
          </a:bodyPr>
          <a:lstStyle>
            <a:lvl1pPr>
              <a:defRPr sz="2400" b="1">
                <a:solidFill>
                  <a:schemeClr val="tx1"/>
                </a:solidFill>
                <a:latin typeface="Times New Roman" pitchFamily="18" charset="0"/>
                <a:ea typeface="MS PGothic" pitchFamily="34" charset="-128"/>
              </a:defRPr>
            </a:lvl1pPr>
            <a:lvl2pPr marL="742950" indent="-285750">
              <a:defRPr sz="2400" b="1">
                <a:solidFill>
                  <a:schemeClr val="tx1"/>
                </a:solidFill>
                <a:latin typeface="Times New Roman" pitchFamily="18" charset="0"/>
                <a:ea typeface="MS PGothic" pitchFamily="34" charset="-128"/>
              </a:defRPr>
            </a:lvl2pPr>
            <a:lvl3pPr marL="1143000" indent="-228600">
              <a:defRPr sz="2400" b="1">
                <a:solidFill>
                  <a:schemeClr val="tx1"/>
                </a:solidFill>
                <a:latin typeface="Times New Roman" pitchFamily="18" charset="0"/>
                <a:ea typeface="MS PGothic" pitchFamily="34" charset="-128"/>
              </a:defRPr>
            </a:lvl3pPr>
            <a:lvl4pPr marL="1600200" indent="-228600">
              <a:defRPr sz="2400" b="1">
                <a:solidFill>
                  <a:schemeClr val="tx1"/>
                </a:solidFill>
                <a:latin typeface="Times New Roman" pitchFamily="18" charset="0"/>
                <a:ea typeface="MS PGothic" pitchFamily="34" charset="-128"/>
              </a:defRPr>
            </a:lvl4pPr>
            <a:lvl5pPr marL="2057400" indent="-228600">
              <a:defRPr sz="2400" b="1">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9pPr>
          </a:lstStyle>
          <a:p>
            <a:pPr>
              <a:defRPr/>
            </a:pPr>
            <a:r>
              <a:rPr lang="en-US" altLang="en-US" sz="1800" i="1" dirty="0" err="1"/>
              <a:t>Madan</a:t>
            </a:r>
            <a:r>
              <a:rPr lang="en-US" altLang="en-US" sz="1800" i="1" dirty="0"/>
              <a:t> Mohan </a:t>
            </a:r>
            <a:r>
              <a:rPr lang="en-US" altLang="en-US" sz="1800" i="1" dirty="0" err="1"/>
              <a:t>Malaviya</a:t>
            </a:r>
            <a:r>
              <a:rPr lang="en-US" altLang="en-US" sz="1800" i="1" dirty="0"/>
              <a:t> Univ. of Technology, Gorakhpur</a:t>
            </a:r>
          </a:p>
        </p:txBody>
      </p:sp>
      <p:cxnSp>
        <p:nvCxnSpPr>
          <p:cNvPr id="1029" name="Straight Connector 8"/>
          <p:cNvCxnSpPr>
            <a:cxnSpLocks noChangeShapeType="1"/>
          </p:cNvCxnSpPr>
          <p:nvPr userDrawn="1"/>
        </p:nvCxnSpPr>
        <p:spPr bwMode="auto">
          <a:xfrm>
            <a:off x="857250" y="357188"/>
            <a:ext cx="8143875" cy="1587"/>
          </a:xfrm>
          <a:prstGeom prst="line">
            <a:avLst/>
          </a:prstGeom>
          <a:noFill/>
          <a:ln w="9525">
            <a:solidFill>
              <a:srgbClr val="C00000"/>
            </a:solidFill>
            <a:round/>
            <a:headEnd/>
            <a:tailEnd/>
          </a:ln>
        </p:spPr>
      </p:cxnSp>
      <p:cxnSp>
        <p:nvCxnSpPr>
          <p:cNvPr id="1030" name="Straight Connector 11"/>
          <p:cNvCxnSpPr>
            <a:cxnSpLocks noChangeShapeType="1"/>
          </p:cNvCxnSpPr>
          <p:nvPr userDrawn="1"/>
        </p:nvCxnSpPr>
        <p:spPr bwMode="auto">
          <a:xfrm>
            <a:off x="0" y="6357938"/>
            <a:ext cx="9144000" cy="1587"/>
          </a:xfrm>
          <a:prstGeom prst="line">
            <a:avLst/>
          </a:prstGeom>
          <a:noFill/>
          <a:ln w="9525">
            <a:solidFill>
              <a:srgbClr val="00B050"/>
            </a:solidFill>
            <a:round/>
            <a:headEnd/>
            <a:tailEnd/>
          </a:ln>
        </p:spPr>
      </p:cxnSp>
      <p:pic>
        <p:nvPicPr>
          <p:cNvPr id="1031" name="Picture 1"/>
          <p:cNvPicPr>
            <a:picLocks noChangeAspect="1"/>
          </p:cNvPicPr>
          <p:nvPr userDrawn="1"/>
        </p:nvPicPr>
        <p:blipFill>
          <a:blip r:embed="rId13"/>
          <a:srcRect/>
          <a:stretch>
            <a:fillRect/>
          </a:stretch>
        </p:blipFill>
        <p:spPr bwMode="auto">
          <a:xfrm>
            <a:off x="0" y="-30163"/>
            <a:ext cx="900113" cy="103822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020" r:id="rId1"/>
    <p:sldLayoutId id="2147486021" r:id="rId2"/>
    <p:sldLayoutId id="2147486022" r:id="rId3"/>
    <p:sldLayoutId id="2147486023" r:id="rId4"/>
    <p:sldLayoutId id="2147486024" r:id="rId5"/>
    <p:sldLayoutId id="2147486025" r:id="rId6"/>
    <p:sldLayoutId id="2147486026" r:id="rId7"/>
    <p:sldLayoutId id="2147486027" r:id="rId8"/>
    <p:sldLayoutId id="2147486028" r:id="rId9"/>
    <p:sldLayoutId id="2147486029" r:id="rId10"/>
    <p:sldLayoutId id="2147486030" r:id="rId11"/>
  </p:sldLayoutIdLst>
  <p:hf hdr="0"/>
  <p:txStyles>
    <p:titleStyle>
      <a:lvl1pPr algn="l" rtl="0" eaLnBrk="0" fontAlgn="base" hangingPunct="0">
        <a:spcBef>
          <a:spcPct val="0"/>
        </a:spcBef>
        <a:spcAft>
          <a:spcPct val="0"/>
        </a:spcAft>
        <a:defRPr sz="2800" b="1">
          <a:solidFill>
            <a:srgbClr val="990000"/>
          </a:solidFill>
          <a:latin typeface="+mj-lt"/>
          <a:ea typeface="MS PGothic" pitchFamily="34" charset="-128"/>
          <a:cs typeface="+mj-cs"/>
        </a:defRPr>
      </a:lvl1pPr>
      <a:lvl2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2pPr>
      <a:lvl3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3pPr>
      <a:lvl4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4pPr>
      <a:lvl5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5pPr>
      <a:lvl6pPr marL="457200" algn="l" rtl="0" eaLnBrk="0" fontAlgn="base" hangingPunct="0">
        <a:spcBef>
          <a:spcPct val="0"/>
        </a:spcBef>
        <a:spcAft>
          <a:spcPct val="0"/>
        </a:spcAft>
        <a:defRPr sz="2800" b="1">
          <a:solidFill>
            <a:srgbClr val="990000"/>
          </a:solidFill>
          <a:latin typeface="Frutiger 57Cn" pitchFamily="34" charset="0"/>
        </a:defRPr>
      </a:lvl6pPr>
      <a:lvl7pPr marL="914400" algn="l" rtl="0" eaLnBrk="0" fontAlgn="base" hangingPunct="0">
        <a:spcBef>
          <a:spcPct val="0"/>
        </a:spcBef>
        <a:spcAft>
          <a:spcPct val="0"/>
        </a:spcAft>
        <a:defRPr sz="2800" b="1">
          <a:solidFill>
            <a:srgbClr val="990000"/>
          </a:solidFill>
          <a:latin typeface="Frutiger 57Cn" pitchFamily="34" charset="0"/>
        </a:defRPr>
      </a:lvl7pPr>
      <a:lvl8pPr marL="1371600" algn="l" rtl="0" eaLnBrk="0" fontAlgn="base" hangingPunct="0">
        <a:spcBef>
          <a:spcPct val="0"/>
        </a:spcBef>
        <a:spcAft>
          <a:spcPct val="0"/>
        </a:spcAft>
        <a:defRPr sz="2800" b="1">
          <a:solidFill>
            <a:srgbClr val="990000"/>
          </a:solidFill>
          <a:latin typeface="Frutiger 57Cn" pitchFamily="34" charset="0"/>
        </a:defRPr>
      </a:lvl8pPr>
      <a:lvl9pPr marL="1828800" algn="l" rtl="0" eaLnBrk="0" fontAlgn="base" hangingPunct="0">
        <a:spcBef>
          <a:spcPct val="0"/>
        </a:spcBef>
        <a:spcAft>
          <a:spcPct val="0"/>
        </a:spcAft>
        <a:defRPr sz="2800" b="1">
          <a:solidFill>
            <a:srgbClr val="990000"/>
          </a:solidFill>
          <a:latin typeface="Frutiger 57Cn" pitchFamily="34" charset="0"/>
        </a:defRPr>
      </a:lvl9pPr>
    </p:titleStyle>
    <p:bodyStyle>
      <a:lvl1pPr marL="342900" indent="-342900" algn="l" rtl="0" eaLnBrk="0" fontAlgn="base" hangingPunct="0">
        <a:spcBef>
          <a:spcPct val="30000"/>
        </a:spcBef>
        <a:spcAft>
          <a:spcPct val="0"/>
        </a:spcAft>
        <a:buChar char="•"/>
        <a:defRPr sz="20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16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ea typeface="+mn-ea"/>
              </a:defRPr>
            </a:lvl1pPr>
          </a:lstStyle>
          <a:p>
            <a:pPr>
              <a:defRPr/>
            </a:pPr>
            <a:r>
              <a:rPr lang="en-US"/>
              <a:t>ram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9ADBB4AB-9675-411B-8A12-F046E6E40DA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6031" r:id="rId1"/>
    <p:sldLayoutId id="2147486032" r:id="rId2"/>
    <p:sldLayoutId id="2147486033" r:id="rId3"/>
    <p:sldLayoutId id="2147486034" r:id="rId4"/>
    <p:sldLayoutId id="2147486035" r:id="rId5"/>
    <p:sldLayoutId id="2147486036" r:id="rId6"/>
    <p:sldLayoutId id="2147486037" r:id="rId7"/>
    <p:sldLayoutId id="2147486038" r:id="rId8"/>
    <p:sldLayoutId id="2147486039" r:id="rId9"/>
    <p:sldLayoutId id="2147486040" r:id="rId10"/>
    <p:sldLayoutId id="2147486041" r:id="rId11"/>
  </p:sldLayoutIdLst>
  <p:hf hdr="0"/>
  <p:txStyles>
    <p:titleStyle>
      <a:lvl1pPr algn="ctr" rtl="0" eaLnBrk="0" fontAlgn="base" hangingPunct="0">
        <a:spcBef>
          <a:spcPct val="0"/>
        </a:spcBef>
        <a:spcAft>
          <a:spcPct val="0"/>
        </a:spcAft>
        <a:defRPr sz="4400" kern="1200">
          <a:solidFill>
            <a:schemeClr val="tx1"/>
          </a:solidFill>
          <a:latin typeface="+mj-lt"/>
          <a:ea typeface="MS PGothic" pitchFamily="34" charset="-128"/>
          <a:cs typeface="+mj-cs"/>
        </a:defRPr>
      </a:lvl1pPr>
      <a:lvl2pPr algn="ctr" rtl="0" eaLnBrk="0" fontAlgn="base" hangingPunct="0">
        <a:spcBef>
          <a:spcPct val="0"/>
        </a:spcBef>
        <a:spcAft>
          <a:spcPct val="0"/>
        </a:spcAft>
        <a:defRPr sz="4400">
          <a:solidFill>
            <a:schemeClr val="tx1"/>
          </a:solidFill>
          <a:latin typeface="Calibri" pitchFamily="34" charset="0"/>
          <a:ea typeface="MS PGothic" pitchFamily="34" charset="-128"/>
        </a:defRPr>
      </a:lvl2pPr>
      <a:lvl3pPr algn="ctr" rtl="0" eaLnBrk="0" fontAlgn="base" hangingPunct="0">
        <a:spcBef>
          <a:spcPct val="0"/>
        </a:spcBef>
        <a:spcAft>
          <a:spcPct val="0"/>
        </a:spcAft>
        <a:defRPr sz="4400">
          <a:solidFill>
            <a:schemeClr val="tx1"/>
          </a:solidFill>
          <a:latin typeface="Calibri" pitchFamily="34" charset="0"/>
          <a:ea typeface="MS PGothic" pitchFamily="34" charset="-128"/>
        </a:defRPr>
      </a:lvl3pPr>
      <a:lvl4pPr algn="ctr" rtl="0" eaLnBrk="0" fontAlgn="base" hangingPunct="0">
        <a:spcBef>
          <a:spcPct val="0"/>
        </a:spcBef>
        <a:spcAft>
          <a:spcPct val="0"/>
        </a:spcAft>
        <a:defRPr sz="4400">
          <a:solidFill>
            <a:schemeClr val="tx1"/>
          </a:solidFill>
          <a:latin typeface="Calibri" pitchFamily="34" charset="0"/>
          <a:ea typeface="MS PGothic" pitchFamily="34" charset="-128"/>
        </a:defRPr>
      </a:lvl4pPr>
      <a:lvl5pPr algn="ctr" rtl="0" eaLnBrk="0" fontAlgn="base" hangingPunct="0">
        <a:spcBef>
          <a:spcPct val="0"/>
        </a:spcBef>
        <a:spcAft>
          <a:spcPct val="0"/>
        </a:spcAft>
        <a:defRPr sz="4400">
          <a:solidFill>
            <a:schemeClr val="tx1"/>
          </a:solidFill>
          <a:latin typeface="Calibri" pitchFamily="34" charset="0"/>
          <a:ea typeface="MS PGothic" pitchFamily="34"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bwMode="auto">
          <a:xfrm>
            <a:off x="263079" y="1126342"/>
            <a:ext cx="8731696" cy="1510570"/>
          </a:xfrm>
          <a:noFill/>
          <a:ln>
            <a:miter lim="800000"/>
            <a:headEnd/>
            <a:tailEnd/>
          </a:ln>
        </p:spPr>
        <p:txBody>
          <a:bodyPr vert="horz" wrap="square" lIns="91440" tIns="45720" rIns="91440" bIns="45720" numCol="1" anchor="t" anchorCtr="0" compatLnSpc="1">
            <a:prstTxWarp prst="textNoShape">
              <a:avLst/>
            </a:prstTxWarp>
          </a:bodyPr>
          <a:lstStyle/>
          <a:p>
            <a:pPr>
              <a:spcBef>
                <a:spcPts val="0"/>
              </a:spcBef>
            </a:pPr>
            <a:r>
              <a:rPr lang="en-US" sz="3600" b="1" kern="1200" dirty="0">
                <a:solidFill>
                  <a:srgbClr val="FF0000"/>
                </a:solidFill>
                <a:effectLst>
                  <a:outerShdw blurRad="38100" dist="25400" dir="5400000" algn="tl" rotWithShape="0">
                    <a:srgbClr val="000000">
                      <a:alpha val="43000"/>
                    </a:srgbClr>
                  </a:outerShdw>
                </a:effectLst>
                <a:latin typeface="Times New Roman" panose="02020603050405020304" pitchFamily="18" charset="0"/>
                <a:ea typeface="+mn-ea"/>
                <a:cs typeface="Times New Roman" panose="02020603050405020304" pitchFamily="18" charset="0"/>
              </a:rPr>
              <a:t>UNIT –I: </a:t>
            </a:r>
            <a:r>
              <a:rPr kumimoji="0" lang="en-US" sz="2800" b="1" i="0" u="none" strike="noStrike" kern="0" cap="none" spc="0" normalizeH="0" baseline="0" noProof="0" dirty="0">
                <a:ln>
                  <a:noFill/>
                </a:ln>
                <a:solidFill>
                  <a:srgbClr val="00B05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Crystal Structures and X-ray Diffraction</a:t>
            </a:r>
          </a:p>
          <a:p>
            <a:pPr>
              <a:spcBef>
                <a:spcPts val="0"/>
              </a:spcBef>
            </a:pPr>
            <a:r>
              <a:rPr lang="en-US" altLang="en-US" sz="3200" b="1" kern="1200" dirty="0">
                <a:solidFill>
                  <a:srgbClr val="FF0000"/>
                </a:solidFill>
                <a:effectLst>
                  <a:outerShdw blurRad="38100" dist="25400" dir="5400000" algn="tl" rotWithShape="0">
                    <a:srgbClr val="000000">
                      <a:alpha val="43000"/>
                    </a:srgbClr>
                  </a:outerShdw>
                </a:effectLst>
                <a:latin typeface="Times New Roman" panose="02020603050405020304" pitchFamily="18" charset="0"/>
                <a:ea typeface="+mn-ea"/>
                <a:cs typeface="Times New Roman" panose="02020603050405020304" pitchFamily="18" charset="0"/>
              </a:rPr>
              <a:t>Lecture-7</a:t>
            </a:r>
          </a:p>
          <a:p>
            <a:pPr>
              <a:spcBef>
                <a:spcPts val="0"/>
              </a:spcBef>
            </a:pPr>
            <a:r>
              <a:rPr lang="en-US" altLang="en-US" b="1" kern="1200" dirty="0">
                <a:solidFill>
                  <a:srgbClr val="FF0000"/>
                </a:solidFill>
                <a:effectLst>
                  <a:outerShdw blurRad="38100" dist="25400" dir="5400000" algn="tl" rotWithShape="0">
                    <a:srgbClr val="000000">
                      <a:alpha val="43000"/>
                    </a:srgbClr>
                  </a:outerShdw>
                </a:effectLst>
                <a:latin typeface="Calibri"/>
                <a:ea typeface="+mn-ea"/>
                <a:cs typeface="Times New Roman" pitchFamily="18" charset="0"/>
              </a:rPr>
              <a:t>By- </a:t>
            </a:r>
            <a:r>
              <a:rPr lang="en-US" altLang="en-US" b="1" kern="1200" dirty="0">
                <a:solidFill>
                  <a:srgbClr val="002060"/>
                </a:solidFill>
                <a:effectLst>
                  <a:outerShdw blurRad="38100" dist="25400" dir="5400000" algn="tl" rotWithShape="0">
                    <a:srgbClr val="000000">
                      <a:alpha val="43000"/>
                    </a:srgbClr>
                  </a:outerShdw>
                </a:effectLst>
                <a:latin typeface="Baskerville Old Face" panose="02020602080505020303" pitchFamily="18" charset="0"/>
                <a:ea typeface="+mn-ea"/>
                <a:cs typeface="Times New Roman" panose="02020603050405020304" pitchFamily="18" charset="0"/>
              </a:rPr>
              <a:t>Prof. B. K. Pandey, Dept. of Physics and Material Science </a:t>
            </a:r>
          </a:p>
          <a:p>
            <a:pPr>
              <a:spcBef>
                <a:spcPts val="0"/>
              </a:spcBef>
            </a:pPr>
            <a:endParaRPr lang="en-US" altLang="en-US" sz="3600" b="1" dirty="0">
              <a:solidFill>
                <a:srgbClr val="00B050"/>
              </a:solidFill>
            </a:endParaRPr>
          </a:p>
        </p:txBody>
      </p:sp>
      <p:sp>
        <p:nvSpPr>
          <p:cNvPr id="16387" name="AutoShape 4" descr="http://www.mmmut.ac.in/images/logo1.png"/>
          <p:cNvSpPr>
            <a:spLocks noChangeAspect="1" noChangeArrowheads="1"/>
          </p:cNvSpPr>
          <p:nvPr/>
        </p:nvSpPr>
        <p:spPr bwMode="auto">
          <a:xfrm>
            <a:off x="0" y="0"/>
            <a:ext cx="304800" cy="304800"/>
          </a:xfrm>
          <a:prstGeom prst="rect">
            <a:avLst/>
          </a:prstGeom>
          <a:noFill/>
          <a:ln w="9525">
            <a:no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endParaRPr>
          </a:p>
        </p:txBody>
      </p:sp>
      <p:sp>
        <p:nvSpPr>
          <p:cNvPr id="16388" name="Title 3"/>
          <p:cNvSpPr>
            <a:spLocks noGrp="1" noChangeArrowheads="1"/>
          </p:cNvSpPr>
          <p:nvPr>
            <p:ph type="ctrTitle"/>
          </p:nvPr>
        </p:nvSpPr>
        <p:spPr bwMode="auto">
          <a:xfrm>
            <a:off x="1259632" y="479986"/>
            <a:ext cx="7621289" cy="797670"/>
          </a:xfrm>
          <a:noFill/>
          <a:ln>
            <a:miter lim="800000"/>
            <a:headEnd/>
            <a:tailEnd/>
          </a:ln>
        </p:spPr>
        <p:txBody>
          <a:bodyPr vert="horz" wrap="square" lIns="91440" tIns="45720" rIns="91440" bIns="45720" numCol="1" anchor="t" anchorCtr="0" compatLnSpc="1">
            <a:prstTxWarp prst="textNoShape">
              <a:avLst/>
            </a:prstTxWarp>
          </a:bodyPr>
          <a:lstStyle/>
          <a:p>
            <a:pPr algn="ctr"/>
            <a:r>
              <a:rPr lang="en-US" sz="3600" dirty="0">
                <a:latin typeface="Times New Roman" panose="02020603050405020304" pitchFamily="18" charset="0"/>
                <a:ea typeface="Times New Roman" panose="02020603050405020304" pitchFamily="18" charset="0"/>
              </a:rPr>
              <a:t>B</a:t>
            </a:r>
            <a:r>
              <a:rPr lang="en-US" sz="3600" b="1" dirty="0">
                <a:effectLst/>
                <a:latin typeface="Times New Roman" panose="02020603050405020304" pitchFamily="18" charset="0"/>
                <a:ea typeface="Times New Roman" panose="02020603050405020304" pitchFamily="18" charset="0"/>
              </a:rPr>
              <a:t>PM: 2 Engineering Physics-II</a:t>
            </a:r>
            <a:endParaRPr lang="en-IN" altLang="en-US" sz="3600" dirty="0">
              <a:solidFill>
                <a:schemeClr val="tx1"/>
              </a:solidFill>
            </a:endParaRPr>
          </a:p>
        </p:txBody>
      </p:sp>
      <p:sp>
        <p:nvSpPr>
          <p:cNvPr id="2" name="AutoShape 2">
            <a:extLst>
              <a:ext uri="{FF2B5EF4-FFF2-40B4-BE49-F238E27FC236}">
                <a16:creationId xmlns:a16="http://schemas.microsoft.com/office/drawing/2014/main" id="{D4B60E9F-8519-49F7-8CAB-AB027B4A2F2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2400" b="1"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endParaRPr>
          </a:p>
        </p:txBody>
      </p:sp>
      <p:sp>
        <p:nvSpPr>
          <p:cNvPr id="3" name="AutoShape 4">
            <a:extLst>
              <a:ext uri="{FF2B5EF4-FFF2-40B4-BE49-F238E27FC236}">
                <a16:creationId xmlns:a16="http://schemas.microsoft.com/office/drawing/2014/main" id="{1152E7F7-2B4D-4A1C-AB06-0D09E2575E0A}"/>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2400" b="1"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endParaRPr>
          </a:p>
        </p:txBody>
      </p:sp>
      <p:sp>
        <p:nvSpPr>
          <p:cNvPr id="13" name="TextBox 12">
            <a:extLst>
              <a:ext uri="{FF2B5EF4-FFF2-40B4-BE49-F238E27FC236}">
                <a16:creationId xmlns:a16="http://schemas.microsoft.com/office/drawing/2014/main" id="{BF355000-6746-4A0C-846E-CDE5DC52A71A}"/>
              </a:ext>
            </a:extLst>
          </p:cNvPr>
          <p:cNvSpPr txBox="1"/>
          <p:nvPr/>
        </p:nvSpPr>
        <p:spPr>
          <a:xfrm rot="16200000">
            <a:off x="6674852" y="3907297"/>
            <a:ext cx="3741103" cy="1200329"/>
          </a:xfrm>
          <a:prstGeom prst="rect">
            <a:avLst/>
          </a:prstGeom>
          <a:noFill/>
        </p:spPr>
        <p:txBody>
          <a:bodyPr wrap="square">
            <a:spAutoFit/>
          </a:bodyPr>
          <a:lstStyle/>
          <a:p>
            <a:r>
              <a:rPr lang="en-US" i="0" dirty="0">
                <a:solidFill>
                  <a:srgbClr val="FF0000"/>
                </a:solidFill>
                <a:effectLst/>
                <a:latin typeface="Arial" panose="020B0604020202020204" pitchFamily="34" charset="0"/>
                <a:cs typeface="Arial" panose="020B0604020202020204" pitchFamily="34" charset="0"/>
              </a:rPr>
              <a:t>Sir William Henry Bragg</a:t>
            </a:r>
            <a:br>
              <a:rPr lang="en-US" dirty="0">
                <a:solidFill>
                  <a:srgbClr val="FF0000"/>
                </a:solidFill>
                <a:latin typeface="Arial" panose="020B0604020202020204" pitchFamily="34" charset="0"/>
                <a:cs typeface="Arial" panose="020B0604020202020204" pitchFamily="34" charset="0"/>
              </a:rPr>
            </a:br>
            <a:r>
              <a:rPr lang="en-US" i="0" dirty="0">
                <a:solidFill>
                  <a:srgbClr val="FF0000"/>
                </a:solidFill>
                <a:effectLst/>
                <a:latin typeface="Arial" panose="020B0604020202020204" pitchFamily="34" charset="0"/>
                <a:cs typeface="Arial" panose="020B0604020202020204" pitchFamily="34" charset="0"/>
              </a:rPr>
              <a:t>The Nobel Prize in Physics 1915</a:t>
            </a:r>
            <a:endParaRPr lang="en-IN" dirty="0">
              <a:solidFill>
                <a:srgbClr val="FF0000"/>
              </a:solidFill>
              <a:latin typeface="Arial" panose="020B0604020202020204" pitchFamily="34" charset="0"/>
              <a:cs typeface="Arial" panose="020B0604020202020204" pitchFamily="34" charset="0"/>
            </a:endParaRPr>
          </a:p>
        </p:txBody>
      </p:sp>
      <p:pic>
        <p:nvPicPr>
          <p:cNvPr id="8" name="Picture 7" descr="Diagram, schematic&#10;&#10;Description automatically generated">
            <a:extLst>
              <a:ext uri="{FF2B5EF4-FFF2-40B4-BE49-F238E27FC236}">
                <a16:creationId xmlns:a16="http://schemas.microsoft.com/office/drawing/2014/main" id="{BAC0FEB2-FD32-47E3-9A2B-34A5B6F1A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96" y="2636913"/>
            <a:ext cx="4816037" cy="3709950"/>
          </a:xfrm>
          <a:prstGeom prst="rect">
            <a:avLst/>
          </a:prstGeom>
        </p:spPr>
      </p:pic>
      <p:pic>
        <p:nvPicPr>
          <p:cNvPr id="9" name="Picture 8">
            <a:extLst>
              <a:ext uri="{FF2B5EF4-FFF2-40B4-BE49-F238E27FC236}">
                <a16:creationId xmlns:a16="http://schemas.microsoft.com/office/drawing/2014/main" id="{88325FB2-9104-42B7-AB8E-632106036BAB}"/>
              </a:ext>
            </a:extLst>
          </p:cNvPr>
          <p:cNvPicPr>
            <a:picLocks noChangeAspect="1"/>
          </p:cNvPicPr>
          <p:nvPr/>
        </p:nvPicPr>
        <p:blipFill>
          <a:blip r:embed="rId4"/>
          <a:stretch>
            <a:fillRect/>
          </a:stretch>
        </p:blipFill>
        <p:spPr>
          <a:xfrm>
            <a:off x="5011573" y="2605761"/>
            <a:ext cx="2952328" cy="37411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548680"/>
            <a:ext cx="8610600" cy="5570756"/>
          </a:xfrm>
          <a:prstGeom prst="rect">
            <a:avLst/>
          </a:prstGeom>
          <a:noFill/>
        </p:spPr>
        <p:txBody>
          <a:bodyPr wrap="square" rtlCol="0">
            <a:spAutoFit/>
          </a:bodyPr>
          <a:lstStyle/>
          <a:p>
            <a:endParaRPr lang="en-US" sz="2200" dirty="0">
              <a:latin typeface="Times New Roman" pitchFamily="18" charset="0"/>
              <a:cs typeface="Times New Roman" pitchFamily="18" charset="0"/>
            </a:endParaRPr>
          </a:p>
          <a:p>
            <a:pPr marL="342900" indent="-342900" algn="just">
              <a:buFont typeface="Wingdings" panose="05000000000000000000" pitchFamily="2" charset="2"/>
              <a:buChar char="Ø"/>
            </a:pPr>
            <a:r>
              <a:rPr lang="en-US" sz="2200" dirty="0">
                <a:latin typeface="Times New Roman" pitchFamily="18" charset="0"/>
                <a:cs typeface="Times New Roman" pitchFamily="18" charset="0"/>
              </a:rPr>
              <a:t> </a:t>
            </a:r>
            <a:r>
              <a:rPr lang="en-US" b="0" dirty="0">
                <a:latin typeface="Times New Roman" pitchFamily="18" charset="0"/>
                <a:cs typeface="Times New Roman" pitchFamily="18" charset="0"/>
              </a:rPr>
              <a:t>Diffraction pattern is obtained at photographic plate. This pattern consists </a:t>
            </a:r>
          </a:p>
          <a:p>
            <a:pPr marL="342900" indent="-342900" algn="just">
              <a:buFont typeface="Wingdings" panose="05000000000000000000" pitchFamily="2" charset="2"/>
              <a:buChar char="Ø"/>
            </a:pPr>
            <a:r>
              <a:rPr lang="en-US" b="0" dirty="0">
                <a:latin typeface="Times New Roman" pitchFamily="18" charset="0"/>
                <a:cs typeface="Times New Roman" pitchFamily="18" charset="0"/>
              </a:rPr>
              <a:t>of a central spot, surrounded by a series of fainter spots in a definite pattern. </a:t>
            </a:r>
          </a:p>
          <a:p>
            <a:pPr marL="342900" indent="-342900" algn="just">
              <a:buFont typeface="Wingdings" panose="05000000000000000000" pitchFamily="2" charset="2"/>
              <a:buChar char="Ø"/>
            </a:pPr>
            <a:endParaRPr lang="en-US" b="0" dirty="0">
              <a:latin typeface="Times New Roman" pitchFamily="18" charset="0"/>
              <a:cs typeface="Times New Roman" pitchFamily="18" charset="0"/>
            </a:endParaRPr>
          </a:p>
          <a:p>
            <a:pPr marL="342900" indent="-342900" algn="just">
              <a:buFont typeface="Wingdings" panose="05000000000000000000" pitchFamily="2" charset="2"/>
              <a:buChar char="Ø"/>
            </a:pPr>
            <a:r>
              <a:rPr lang="en-US" b="0" dirty="0">
                <a:latin typeface="Times New Roman" pitchFamily="18" charset="0"/>
                <a:cs typeface="Times New Roman" pitchFamily="18" charset="0"/>
              </a:rPr>
              <a:t> The symmetrical pattern of spots is called </a:t>
            </a:r>
            <a:r>
              <a:rPr lang="en-US" b="0" i="1" dirty="0">
                <a:latin typeface="Times New Roman" pitchFamily="18" charset="0"/>
                <a:cs typeface="Times New Roman" pitchFamily="18" charset="0"/>
              </a:rPr>
              <a:t>Laue’s pattern or Laue’s spots.</a:t>
            </a:r>
          </a:p>
          <a:p>
            <a:pPr marL="342900" indent="-342900" algn="just">
              <a:buFont typeface="Wingdings" panose="05000000000000000000" pitchFamily="2" charset="2"/>
              <a:buChar char="Ø"/>
            </a:pPr>
            <a:endParaRPr lang="en-US" b="0" i="1" dirty="0">
              <a:latin typeface="Times New Roman" pitchFamily="18" charset="0"/>
              <a:cs typeface="Times New Roman" pitchFamily="18" charset="0"/>
            </a:endParaRPr>
          </a:p>
          <a:p>
            <a:pPr marL="342900" indent="-342900" algn="just">
              <a:buFont typeface="Wingdings" panose="05000000000000000000" pitchFamily="2" charset="2"/>
              <a:buChar char="Ø"/>
            </a:pPr>
            <a:r>
              <a:rPr lang="en-US" b="0" dirty="0">
                <a:latin typeface="Times New Roman" pitchFamily="18" charset="0"/>
                <a:cs typeface="Times New Roman" pitchFamily="18" charset="0"/>
              </a:rPr>
              <a:t> Laue’s spots prove that X-rays are electromagnetic waves. </a:t>
            </a:r>
          </a:p>
          <a:p>
            <a:pPr marL="342900" indent="-342900" algn="just">
              <a:buFont typeface="Wingdings" panose="05000000000000000000" pitchFamily="2" charset="2"/>
              <a:buChar char="Ø"/>
            </a:pPr>
            <a:endParaRPr lang="en-US" b="0" dirty="0">
              <a:latin typeface="Times New Roman" pitchFamily="18" charset="0"/>
              <a:cs typeface="Times New Roman" pitchFamily="18" charset="0"/>
            </a:endParaRPr>
          </a:p>
          <a:p>
            <a:pPr marL="342900" indent="-342900" algn="just">
              <a:buFont typeface="Wingdings" panose="05000000000000000000" pitchFamily="2" charset="2"/>
              <a:buChar char="Ø"/>
            </a:pPr>
            <a:r>
              <a:rPr lang="en-US" b="0" dirty="0">
                <a:latin typeface="Times New Roman" pitchFamily="18" charset="0"/>
                <a:cs typeface="Times New Roman" pitchFamily="18" charset="0"/>
              </a:rPr>
              <a:t>Laue’s experiment established the following two important facts: </a:t>
            </a:r>
          </a:p>
          <a:p>
            <a:pPr marL="342900" indent="-342900" algn="just">
              <a:buFont typeface="Wingdings" panose="05000000000000000000" pitchFamily="2" charset="2"/>
              <a:buChar char="Ø"/>
            </a:pPr>
            <a:r>
              <a:rPr lang="en-US" b="0" dirty="0">
                <a:latin typeface="Times New Roman" pitchFamily="18" charset="0"/>
                <a:cs typeface="Times New Roman" pitchFamily="18" charset="0"/>
              </a:rPr>
              <a:t>(i) X-rays are electromagnetic waves of short wavelength. </a:t>
            </a:r>
          </a:p>
          <a:p>
            <a:pPr marL="342900" indent="-342900" algn="just">
              <a:buFont typeface="Wingdings" panose="05000000000000000000" pitchFamily="2" charset="2"/>
              <a:buChar char="Ø"/>
            </a:pPr>
            <a:r>
              <a:rPr lang="en-US" b="0" dirty="0">
                <a:latin typeface="Times New Roman" pitchFamily="18" charset="0"/>
                <a:cs typeface="Times New Roman" pitchFamily="18" charset="0"/>
              </a:rPr>
              <a:t>(ii) In crystals, atoms are arranged in a three-dimensional lattice.</a:t>
            </a:r>
          </a:p>
          <a:p>
            <a:endParaRPr lang="en-US" sz="22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1520785"/>
            <a:ext cx="8458200" cy="3816429"/>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a:latin typeface="Times New Roman" pitchFamily="18" charset="0"/>
              </a:rPr>
              <a:t> </a:t>
            </a:r>
            <a:r>
              <a:rPr lang="en-US" sz="2200" b="0" dirty="0">
                <a:latin typeface="Times New Roman" pitchFamily="18" charset="0"/>
              </a:rPr>
              <a:t>Bragg considered that a crystal is made up of a number of parallel planes on which atoms are arranged in a regular fashion. </a:t>
            </a:r>
          </a:p>
          <a:p>
            <a:pPr marL="342900" indent="-342900" algn="just">
              <a:buFont typeface="Wingdings" panose="05000000000000000000" pitchFamily="2" charset="2"/>
              <a:buChar char="Ø"/>
            </a:pPr>
            <a:endParaRPr lang="en-US" sz="2200" b="0" dirty="0">
              <a:latin typeface="Times New Roman" pitchFamily="18" charset="0"/>
            </a:endParaRPr>
          </a:p>
          <a:p>
            <a:pPr marL="342900" indent="-342900" algn="just">
              <a:buFont typeface="Wingdings" panose="05000000000000000000" pitchFamily="2" charset="2"/>
              <a:buChar char="Ø"/>
            </a:pPr>
            <a:r>
              <a:rPr lang="en-US" sz="2200" b="0" dirty="0">
                <a:latin typeface="Times New Roman" pitchFamily="18" charset="0"/>
              </a:rPr>
              <a:t> When X-rays are allowed to fall on the crystal, reflections from different planes take place. These reflected rays interfere and produce diffraction pattern. </a:t>
            </a:r>
          </a:p>
          <a:p>
            <a:pPr marL="342900" indent="-342900" algn="just">
              <a:buFont typeface="Wingdings" panose="05000000000000000000" pitchFamily="2" charset="2"/>
              <a:buChar char="Ø"/>
            </a:pPr>
            <a:endParaRPr lang="en-US" sz="2200" b="0" dirty="0">
              <a:latin typeface="Times New Roman" pitchFamily="18" charset="0"/>
            </a:endParaRPr>
          </a:p>
          <a:p>
            <a:pPr marL="342900" indent="-342900" algn="just">
              <a:buFont typeface="Wingdings" panose="05000000000000000000" pitchFamily="2" charset="2"/>
              <a:buChar char="Ø"/>
            </a:pPr>
            <a:r>
              <a:rPr lang="en-US" sz="2200" b="0" dirty="0">
                <a:latin typeface="Times New Roman" pitchFamily="18" charset="0"/>
              </a:rPr>
              <a:t> Let us consider a narrow beam of X-rays of wavelength </a:t>
            </a:r>
            <a:r>
              <a:rPr lang="en-US" sz="2200" b="0" i="1" dirty="0">
                <a:latin typeface="Times New Roman" pitchFamily="18" charset="0"/>
                <a:cs typeface="Times New Roman"/>
              </a:rPr>
              <a:t>λ</a:t>
            </a:r>
            <a:r>
              <a:rPr lang="en-US" sz="2200" b="0" i="1" dirty="0">
                <a:latin typeface="Times New Roman" pitchFamily="18" charset="0"/>
              </a:rPr>
              <a:t>. It is allowed to incident on a crystal of parallel lattice planes having inter-atomic (lattice planes) separation of d. Let us assume the glancing angle to be </a:t>
            </a:r>
            <a:r>
              <a:rPr lang="el-GR" sz="2200" b="0" i="1" dirty="0">
                <a:latin typeface="Times New Roman" pitchFamily="18" charset="0"/>
                <a:cs typeface="Times New Roman"/>
              </a:rPr>
              <a:t>θ</a:t>
            </a:r>
            <a:r>
              <a:rPr lang="en-US" sz="2200" b="0" i="1" dirty="0">
                <a:latin typeface="Times New Roman" pitchFamily="18" charset="0"/>
              </a:rPr>
              <a:t>. </a:t>
            </a:r>
            <a:endParaRPr lang="en-US" dirty="0"/>
          </a:p>
        </p:txBody>
      </p:sp>
      <p:sp>
        <p:nvSpPr>
          <p:cNvPr id="4" name="TextBox 3">
            <a:extLst>
              <a:ext uri="{FF2B5EF4-FFF2-40B4-BE49-F238E27FC236}">
                <a16:creationId xmlns:a16="http://schemas.microsoft.com/office/drawing/2014/main" id="{E8AEDA17-FDD9-402C-90C9-82AA66FD9B22}"/>
              </a:ext>
            </a:extLst>
          </p:cNvPr>
          <p:cNvSpPr txBox="1"/>
          <p:nvPr/>
        </p:nvSpPr>
        <p:spPr>
          <a:xfrm>
            <a:off x="2407890" y="476672"/>
            <a:ext cx="4577508" cy="461665"/>
          </a:xfrm>
          <a:prstGeom prst="rect">
            <a:avLst/>
          </a:prstGeom>
          <a:noFill/>
        </p:spPr>
        <p:txBody>
          <a:bodyPr wrap="square">
            <a:spAutoFit/>
          </a:bodyPr>
          <a:lstStyle/>
          <a:p>
            <a:pPr algn="ctr"/>
            <a:r>
              <a:rPr lang="en-US" sz="2400" b="1" dirty="0">
                <a:latin typeface="Times New Roman" pitchFamily="18" charset="0"/>
              </a:rPr>
              <a:t>BRAGG’S LAW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952625" y="2836960"/>
            <a:ext cx="5139655" cy="2695185"/>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id="{8B7A166C-0EDF-4D13-A943-D857A5502A94}"/>
              </a:ext>
            </a:extLst>
          </p:cNvPr>
          <p:cNvSpPr txBox="1"/>
          <p:nvPr/>
        </p:nvSpPr>
        <p:spPr>
          <a:xfrm>
            <a:off x="971600" y="476672"/>
            <a:ext cx="8039620" cy="2308324"/>
          </a:xfrm>
          <a:prstGeom prst="rect">
            <a:avLst/>
          </a:prstGeom>
          <a:noFill/>
        </p:spPr>
        <p:txBody>
          <a:bodyPr wrap="square">
            <a:spAutoFit/>
          </a:bodyPr>
          <a:lstStyle/>
          <a:p>
            <a:pPr marL="342900" indent="-342900" algn="just">
              <a:buFont typeface="Wingdings" panose="05000000000000000000" pitchFamily="2" charset="2"/>
              <a:buChar char="Ø"/>
            </a:pPr>
            <a:r>
              <a:rPr lang="en-US" sz="2400" b="0" dirty="0">
                <a:latin typeface="Times New Roman" pitchFamily="18" charset="0"/>
              </a:rPr>
              <a:t>It is known that  incident rays are reflected from various parallel planes of atoms in the crystal.</a:t>
            </a:r>
          </a:p>
          <a:p>
            <a:pPr algn="just"/>
            <a:r>
              <a:rPr lang="en-US" sz="2400" b="0" dirty="0">
                <a:latin typeface="Times New Roman" pitchFamily="18" charset="0"/>
              </a:rPr>
              <a:t> </a:t>
            </a:r>
          </a:p>
          <a:p>
            <a:pPr marL="342900" indent="-342900" algn="just">
              <a:buFont typeface="Wingdings" panose="05000000000000000000" pitchFamily="2" charset="2"/>
              <a:buChar char="Ø"/>
            </a:pPr>
            <a:r>
              <a:rPr lang="en-US" sz="2400" b="0" dirty="0">
                <a:latin typeface="Times New Roman" pitchFamily="18" charset="0"/>
              </a:rPr>
              <a:t> The diffraction pattern of reflected radiation is observed only when reflections from various planes of atoms interfere constructively.</a:t>
            </a:r>
            <a:endParaRPr lang="en-US" sz="2400" dirty="0">
              <a:latin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5348" y="620688"/>
            <a:ext cx="8618652" cy="5170646"/>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a:latin typeface="Times New Roman" pitchFamily="18" charset="0"/>
              </a:rPr>
              <a:t> </a:t>
            </a:r>
            <a:r>
              <a:rPr lang="en-US" sz="2200" b="0" dirty="0">
                <a:latin typeface="Times New Roman" pitchFamily="18" charset="0"/>
              </a:rPr>
              <a:t>Let us suppose that ray </a:t>
            </a:r>
            <a:r>
              <a:rPr lang="en-US" sz="2200" b="0" i="1" dirty="0">
                <a:latin typeface="Times New Roman" pitchFamily="18" charset="0"/>
              </a:rPr>
              <a:t>PA is reflected from atom A in the direction AR and ray QB is reflected from atom B in the direction BS. </a:t>
            </a:r>
          </a:p>
          <a:p>
            <a:pPr marL="342900" indent="-342900" algn="just">
              <a:buFont typeface="Wingdings" panose="05000000000000000000" pitchFamily="2" charset="2"/>
              <a:buChar char="Ø"/>
            </a:pPr>
            <a:r>
              <a:rPr lang="en-US" sz="2200" b="0" dirty="0">
                <a:latin typeface="Times New Roman" pitchFamily="18" charset="0"/>
              </a:rPr>
              <a:t> If the path difference between </a:t>
            </a:r>
            <a:r>
              <a:rPr lang="en-US" sz="2200" b="0" i="1" dirty="0">
                <a:latin typeface="Times New Roman" pitchFamily="18" charset="0"/>
              </a:rPr>
              <a:t>AR and BS satisfies the condition of     constructive interference, then a diffraction pattern will be observed. </a:t>
            </a:r>
          </a:p>
          <a:p>
            <a:pPr marL="342900" indent="-342900" algn="just">
              <a:buFont typeface="Wingdings" panose="05000000000000000000" pitchFamily="2" charset="2"/>
              <a:buChar char="Ø"/>
            </a:pPr>
            <a:r>
              <a:rPr lang="en-US" sz="2200" b="0" dirty="0">
                <a:latin typeface="Times New Roman" pitchFamily="18" charset="0"/>
              </a:rPr>
              <a:t> The path difference between the reflected rays </a:t>
            </a:r>
            <a:r>
              <a:rPr lang="en-US" sz="2200" b="0" i="1" dirty="0">
                <a:latin typeface="Times New Roman" pitchFamily="18" charset="0"/>
              </a:rPr>
              <a:t>AR and BS can be given as  (NB + BM).</a:t>
            </a:r>
          </a:p>
          <a:p>
            <a:pPr marL="342900" indent="-342900" algn="just">
              <a:buFont typeface="Wingdings" panose="05000000000000000000" pitchFamily="2" charset="2"/>
              <a:buChar char="Ø"/>
            </a:pPr>
            <a:r>
              <a:rPr lang="en-US" sz="2200" b="0" i="1" dirty="0">
                <a:latin typeface="Times New Roman" pitchFamily="18" charset="0"/>
              </a:rPr>
              <a:t>  From the fig.  NB = BM = d sin </a:t>
            </a:r>
            <a:r>
              <a:rPr lang="el-GR" sz="2200" b="0" i="1" dirty="0">
                <a:latin typeface="Times New Roman" pitchFamily="18" charset="0"/>
                <a:cs typeface="Times New Roman"/>
              </a:rPr>
              <a:t>θ</a:t>
            </a:r>
            <a:endParaRPr lang="en-US" sz="2200" b="0" i="1" dirty="0">
              <a:latin typeface="Times New Roman" pitchFamily="18" charset="0"/>
              <a:cs typeface="Times New Roman"/>
            </a:endParaRPr>
          </a:p>
          <a:p>
            <a:pPr marL="342900" indent="-342900" algn="just">
              <a:buFont typeface="Wingdings" panose="05000000000000000000" pitchFamily="2" charset="2"/>
              <a:buChar char="Ø"/>
            </a:pPr>
            <a:r>
              <a:rPr lang="en-US" sz="2200" b="0" dirty="0">
                <a:latin typeface="Times New Roman" pitchFamily="18" charset="0"/>
              </a:rPr>
              <a:t>Hence, the path difference can be given as </a:t>
            </a:r>
          </a:p>
          <a:p>
            <a:pPr marL="342900" indent="-342900" algn="just">
              <a:buFont typeface="Wingdings" panose="05000000000000000000" pitchFamily="2" charset="2"/>
              <a:buChar char="Ø"/>
            </a:pPr>
            <a:r>
              <a:rPr lang="en-US" sz="2200" b="0" dirty="0">
                <a:latin typeface="Times New Roman" pitchFamily="18" charset="0"/>
              </a:rPr>
              <a:t>                                   (</a:t>
            </a:r>
            <a:r>
              <a:rPr lang="en-US" sz="2200" b="0" i="1" dirty="0">
                <a:latin typeface="Times New Roman" pitchFamily="18" charset="0"/>
              </a:rPr>
              <a:t>NB + BM) = 2d sin </a:t>
            </a:r>
            <a:r>
              <a:rPr lang="el-GR" sz="2200" b="0" i="1" dirty="0">
                <a:latin typeface="Times New Roman" pitchFamily="18" charset="0"/>
                <a:cs typeface="Times New Roman"/>
              </a:rPr>
              <a:t>θ</a:t>
            </a:r>
            <a:endParaRPr lang="en-US" sz="2200" b="0" i="1" dirty="0">
              <a:latin typeface="Times New Roman" pitchFamily="18" charset="0"/>
            </a:endParaRPr>
          </a:p>
          <a:p>
            <a:pPr marL="342900" indent="-342900" algn="just">
              <a:buFont typeface="Wingdings" panose="05000000000000000000" pitchFamily="2" charset="2"/>
              <a:buChar char="Ø"/>
            </a:pPr>
            <a:r>
              <a:rPr lang="en-US" sz="2200" b="0" dirty="0">
                <a:latin typeface="Times New Roman" pitchFamily="18" charset="0"/>
              </a:rPr>
              <a:t> If this path difference is an even multiple of </a:t>
            </a:r>
            <a:r>
              <a:rPr lang="en-US" sz="2200" b="0" i="1" dirty="0">
                <a:latin typeface="Times New Roman" pitchFamily="18" charset="0"/>
                <a:cs typeface="Times New Roman"/>
              </a:rPr>
              <a:t>λ</a:t>
            </a:r>
            <a:r>
              <a:rPr lang="en-US" sz="2200" b="0" i="1" dirty="0">
                <a:latin typeface="Times New Roman" pitchFamily="18" charset="0"/>
              </a:rPr>
              <a:t>/2 (i.e., n </a:t>
            </a:r>
            <a:r>
              <a:rPr lang="el-GR" sz="2200" b="0" i="1" dirty="0">
                <a:latin typeface="Times New Roman" pitchFamily="18" charset="0"/>
                <a:cs typeface="Times New Roman"/>
              </a:rPr>
              <a:t>λ</a:t>
            </a:r>
            <a:r>
              <a:rPr lang="en-US" sz="2200" b="0" i="1" dirty="0">
                <a:latin typeface="Times New Roman" pitchFamily="18" charset="0"/>
              </a:rPr>
              <a:t>), then the two rays will reinforce each other and produce an intense spot. Thus, the condition of reinforcement can be given as </a:t>
            </a:r>
          </a:p>
          <a:p>
            <a:pPr marL="342900" indent="-342900" algn="just">
              <a:buFont typeface="Wingdings" panose="05000000000000000000" pitchFamily="2" charset="2"/>
              <a:buChar char="Ø"/>
            </a:pPr>
            <a:r>
              <a:rPr lang="en-US" sz="2200" b="0" dirty="0">
                <a:latin typeface="Times New Roman" pitchFamily="18" charset="0"/>
              </a:rPr>
              <a:t>                                   2</a:t>
            </a:r>
            <a:r>
              <a:rPr lang="en-US" sz="2200" b="0" i="1" dirty="0">
                <a:latin typeface="Times New Roman" pitchFamily="18" charset="0"/>
              </a:rPr>
              <a:t>d sin </a:t>
            </a:r>
            <a:r>
              <a:rPr lang="el-GR" sz="2200" b="0" i="1" dirty="0">
                <a:latin typeface="Times New Roman" pitchFamily="18" charset="0"/>
                <a:cs typeface="Times New Roman"/>
              </a:rPr>
              <a:t>θ</a:t>
            </a:r>
            <a:r>
              <a:rPr lang="en-US" sz="2200" b="0" i="1" dirty="0">
                <a:latin typeface="Times New Roman" pitchFamily="18" charset="0"/>
              </a:rPr>
              <a:t> = n </a:t>
            </a:r>
            <a:r>
              <a:rPr lang="el-GR" sz="2200" b="0" i="1" dirty="0">
                <a:latin typeface="Times New Roman" pitchFamily="18" charset="0"/>
                <a:cs typeface="Times New Roman"/>
              </a:rPr>
              <a:t>λ</a:t>
            </a:r>
            <a:r>
              <a:rPr lang="en-US" sz="2200" b="0" i="1" dirty="0">
                <a:latin typeface="Times New Roman" pitchFamily="18" charset="0"/>
              </a:rPr>
              <a:t>        </a:t>
            </a:r>
          </a:p>
          <a:p>
            <a:pPr marL="342900" indent="-342900" algn="just">
              <a:buFont typeface="Wingdings" panose="05000000000000000000" pitchFamily="2" charset="2"/>
              <a:buChar char="Ø"/>
            </a:pPr>
            <a:r>
              <a:rPr lang="en-US" sz="2200" b="0" i="1" dirty="0">
                <a:latin typeface="Times New Roman" pitchFamily="18" charset="0"/>
              </a:rPr>
              <a:t>     </a:t>
            </a:r>
            <a:r>
              <a:rPr lang="en-US" sz="2200" b="0" dirty="0">
                <a:latin typeface="Times New Roman" pitchFamily="18" charset="0"/>
              </a:rPr>
              <a:t>where </a:t>
            </a:r>
            <a:r>
              <a:rPr lang="en-US" sz="2200" b="0" i="1" dirty="0">
                <a:latin typeface="Times New Roman" pitchFamily="18" charset="0"/>
              </a:rPr>
              <a:t>n = 1, 2, 3, etc.</a:t>
            </a:r>
          </a:p>
          <a:p>
            <a:pPr marL="342900" indent="-342900" algn="just">
              <a:buFont typeface="Wingdings" panose="05000000000000000000" pitchFamily="2" charset="2"/>
              <a:buChar char="Ø"/>
            </a:pPr>
            <a:r>
              <a:rPr lang="en-US" sz="2200" b="0" i="1" dirty="0">
                <a:latin typeface="Times New Roman" pitchFamily="18" charset="0"/>
              </a:rPr>
              <a:t> It is known as Bragg’s law.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196752"/>
            <a:ext cx="8610600" cy="4154984"/>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a:latin typeface="Times New Roman" pitchFamily="18" charset="0"/>
              </a:rPr>
              <a:t> </a:t>
            </a:r>
            <a:r>
              <a:rPr lang="en-US" b="0" dirty="0">
                <a:latin typeface="Times New Roman" pitchFamily="18" charset="0"/>
              </a:rPr>
              <a:t>For the structural studies of crystals, W.H. Bragg and his son W.L. Bragg devised a spectrometer in which a crystal is used as a reflection grating instead of a transmission grating. With the help of their spectrometer, inter atomic separation in the crystal can be calculated.</a:t>
            </a: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r>
              <a:rPr lang="en-US" b="0" i="1" dirty="0">
                <a:latin typeface="Times New Roman" pitchFamily="18" charset="0"/>
              </a:rPr>
              <a:t> </a:t>
            </a:r>
            <a:r>
              <a:rPr lang="en-US" b="0" dirty="0">
                <a:latin typeface="Times New Roman" pitchFamily="18" charset="0"/>
              </a:rPr>
              <a:t>Bragg’s spectrometer consists of a source of X-rays S, slits S1 and S2, and crystal C mounted on a prism table. A round scale, consisting of two vernier scales V1 and V2 to note down the angle, is attached with the prism table. An ionization chamber is attached with the prism table, along with a galvanometer</a:t>
            </a:r>
            <a:r>
              <a:rPr lang="en-US" b="0" i="1" dirty="0">
                <a:latin typeface="Times New Roman" pitchFamily="18" charset="0"/>
              </a:rPr>
              <a:t>.</a:t>
            </a:r>
            <a:endParaRPr lang="en-US" i="1" dirty="0"/>
          </a:p>
        </p:txBody>
      </p:sp>
      <p:sp>
        <p:nvSpPr>
          <p:cNvPr id="4" name="TextBox 3">
            <a:extLst>
              <a:ext uri="{FF2B5EF4-FFF2-40B4-BE49-F238E27FC236}">
                <a16:creationId xmlns:a16="http://schemas.microsoft.com/office/drawing/2014/main" id="{566AF647-B37D-45F7-9856-3185EBE94489}"/>
              </a:ext>
            </a:extLst>
          </p:cNvPr>
          <p:cNvSpPr txBox="1"/>
          <p:nvPr/>
        </p:nvSpPr>
        <p:spPr>
          <a:xfrm>
            <a:off x="2412082" y="404664"/>
            <a:ext cx="4577508" cy="461665"/>
          </a:xfrm>
          <a:prstGeom prst="rect">
            <a:avLst/>
          </a:prstGeom>
          <a:noFill/>
        </p:spPr>
        <p:txBody>
          <a:bodyPr wrap="square">
            <a:spAutoFit/>
          </a:bodyPr>
          <a:lstStyle/>
          <a:p>
            <a:pPr algn="ctr"/>
            <a:r>
              <a:rPr lang="en-US" sz="2400" b="1" dirty="0">
                <a:latin typeface="Times New Roman" pitchFamily="18" charset="0"/>
              </a:rPr>
              <a:t>BRAGG’S SPECTROMETER</a:t>
            </a:r>
            <a:endParaRPr lang="en-US" sz="2400" dirty="0">
              <a:latin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1547664" y="1524000"/>
            <a:ext cx="6305114" cy="3810000"/>
          </a:xfrm>
          <a:prstGeom prst="rect">
            <a:avLst/>
          </a:prstGeom>
          <a:noFill/>
          <a:ln w="9525">
            <a:noFill/>
            <a:miter lim="800000"/>
            <a:headEnd/>
            <a:tailEnd/>
          </a:ln>
          <a:effectLst/>
        </p:spPr>
      </p:pic>
      <p:sp>
        <p:nvSpPr>
          <p:cNvPr id="4" name="TextBox 3"/>
          <p:cNvSpPr txBox="1"/>
          <p:nvPr/>
        </p:nvSpPr>
        <p:spPr>
          <a:xfrm>
            <a:off x="152400" y="4343400"/>
            <a:ext cx="8686800" cy="1754326"/>
          </a:xfrm>
          <a:prstGeom prst="rect">
            <a:avLst/>
          </a:prstGeom>
          <a:noFill/>
        </p:spPr>
        <p:txBody>
          <a:bodyPr wrap="square" rtlCol="0">
            <a:spAutoFit/>
          </a:bodyPr>
          <a:lstStyle/>
          <a:p>
            <a:endParaRPr lang="en-US" dirty="0"/>
          </a:p>
          <a:p>
            <a:endParaRPr lang="en-US" i="1" dirty="0"/>
          </a:p>
          <a:p>
            <a:endParaRPr lang="en-US" i="1" dirty="0"/>
          </a:p>
          <a:p>
            <a:endParaRPr lang="en-US" i="1" dirty="0"/>
          </a:p>
          <a:p>
            <a:endParaRPr lang="en-US" i="1" dirty="0"/>
          </a:p>
          <a:p>
            <a:endParaRPr lang="en-US" dirty="0"/>
          </a:p>
        </p:txBody>
      </p:sp>
      <p:sp>
        <p:nvSpPr>
          <p:cNvPr id="5" name="TextBox 4"/>
          <p:cNvSpPr txBox="1"/>
          <p:nvPr/>
        </p:nvSpPr>
        <p:spPr>
          <a:xfrm>
            <a:off x="990600" y="5791200"/>
            <a:ext cx="5058309" cy="430887"/>
          </a:xfrm>
          <a:prstGeom prst="rect">
            <a:avLst/>
          </a:prstGeom>
          <a:noFill/>
        </p:spPr>
        <p:txBody>
          <a:bodyPr wrap="none" rtlCol="0">
            <a:spAutoFit/>
          </a:bodyPr>
          <a:lstStyle/>
          <a:p>
            <a:pPr algn="just"/>
            <a:r>
              <a:rPr lang="en-US" sz="2200" b="1" dirty="0">
                <a:latin typeface="Times New Roman" pitchFamily="18" charset="0"/>
                <a:cs typeface="Times New Roman" pitchFamily="18" charset="0"/>
              </a:rPr>
              <a:t>                      Fig. 4 Bragg’s spectrometer</a:t>
            </a:r>
            <a:endParaRPr lang="en-US" sz="2200"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D54BFE8C-B954-470A-B679-1205C7E42FBB}"/>
              </a:ext>
            </a:extLst>
          </p:cNvPr>
          <p:cNvSpPr txBox="1"/>
          <p:nvPr/>
        </p:nvSpPr>
        <p:spPr>
          <a:xfrm>
            <a:off x="2411467" y="544274"/>
            <a:ext cx="4577508" cy="461665"/>
          </a:xfrm>
          <a:prstGeom prst="rect">
            <a:avLst/>
          </a:prstGeom>
          <a:noFill/>
        </p:spPr>
        <p:txBody>
          <a:bodyPr wrap="square">
            <a:spAutoFit/>
          </a:bodyPr>
          <a:lstStyle/>
          <a:p>
            <a:pPr algn="ctr"/>
            <a:r>
              <a:rPr lang="en-US" sz="2400" b="1" dirty="0">
                <a:latin typeface="Times New Roman" pitchFamily="18" charset="0"/>
              </a:rPr>
              <a:t>BRAGG’S SPECTROMETER</a:t>
            </a:r>
            <a:endParaRPr lang="en-US" sz="2400" dirty="0">
              <a:latin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548680"/>
            <a:ext cx="8693242" cy="6001643"/>
          </a:xfrm>
          <a:prstGeom prst="rect">
            <a:avLst/>
          </a:prstGeom>
          <a:noFill/>
        </p:spPr>
        <p:txBody>
          <a:bodyPr wrap="square" rtlCol="0">
            <a:spAutoFit/>
          </a:bodyPr>
          <a:lstStyle/>
          <a:p>
            <a:r>
              <a:rPr lang="en-US" b="0" dirty="0">
                <a:latin typeface="Times New Roman" pitchFamily="18" charset="0"/>
              </a:rPr>
              <a:t>The graph plotted between the ionization current </a:t>
            </a:r>
            <a:r>
              <a:rPr lang="en-US" b="0" i="1" dirty="0">
                <a:latin typeface="Times New Roman" pitchFamily="18" charset="0"/>
              </a:rPr>
              <a:t>I and glancing angle </a:t>
            </a:r>
            <a:r>
              <a:rPr lang="en-US" b="0" i="1" dirty="0">
                <a:latin typeface="Times New Roman" pitchFamily="18" charset="0"/>
                <a:cs typeface="Times New Roman"/>
              </a:rPr>
              <a:t>θ </a:t>
            </a:r>
            <a:r>
              <a:rPr lang="en-US" b="0" i="1" dirty="0">
                <a:latin typeface="Times New Roman" pitchFamily="18" charset="0"/>
              </a:rPr>
              <a:t>for the NaCl crystal is shown in Figure.</a:t>
            </a:r>
          </a:p>
          <a:p>
            <a:endParaRPr lang="en-US" sz="2200" dirty="0">
              <a:latin typeface="Times New Roman" pitchFamily="18" charset="0"/>
            </a:endParaRPr>
          </a:p>
          <a:p>
            <a:endParaRPr lang="en-US" sz="2200" dirty="0">
              <a:latin typeface="Times New Roman" pitchFamily="18" charset="0"/>
            </a:endParaRPr>
          </a:p>
          <a:p>
            <a:endParaRPr lang="en-US" sz="2200" dirty="0">
              <a:latin typeface="Times New Roman" pitchFamily="18" charset="0"/>
            </a:endParaRPr>
          </a:p>
          <a:p>
            <a:endParaRPr lang="en-US" sz="2200" dirty="0">
              <a:latin typeface="Times New Roman" pitchFamily="18" charset="0"/>
            </a:endParaRPr>
          </a:p>
          <a:p>
            <a:endParaRPr lang="en-US" sz="2200" dirty="0">
              <a:latin typeface="Times New Roman" pitchFamily="18" charset="0"/>
            </a:endParaRPr>
          </a:p>
          <a:p>
            <a:endParaRPr lang="en-US" sz="2200" dirty="0">
              <a:latin typeface="Times New Roman" pitchFamily="18" charset="0"/>
            </a:endParaRPr>
          </a:p>
          <a:p>
            <a:endParaRPr lang="en-US" sz="2200" dirty="0">
              <a:latin typeface="Times New Roman" pitchFamily="18" charset="0"/>
            </a:endParaRPr>
          </a:p>
          <a:p>
            <a:endParaRPr lang="en-US" sz="2200" dirty="0">
              <a:latin typeface="Times New Roman" pitchFamily="18" charset="0"/>
            </a:endParaRPr>
          </a:p>
          <a:p>
            <a:endParaRPr lang="en-US" sz="2200" dirty="0">
              <a:latin typeface="Times New Roman" pitchFamily="18" charset="0"/>
            </a:endParaRPr>
          </a:p>
          <a:p>
            <a:endParaRPr lang="en-US" sz="2200" dirty="0">
              <a:latin typeface="Times New Roman" pitchFamily="18" charset="0"/>
            </a:endParaRPr>
          </a:p>
          <a:p>
            <a:endParaRPr lang="en-US" sz="2200" i="1" dirty="0">
              <a:latin typeface="Times New Roman" pitchFamily="18" charset="0"/>
            </a:endParaRPr>
          </a:p>
          <a:p>
            <a:r>
              <a:rPr lang="en-US" b="0" i="1" dirty="0">
                <a:latin typeface="Times New Roman" pitchFamily="18" charset="0"/>
              </a:rPr>
              <a:t>The number of peaks in the curve corresponds to those glancing angles which satisfy  Bragg’s equation, i.e., </a:t>
            </a:r>
          </a:p>
          <a:p>
            <a:pPr algn="ctr"/>
            <a:r>
              <a:rPr lang="en-US" b="0" i="1" dirty="0">
                <a:latin typeface="Times New Roman" pitchFamily="18" charset="0"/>
              </a:rPr>
              <a:t>2d sin </a:t>
            </a:r>
            <a:r>
              <a:rPr lang="el-GR" b="0" i="1" dirty="0">
                <a:latin typeface="Times New Roman" pitchFamily="18" charset="0"/>
                <a:cs typeface="Times New Roman"/>
              </a:rPr>
              <a:t>θ</a:t>
            </a:r>
            <a:r>
              <a:rPr lang="en-US" b="0" i="1" dirty="0">
                <a:latin typeface="Times New Roman" pitchFamily="18" charset="0"/>
              </a:rPr>
              <a:t> = n </a:t>
            </a:r>
            <a:r>
              <a:rPr lang="el-GR" b="0" i="1" dirty="0">
                <a:latin typeface="Times New Roman" pitchFamily="18" charset="0"/>
                <a:cs typeface="Times New Roman"/>
              </a:rPr>
              <a:t>λ</a:t>
            </a:r>
            <a:endParaRPr lang="en-US" b="0" i="1" dirty="0">
              <a:latin typeface="Times New Roman" pitchFamily="18" charset="0"/>
              <a:cs typeface="Times New Roman"/>
            </a:endParaRPr>
          </a:p>
          <a:p>
            <a:endParaRPr lang="en-US" sz="2200" i="1" dirty="0">
              <a:latin typeface="Times New Roman" pitchFamily="18" charset="0"/>
              <a:cs typeface="Times New Roman"/>
            </a:endParaRPr>
          </a:p>
        </p:txBody>
      </p:sp>
      <p:pic>
        <p:nvPicPr>
          <p:cNvPr id="3" name="Picture 2"/>
          <p:cNvPicPr>
            <a:picLocks noChangeAspect="1" noChangeArrowheads="1"/>
          </p:cNvPicPr>
          <p:nvPr/>
        </p:nvPicPr>
        <p:blipFill>
          <a:blip r:embed="rId2"/>
          <a:srcRect/>
          <a:stretch>
            <a:fillRect/>
          </a:stretch>
        </p:blipFill>
        <p:spPr bwMode="auto">
          <a:xfrm>
            <a:off x="2123728" y="1628800"/>
            <a:ext cx="3676095" cy="299327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 y="1182231"/>
            <a:ext cx="8763000" cy="4862870"/>
          </a:xfrm>
          <a:prstGeom prst="rect">
            <a:avLst/>
          </a:prstGeom>
          <a:noFill/>
        </p:spPr>
        <p:txBody>
          <a:bodyPr wrap="square" rtlCol="0">
            <a:spAutoFit/>
          </a:bodyPr>
          <a:lstStyle/>
          <a:p>
            <a:pPr marL="342900" indent="-342900" algn="just">
              <a:buFont typeface="Wingdings" panose="05000000000000000000" pitchFamily="2" charset="2"/>
              <a:buChar char="Ø"/>
            </a:pPr>
            <a:r>
              <a:rPr lang="en-US" b="0" dirty="0">
                <a:latin typeface="Times New Roman" pitchFamily="18" charset="0"/>
              </a:rPr>
              <a:t>From the experimental observations, the following facts have been established: </a:t>
            </a:r>
          </a:p>
          <a:p>
            <a:pPr marL="342900" indent="-342900" algn="just">
              <a:buFont typeface="Wingdings" panose="05000000000000000000" pitchFamily="2" charset="2"/>
              <a:buChar char="Ø"/>
            </a:pPr>
            <a:endParaRPr lang="en-US" b="0" dirty="0">
              <a:latin typeface="Times New Roman" pitchFamily="18" charset="0"/>
            </a:endParaRPr>
          </a:p>
          <a:p>
            <a:pPr marL="514350" indent="-514350" algn="just">
              <a:buFont typeface="Wingdings" panose="05000000000000000000" pitchFamily="2" charset="2"/>
              <a:buChar char="Ø"/>
            </a:pPr>
            <a:r>
              <a:rPr lang="en-US" b="0" dirty="0">
                <a:latin typeface="Times New Roman" pitchFamily="18" charset="0"/>
              </a:rPr>
              <a:t>(i) As the order of spectrum increases, the intensity of the reflected X-rays decreases. </a:t>
            </a:r>
          </a:p>
          <a:p>
            <a:pPr marL="514350" indent="-51435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r>
              <a:rPr lang="en-US" b="0" dirty="0">
                <a:latin typeface="Times New Roman" pitchFamily="18" charset="0"/>
              </a:rPr>
              <a:t>(ii) The ionization current does not fall to zero for any value of glancing angle </a:t>
            </a:r>
            <a:r>
              <a:rPr lang="en-US" b="0" dirty="0">
                <a:latin typeface="Times New Roman" pitchFamily="18" charset="0"/>
                <a:cs typeface="Times New Roman"/>
              </a:rPr>
              <a:t>θ</a:t>
            </a:r>
            <a:r>
              <a:rPr lang="en-US" b="0" dirty="0">
                <a:latin typeface="Times New Roman" pitchFamily="18" charset="0"/>
              </a:rPr>
              <a:t>, but it does attain a maximum value for certain glancing angles.   </a:t>
            </a:r>
          </a:p>
          <a:p>
            <a:pPr algn="just"/>
            <a:endParaRPr lang="en-US" b="0" dirty="0">
              <a:latin typeface="Times New Roman" pitchFamily="18" charset="0"/>
            </a:endParaRPr>
          </a:p>
          <a:p>
            <a:pPr marL="342900" indent="-342900" algn="just">
              <a:buFont typeface="Wingdings" panose="05000000000000000000" pitchFamily="2" charset="2"/>
              <a:buChar char="Ø"/>
            </a:pPr>
            <a:r>
              <a:rPr lang="en-US" b="0" dirty="0"/>
              <a:t>I</a:t>
            </a:r>
            <a:r>
              <a:rPr lang="en-US" b="0" dirty="0">
                <a:latin typeface="Times New Roman" pitchFamily="18" charset="0"/>
              </a:rPr>
              <a:t>t indicates that there is continuous spectrum over which the characteristic line spectrum is superimposed.</a:t>
            </a:r>
          </a:p>
          <a:p>
            <a:pPr algn="just"/>
            <a:endParaRPr lang="en-US" sz="2200" i="1" dirty="0">
              <a:latin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Altbilgi Yer Tutucusu"/>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8" name="5 Slayt Numarası Yer Tutucusu"/>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3AF3F91-EA0F-49AF-B50A-268034CBB7BA}" type="slidenum">
              <a:rPr lang="en-IN" smtClean="0"/>
              <a:pPr/>
              <a:t>2</a:t>
            </a:fld>
            <a:endParaRPr lang="en-US"/>
          </a:p>
        </p:txBody>
      </p:sp>
      <p:grpSp>
        <p:nvGrpSpPr>
          <p:cNvPr id="2" name="Group 7"/>
          <p:cNvGrpSpPr>
            <a:grpSpLocks/>
          </p:cNvGrpSpPr>
          <p:nvPr/>
        </p:nvGrpSpPr>
        <p:grpSpPr bwMode="auto">
          <a:xfrm>
            <a:off x="274638" y="2204864"/>
            <a:ext cx="8820149" cy="3325813"/>
            <a:chOff x="0" y="1516"/>
            <a:chExt cx="5563" cy="2095"/>
          </a:xfrm>
        </p:grpSpPr>
        <p:pic>
          <p:nvPicPr>
            <p:cNvPr id="88071" name="Picture 8" descr="mc_atom_bkgrd"/>
            <p:cNvPicPr>
              <a:picLocks noChangeAspect="1" noChangeArrowheads="1"/>
            </p:cNvPicPr>
            <p:nvPr/>
          </p:nvPicPr>
          <p:blipFill>
            <a:blip r:embed="rId2">
              <a:lum bright="-24000" contrast="42000"/>
            </a:blip>
            <a:srcRect l="-1448" t="16992" r="5116" b="11589"/>
            <a:stretch>
              <a:fillRect/>
            </a:stretch>
          </p:blipFill>
          <p:spPr bwMode="auto">
            <a:xfrm>
              <a:off x="2701" y="1602"/>
              <a:ext cx="2862" cy="2009"/>
            </a:xfrm>
            <a:prstGeom prst="rect">
              <a:avLst/>
            </a:prstGeom>
            <a:noFill/>
            <a:ln w="9525">
              <a:noFill/>
              <a:miter lim="800000"/>
              <a:headEnd/>
              <a:tailEnd/>
            </a:ln>
          </p:spPr>
        </p:pic>
        <p:pic>
          <p:nvPicPr>
            <p:cNvPr id="88072" name="Picture 9" descr="mc_atom_bkgrd"/>
            <p:cNvPicPr>
              <a:picLocks noChangeAspect="1" noChangeArrowheads="1"/>
            </p:cNvPicPr>
            <p:nvPr/>
          </p:nvPicPr>
          <p:blipFill>
            <a:blip r:embed="rId2">
              <a:lum bright="-24000" contrast="42000"/>
            </a:blip>
            <a:srcRect t="16992" r="5452" b="10843"/>
            <a:stretch>
              <a:fillRect/>
            </a:stretch>
          </p:blipFill>
          <p:spPr bwMode="auto">
            <a:xfrm>
              <a:off x="0" y="1516"/>
              <a:ext cx="2809" cy="2030"/>
            </a:xfrm>
            <a:prstGeom prst="rect">
              <a:avLst/>
            </a:prstGeom>
            <a:noFill/>
            <a:ln w="9525">
              <a:noFill/>
              <a:miter lim="800000"/>
              <a:headEnd/>
              <a:tailEnd/>
            </a:ln>
          </p:spPr>
        </p:pic>
      </p:grpSp>
      <p:sp>
        <p:nvSpPr>
          <p:cNvPr id="88069" name="Rectangle 5"/>
          <p:cNvSpPr>
            <a:spLocks noGrp="1" noChangeArrowheads="1"/>
          </p:cNvSpPr>
          <p:nvPr>
            <p:ph type="title"/>
          </p:nvPr>
        </p:nvSpPr>
        <p:spPr>
          <a:xfrm>
            <a:off x="1115616" y="371453"/>
            <a:ext cx="7848600" cy="465259"/>
          </a:xfrm>
        </p:spPr>
        <p:txBody>
          <a:bodyPr/>
          <a:lstStyle/>
          <a:p>
            <a:pPr algn="ctr"/>
            <a:r>
              <a:rPr lang="en-US" sz="3200" b="1" dirty="0">
                <a:latin typeface="Times New Roman" pitchFamily="18" charset="0"/>
                <a:cs typeface="Times New Roman" pitchFamily="18" charset="0"/>
              </a:rPr>
              <a:t>X-rays and Compton Effect</a:t>
            </a:r>
          </a:p>
        </p:txBody>
      </p:sp>
      <p:sp>
        <p:nvSpPr>
          <p:cNvPr id="88070" name="Rectangle 6"/>
          <p:cNvSpPr>
            <a:spLocks noGrp="1" noChangeArrowheads="1"/>
          </p:cNvSpPr>
          <p:nvPr>
            <p:ph type="body" idx="1"/>
          </p:nvPr>
        </p:nvSpPr>
        <p:spPr>
          <a:xfrm>
            <a:off x="274639" y="2084387"/>
            <a:ext cx="8820150" cy="2359062"/>
          </a:xfrm>
        </p:spPr>
        <p:txBody>
          <a:bodyPr/>
          <a:lstStyle/>
          <a:p>
            <a:pPr algn="just">
              <a:buFont typeface="Wingdings" pitchFamily="2" charset="2"/>
              <a:buChar char="Ø"/>
            </a:pPr>
            <a:r>
              <a:rPr lang="en-US" sz="2800" b="1" dirty="0">
                <a:solidFill>
                  <a:srgbClr val="002060"/>
                </a:solidFill>
                <a:latin typeface="Times New Roman" pitchFamily="18" charset="0"/>
                <a:cs typeface="Times New Roman" pitchFamily="18" charset="0"/>
              </a:rPr>
              <a:t>In 1985 Professor Wilhelm </a:t>
            </a:r>
            <a:r>
              <a:rPr lang="en-US" sz="2800" b="1" dirty="0" err="1">
                <a:solidFill>
                  <a:srgbClr val="002060"/>
                </a:solidFill>
                <a:latin typeface="Times New Roman" pitchFamily="18" charset="0"/>
                <a:cs typeface="Times New Roman" pitchFamily="18" charset="0"/>
              </a:rPr>
              <a:t>Condrad</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Röntgen</a:t>
            </a:r>
            <a:r>
              <a:rPr lang="en-US" sz="2800" b="1" dirty="0">
                <a:solidFill>
                  <a:srgbClr val="002060"/>
                </a:solidFill>
                <a:latin typeface="Times New Roman" pitchFamily="18" charset="0"/>
                <a:cs typeface="Times New Roman" pitchFamily="18" charset="0"/>
              </a:rPr>
              <a:t> found some highly penetrating radiations named as X-rays.</a:t>
            </a:r>
          </a:p>
          <a:p>
            <a:pPr marL="0" indent="0" algn="just">
              <a:buNone/>
            </a:pPr>
            <a:endParaRPr lang="en-US" sz="2800" b="1" dirty="0">
              <a:solidFill>
                <a:srgbClr val="002060"/>
              </a:solidFill>
              <a:latin typeface="Times New Roman" pitchFamily="18" charset="0"/>
              <a:cs typeface="Times New Roman" pitchFamily="18" charset="0"/>
            </a:endParaRPr>
          </a:p>
          <a:p>
            <a:pPr algn="just">
              <a:buFont typeface="Wingdings" pitchFamily="2" charset="2"/>
              <a:buChar char="Ø"/>
            </a:pPr>
            <a:r>
              <a:rPr lang="en-US" sz="2800" b="1" dirty="0">
                <a:solidFill>
                  <a:srgbClr val="002060"/>
                </a:solidFill>
                <a:latin typeface="Times New Roman" pitchFamily="18" charset="0"/>
                <a:cs typeface="Times New Roman" pitchFamily="18" charset="0"/>
              </a:rPr>
              <a:t>X-Rays are electromagnetic rays having shorter wavelength lying in the range </a:t>
            </a:r>
            <a:r>
              <a:rPr lang="nb-NO" sz="2800" b="1" dirty="0">
                <a:solidFill>
                  <a:srgbClr val="002060"/>
                </a:solidFill>
                <a:latin typeface="Times New Roman" pitchFamily="18" charset="0"/>
                <a:cs typeface="Times New Roman" pitchFamily="18" charset="0"/>
              </a:rPr>
              <a:t>from 0.01 Å to 10 Å.</a:t>
            </a:r>
          </a:p>
          <a:p>
            <a:pPr marL="533400" indent="-533400" eaLnBrk="1" hangingPunct="1">
              <a:lnSpc>
                <a:spcPct val="80000"/>
              </a:lnSpc>
              <a:buFont typeface="Wingdings" pitchFamily="2" charset="2"/>
              <a:buNone/>
            </a:pPr>
            <a:r>
              <a:rPr lang="en-GB" sz="2600" dirty="0"/>
              <a:t>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Altbilgi Yer Tutucusu"/>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8" name="5 Slayt Numarası Yer Tutucusu"/>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3AF3F91-EA0F-49AF-B50A-268034CBB7BA}" type="slidenum">
              <a:rPr lang="en-IN" smtClean="0"/>
              <a:pPr>
                <a:defRPr/>
              </a:pPr>
              <a:t>3</a:t>
            </a:fld>
            <a:endParaRPr lang="en-US"/>
          </a:p>
        </p:txBody>
      </p:sp>
      <p:grpSp>
        <p:nvGrpSpPr>
          <p:cNvPr id="2" name="Group 7"/>
          <p:cNvGrpSpPr>
            <a:grpSpLocks/>
          </p:cNvGrpSpPr>
          <p:nvPr/>
        </p:nvGrpSpPr>
        <p:grpSpPr bwMode="auto">
          <a:xfrm>
            <a:off x="323528" y="2187662"/>
            <a:ext cx="8507735" cy="3325726"/>
            <a:chOff x="0" y="1516"/>
            <a:chExt cx="5563" cy="2095"/>
          </a:xfrm>
        </p:grpSpPr>
        <p:pic>
          <p:nvPicPr>
            <p:cNvPr id="88071" name="Picture 8" descr="mc_atom_bkgrd"/>
            <p:cNvPicPr>
              <a:picLocks noChangeAspect="1" noChangeArrowheads="1"/>
            </p:cNvPicPr>
            <p:nvPr/>
          </p:nvPicPr>
          <p:blipFill>
            <a:blip r:embed="rId2">
              <a:lum bright="-24000" contrast="42000"/>
            </a:blip>
            <a:srcRect l="-1448" t="16992" r="5116" b="11589"/>
            <a:stretch>
              <a:fillRect/>
            </a:stretch>
          </p:blipFill>
          <p:spPr bwMode="auto">
            <a:xfrm>
              <a:off x="2701" y="1602"/>
              <a:ext cx="2862" cy="2009"/>
            </a:xfrm>
            <a:prstGeom prst="rect">
              <a:avLst/>
            </a:prstGeom>
            <a:noFill/>
            <a:ln w="9525">
              <a:noFill/>
              <a:miter lim="800000"/>
              <a:headEnd/>
              <a:tailEnd/>
            </a:ln>
          </p:spPr>
        </p:pic>
        <p:pic>
          <p:nvPicPr>
            <p:cNvPr id="88072" name="Picture 9" descr="mc_atom_bkgrd"/>
            <p:cNvPicPr>
              <a:picLocks noChangeAspect="1" noChangeArrowheads="1"/>
            </p:cNvPicPr>
            <p:nvPr/>
          </p:nvPicPr>
          <p:blipFill>
            <a:blip r:embed="rId2">
              <a:lum bright="-24000" contrast="42000"/>
            </a:blip>
            <a:srcRect t="16992" r="5452" b="10843"/>
            <a:stretch>
              <a:fillRect/>
            </a:stretch>
          </p:blipFill>
          <p:spPr bwMode="auto">
            <a:xfrm>
              <a:off x="0" y="1516"/>
              <a:ext cx="2809" cy="2030"/>
            </a:xfrm>
            <a:prstGeom prst="rect">
              <a:avLst/>
            </a:prstGeom>
            <a:noFill/>
            <a:ln w="9525">
              <a:noFill/>
              <a:miter lim="800000"/>
              <a:headEnd/>
              <a:tailEnd/>
            </a:ln>
          </p:spPr>
        </p:pic>
      </p:grpSp>
      <p:sp>
        <p:nvSpPr>
          <p:cNvPr id="88069" name="Rectangle 5"/>
          <p:cNvSpPr>
            <a:spLocks noGrp="1" noChangeArrowheads="1"/>
          </p:cNvSpPr>
          <p:nvPr>
            <p:ph type="title"/>
          </p:nvPr>
        </p:nvSpPr>
        <p:spPr>
          <a:xfrm>
            <a:off x="1115616" y="371453"/>
            <a:ext cx="7848600" cy="465259"/>
          </a:xfrm>
        </p:spPr>
        <p:txBody>
          <a:bodyPr/>
          <a:lstStyle/>
          <a:p>
            <a:pPr algn="ctr"/>
            <a:r>
              <a:rPr lang="en-US" sz="3200" b="1" dirty="0">
                <a:latin typeface="Times New Roman" pitchFamily="18" charset="0"/>
                <a:cs typeface="Times New Roman" pitchFamily="18" charset="0"/>
              </a:rPr>
              <a:t>PRODUCTION OF X-RAYS</a:t>
            </a:r>
          </a:p>
        </p:txBody>
      </p:sp>
      <p:sp>
        <p:nvSpPr>
          <p:cNvPr id="88070" name="Rectangle 6"/>
          <p:cNvSpPr>
            <a:spLocks noGrp="1" noChangeArrowheads="1"/>
          </p:cNvSpPr>
          <p:nvPr>
            <p:ph type="body" idx="1"/>
          </p:nvPr>
        </p:nvSpPr>
        <p:spPr>
          <a:xfrm>
            <a:off x="161925" y="1069938"/>
            <a:ext cx="8820150" cy="5286412"/>
          </a:xfrm>
        </p:spPr>
        <p:txBody>
          <a:bodyPr/>
          <a:lstStyle/>
          <a:p>
            <a:pPr algn="just" eaLnBrk="1" hangingPunct="1">
              <a:lnSpc>
                <a:spcPct val="80000"/>
              </a:lnSpc>
              <a:buFont typeface="Wingdings" panose="05000000000000000000" pitchFamily="2" charset="2"/>
              <a:buChar char="§"/>
            </a:pPr>
            <a:r>
              <a:rPr lang="en-US" sz="2800" dirty="0">
                <a:latin typeface="Times New Roman" pitchFamily="18" charset="0"/>
                <a:cs typeface="Times New Roman" pitchFamily="18" charset="0"/>
              </a:rPr>
              <a:t>When electrons with high value of kinetic energy collide with the target metal of high melting point and large atomic weight, X-rays are produced.</a:t>
            </a:r>
          </a:p>
          <a:p>
            <a:pPr marL="0" indent="0" algn="just" eaLnBrk="1" hangingPunct="1">
              <a:lnSpc>
                <a:spcPct val="80000"/>
              </a:lnSpc>
              <a:buNone/>
            </a:pPr>
            <a:endParaRPr lang="en-GB" sz="2600" dirty="0"/>
          </a:p>
          <a:p>
            <a:pPr marL="0" indent="0" algn="just" eaLnBrk="1" hangingPunct="1">
              <a:lnSpc>
                <a:spcPct val="80000"/>
              </a:lnSpc>
              <a:buNone/>
            </a:pPr>
            <a:endParaRPr lang="en-GB" sz="2600" u="sng" dirty="0"/>
          </a:p>
        </p:txBody>
      </p:sp>
      <p:pic>
        <p:nvPicPr>
          <p:cNvPr id="9" name="Picture 2">
            <a:extLst>
              <a:ext uri="{FF2B5EF4-FFF2-40B4-BE49-F238E27FC236}">
                <a16:creationId xmlns:a16="http://schemas.microsoft.com/office/drawing/2014/main" id="{B32E66EF-ED9B-4DD6-A225-201E91B80DC1}"/>
              </a:ext>
            </a:extLst>
          </p:cNvPr>
          <p:cNvPicPr>
            <a:picLocks noChangeAspect="1" noChangeArrowheads="1"/>
          </p:cNvPicPr>
          <p:nvPr/>
        </p:nvPicPr>
        <p:blipFill>
          <a:blip r:embed="rId3"/>
          <a:srcRect/>
          <a:stretch>
            <a:fillRect/>
          </a:stretch>
        </p:blipFill>
        <p:spPr bwMode="auto">
          <a:xfrm>
            <a:off x="2438735" y="2420888"/>
            <a:ext cx="5180319" cy="3125837"/>
          </a:xfrm>
          <a:prstGeom prst="rect">
            <a:avLst/>
          </a:prstGeom>
          <a:noFill/>
          <a:ln w="9525">
            <a:noFill/>
            <a:miter lim="800000"/>
            <a:headEnd/>
            <a:tailEnd/>
          </a:ln>
          <a:effectLst/>
        </p:spPr>
      </p:pic>
      <p:sp>
        <p:nvSpPr>
          <p:cNvPr id="10" name="TextBox 9">
            <a:extLst>
              <a:ext uri="{FF2B5EF4-FFF2-40B4-BE49-F238E27FC236}">
                <a16:creationId xmlns:a16="http://schemas.microsoft.com/office/drawing/2014/main" id="{E8D18B4C-8898-4798-8091-303E5D5143BB}"/>
              </a:ext>
            </a:extLst>
          </p:cNvPr>
          <p:cNvSpPr txBox="1"/>
          <p:nvPr/>
        </p:nvSpPr>
        <p:spPr>
          <a:xfrm>
            <a:off x="2771800" y="5710656"/>
            <a:ext cx="4114973" cy="430887"/>
          </a:xfrm>
          <a:prstGeom prst="rect">
            <a:avLst/>
          </a:prstGeom>
          <a:noFill/>
        </p:spPr>
        <p:txBody>
          <a:bodyPr wrap="none" rtlCol="0">
            <a:spAutoFit/>
          </a:bodyPr>
          <a:lstStyle/>
          <a:p>
            <a:pPr algn="just"/>
            <a:r>
              <a:rPr lang="en-US" sz="2200" b="1" dirty="0">
                <a:latin typeface="Times New Roman" pitchFamily="18" charset="0"/>
                <a:cs typeface="Times New Roman" pitchFamily="18" charset="0"/>
              </a:rPr>
              <a:t> Coolidge tube producing X-rays</a:t>
            </a:r>
          </a:p>
        </p:txBody>
      </p:sp>
    </p:spTree>
    <p:extLst>
      <p:ext uri="{BB962C8B-B14F-4D97-AF65-F5344CB8AC3E}">
        <p14:creationId xmlns:p14="http://schemas.microsoft.com/office/powerpoint/2010/main" val="212353902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3 Altbilgi Yer Tutucusu"/>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45" name="4 Slayt Numarası Yer Tutucusu"/>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3AF3F91-EA0F-49AF-B50A-268034CBB7BA}" type="slidenum">
              <a:rPr lang="en-IN" smtClean="0"/>
              <a:pPr/>
              <a:t>4</a:t>
            </a:fld>
            <a:endParaRPr lang="en-US"/>
          </a:p>
        </p:txBody>
      </p:sp>
      <p:sp>
        <p:nvSpPr>
          <p:cNvPr id="89121" name="Rectangle 35"/>
          <p:cNvSpPr>
            <a:spLocks noGrp="1" noChangeArrowheads="1"/>
          </p:cNvSpPr>
          <p:nvPr>
            <p:ph type="title"/>
          </p:nvPr>
        </p:nvSpPr>
        <p:spPr>
          <a:xfrm>
            <a:off x="1148419" y="488844"/>
            <a:ext cx="7848600" cy="685800"/>
          </a:xfrm>
        </p:spPr>
        <p:txBody>
          <a:bodyPr/>
          <a:lstStyle/>
          <a:p>
            <a:pPr algn="ctr"/>
            <a:r>
              <a:rPr lang="en-US" sz="3600" b="1" dirty="0">
                <a:latin typeface="Times New Roman" pitchFamily="18" charset="0"/>
                <a:cs typeface="Times New Roman" pitchFamily="18" charset="0"/>
              </a:rPr>
              <a:t>X-RAY SPECTRA</a:t>
            </a:r>
          </a:p>
        </p:txBody>
      </p:sp>
      <p:cxnSp>
        <p:nvCxnSpPr>
          <p:cNvPr id="18" name="Straight Arrow Connector 17">
            <a:extLst>
              <a:ext uri="{FF2B5EF4-FFF2-40B4-BE49-F238E27FC236}">
                <a16:creationId xmlns:a16="http://schemas.microsoft.com/office/drawing/2014/main" id="{AEBB1918-F298-4C5E-A0DE-743321838CD6}"/>
              </a:ext>
            </a:extLst>
          </p:cNvPr>
          <p:cNvCxnSpPr>
            <a:cxnSpLocks/>
          </p:cNvCxnSpPr>
          <p:nvPr/>
        </p:nvCxnSpPr>
        <p:spPr>
          <a:xfrm flipH="1">
            <a:off x="3923431" y="1037660"/>
            <a:ext cx="1122784" cy="11093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6DAB089-1454-471A-92A2-6A1D39C262A1}"/>
              </a:ext>
            </a:extLst>
          </p:cNvPr>
          <p:cNvCxnSpPr>
            <a:cxnSpLocks/>
          </p:cNvCxnSpPr>
          <p:nvPr/>
        </p:nvCxnSpPr>
        <p:spPr>
          <a:xfrm>
            <a:off x="5046215" y="1052734"/>
            <a:ext cx="1202185" cy="1191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3767012-D78C-4DE4-ADA9-F666CCC600A1}"/>
              </a:ext>
            </a:extLst>
          </p:cNvPr>
          <p:cNvSpPr txBox="1"/>
          <p:nvPr/>
        </p:nvSpPr>
        <p:spPr>
          <a:xfrm>
            <a:off x="2312739" y="2089256"/>
            <a:ext cx="2401619" cy="430887"/>
          </a:xfrm>
          <a:prstGeom prst="rect">
            <a:avLst/>
          </a:prstGeom>
          <a:noFill/>
        </p:spPr>
        <p:txBody>
          <a:bodyPr wrap="none" rtlCol="0">
            <a:spAutoFit/>
          </a:bodyPr>
          <a:lstStyle/>
          <a:p>
            <a:r>
              <a:rPr lang="en-US" sz="2200" dirty="0">
                <a:latin typeface="Times New Roman" pitchFamily="18" charset="0"/>
                <a:cs typeface="Times New Roman" pitchFamily="18" charset="0"/>
              </a:rPr>
              <a:t>Continuous Spectra</a:t>
            </a:r>
          </a:p>
        </p:txBody>
      </p:sp>
      <p:sp>
        <p:nvSpPr>
          <p:cNvPr id="23" name="TextBox 22">
            <a:extLst>
              <a:ext uri="{FF2B5EF4-FFF2-40B4-BE49-F238E27FC236}">
                <a16:creationId xmlns:a16="http://schemas.microsoft.com/office/drawing/2014/main" id="{6E4CB226-C482-4B35-B93E-AD0D49AD7BEB}"/>
              </a:ext>
            </a:extLst>
          </p:cNvPr>
          <p:cNvSpPr txBox="1"/>
          <p:nvPr/>
        </p:nvSpPr>
        <p:spPr>
          <a:xfrm>
            <a:off x="5362780" y="2146986"/>
            <a:ext cx="2667718" cy="430887"/>
          </a:xfrm>
          <a:prstGeom prst="rect">
            <a:avLst/>
          </a:prstGeom>
          <a:noFill/>
        </p:spPr>
        <p:txBody>
          <a:bodyPr wrap="none" rtlCol="0">
            <a:spAutoFit/>
          </a:bodyPr>
          <a:lstStyle/>
          <a:p>
            <a:r>
              <a:rPr lang="en-US" sz="2200" dirty="0">
                <a:latin typeface="Times New Roman" pitchFamily="18" charset="0"/>
                <a:cs typeface="Times New Roman" pitchFamily="18" charset="0"/>
              </a:rPr>
              <a:t>Characteristic Spectra</a:t>
            </a:r>
          </a:p>
        </p:txBody>
      </p:sp>
      <p:sp>
        <p:nvSpPr>
          <p:cNvPr id="24" name="Down Arrow 15">
            <a:extLst>
              <a:ext uri="{FF2B5EF4-FFF2-40B4-BE49-F238E27FC236}">
                <a16:creationId xmlns:a16="http://schemas.microsoft.com/office/drawing/2014/main" id="{1ED68F16-C4B6-412C-8A81-18B1A97B03A4}"/>
              </a:ext>
            </a:extLst>
          </p:cNvPr>
          <p:cNvSpPr/>
          <p:nvPr/>
        </p:nvSpPr>
        <p:spPr>
          <a:xfrm>
            <a:off x="3361148" y="2564222"/>
            <a:ext cx="304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own Arrow 14">
            <a:extLst>
              <a:ext uri="{FF2B5EF4-FFF2-40B4-BE49-F238E27FC236}">
                <a16:creationId xmlns:a16="http://schemas.microsoft.com/office/drawing/2014/main" id="{7BC79F53-2D8A-4F22-A61F-786A0CEA2444}"/>
              </a:ext>
            </a:extLst>
          </p:cNvPr>
          <p:cNvSpPr/>
          <p:nvPr/>
        </p:nvSpPr>
        <p:spPr>
          <a:xfrm>
            <a:off x="6248400" y="2550151"/>
            <a:ext cx="304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
            <a:extLst>
              <a:ext uri="{FF2B5EF4-FFF2-40B4-BE49-F238E27FC236}">
                <a16:creationId xmlns:a16="http://schemas.microsoft.com/office/drawing/2014/main" id="{3CE52712-8B94-4E94-B7EB-392B9C00D7F8}"/>
              </a:ext>
            </a:extLst>
          </p:cNvPr>
          <p:cNvPicPr>
            <a:picLocks noChangeAspect="1" noChangeArrowheads="1"/>
          </p:cNvPicPr>
          <p:nvPr/>
        </p:nvPicPr>
        <p:blipFill>
          <a:blip r:embed="rId2"/>
          <a:srcRect/>
          <a:stretch>
            <a:fillRect/>
          </a:stretch>
        </p:blipFill>
        <p:spPr bwMode="auto">
          <a:xfrm>
            <a:off x="1762330" y="3506970"/>
            <a:ext cx="3600450" cy="2543175"/>
          </a:xfrm>
          <a:prstGeom prst="rect">
            <a:avLst/>
          </a:prstGeom>
          <a:noFill/>
          <a:ln w="9525">
            <a:noFill/>
            <a:miter lim="800000"/>
            <a:headEnd/>
            <a:tailEnd/>
          </a:ln>
          <a:effectLst/>
        </p:spPr>
      </p:pic>
      <p:pic>
        <p:nvPicPr>
          <p:cNvPr id="27" name="Picture 3">
            <a:extLst>
              <a:ext uri="{FF2B5EF4-FFF2-40B4-BE49-F238E27FC236}">
                <a16:creationId xmlns:a16="http://schemas.microsoft.com/office/drawing/2014/main" id="{EF9735A4-AC97-44CE-952F-88E04407FEB2}"/>
              </a:ext>
            </a:extLst>
          </p:cNvPr>
          <p:cNvPicPr>
            <a:picLocks noChangeAspect="1" noChangeArrowheads="1"/>
          </p:cNvPicPr>
          <p:nvPr/>
        </p:nvPicPr>
        <p:blipFill>
          <a:blip r:embed="rId3"/>
          <a:srcRect/>
          <a:stretch>
            <a:fillRect/>
          </a:stretch>
        </p:blipFill>
        <p:spPr bwMode="auto">
          <a:xfrm>
            <a:off x="5186926" y="3670527"/>
            <a:ext cx="3019425" cy="2352675"/>
          </a:xfrm>
          <a:prstGeom prst="rect">
            <a:avLst/>
          </a:prstGeom>
          <a:noFill/>
          <a:ln w="9525">
            <a:noFill/>
            <a:miter lim="800000"/>
            <a:headEnd/>
            <a:tailEnd/>
          </a:ln>
          <a:effec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98D212-C6F7-4853-B1B6-58970A996222}"/>
              </a:ext>
            </a:extLst>
          </p:cNvPr>
          <p:cNvSpPr txBox="1"/>
          <p:nvPr/>
        </p:nvSpPr>
        <p:spPr>
          <a:xfrm>
            <a:off x="215515" y="1066245"/>
            <a:ext cx="8712968" cy="4401205"/>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b="0" dirty="0">
                <a:latin typeface="Times New Roman" pitchFamily="18" charset="0"/>
                <a:cs typeface="Times New Roman" pitchFamily="18" charset="0"/>
              </a:rPr>
              <a:t>When high velocity electrons penetrates through the outer shells of the  target atom and strikes with an electron in the inner shell. </a:t>
            </a:r>
          </a:p>
          <a:p>
            <a:pPr marL="457200" indent="-457200" algn="just">
              <a:buFont typeface="Wingdings" panose="05000000000000000000" pitchFamily="2" charset="2"/>
              <a:buChar char="Ø"/>
            </a:pPr>
            <a:endParaRPr lang="en-US" sz="2800" b="0" dirty="0">
              <a:latin typeface="Times New Roman" pitchFamily="18" charset="0"/>
              <a:cs typeface="Times New Roman" pitchFamily="18" charset="0"/>
            </a:endParaRPr>
          </a:p>
          <a:p>
            <a:pPr marL="457200" indent="-457200" algn="just">
              <a:buFont typeface="Wingdings" panose="05000000000000000000" pitchFamily="2" charset="2"/>
              <a:buChar char="Ø"/>
            </a:pPr>
            <a:r>
              <a:rPr lang="en-US" sz="2800" b="0" dirty="0">
                <a:latin typeface="Times New Roman" pitchFamily="18" charset="0"/>
                <a:cs typeface="Times New Roman" pitchFamily="18" charset="0"/>
              </a:rPr>
              <a:t>Due to collision electron from the inner shell is knocked out vacancy is created and to fill it, an electron from higher energy state jumps into this vacancy.</a:t>
            </a:r>
          </a:p>
          <a:p>
            <a:pPr marL="457200" indent="-457200" algn="just">
              <a:buFont typeface="Wingdings" panose="05000000000000000000" pitchFamily="2" charset="2"/>
              <a:buChar char="Ø"/>
            </a:pPr>
            <a:endParaRPr lang="en-US" sz="2800" b="0" dirty="0">
              <a:latin typeface="Times New Roman" pitchFamily="18" charset="0"/>
              <a:cs typeface="Times New Roman" pitchFamily="18" charset="0"/>
            </a:endParaRPr>
          </a:p>
          <a:p>
            <a:pPr marL="457200" indent="-457200" algn="just">
              <a:buFont typeface="Wingdings" panose="05000000000000000000" pitchFamily="2" charset="2"/>
              <a:buChar char="Ø"/>
            </a:pPr>
            <a:r>
              <a:rPr lang="en-US" sz="2800" b="0" dirty="0">
                <a:latin typeface="Times New Roman" pitchFamily="18" charset="0"/>
                <a:cs typeface="Times New Roman" pitchFamily="18" charset="0"/>
              </a:rPr>
              <a:t>The difference in energy is emitted as X-rays photon of energy </a:t>
            </a:r>
            <a:r>
              <a:rPr lang="el-GR" sz="2800" b="0" dirty="0">
                <a:latin typeface="Times New Roman"/>
                <a:cs typeface="Times New Roman"/>
              </a:rPr>
              <a:t>Δ</a:t>
            </a:r>
            <a:r>
              <a:rPr lang="en-US" sz="2800" b="0" i="1" dirty="0">
                <a:latin typeface="Times New Roman" pitchFamily="18" charset="0"/>
                <a:cs typeface="Times New Roman" pitchFamily="18" charset="0"/>
              </a:rPr>
              <a:t>E = h</a:t>
            </a:r>
            <a:r>
              <a:rPr lang="el-GR" sz="2800" b="0" i="1" dirty="0">
                <a:latin typeface="Times New Roman"/>
                <a:cs typeface="Times New Roman"/>
              </a:rPr>
              <a:t>ν</a:t>
            </a:r>
            <a:r>
              <a:rPr lang="en-US" sz="2800" b="0" i="1" dirty="0">
                <a:latin typeface="Times New Roman"/>
                <a:cs typeface="Times New Roman"/>
              </a:rPr>
              <a:t>.</a:t>
            </a:r>
            <a:r>
              <a:rPr lang="en-US" sz="2800" b="0" dirty="0">
                <a:latin typeface="Times New Roman" pitchFamily="18" charset="0"/>
                <a:cs typeface="Times New Roman" pitchFamily="18" charset="0"/>
              </a:rPr>
              <a:t> </a:t>
            </a:r>
          </a:p>
        </p:txBody>
      </p:sp>
      <p:sp>
        <p:nvSpPr>
          <p:cNvPr id="4" name="TextBox 3">
            <a:extLst>
              <a:ext uri="{FF2B5EF4-FFF2-40B4-BE49-F238E27FC236}">
                <a16:creationId xmlns:a16="http://schemas.microsoft.com/office/drawing/2014/main" id="{760F9F70-497B-49FC-A241-BFB4FFB5C140}"/>
              </a:ext>
            </a:extLst>
          </p:cNvPr>
          <p:cNvSpPr txBox="1"/>
          <p:nvPr/>
        </p:nvSpPr>
        <p:spPr>
          <a:xfrm>
            <a:off x="1979712" y="404664"/>
            <a:ext cx="5978286" cy="523220"/>
          </a:xfrm>
          <a:prstGeom prst="rect">
            <a:avLst/>
          </a:prstGeom>
          <a:noFill/>
        </p:spPr>
        <p:txBody>
          <a:bodyPr wrap="square">
            <a:spAutoFit/>
          </a:bodyPr>
          <a:lstStyle/>
          <a:p>
            <a:pPr algn="just"/>
            <a:r>
              <a:rPr lang="en-US" sz="2800" b="1" i="1" dirty="0">
                <a:solidFill>
                  <a:srgbClr val="FF0000"/>
                </a:solidFill>
                <a:latin typeface="Times New Roman" pitchFamily="18" charset="0"/>
                <a:cs typeface="Times New Roman" pitchFamily="18" charset="0"/>
              </a:rPr>
              <a:t>Origin of characteristic X-ray spectra</a:t>
            </a:r>
          </a:p>
        </p:txBody>
      </p:sp>
      <p:pic>
        <p:nvPicPr>
          <p:cNvPr id="5" name="Picture 2">
            <a:extLst>
              <a:ext uri="{FF2B5EF4-FFF2-40B4-BE49-F238E27FC236}">
                <a16:creationId xmlns:a16="http://schemas.microsoft.com/office/drawing/2014/main" id="{9991C664-372C-4EA8-931C-15D5211FF602}"/>
              </a:ext>
            </a:extLst>
          </p:cNvPr>
          <p:cNvPicPr>
            <a:picLocks noChangeAspect="1" noChangeArrowheads="1"/>
          </p:cNvPicPr>
          <p:nvPr/>
        </p:nvPicPr>
        <p:blipFill>
          <a:blip r:embed="rId2"/>
          <a:srcRect/>
          <a:stretch>
            <a:fillRect/>
          </a:stretch>
        </p:blipFill>
        <p:spPr bwMode="auto">
          <a:xfrm>
            <a:off x="3275856" y="5505782"/>
            <a:ext cx="2286743" cy="748637"/>
          </a:xfrm>
          <a:prstGeom prst="rect">
            <a:avLst/>
          </a:prstGeom>
          <a:noFill/>
          <a:ln w="9525">
            <a:noFill/>
            <a:miter lim="800000"/>
            <a:headEnd/>
            <a:tailEnd/>
          </a:ln>
          <a:effectLst/>
        </p:spPr>
      </p:pic>
    </p:spTree>
    <p:extLst>
      <p:ext uri="{BB962C8B-B14F-4D97-AF65-F5344CB8AC3E}">
        <p14:creationId xmlns:p14="http://schemas.microsoft.com/office/powerpoint/2010/main" val="63268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C68C03-D6B7-4763-A456-E7A4CC6EB95D}"/>
              </a:ext>
            </a:extLst>
          </p:cNvPr>
          <p:cNvSpPr txBox="1"/>
          <p:nvPr/>
        </p:nvSpPr>
        <p:spPr>
          <a:xfrm>
            <a:off x="1691680" y="476672"/>
            <a:ext cx="5688632" cy="492443"/>
          </a:xfrm>
          <a:prstGeom prst="rect">
            <a:avLst/>
          </a:prstGeom>
          <a:noFill/>
        </p:spPr>
        <p:txBody>
          <a:bodyPr wrap="square">
            <a:spAutoFit/>
          </a:bodyPr>
          <a:lstStyle/>
          <a:p>
            <a:pPr algn="just"/>
            <a:r>
              <a:rPr lang="en-US" sz="2600" b="1" i="1" dirty="0">
                <a:solidFill>
                  <a:srgbClr val="FF0000"/>
                </a:solidFill>
                <a:latin typeface="Times New Roman" pitchFamily="18" charset="0"/>
                <a:cs typeface="Times New Roman" pitchFamily="18" charset="0"/>
              </a:rPr>
              <a:t>Origin of characteristic X-ray spectra </a:t>
            </a:r>
          </a:p>
        </p:txBody>
      </p:sp>
      <p:sp>
        <p:nvSpPr>
          <p:cNvPr id="5" name="TextBox 4">
            <a:extLst>
              <a:ext uri="{FF2B5EF4-FFF2-40B4-BE49-F238E27FC236}">
                <a16:creationId xmlns:a16="http://schemas.microsoft.com/office/drawing/2014/main" id="{35569065-DFAE-458F-9FDD-9A4D2BF62F1E}"/>
              </a:ext>
            </a:extLst>
          </p:cNvPr>
          <p:cNvSpPr txBox="1"/>
          <p:nvPr/>
        </p:nvSpPr>
        <p:spPr>
          <a:xfrm>
            <a:off x="395536" y="1340768"/>
            <a:ext cx="8622704" cy="3785652"/>
          </a:xfrm>
          <a:prstGeom prst="rect">
            <a:avLst/>
          </a:prstGeom>
          <a:noFill/>
        </p:spPr>
        <p:txBody>
          <a:bodyPr wrap="square">
            <a:spAutoFit/>
          </a:bodyPr>
          <a:lstStyle/>
          <a:p>
            <a:pPr marL="342900" indent="-342900" algn="just">
              <a:buFont typeface="Wingdings" panose="05000000000000000000" pitchFamily="2" charset="2"/>
              <a:buChar char="Ø"/>
            </a:pPr>
            <a:r>
              <a:rPr lang="en-US" sz="2400" i="1" dirty="0">
                <a:latin typeface="Times New Roman" pitchFamily="18" charset="0"/>
                <a:cs typeface="Times New Roman" pitchFamily="18" charset="0"/>
              </a:rPr>
              <a:t>When high velocity electrons penetrates through the outer shells of the  target atom and strikes with an electron in the inner shell. </a:t>
            </a:r>
          </a:p>
          <a:p>
            <a:pPr marL="342900" indent="-342900" algn="just">
              <a:buFont typeface="Wingdings" panose="05000000000000000000" pitchFamily="2" charset="2"/>
              <a:buChar char="Ø"/>
            </a:pPr>
            <a:endParaRPr lang="en-US" sz="2400" i="1" dirty="0">
              <a:latin typeface="Times New Roman" pitchFamily="18" charset="0"/>
              <a:cs typeface="Times New Roman" pitchFamily="18" charset="0"/>
            </a:endParaRPr>
          </a:p>
          <a:p>
            <a:pPr marL="342900" indent="-342900" algn="just">
              <a:buFont typeface="Wingdings" panose="05000000000000000000" pitchFamily="2" charset="2"/>
              <a:buChar char="Ø"/>
            </a:pPr>
            <a:r>
              <a:rPr lang="en-US" sz="2400" i="1" dirty="0">
                <a:latin typeface="Times New Roman" pitchFamily="18" charset="0"/>
                <a:cs typeface="Times New Roman" pitchFamily="18" charset="0"/>
              </a:rPr>
              <a:t>Due to collision electron from the inner shell is knocked out vacancy is created and to fill it, an electron from higher energy state jumps into this vacancy.</a:t>
            </a:r>
          </a:p>
          <a:p>
            <a:pPr algn="just"/>
            <a:endParaRPr lang="en-US" sz="2400" i="1" dirty="0">
              <a:latin typeface="Times New Roman" pitchFamily="18" charset="0"/>
              <a:cs typeface="Times New Roman" pitchFamily="18" charset="0"/>
            </a:endParaRPr>
          </a:p>
          <a:p>
            <a:pPr marL="342900" indent="-342900" algn="just">
              <a:buFont typeface="Wingdings" panose="05000000000000000000" pitchFamily="2" charset="2"/>
              <a:buChar char="Ø"/>
            </a:pPr>
            <a:r>
              <a:rPr lang="en-US" sz="2400" i="1" dirty="0">
                <a:latin typeface="Times New Roman" pitchFamily="18" charset="0"/>
                <a:cs typeface="Times New Roman" pitchFamily="18" charset="0"/>
              </a:rPr>
              <a:t>The difference in energy is emitted as X-rays photon of energy </a:t>
            </a:r>
            <a:r>
              <a:rPr lang="el-GR" sz="2400" i="1" dirty="0">
                <a:latin typeface="Times New Roman"/>
                <a:cs typeface="Times New Roman"/>
              </a:rPr>
              <a:t>Δ</a:t>
            </a:r>
            <a:r>
              <a:rPr lang="en-US" sz="2400" i="1" dirty="0">
                <a:latin typeface="Times New Roman" pitchFamily="18" charset="0"/>
                <a:cs typeface="Times New Roman" pitchFamily="18" charset="0"/>
              </a:rPr>
              <a:t>E = h</a:t>
            </a:r>
            <a:r>
              <a:rPr lang="el-GR" sz="2400" i="1" dirty="0">
                <a:latin typeface="Times New Roman"/>
                <a:cs typeface="Times New Roman"/>
              </a:rPr>
              <a:t>ν</a:t>
            </a:r>
            <a:r>
              <a:rPr lang="en-US" sz="2400" i="1" dirty="0">
                <a:latin typeface="Times New Roman"/>
                <a:cs typeface="Times New Roman"/>
              </a:rPr>
              <a:t>.</a:t>
            </a:r>
            <a:endParaRPr lang="en-IN" i="1" dirty="0"/>
          </a:p>
        </p:txBody>
      </p:sp>
    </p:spTree>
    <p:extLst>
      <p:ext uri="{BB962C8B-B14F-4D97-AF65-F5344CB8AC3E}">
        <p14:creationId xmlns:p14="http://schemas.microsoft.com/office/powerpoint/2010/main" val="2853178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8CC9F-991A-4169-8E7C-0C8D1509EF05}"/>
              </a:ext>
            </a:extLst>
          </p:cNvPr>
          <p:cNvSpPr txBox="1"/>
          <p:nvPr/>
        </p:nvSpPr>
        <p:spPr>
          <a:xfrm>
            <a:off x="2339752" y="476672"/>
            <a:ext cx="5010674" cy="523220"/>
          </a:xfrm>
          <a:prstGeom prst="rect">
            <a:avLst/>
          </a:prstGeom>
          <a:noFill/>
        </p:spPr>
        <p:txBody>
          <a:bodyPr wrap="square">
            <a:spAutoFit/>
          </a:bodyPr>
          <a:lstStyle/>
          <a:p>
            <a:r>
              <a:rPr lang="en-US" sz="2800" b="1" i="1" dirty="0">
                <a:latin typeface="Times New Roman" pitchFamily="18" charset="0"/>
                <a:cs typeface="Times New Roman" pitchFamily="18" charset="0"/>
              </a:rPr>
              <a:t>PROPERTIES OF X-RAYS</a:t>
            </a:r>
          </a:p>
        </p:txBody>
      </p:sp>
      <p:sp>
        <p:nvSpPr>
          <p:cNvPr id="5" name="TextBox 4">
            <a:extLst>
              <a:ext uri="{FF2B5EF4-FFF2-40B4-BE49-F238E27FC236}">
                <a16:creationId xmlns:a16="http://schemas.microsoft.com/office/drawing/2014/main" id="{5991BC01-6E32-4F08-87E2-75D9A7E57D8F}"/>
              </a:ext>
            </a:extLst>
          </p:cNvPr>
          <p:cNvSpPr txBox="1"/>
          <p:nvPr/>
        </p:nvSpPr>
        <p:spPr>
          <a:xfrm>
            <a:off x="488605" y="1166842"/>
            <a:ext cx="8712968" cy="4401205"/>
          </a:xfrm>
          <a:prstGeom prst="rect">
            <a:avLst/>
          </a:prstGeom>
          <a:noFill/>
        </p:spPr>
        <p:txBody>
          <a:bodyPr wrap="square">
            <a:spAutoFit/>
          </a:bodyPr>
          <a:lstStyle/>
          <a:p>
            <a:pPr marL="342900" indent="-342900">
              <a:buFont typeface="Wingdings" pitchFamily="2" charset="2"/>
              <a:buChar char="Ø"/>
            </a:pPr>
            <a:r>
              <a:rPr lang="en-US" sz="2800" b="0" dirty="0">
                <a:latin typeface="Times New Roman" pitchFamily="18" charset="0"/>
                <a:cs typeface="Times New Roman" pitchFamily="18" charset="0"/>
              </a:rPr>
              <a:t>X-rays are electromagnetic radiations like light.</a:t>
            </a:r>
          </a:p>
          <a:p>
            <a:pPr marL="342900" indent="-342900">
              <a:buFont typeface="Wingdings" pitchFamily="2" charset="2"/>
              <a:buChar char="Ø"/>
            </a:pPr>
            <a:r>
              <a:rPr lang="en-US" sz="2800" b="0" dirty="0">
                <a:latin typeface="Times New Roman" pitchFamily="18" charset="0"/>
                <a:cs typeface="Times New Roman" pitchFamily="18" charset="0"/>
              </a:rPr>
              <a:t>They possess reflection, refraction, diffraction, and interference.</a:t>
            </a:r>
          </a:p>
          <a:p>
            <a:pPr marL="342900" indent="-342900">
              <a:buFont typeface="Wingdings" pitchFamily="2" charset="2"/>
              <a:buChar char="Ø"/>
            </a:pPr>
            <a:r>
              <a:rPr lang="en-US" sz="2800" b="0" dirty="0">
                <a:latin typeface="Times New Roman" pitchFamily="18" charset="0"/>
                <a:cs typeface="Times New Roman" pitchFamily="18" charset="0"/>
              </a:rPr>
              <a:t>Have very short range of wavelength, lying between 0.01 Å and 10 Å.</a:t>
            </a:r>
          </a:p>
          <a:p>
            <a:pPr marL="342900" indent="-342900">
              <a:buFont typeface="Wingdings" pitchFamily="2" charset="2"/>
              <a:buChar char="Ø"/>
            </a:pPr>
            <a:r>
              <a:rPr lang="en-US" sz="2800" b="0" dirty="0">
                <a:latin typeface="Times New Roman" pitchFamily="18" charset="0"/>
                <a:cs typeface="Times New Roman" pitchFamily="18" charset="0"/>
              </a:rPr>
              <a:t>They are not deviated by either electric or magnetic field.</a:t>
            </a:r>
          </a:p>
          <a:p>
            <a:pPr marL="342900" indent="-342900">
              <a:buFont typeface="Wingdings" pitchFamily="2" charset="2"/>
              <a:buChar char="Ø"/>
            </a:pPr>
            <a:r>
              <a:rPr lang="en-US" sz="2800" b="0" dirty="0">
                <a:latin typeface="Times New Roman" pitchFamily="18" charset="0"/>
                <a:cs typeface="Times New Roman" pitchFamily="18" charset="0"/>
              </a:rPr>
              <a:t>Ionize the gas through which they pass.</a:t>
            </a:r>
          </a:p>
          <a:p>
            <a:pPr marL="342900" indent="-342900">
              <a:buFont typeface="Wingdings" pitchFamily="2" charset="2"/>
              <a:buChar char="Ø"/>
            </a:pPr>
            <a:r>
              <a:rPr lang="en-US" sz="2800" b="0" dirty="0">
                <a:latin typeface="Times New Roman" pitchFamily="18" charset="0"/>
                <a:cs typeface="Times New Roman" pitchFamily="18" charset="0"/>
              </a:rPr>
              <a:t>Penetrate the solid materials. </a:t>
            </a:r>
          </a:p>
          <a:p>
            <a:pPr marL="342900" indent="-342900">
              <a:buFont typeface="Wingdings" pitchFamily="2" charset="2"/>
              <a:buChar char="Ø"/>
            </a:pPr>
            <a:r>
              <a:rPr lang="en-US" sz="2800" b="0" dirty="0">
                <a:latin typeface="Times New Roman" pitchFamily="18" charset="0"/>
                <a:cs typeface="Times New Roman" pitchFamily="18" charset="0"/>
              </a:rPr>
              <a:t>Affect photographic plate.</a:t>
            </a:r>
          </a:p>
          <a:p>
            <a:pPr marL="342900" indent="-342900">
              <a:buFont typeface="Wingdings" pitchFamily="2" charset="2"/>
              <a:buChar char="Ø"/>
            </a:pPr>
            <a:r>
              <a:rPr lang="en-US" sz="2800" b="0" dirty="0">
                <a:latin typeface="Times New Roman" pitchFamily="18" charset="0"/>
                <a:cs typeface="Times New Roman" pitchFamily="18" charset="0"/>
              </a:rPr>
              <a:t>Cause fluorescence.</a:t>
            </a:r>
          </a:p>
        </p:txBody>
      </p:sp>
    </p:spTree>
    <p:extLst>
      <p:ext uri="{BB962C8B-B14F-4D97-AF65-F5344CB8AC3E}">
        <p14:creationId xmlns:p14="http://schemas.microsoft.com/office/powerpoint/2010/main" val="428424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54142" y="476672"/>
            <a:ext cx="4064318" cy="461665"/>
          </a:xfrm>
          <a:prstGeom prst="rect">
            <a:avLst/>
          </a:prstGeom>
          <a:noFill/>
        </p:spPr>
        <p:txBody>
          <a:bodyPr wrap="none" rtlCol="0">
            <a:spAutoFit/>
          </a:bodyPr>
          <a:lstStyle/>
          <a:p>
            <a:r>
              <a:rPr lang="en-US" sz="2400" b="1" dirty="0">
                <a:latin typeface="Times New Roman" pitchFamily="18" charset="0"/>
                <a:cs typeface="Times New Roman" pitchFamily="18" charset="0"/>
              </a:rPr>
              <a:t>DIFFRACTION OF X-RAYS</a:t>
            </a:r>
            <a:endParaRPr lang="en-US" sz="2400" dirty="0">
              <a:latin typeface="Times New Roman" pitchFamily="18" charset="0"/>
              <a:cs typeface="Times New Roman" pitchFamily="18" charset="0"/>
            </a:endParaRPr>
          </a:p>
        </p:txBody>
      </p:sp>
      <p:sp>
        <p:nvSpPr>
          <p:cNvPr id="4" name="TextBox 3"/>
          <p:cNvSpPr txBox="1"/>
          <p:nvPr/>
        </p:nvSpPr>
        <p:spPr>
          <a:xfrm>
            <a:off x="323528" y="1052736"/>
            <a:ext cx="8712968" cy="4493538"/>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a:latin typeface="Times New Roman" pitchFamily="18" charset="0"/>
                <a:cs typeface="Times New Roman" pitchFamily="18" charset="0"/>
              </a:rPr>
              <a:t> </a:t>
            </a:r>
            <a:r>
              <a:rPr lang="en-US" sz="2200" b="0" dirty="0">
                <a:latin typeface="Times New Roman" pitchFamily="18" charset="0"/>
                <a:cs typeface="Times New Roman" pitchFamily="18" charset="0"/>
              </a:rPr>
              <a:t>For testing the wave nature of X-rays, scientists tried to obtain the diffraction pattern of X-rays. </a:t>
            </a:r>
          </a:p>
          <a:p>
            <a:pPr marL="342900" indent="-342900" algn="just">
              <a:buFont typeface="Wingdings" panose="05000000000000000000" pitchFamily="2" charset="2"/>
              <a:buChar char="Ø"/>
            </a:pPr>
            <a:endParaRPr lang="en-US" sz="2200" b="0" dirty="0">
              <a:latin typeface="Times New Roman" pitchFamily="18" charset="0"/>
              <a:cs typeface="Times New Roman" pitchFamily="18" charset="0"/>
            </a:endParaRPr>
          </a:p>
          <a:p>
            <a:pPr marL="342900" indent="-342900" algn="just">
              <a:buFont typeface="Wingdings" panose="05000000000000000000" pitchFamily="2" charset="2"/>
              <a:buChar char="Ø"/>
            </a:pPr>
            <a:r>
              <a:rPr lang="en-US" sz="2200" b="0" dirty="0">
                <a:latin typeface="Times New Roman" pitchFamily="18" charset="0"/>
                <a:cs typeface="Times New Roman" pitchFamily="18" charset="0"/>
              </a:rPr>
              <a:t> But due to short wavelength of X-rays, man-made transmission gratings is</a:t>
            </a:r>
          </a:p>
          <a:p>
            <a:pPr algn="just"/>
            <a:r>
              <a:rPr lang="en-US" sz="2200" b="0" dirty="0">
                <a:latin typeface="Times New Roman" pitchFamily="18" charset="0"/>
                <a:cs typeface="Times New Roman" pitchFamily="18" charset="0"/>
              </a:rPr>
              <a:t>      practically impossible. </a:t>
            </a:r>
          </a:p>
          <a:p>
            <a:pPr marL="342900" indent="-342900" algn="just">
              <a:buFont typeface="Wingdings" panose="05000000000000000000" pitchFamily="2" charset="2"/>
              <a:buChar char="Ø"/>
            </a:pPr>
            <a:endParaRPr lang="en-US" sz="2200" b="0" dirty="0">
              <a:latin typeface="Times New Roman" pitchFamily="18" charset="0"/>
              <a:cs typeface="Times New Roman" pitchFamily="18" charset="0"/>
            </a:endParaRPr>
          </a:p>
          <a:p>
            <a:pPr marL="342900" indent="-342900" algn="just">
              <a:buFont typeface="Wingdings" panose="05000000000000000000" pitchFamily="2" charset="2"/>
              <a:buChar char="Ø"/>
            </a:pPr>
            <a:r>
              <a:rPr lang="en-US" sz="2200" b="0" dirty="0">
                <a:latin typeface="Times New Roman" pitchFamily="18" charset="0"/>
                <a:cs typeface="Times New Roman" pitchFamily="18" charset="0"/>
              </a:rPr>
              <a:t> The diffraction pattern of a wave is obtained only if the aperture is of the order of the wavelength of the diffracting wave. </a:t>
            </a:r>
          </a:p>
          <a:p>
            <a:pPr marL="342900" indent="-342900" algn="just">
              <a:buFont typeface="Wingdings" panose="05000000000000000000" pitchFamily="2" charset="2"/>
              <a:buChar char="Ø"/>
            </a:pPr>
            <a:endParaRPr lang="en-US" sz="2200" b="0" dirty="0">
              <a:latin typeface="Times New Roman" pitchFamily="18" charset="0"/>
              <a:cs typeface="Times New Roman" pitchFamily="18" charset="0"/>
            </a:endParaRPr>
          </a:p>
          <a:p>
            <a:pPr marL="342900" indent="-342900" algn="just">
              <a:buFont typeface="Wingdings" panose="05000000000000000000" pitchFamily="2" charset="2"/>
              <a:buChar char="Ø"/>
            </a:pPr>
            <a:r>
              <a:rPr lang="en-US" sz="2200" b="0" dirty="0">
                <a:latin typeface="Times New Roman" pitchFamily="18" charset="0"/>
                <a:cs typeface="Times New Roman" pitchFamily="18" charset="0"/>
              </a:rPr>
              <a:t> Therefore, transmission gratings having 40 million lines/cm are required for diffracting X-rays. Thus, natural crystals can be used as grating for diffraction of X-rays.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835696" y="2837808"/>
            <a:ext cx="5708104" cy="3124076"/>
          </a:xfrm>
          <a:prstGeom prst="rect">
            <a:avLst/>
          </a:prstGeom>
          <a:noFill/>
          <a:ln w="9525">
            <a:noFill/>
            <a:miter lim="800000"/>
            <a:headEnd/>
            <a:tailEnd/>
          </a:ln>
          <a:effectLst/>
        </p:spPr>
      </p:pic>
      <p:sp>
        <p:nvSpPr>
          <p:cNvPr id="3" name="TextBox 2"/>
          <p:cNvSpPr txBox="1"/>
          <p:nvPr/>
        </p:nvSpPr>
        <p:spPr>
          <a:xfrm>
            <a:off x="3124200" y="5867400"/>
            <a:ext cx="3255186" cy="707886"/>
          </a:xfrm>
          <a:prstGeom prst="rect">
            <a:avLst/>
          </a:prstGeom>
          <a:noFill/>
        </p:spPr>
        <p:txBody>
          <a:bodyPr wrap="none" rtlCol="0">
            <a:spAutoFit/>
          </a:bodyPr>
          <a:lstStyle/>
          <a:p>
            <a:endParaRPr lang="en-US" dirty="0"/>
          </a:p>
          <a:p>
            <a:pPr algn="ctr"/>
            <a:r>
              <a:rPr lang="en-US" sz="2200" b="1" dirty="0">
                <a:latin typeface="Times New Roman" pitchFamily="18" charset="0"/>
              </a:rPr>
              <a:t>Fig 2: Laue’s Experiment</a:t>
            </a:r>
          </a:p>
        </p:txBody>
      </p:sp>
      <p:sp>
        <p:nvSpPr>
          <p:cNvPr id="4" name="TextBox 3"/>
          <p:cNvSpPr txBox="1"/>
          <p:nvPr/>
        </p:nvSpPr>
        <p:spPr>
          <a:xfrm>
            <a:off x="1259632" y="452735"/>
            <a:ext cx="6710363" cy="461665"/>
          </a:xfrm>
          <a:prstGeom prst="rect">
            <a:avLst/>
          </a:prstGeom>
          <a:noFill/>
        </p:spPr>
        <p:txBody>
          <a:bodyPr wrap="none" rtlCol="0">
            <a:spAutoFit/>
          </a:bodyPr>
          <a:lstStyle/>
          <a:p>
            <a:r>
              <a:rPr lang="en-US" sz="2400" b="1" dirty="0">
                <a:latin typeface="Times New Roman" pitchFamily="18" charset="0"/>
                <a:cs typeface="Times New Roman" pitchFamily="18" charset="0"/>
              </a:rPr>
              <a:t>LAUE’S EXPERIMENTAL DEMONSTRATION</a:t>
            </a:r>
          </a:p>
        </p:txBody>
      </p:sp>
      <p:sp>
        <p:nvSpPr>
          <p:cNvPr id="6" name="TextBox 5"/>
          <p:cNvSpPr txBox="1"/>
          <p:nvPr/>
        </p:nvSpPr>
        <p:spPr>
          <a:xfrm>
            <a:off x="179793" y="1052736"/>
            <a:ext cx="8712687" cy="1908215"/>
          </a:xfrm>
          <a:prstGeom prst="rect">
            <a:avLst/>
          </a:prstGeom>
          <a:noFill/>
        </p:spPr>
        <p:txBody>
          <a:bodyPr wrap="square" rtlCol="0">
            <a:spAutoFit/>
          </a:bodyPr>
          <a:lstStyle/>
          <a:p>
            <a:pPr marL="342900" indent="-342900" algn="just">
              <a:buFont typeface="Wingdings" panose="05000000000000000000" pitchFamily="2" charset="2"/>
              <a:buChar char="Ø"/>
            </a:pPr>
            <a:r>
              <a:rPr lang="en-US" b="0" dirty="0">
                <a:latin typeface="Times New Roman" pitchFamily="18" charset="0"/>
              </a:rPr>
              <a:t>Laue obtained diffraction pattern of X-rays passing through a three-dimensional </a:t>
            </a:r>
          </a:p>
          <a:p>
            <a:pPr marL="342900" indent="-342900" algn="just">
              <a:buFont typeface="Wingdings" panose="05000000000000000000" pitchFamily="2" charset="2"/>
              <a:buChar char="Ø"/>
            </a:pPr>
            <a:r>
              <a:rPr lang="en-US" b="0" dirty="0">
                <a:latin typeface="Times New Roman" pitchFamily="18" charset="0"/>
              </a:rPr>
              <a:t>crystal grating. The experimental arrangement of Laue’s demonstration is shown in figure.</a:t>
            </a:r>
          </a:p>
          <a:p>
            <a:pPr algn="just"/>
            <a:endParaRPr lang="en-US" sz="2200" dirty="0">
              <a:latin typeface="Times New Roman" pitchFamily="18" charset="0"/>
            </a:endParaRPr>
          </a:p>
        </p:txBody>
      </p:sp>
    </p:spTree>
  </p:cSld>
  <p:clrMapOvr>
    <a:masterClrMapping/>
  </p:clrMapOvr>
</p:sld>
</file>

<file path=ppt/theme/theme1.xml><?xml version="1.0" encoding="utf-8"?>
<a:theme xmlns:a="http://schemas.openxmlformats.org/drawingml/2006/main" name="CET_white_UK">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ET_white_UK">
      <a:majorFont>
        <a:latin typeface="Frutiger 57Cn"/>
        <a:ea typeface=""/>
        <a:cs typeface=""/>
      </a:majorFont>
      <a:minorFont>
        <a:latin typeface="Frutiger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a-DK"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a-DK"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ET_white_U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ET_white_U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ET_white_U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ET_white_U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ET_white_U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ET_white_U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ET_white_U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6010</TotalTime>
  <Words>1126</Words>
  <Application>Microsoft Office PowerPoint</Application>
  <PresentationFormat>On-screen Show (4:3)</PresentationFormat>
  <Paragraphs>116</Paragraphs>
  <Slides>17</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Baskerville Old Face</vt:lpstr>
      <vt:lpstr>Calibri</vt:lpstr>
      <vt:lpstr>Frutiger 45 Light</vt:lpstr>
      <vt:lpstr>Frutiger 57Cn</vt:lpstr>
      <vt:lpstr>Times New Roman</vt:lpstr>
      <vt:lpstr>Wingdings</vt:lpstr>
      <vt:lpstr>CET_white_UK</vt:lpstr>
      <vt:lpstr>Custom Design</vt:lpstr>
      <vt:lpstr>BPM: 2 Engineering Physics-II</vt:lpstr>
      <vt:lpstr>X-rays and Compton Effect</vt:lpstr>
      <vt:lpstr>PRODUCTION OF X-RAYS</vt:lpstr>
      <vt:lpstr>X-RAY SPECTRA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Oersted-DTU_Eltek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Dias nummer 1</dc:title>
  <dc:creator>gh</dc:creator>
  <cp:lastModifiedBy>Prof. B. K. Pandey</cp:lastModifiedBy>
  <cp:revision>519</cp:revision>
  <cp:lastPrinted>2002-01-11T08:56:20Z</cp:lastPrinted>
  <dcterms:created xsi:type="dcterms:W3CDTF">2008-06-04T07:21:59Z</dcterms:created>
  <dcterms:modified xsi:type="dcterms:W3CDTF">2021-04-24T11:04:25Z</dcterms:modified>
</cp:coreProperties>
</file>