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81" r:id="rId2"/>
    <p:sldId id="382" r:id="rId3"/>
    <p:sldId id="383" r:id="rId4"/>
    <p:sldId id="384" r:id="rId5"/>
    <p:sldId id="385" r:id="rId6"/>
    <p:sldId id="386" r:id="rId7"/>
    <p:sldId id="387" r:id="rId8"/>
    <p:sldId id="388" r:id="rId9"/>
    <p:sldId id="389" r:id="rId10"/>
    <p:sldId id="390" r:id="rId11"/>
    <p:sldId id="39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1F8C3-34C5-411E-A980-AE0B43EFB2B3}" type="datetimeFigureOut">
              <a:rPr lang="en-IN" smtClean="0"/>
              <a:t>23-01-2018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14D2F-CB82-4610-A7F1-91B93CE927E8}" type="slidenum">
              <a:rPr lang="en-IN" smtClean="0"/>
              <a:t>‹#›</a:t>
            </a:fld>
            <a:endParaRPr lang="en-IN"/>
          </a:p>
        </p:txBody>
      </p:sp>
    </p:spTree>
    <p:extLst>
      <p:ext uri="{BB962C8B-B14F-4D97-AF65-F5344CB8AC3E}">
        <p14:creationId xmlns:p14="http://schemas.microsoft.com/office/powerpoint/2010/main" val="32986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11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17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5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158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85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67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15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295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662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14D2F-CB82-4610-A7F1-91B93CE927E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58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228600" y="2209800"/>
            <a:ext cx="8686800" cy="1695450"/>
          </a:xfrm>
        </p:spPr>
        <p:txBody>
          <a:bodyPr>
            <a:normAutofit/>
          </a:bodyPr>
          <a:lstStyle/>
          <a:p>
            <a:r>
              <a:rPr lang="en-IN" dirty="0">
                <a:latin typeface="Britannic Bold" panose="020B0903060703020204" pitchFamily="34" charset="0"/>
              </a:rPr>
              <a:t>SELF EXPLORATION AND NATURAL ACCEPTANCE</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4311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509200"/>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r>
              <a:rPr lang="en-US" sz="3200" b="1" i="1" dirty="0">
                <a:solidFill>
                  <a:prstClr val="black"/>
                </a:solidFill>
                <a:latin typeface="Calibri"/>
              </a:rPr>
              <a:t>D</a:t>
            </a:r>
            <a:r>
              <a:rPr kumimoji="0" lang="en-US" sz="3200" b="1" i="1" u="none" strike="noStrike" kern="1200" cap="none" spc="0" normalizeH="0" baseline="0" noProof="0" dirty="0" err="1">
                <a:ln>
                  <a:noFill/>
                </a:ln>
                <a:solidFill>
                  <a:prstClr val="black"/>
                </a:solidFill>
                <a:effectLst/>
                <a:uLnTx/>
                <a:uFillTx/>
                <a:latin typeface="Calibri"/>
                <a:ea typeface="+mn-ea"/>
                <a:cs typeface="+mn-cs"/>
              </a:rPr>
              <a:t>oes</a:t>
            </a:r>
            <a:r>
              <a:rPr kumimoji="0" lang="en-US" sz="3200" b="1" i="1" u="none" strike="noStrike" kern="1200" cap="none" spc="0" normalizeH="0" baseline="0" noProof="0" dirty="0">
                <a:ln>
                  <a:noFill/>
                </a:ln>
                <a:solidFill>
                  <a:prstClr val="black"/>
                </a:solidFill>
                <a:effectLst/>
                <a:uLnTx/>
                <a:uFillTx/>
                <a:latin typeface="Calibri"/>
                <a:ea typeface="+mn-ea"/>
                <a:cs typeface="+mn-cs"/>
              </a:rPr>
              <a:t> not depend on our beliefs or past conditionings. </a:t>
            </a:r>
            <a:r>
              <a:rPr kumimoji="0" lang="en-US" sz="3200" b="0" i="1" u="none" strike="noStrike" kern="1200" cap="none" spc="0" normalizeH="0" baseline="0" noProof="0" dirty="0">
                <a:ln>
                  <a:noFill/>
                </a:ln>
                <a:solidFill>
                  <a:prstClr val="black"/>
                </a:solidFill>
                <a:effectLst/>
                <a:uLnTx/>
                <a:uFillTx/>
                <a:latin typeface="Calibri"/>
                <a:ea typeface="+mn-ea"/>
                <a:cs typeface="+mn-cs"/>
              </a:rPr>
              <a:t>No matter how deep our belief or past conditioning, as long as we ask ourselves the question sincerely, as long as we refer deep within ourselves, the answer will always be the same. </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endParaRPr lang="en-US" sz="32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3"/>
              <a:tabLst/>
              <a:defRPr/>
            </a:pPr>
            <a:r>
              <a:rPr kumimoji="0" lang="en-US" sz="3200" b="1" i="1" u="none" strike="noStrike" kern="1200" cap="none" spc="0" normalizeH="0" baseline="0" noProof="0" dirty="0">
                <a:ln>
                  <a:noFill/>
                </a:ln>
                <a:solidFill>
                  <a:prstClr val="black"/>
                </a:solidFill>
                <a:effectLst/>
                <a:uLnTx/>
                <a:uFillTx/>
                <a:latin typeface="Calibri"/>
                <a:ea typeface="+mn-ea"/>
                <a:cs typeface="+mn-cs"/>
              </a:rPr>
              <a:t>Is 'constantly there', something we can refer to</a:t>
            </a:r>
            <a:r>
              <a:rPr kumimoji="0" lang="en-US" sz="3200" b="0" i="1" u="none" strike="noStrike" kern="1200" cap="none" spc="0" normalizeH="0" baseline="0" noProof="0" dirty="0">
                <a:ln>
                  <a:noFill/>
                </a:ln>
                <a:solidFill>
                  <a:prstClr val="black"/>
                </a:solidFill>
                <a:effectLst/>
                <a:uLnTx/>
                <a:uFillTx/>
                <a:latin typeface="Calibri"/>
                <a:ea typeface="+mn-ea"/>
                <a:cs typeface="+mn-cs"/>
              </a:rPr>
              <a:t>. Natural acceptance is always there. Whatever we do, this natural acceptance is within us, it is telling us what is right.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307295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305341"/>
            <a:ext cx="8801100" cy="4247317"/>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mj-lt"/>
              <a:buAutoNum type="romanLcPeriod" startAt="5"/>
              <a:tabLst/>
              <a:defRPr/>
            </a:pPr>
            <a:r>
              <a:rPr kumimoji="0" lang="en-US" sz="3000" b="1" i="1" u="none" strike="noStrike" kern="1200" cap="none" spc="0" normalizeH="0" baseline="0" noProof="0" dirty="0">
                <a:ln>
                  <a:noFill/>
                </a:ln>
                <a:solidFill>
                  <a:prstClr val="black"/>
                </a:solidFill>
                <a:effectLst/>
                <a:uLnTx/>
                <a:uFillTx/>
                <a:latin typeface="Calibri"/>
                <a:ea typeface="+mn-ea"/>
                <a:cs typeface="+mn-cs"/>
              </a:rPr>
              <a:t>Natural acceptance is the same for all of us: it is part and parcel of every human being, it is part of humanness</a:t>
            </a:r>
            <a:r>
              <a:rPr kumimoji="0" lang="en-US" sz="3000" b="0" i="1" u="none" strike="noStrike" kern="1200" cap="none" spc="0" normalizeH="0" baseline="0" noProof="0" dirty="0">
                <a:ln>
                  <a:noFill/>
                </a:ln>
                <a:solidFill>
                  <a:prstClr val="black"/>
                </a:solidFill>
                <a:effectLst/>
                <a:uLnTx/>
                <a:uFillTx/>
                <a:latin typeface="Calibri"/>
                <a:ea typeface="+mn-ea"/>
                <a:cs typeface="+mn-cs"/>
              </a:rPr>
              <a:t>. Though each one of us, may have different likes and dislikes and means to live and to react etc. but if we go deep in our mind the purpose of our work, </a:t>
            </a:r>
            <a:r>
              <a:rPr kumimoji="0" lang="en-US" sz="3000" b="0" i="1" u="none" strike="noStrike" kern="1200" cap="none" spc="0" normalizeH="0" baseline="0" noProof="0" dirty="0" err="1">
                <a:ln>
                  <a:noFill/>
                </a:ln>
                <a:solidFill>
                  <a:prstClr val="black"/>
                </a:solidFill>
                <a:effectLst/>
                <a:uLnTx/>
                <a:uFillTx/>
                <a:latin typeface="Calibri"/>
                <a:ea typeface="+mn-ea"/>
                <a:cs typeface="+mn-cs"/>
              </a:rPr>
              <a:t>behaviour</a:t>
            </a:r>
            <a:r>
              <a:rPr kumimoji="0" lang="en-US" sz="3000" b="0" i="1" u="none" strike="noStrike" kern="1200" cap="none" spc="0" normalizeH="0" baseline="0" noProof="0" dirty="0">
                <a:ln>
                  <a:noFill/>
                </a:ln>
                <a:solidFill>
                  <a:prstClr val="black"/>
                </a:solidFill>
                <a:effectLst/>
                <a:uLnTx/>
                <a:uFillTx/>
                <a:latin typeface="Calibri"/>
                <a:ea typeface="+mn-ea"/>
                <a:cs typeface="+mn-cs"/>
              </a:rPr>
              <a:t>, efforts etc. are based on common goals like need to be happy, need to be respected, need to get prosperity. So our basic acceptance remains the same. </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56411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63231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US" sz="3000" i="1" dirty="0"/>
              <a:t>Self exploration is a process of investigating and judging within ourselves :-</a:t>
            </a:r>
          </a:p>
          <a:p>
            <a:pPr marL="571500" lvl="0" indent="-571500" algn="just">
              <a:buFont typeface="+mj-lt"/>
              <a:buAutoNum type="romanLcPeriod"/>
              <a:defRPr/>
            </a:pPr>
            <a:r>
              <a:rPr lang="en-US" sz="3000" i="1" dirty="0"/>
              <a:t>what is valuable to us?</a:t>
            </a:r>
          </a:p>
          <a:p>
            <a:pPr marL="571500" lvl="0" indent="-571500" algn="just">
              <a:buFont typeface="+mj-lt"/>
              <a:buAutoNum type="romanLcPeriod"/>
              <a:defRPr/>
            </a:pPr>
            <a:r>
              <a:rPr lang="en-US" sz="3000" i="1" dirty="0"/>
              <a:t>what is right for us? </a:t>
            </a:r>
          </a:p>
          <a:p>
            <a:pPr marL="571500" lvl="0" indent="-571500" algn="just">
              <a:buFont typeface="+mj-lt"/>
              <a:buAutoNum type="romanLcPeriod"/>
              <a:defRPr/>
            </a:pPr>
            <a:r>
              <a:rPr lang="en-US" sz="3000" i="1" dirty="0"/>
              <a:t>what is true for us?</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We get the value of ourselves through self exploration.</a:t>
            </a:r>
          </a:p>
          <a:p>
            <a:pPr marL="457200" lvl="0" indent="-457200" algn="just">
              <a:buFont typeface="Arial" panose="020B0604020202020204" pitchFamily="34" charset="0"/>
              <a:buChar char="•"/>
              <a:defRPr/>
            </a:pPr>
            <a:endParaRPr lang="en-US" sz="3000" i="1" dirty="0"/>
          </a:p>
          <a:p>
            <a:pPr marL="457200" lvl="0" indent="-457200" algn="just">
              <a:buFont typeface="Arial" panose="020B0604020202020204" pitchFamily="34" charset="0"/>
              <a:buChar char="•"/>
              <a:defRPr/>
            </a:pPr>
            <a:r>
              <a:rPr lang="en-US" sz="3000" i="1" dirty="0"/>
              <a:t>It is a process of focusing attention on ourselves, our present beliefs and aspirations vis-à-vis what we really want to be.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42091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69386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If there is no difference between what we are and what we want to be, then there is no problem.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But if there is a difference, it implies we are living with </a:t>
            </a:r>
            <a:r>
              <a:rPr lang="en-US" sz="2800" i="1" dirty="0">
                <a:solidFill>
                  <a:prstClr val="black"/>
                </a:solidFill>
                <a:latin typeface="Calibri"/>
              </a:rPr>
              <a:t>a</a:t>
            </a:r>
            <a:r>
              <a:rPr kumimoji="0" lang="en-US" sz="2800" b="0" i="1" u="none" strike="noStrike" kern="1200" cap="none" spc="0" normalizeH="0" baseline="0" noProof="0" dirty="0">
                <a:ln>
                  <a:noFill/>
                </a:ln>
                <a:solidFill>
                  <a:prstClr val="black"/>
                </a:solidFill>
                <a:effectLst/>
                <a:uLnTx/>
                <a:uFillTx/>
                <a:latin typeface="Calibri"/>
                <a:ea typeface="+mn-ea"/>
                <a:cs typeface="+mn-cs"/>
              </a:rPr>
              <a:t> contradiction (of not being what we really want to be) which we need to resolve.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In short, self exploration is a process of discovering the innateness and universality between all human beings.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solidFill>
                <a:effectLst/>
                <a:uLnTx/>
                <a:uFillTx/>
                <a:latin typeface="Calibri"/>
                <a:ea typeface="+mn-ea"/>
                <a:cs typeface="+mn-cs"/>
              </a:rPr>
              <a:t>Self exploration enables us to look at the contradictions within us and resolve them by becoming aware of our natural acceptance</a:t>
            </a:r>
            <a:r>
              <a:rPr lang="en-US" sz="2800" i="1" dirty="0">
                <a:solidFill>
                  <a:prstClr val="black"/>
                </a:solidFill>
                <a:latin typeface="Calibri"/>
              </a:rPr>
              <a:t>.</a:t>
            </a: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19555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293757"/>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Content of self exploration is finding answers to the following fundamental questions of all human beings: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6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600" b="1" i="1" u="none" strike="noStrike" kern="1200" cap="none" spc="0" normalizeH="0" baseline="0" noProof="0" dirty="0">
                <a:ln>
                  <a:noFill/>
                </a:ln>
                <a:solidFill>
                  <a:prstClr val="black"/>
                </a:solidFill>
                <a:effectLst/>
                <a:uLnTx/>
                <a:uFillTx/>
                <a:latin typeface="Calibri"/>
                <a:ea typeface="+mn-ea"/>
                <a:cs typeface="+mn-cs"/>
              </a:rPr>
              <a:t>The Desire/Goal: </a:t>
            </a:r>
            <a:r>
              <a:rPr kumimoji="0" lang="en-US" sz="2600" b="0" i="1" u="none" strike="noStrike" kern="1200" cap="none" spc="0" normalizeH="0" baseline="0" noProof="0" dirty="0">
                <a:ln>
                  <a:noFill/>
                </a:ln>
                <a:solidFill>
                  <a:prstClr val="black"/>
                </a:solidFill>
                <a:effectLst/>
                <a:uLnTx/>
                <a:uFillTx/>
                <a:latin typeface="Calibri"/>
                <a:ea typeface="+mn-ea"/>
                <a:cs typeface="+mn-cs"/>
              </a:rPr>
              <a:t>What is my (human) Desire/ Goal? What do I really want in life, or what is the goal of human life? </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US" sz="26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600" b="1" i="1" u="none" strike="noStrike" kern="1200" cap="none" spc="0" normalizeH="0" baseline="0" noProof="0" dirty="0">
                <a:ln>
                  <a:noFill/>
                </a:ln>
                <a:solidFill>
                  <a:prstClr val="black"/>
                </a:solidFill>
                <a:effectLst/>
                <a:uLnTx/>
                <a:uFillTx/>
                <a:latin typeface="Calibri"/>
                <a:ea typeface="+mn-ea"/>
                <a:cs typeface="+mn-cs"/>
              </a:rPr>
              <a:t>Program: </a:t>
            </a:r>
            <a:r>
              <a:rPr kumimoji="0" lang="en-US" sz="2600" b="0" i="1" u="none" strike="noStrike" kern="1200" cap="none" spc="0" normalizeH="0" baseline="0" noProof="0" dirty="0">
                <a:ln>
                  <a:noFill/>
                </a:ln>
                <a:solidFill>
                  <a:prstClr val="black"/>
                </a:solidFill>
                <a:effectLst/>
                <a:uLnTx/>
                <a:uFillTx/>
                <a:latin typeface="Calibri"/>
                <a:ea typeface="+mn-ea"/>
                <a:cs typeface="+mn-cs"/>
              </a:rPr>
              <a:t>What is my (human) program for fulfilling the desire? How to fulfil it? What is the program to actualize the above?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6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mn-cs"/>
              </a:rPr>
              <a:t>The two questions above cover the whole domain of human aspirations and human </a:t>
            </a:r>
            <a:r>
              <a:rPr kumimoji="0" lang="en-US" sz="2600" b="0" i="1" u="none" strike="noStrike" kern="1200" cap="none" spc="0" normalizeH="0" baseline="0" noProof="0" dirty="0" err="1">
                <a:ln>
                  <a:noFill/>
                </a:ln>
                <a:solidFill>
                  <a:prstClr val="black"/>
                </a:solidFill>
                <a:effectLst/>
                <a:uLnTx/>
                <a:uFillTx/>
                <a:latin typeface="Calibri"/>
                <a:ea typeface="+mn-ea"/>
                <a:cs typeface="+mn-cs"/>
              </a:rPr>
              <a:t>endeavour</a:t>
            </a:r>
            <a:r>
              <a:rPr kumimoji="0" lang="en-US" sz="2600" b="0" i="1" u="none" strike="noStrike" kern="1200" cap="none" spc="0" normalizeH="0" baseline="0" noProof="0" dirty="0">
                <a:ln>
                  <a:noFill/>
                </a:ln>
                <a:solidFill>
                  <a:prstClr val="black"/>
                </a:solidFill>
                <a:effectLst/>
                <a:uLnTx/>
                <a:uFillTx/>
                <a:latin typeface="Calibri"/>
                <a:ea typeface="+mn-ea"/>
                <a:cs typeface="+mn-cs"/>
              </a:rPr>
              <a:t>. Thus, they form the content of self- exploration. </a:t>
            </a:r>
            <a:endParaRPr kumimoji="0" lang="en-IN" sz="2600" b="0" i="1"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366216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Self exploration requires two aspects :-</a:t>
            </a:r>
          </a:p>
          <a:p>
            <a:pPr algn="just"/>
            <a:endParaRPr lang="en-US" sz="2800" b="1" i="1" dirty="0"/>
          </a:p>
          <a:p>
            <a:pPr marL="571500" indent="-571500" algn="just">
              <a:buFont typeface="+mj-lt"/>
              <a:buAutoNum type="romanLcPeriod"/>
            </a:pPr>
            <a:r>
              <a:rPr lang="en-US" sz="2800" b="1" i="1" dirty="0"/>
              <a:t>Natural acceptance</a:t>
            </a:r>
            <a:r>
              <a:rPr lang="en-US" sz="2800" i="1" dirty="0"/>
              <a:t>: unconditional and total acceptance of the self, people and environment; absence of any exception from others. </a:t>
            </a:r>
          </a:p>
          <a:p>
            <a:pPr marL="571500" indent="-571500" algn="just">
              <a:buFont typeface="+mj-lt"/>
              <a:buAutoNum type="romanLcPeriod"/>
            </a:pPr>
            <a:endParaRPr lang="en-US" sz="2800" b="1" i="1" dirty="0"/>
          </a:p>
          <a:p>
            <a:pPr marL="571500" indent="-571500" algn="just">
              <a:buFont typeface="+mj-lt"/>
              <a:buAutoNum type="romanLcPeriod"/>
            </a:pPr>
            <a:r>
              <a:rPr lang="en-US" sz="2800" b="1" i="1" dirty="0"/>
              <a:t>Experiential validation</a:t>
            </a:r>
            <a:r>
              <a:rPr lang="en-US" sz="2800" i="1" dirty="0"/>
              <a:t>: a process that infuses direct experience with the learning environment and content; as a philosophy and methodology in which the direct experience and focused reflection of the individual helps to increase knowledge, develop skills and clarifies values.</a:t>
            </a:r>
            <a:endParaRPr kumimoji="0" lang="en-IN" sz="2800" b="0" i="1" u="none" strike="noStrike" kern="1200" cap="none" spc="0" normalizeH="0" baseline="0" noProof="0" dirty="0">
              <a:ln>
                <a:noFill/>
              </a:ln>
              <a:solidFill>
                <a:prstClr val="black"/>
              </a:solidFill>
              <a:effectLst/>
              <a:uLnTx/>
              <a:uFillTx/>
              <a:ea typeface="+mn-ea"/>
              <a:cs typeface="+mn-cs"/>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SELF EXPLORATION? </a:t>
            </a:r>
          </a:p>
        </p:txBody>
      </p:sp>
    </p:spTree>
    <p:extLst>
      <p:ext uri="{BB962C8B-B14F-4D97-AF65-F5344CB8AC3E}">
        <p14:creationId xmlns:p14="http://schemas.microsoft.com/office/powerpoint/2010/main" val="202146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33662" y="860286"/>
            <a:ext cx="8801100" cy="6001643"/>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Self exploration helps in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3200" b="1" i="1" dirty="0">
                <a:solidFill>
                  <a:prstClr val="black"/>
                </a:solidFill>
                <a:latin typeface="Calibri"/>
              </a:rPr>
              <a:t>creating a dialogue between what we are and what we want to be.</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IN" sz="3200" b="1" i="1" dirty="0">
                <a:solidFill>
                  <a:prstClr val="black"/>
                </a:solidFill>
                <a:latin typeface="Calibri"/>
              </a:rPr>
              <a:t>s</a:t>
            </a:r>
            <a:r>
              <a:rPr kumimoji="0" lang="en-IN" sz="3200" b="1" i="1" u="none" strike="noStrike" kern="1200" cap="none" spc="0" normalizeH="0" baseline="0" noProof="0" dirty="0">
                <a:ln>
                  <a:noFill/>
                </a:ln>
                <a:solidFill>
                  <a:prstClr val="black"/>
                </a:solidFill>
                <a:effectLst/>
                <a:uLnTx/>
                <a:uFillTx/>
                <a:latin typeface="Calibri"/>
                <a:ea typeface="+mn-ea"/>
                <a:cs typeface="+mn-cs"/>
              </a:rPr>
              <a:t>elf evolution by self investigation.</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IN" sz="3200" b="1"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IN" sz="3200" b="1" i="1" dirty="0">
                <a:solidFill>
                  <a:prstClr val="black"/>
                </a:solidFill>
                <a:latin typeface="Calibri"/>
              </a:rPr>
              <a:t>k</a:t>
            </a:r>
            <a:r>
              <a:rPr kumimoji="0" lang="en-IN" sz="3200" b="1" i="1" u="none" strike="noStrike" kern="1200" cap="none" spc="0" normalizeH="0" baseline="0" noProof="0" dirty="0" err="1">
                <a:ln>
                  <a:noFill/>
                </a:ln>
                <a:solidFill>
                  <a:prstClr val="black"/>
                </a:solidFill>
                <a:effectLst/>
                <a:uLnTx/>
                <a:uFillTx/>
                <a:latin typeface="Calibri"/>
                <a:ea typeface="+mn-ea"/>
                <a:cs typeface="+mn-cs"/>
              </a:rPr>
              <a:t>nowing</a:t>
            </a:r>
            <a:r>
              <a:rPr kumimoji="0" lang="en-IN" sz="3200" b="1" i="1" u="none" strike="noStrike" kern="1200" cap="none" spc="0" normalizeH="0" baseline="0" noProof="0" dirty="0">
                <a:ln>
                  <a:noFill/>
                </a:ln>
                <a:solidFill>
                  <a:prstClr val="black"/>
                </a:solidFill>
                <a:effectLst/>
                <a:uLnTx/>
                <a:uFillTx/>
                <a:latin typeface="Calibri"/>
                <a:ea typeface="+mn-ea"/>
                <a:cs typeface="+mn-cs"/>
              </a:rPr>
              <a:t> the entire existence through knowing oneself.</a:t>
            </a: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lang="en-IN" sz="3200" b="1"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IN" sz="3200" b="1" i="1" u="none" strike="noStrike" kern="1200" cap="none" spc="0" normalizeH="0" baseline="0" noProof="0" dirty="0">
                <a:ln>
                  <a:noFill/>
                </a:ln>
                <a:solidFill>
                  <a:prstClr val="black"/>
                </a:solidFill>
                <a:effectLst/>
                <a:uLnTx/>
                <a:uFillTx/>
                <a:latin typeface="Calibri"/>
                <a:ea typeface="+mn-ea"/>
                <a:cs typeface="+mn-cs"/>
              </a:rPr>
              <a:t>recognizing one’s relationship with other units of existence and fulfilling it.</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PURPOSE OF SELF EXPLORATION? </a:t>
            </a:r>
          </a:p>
        </p:txBody>
      </p:sp>
    </p:spTree>
    <p:extLst>
      <p:ext uri="{BB962C8B-B14F-4D97-AF65-F5344CB8AC3E}">
        <p14:creationId xmlns:p14="http://schemas.microsoft.com/office/powerpoint/2010/main" val="144970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71450" y="1295400"/>
            <a:ext cx="88011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mj-lt"/>
                <a:ea typeface="+mn-ea"/>
                <a:cs typeface="+mn-cs"/>
              </a:rPr>
              <a:t>Self exploration helps in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1" i="1" u="none" strike="noStrike" kern="1200" cap="none" spc="0" normalizeH="0" baseline="0" noProof="0" dirty="0">
              <a:ln>
                <a:noFill/>
              </a:ln>
              <a:solidFill>
                <a:prstClr val="black"/>
              </a:solidFill>
              <a:effectLst/>
              <a:uLnTx/>
              <a:uFillTx/>
              <a:latin typeface="+mj-lt"/>
              <a:ea typeface="+mn-ea"/>
              <a:cs typeface="+mn-cs"/>
            </a:endParaRPr>
          </a:p>
          <a:p>
            <a:pPr marL="571500" lvl="0" indent="-571500" algn="just">
              <a:buFont typeface="+mj-lt"/>
              <a:buAutoNum type="romanLcPeriod" startAt="5"/>
            </a:pPr>
            <a:r>
              <a:rPr lang="en-US" sz="3200" b="1" i="1" dirty="0">
                <a:latin typeface="+mj-lt"/>
              </a:rPr>
              <a:t>knowing human conduct, human character and living accordingly.</a:t>
            </a:r>
          </a:p>
          <a:p>
            <a:pPr marL="571500" lvl="0" indent="-571500" algn="just">
              <a:buFont typeface="+mj-lt"/>
              <a:buAutoNum type="romanLcPeriod" startAt="5"/>
            </a:pPr>
            <a:endParaRPr lang="en-US" sz="3200" b="1" i="1" dirty="0">
              <a:latin typeface="+mj-lt"/>
            </a:endParaRPr>
          </a:p>
          <a:p>
            <a:pPr marL="571500" lvl="0" indent="-571500" algn="just">
              <a:buFont typeface="+mj-lt"/>
              <a:buAutoNum type="romanLcPeriod" startAt="5"/>
            </a:pPr>
            <a:r>
              <a:rPr lang="en-US" sz="3200" b="1" i="1" dirty="0">
                <a:latin typeface="+mj-lt"/>
              </a:rPr>
              <a:t>being in harmony in oneself and in harmony with entire existence.</a:t>
            </a:r>
          </a:p>
          <a:p>
            <a:pPr marL="571500" lvl="0" indent="-571500" algn="just">
              <a:buFont typeface="+mj-lt"/>
              <a:buAutoNum type="romanLcPeriod" startAt="5"/>
            </a:pPr>
            <a:endParaRPr kumimoji="0" lang="en-US" sz="3200" b="1" i="1" u="none" strike="noStrike" kern="1200" cap="none" spc="0" normalizeH="0" baseline="0" noProof="0" dirty="0">
              <a:ln>
                <a:noFill/>
              </a:ln>
              <a:solidFill>
                <a:prstClr val="black"/>
              </a:solidFill>
              <a:effectLst/>
              <a:uLnTx/>
              <a:uFillTx/>
              <a:latin typeface="+mj-lt"/>
              <a:ea typeface="+mn-ea"/>
              <a:cs typeface="+mn-cs"/>
            </a:endParaRPr>
          </a:p>
          <a:p>
            <a:pPr marL="571500" indent="-571500" algn="just">
              <a:buFont typeface="+mj-lt"/>
              <a:buAutoNum type="romanLcPeriod" startAt="5"/>
            </a:pPr>
            <a:r>
              <a:rPr lang="en-US" sz="3200" b="1" i="1" dirty="0">
                <a:latin typeface="+mj-lt"/>
              </a:rPr>
              <a:t>identifying our innateness and moving towards self organization and self expression.</a:t>
            </a:r>
            <a:endParaRPr lang="en-IN" sz="3200" b="1" i="1" dirty="0">
              <a:latin typeface="+mj-lt"/>
            </a:endParaRP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PURPOSE OF SELF EXPLORATION? </a:t>
            </a:r>
          </a:p>
        </p:txBody>
      </p:sp>
    </p:spTree>
    <p:extLst>
      <p:ext uri="{BB962C8B-B14F-4D97-AF65-F5344CB8AC3E}">
        <p14:creationId xmlns:p14="http://schemas.microsoft.com/office/powerpoint/2010/main" val="203967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71450" y="990600"/>
            <a:ext cx="8801100" cy="5339923"/>
          </a:xfrm>
          <a:prstGeom prst="rect">
            <a:avLst/>
          </a:prstGeom>
          <a:noFill/>
        </p:spPr>
        <p:txBody>
          <a:bodyPr wrap="square" rtlCol="0">
            <a:spAutoFit/>
          </a:bodyPr>
          <a:lstStyle/>
          <a:p>
            <a:pPr marL="285750" indent="-285750" algn="just">
              <a:buFont typeface="Arial" panose="020B0604020202020204" pitchFamily="34" charset="0"/>
              <a:buChar char="•"/>
            </a:pPr>
            <a:r>
              <a:rPr lang="en-US" sz="3100" i="1" dirty="0">
                <a:latin typeface="+mj-lt"/>
              </a:rPr>
              <a:t>Natural acceptance implies unconditional and total acceptance of the self, people and environment.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It also refers to the absence of any exception from others.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It is way to accept the good things naturally. </a:t>
            </a:r>
          </a:p>
          <a:p>
            <a:pPr marL="285750" indent="-285750" algn="just">
              <a:buFont typeface="Arial" panose="020B0604020202020204" pitchFamily="34" charset="0"/>
              <a:buChar char="•"/>
            </a:pPr>
            <a:endParaRPr lang="en-US" sz="3100" i="1" dirty="0">
              <a:latin typeface="+mj-lt"/>
            </a:endParaRPr>
          </a:p>
          <a:p>
            <a:pPr marL="285750" indent="-285750" algn="just">
              <a:buFont typeface="Arial" panose="020B0604020202020204" pitchFamily="34" charset="0"/>
              <a:buChar char="•"/>
            </a:pPr>
            <a:r>
              <a:rPr lang="en-US" sz="3100" i="1" dirty="0">
                <a:latin typeface="+mj-lt"/>
              </a:rPr>
              <a:t>Learn everything that is good from others, but bring it in, and in our own way absorb it; do not become others. </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152400"/>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36637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43000"/>
            <a:ext cx="8801100" cy="501675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Characteristics of natural acceptance are :- </a:t>
            </a:r>
          </a:p>
          <a:p>
            <a:pPr marR="0" lvl="0" algn="just" defTabSz="914400" rtl="0" eaLnBrk="1" fontAlgn="auto" latinLnBrk="0" hangingPunct="1">
              <a:lnSpc>
                <a:spcPct val="100000"/>
              </a:lnSpc>
              <a:spcBef>
                <a:spcPts val="0"/>
              </a:spcBef>
              <a:spcAft>
                <a:spcPts val="0"/>
              </a:spcAft>
              <a:buClrTx/>
              <a:buSzTx/>
              <a:tabLst/>
              <a:defRPr/>
            </a:pPr>
            <a:endParaRPr kumimoji="0" lang="en-US" sz="3200" b="0"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3200" b="1" i="1" u="none" strike="noStrike" kern="1200" cap="none" spc="0" normalizeH="0" baseline="0" noProof="0" dirty="0">
                <a:ln>
                  <a:noFill/>
                </a:ln>
                <a:solidFill>
                  <a:prstClr val="black"/>
                </a:solidFill>
                <a:effectLst/>
                <a:uLnTx/>
                <a:uFillTx/>
                <a:latin typeface="Calibri"/>
                <a:ea typeface="+mn-ea"/>
                <a:cs typeface="+mn-cs"/>
              </a:rPr>
              <a:t>Does not change with time</a:t>
            </a:r>
            <a:r>
              <a:rPr kumimoji="0" lang="en-US" sz="3200" b="0" i="1" u="none" strike="noStrike" kern="1200" cap="none" spc="0" normalizeH="0" baseline="0" noProof="0" dirty="0">
                <a:ln>
                  <a:noFill/>
                </a:ln>
                <a:solidFill>
                  <a:prstClr val="black"/>
                </a:solidFill>
                <a:effectLst/>
                <a:uLnTx/>
                <a:uFillTx/>
                <a:latin typeface="Calibri"/>
                <a:ea typeface="+mn-ea"/>
                <a:cs typeface="+mn-cs"/>
              </a:rPr>
              <a:t>. It remains invariant with time. For example our natural acceptance for trust and respect does not change with age. </a:t>
            </a:r>
            <a:endParaRPr lang="en-US" sz="32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endParaRPr kumimoji="0" lang="en-US" sz="3200" b="1"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mj-lt"/>
              <a:buAutoNum type="romanLcPeriod"/>
              <a:tabLst/>
              <a:defRPr/>
            </a:pPr>
            <a:r>
              <a:rPr lang="en-US" sz="3200" b="1" i="1" dirty="0">
                <a:solidFill>
                  <a:prstClr val="black"/>
                </a:solidFill>
                <a:latin typeface="Calibri"/>
              </a:rPr>
              <a:t>D</a:t>
            </a:r>
            <a:r>
              <a:rPr kumimoji="0" lang="en-US" sz="3200" b="1" i="1" u="none" strike="noStrike" kern="1200" cap="none" spc="0" normalizeH="0" baseline="0" noProof="0" dirty="0" err="1">
                <a:ln>
                  <a:noFill/>
                </a:ln>
                <a:solidFill>
                  <a:prstClr val="black"/>
                </a:solidFill>
                <a:effectLst/>
                <a:uLnTx/>
                <a:uFillTx/>
                <a:latin typeface="Calibri"/>
                <a:ea typeface="+mn-ea"/>
                <a:cs typeface="+mn-cs"/>
              </a:rPr>
              <a:t>oes</a:t>
            </a:r>
            <a:r>
              <a:rPr kumimoji="0" lang="en-US" sz="3200" b="1" i="1" u="none" strike="noStrike" kern="1200" cap="none" spc="0" normalizeH="0" baseline="0" noProof="0" dirty="0">
                <a:ln>
                  <a:noFill/>
                </a:ln>
                <a:solidFill>
                  <a:prstClr val="black"/>
                </a:solidFill>
                <a:effectLst/>
                <a:uLnTx/>
                <a:uFillTx/>
                <a:latin typeface="Calibri"/>
                <a:ea typeface="+mn-ea"/>
                <a:cs typeface="+mn-cs"/>
              </a:rPr>
              <a:t> not depend on the place</a:t>
            </a:r>
            <a:r>
              <a:rPr kumimoji="0" lang="en-US" sz="3200" b="0" i="1" u="none" strike="noStrike" kern="1200" cap="none" spc="0" normalizeH="0" baseline="0" noProof="0" dirty="0">
                <a:ln>
                  <a:noFill/>
                </a:ln>
                <a:solidFill>
                  <a:prstClr val="black"/>
                </a:solidFill>
                <a:effectLst/>
                <a:uLnTx/>
                <a:uFillTx/>
                <a:latin typeface="Calibri"/>
                <a:ea typeface="+mn-ea"/>
                <a:cs typeface="+mn-cs"/>
              </a:rPr>
              <a:t>. Whatever we have accepted, in our life, at any time of our age, does not change, even if we move from one place to another one.</a:t>
            </a:r>
          </a:p>
        </p:txBody>
      </p:sp>
      <p:sp>
        <p:nvSpPr>
          <p:cNvPr id="2" name="TextBox 1">
            <a:extLst>
              <a:ext uri="{FF2B5EF4-FFF2-40B4-BE49-F238E27FC236}">
                <a16:creationId xmlns:a16="http://schemas.microsoft.com/office/drawing/2014/main" id="{661B2205-5CC9-4A0E-BDCB-9F5C1AB46AD3}"/>
              </a:ext>
            </a:extLst>
          </p:cNvPr>
          <p:cNvSpPr txBox="1"/>
          <p:nvPr/>
        </p:nvSpPr>
        <p:spPr>
          <a:xfrm>
            <a:off x="266700" y="227351"/>
            <a:ext cx="8686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WHAT IS NATURAL ACCEPTANCE? </a:t>
            </a:r>
          </a:p>
        </p:txBody>
      </p:sp>
    </p:spTree>
    <p:extLst>
      <p:ext uri="{BB962C8B-B14F-4D97-AF65-F5344CB8AC3E}">
        <p14:creationId xmlns:p14="http://schemas.microsoft.com/office/powerpoint/2010/main" val="4047017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795</Words>
  <Application>Microsoft Office PowerPoint</Application>
  <PresentationFormat>On-screen Show (4:3)</PresentationFormat>
  <Paragraphs>81</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Britannic Bold</vt:lpstr>
      <vt:lpstr>Calibri</vt:lpstr>
      <vt:lpstr>Office Theme</vt:lpstr>
      <vt:lpstr>SELF EXPLORATION AND NATURAL ACCEPTANCE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Psychology (MAS-108)</dc:title>
  <dc:creator>Abhijit Mishra</dc:creator>
  <cp:lastModifiedBy>ABHIJIT</cp:lastModifiedBy>
  <cp:revision>108</cp:revision>
  <dcterms:created xsi:type="dcterms:W3CDTF">2006-08-16T00:00:00Z</dcterms:created>
  <dcterms:modified xsi:type="dcterms:W3CDTF">2018-01-23T07:47:50Z</dcterms:modified>
</cp:coreProperties>
</file>