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A6B64-3201-400D-8E3A-C06AF7C6E9F3}" type="datetimeFigureOut">
              <a:rPr lang="en-IN" smtClean="0"/>
              <a:t>06-04-2018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8D960-D7BF-4F36-9FCA-B7AE75423DC9}" type="slidenum">
              <a:rPr lang="en-IN" smtClean="0"/>
              <a:t>‹#›</a:t>
            </a:fld>
            <a:endParaRPr lang="en-IN"/>
          </a:p>
        </p:txBody>
      </p:sp>
    </p:spTree>
    <p:extLst>
      <p:ext uri="{BB962C8B-B14F-4D97-AF65-F5344CB8AC3E}">
        <p14:creationId xmlns:p14="http://schemas.microsoft.com/office/powerpoint/2010/main" val="4029226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a:t>
            </a:r>
          </a:p>
        </p:txBody>
      </p:sp>
      <p:sp>
        <p:nvSpPr>
          <p:cNvPr id="4" name="Slide Number Placeholder 3"/>
          <p:cNvSpPr>
            <a:spLocks noGrp="1"/>
          </p:cNvSpPr>
          <p:nvPr>
            <p:ph type="sldNum" sz="quarter" idx="10"/>
          </p:nvPr>
        </p:nvSpPr>
        <p:spPr/>
        <p:txBody>
          <a:bodyPr/>
          <a:lstStyle/>
          <a:p>
            <a:fld id="{2CC8D960-D7BF-4F36-9FCA-B7AE75423DC9}" type="slidenum">
              <a:rPr lang="en-IN" smtClean="0"/>
              <a:t>22</a:t>
            </a:fld>
            <a:endParaRPr lang="en-IN"/>
          </a:p>
        </p:txBody>
      </p:sp>
    </p:spTree>
    <p:extLst>
      <p:ext uri="{BB962C8B-B14F-4D97-AF65-F5344CB8AC3E}">
        <p14:creationId xmlns:p14="http://schemas.microsoft.com/office/powerpoint/2010/main" val="4175788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CE494-9223-43E4-AFCD-768673AB9D10}"/>
              </a:ext>
            </a:extLst>
          </p:cNvPr>
          <p:cNvSpPr>
            <a:spLocks noGrp="1"/>
          </p:cNvSpPr>
          <p:nvPr>
            <p:ph type="ctrTitle"/>
          </p:nvPr>
        </p:nvSpPr>
        <p:spPr/>
        <p:txBody>
          <a:bodyPr/>
          <a:lstStyle/>
          <a:p>
            <a:r>
              <a:rPr lang="en-IN" dirty="0">
                <a:latin typeface="Britannic Bold" panose="020B0903060703020204" pitchFamily="34" charset="0"/>
              </a:rPr>
              <a:t>Professional Ethics</a:t>
            </a:r>
            <a:br>
              <a:rPr lang="en-IN" dirty="0">
                <a:latin typeface="Britannic Bold" panose="020B0903060703020204" pitchFamily="34" charset="0"/>
              </a:rPr>
            </a:br>
            <a:endParaRPr lang="en-IN" dirty="0">
              <a:latin typeface="Britannic Bold" panose="020B0903060703020204" pitchFamily="34" charset="0"/>
            </a:endParaRPr>
          </a:p>
        </p:txBody>
      </p:sp>
      <p:sp>
        <p:nvSpPr>
          <p:cNvPr id="5" name="Subtitle 4">
            <a:extLst>
              <a:ext uri="{FF2B5EF4-FFF2-40B4-BE49-F238E27FC236}">
                <a16:creationId xmlns:a16="http://schemas.microsoft.com/office/drawing/2014/main" id="{546DD430-F999-47DE-88F4-63C69168BD2A}"/>
              </a:ext>
            </a:extLst>
          </p:cNvPr>
          <p:cNvSpPr>
            <a:spLocks noGrp="1"/>
          </p:cNvSpPr>
          <p:nvPr>
            <p:ph type="subTitle" idx="1"/>
          </p:nvPr>
        </p:nvSpPr>
        <p:spPr>
          <a:xfrm>
            <a:off x="1371600" y="5334000"/>
            <a:ext cx="6400800" cy="685800"/>
          </a:xfrm>
        </p:spPr>
        <p:txBody>
          <a:bodyPr/>
          <a:lstStyle/>
          <a:p>
            <a:r>
              <a:rPr lang="en-IN" dirty="0" err="1">
                <a:latin typeface="Britannic Bold" panose="020B0903060703020204" pitchFamily="34" charset="0"/>
              </a:rPr>
              <a:t>Dr.</a:t>
            </a:r>
            <a:r>
              <a:rPr lang="en-IN" dirty="0">
                <a:latin typeface="Britannic Bold" panose="020B0903060703020204" pitchFamily="34" charset="0"/>
              </a:rPr>
              <a:t> Abhijit Mishra</a:t>
            </a:r>
          </a:p>
        </p:txBody>
      </p:sp>
    </p:spTree>
    <p:extLst>
      <p:ext uri="{BB962C8B-B14F-4D97-AF65-F5344CB8AC3E}">
        <p14:creationId xmlns:p14="http://schemas.microsoft.com/office/powerpoint/2010/main" val="3425818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81000" y="2743200"/>
            <a:ext cx="861060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1" u="none" strike="noStrike" kern="1200" cap="none" spc="0" normalizeH="0" baseline="0" noProof="0" dirty="0">
                <a:ln>
                  <a:noFill/>
                </a:ln>
                <a:solidFill>
                  <a:prstClr val="black"/>
                </a:solidFill>
                <a:effectLst/>
                <a:uLnTx/>
                <a:uFillTx/>
                <a:latin typeface="Calibri"/>
                <a:ea typeface="+mn-ea"/>
                <a:cs typeface="+mn-cs"/>
              </a:rPr>
              <a:t> What professional code of conduct should be followed by Electrical Engineers??</a:t>
            </a:r>
            <a:endParaRPr kumimoji="0" lang="en-IN" sz="36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563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181957"/>
            <a:ext cx="8686800" cy="6494085"/>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Institute of Electrical &amp; Electronics Engineers (IEEE); Headquartered in New York City.</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World’s largest technical professional society, with a world wide membership of more than 375,000 electrical, electronics, computer engineers, and computer scientists in approx. 60 countries.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i="1" dirty="0">
                <a:solidFill>
                  <a:prstClr val="black"/>
                </a:solidFill>
                <a:latin typeface="Calibri"/>
              </a:rPr>
              <a:t>IEEE has prepared a comprehensive Code of Ethics for its members; not binding for others; but indicates the broad ethical concerns which should be taken care of by electrical engineers. </a:t>
            </a:r>
          </a:p>
        </p:txBody>
      </p:sp>
    </p:spTree>
    <p:extLst>
      <p:ext uri="{BB962C8B-B14F-4D97-AF65-F5344CB8AC3E}">
        <p14:creationId xmlns:p14="http://schemas.microsoft.com/office/powerpoint/2010/main" val="4202231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7620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3600" b="1" u="none" strike="noStrike" kern="1200" cap="none" spc="0" normalizeH="0" baseline="0" noProof="0" dirty="0">
                <a:ln>
                  <a:noFill/>
                </a:ln>
                <a:solidFill>
                  <a:prstClr val="black"/>
                </a:solidFill>
                <a:effectLst/>
                <a:uLnTx/>
                <a:uFillTx/>
                <a:latin typeface="Calibri"/>
                <a:ea typeface="+mn-ea"/>
                <a:cs typeface="+mn-cs"/>
              </a:rPr>
              <a:t>IEEE CODE OF ETHICS</a:t>
            </a:r>
          </a:p>
        </p:txBody>
      </p:sp>
      <p:pic>
        <p:nvPicPr>
          <p:cNvPr id="3" name="Picture 2" descr="A screenshot of a social media post&#10;&#10;Description generated with very high confidence">
            <a:extLst>
              <a:ext uri="{FF2B5EF4-FFF2-40B4-BE49-F238E27FC236}">
                <a16:creationId xmlns:a16="http://schemas.microsoft.com/office/drawing/2014/main" id="{4144015E-3FC6-4D9A-B051-5705F5180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14400"/>
            <a:ext cx="8686800" cy="5715000"/>
          </a:xfrm>
          <a:prstGeom prst="rect">
            <a:avLst/>
          </a:prstGeom>
          <a:solidFill>
            <a:schemeClr val="tx1"/>
          </a:solidFill>
        </p:spPr>
      </p:pic>
    </p:spTree>
    <p:extLst>
      <p:ext uri="{BB962C8B-B14F-4D97-AF65-F5344CB8AC3E}">
        <p14:creationId xmlns:p14="http://schemas.microsoft.com/office/powerpoint/2010/main" val="65373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E8B249D3-5A2C-4983-9E6E-A021C09D3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66800"/>
            <a:ext cx="8686800" cy="5334000"/>
          </a:xfrm>
          <a:prstGeom prst="rect">
            <a:avLst/>
          </a:prstGeom>
        </p:spPr>
      </p:pic>
      <p:sp>
        <p:nvSpPr>
          <p:cNvPr id="6" name="TextBox 5">
            <a:extLst>
              <a:ext uri="{FF2B5EF4-FFF2-40B4-BE49-F238E27FC236}">
                <a16:creationId xmlns:a16="http://schemas.microsoft.com/office/drawing/2014/main" id="{2E03F056-AB4A-49BF-8680-78F921EE163D}"/>
              </a:ext>
            </a:extLst>
          </p:cNvPr>
          <p:cNvSpPr txBox="1"/>
          <p:nvPr/>
        </p:nvSpPr>
        <p:spPr>
          <a:xfrm>
            <a:off x="228600" y="134034"/>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3600" b="1" u="none" strike="noStrike" kern="1200" cap="none" spc="0" normalizeH="0" baseline="0" noProof="0" dirty="0">
                <a:ln>
                  <a:noFill/>
                </a:ln>
                <a:solidFill>
                  <a:prstClr val="black"/>
                </a:solidFill>
                <a:effectLst/>
                <a:uLnTx/>
                <a:uFillTx/>
                <a:latin typeface="Calibri"/>
                <a:ea typeface="+mn-ea"/>
                <a:cs typeface="+mn-cs"/>
              </a:rPr>
              <a:t>IEEE CODE OF ETHICS</a:t>
            </a:r>
          </a:p>
        </p:txBody>
      </p:sp>
    </p:spTree>
    <p:extLst>
      <p:ext uri="{BB962C8B-B14F-4D97-AF65-F5344CB8AC3E}">
        <p14:creationId xmlns:p14="http://schemas.microsoft.com/office/powerpoint/2010/main" val="407535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CE494-9223-43E4-AFCD-768673AB9D10}"/>
              </a:ext>
            </a:extLst>
          </p:cNvPr>
          <p:cNvSpPr>
            <a:spLocks noGrp="1"/>
          </p:cNvSpPr>
          <p:nvPr>
            <p:ph type="ctrTitle"/>
          </p:nvPr>
        </p:nvSpPr>
        <p:spPr/>
        <p:txBody>
          <a:bodyPr>
            <a:normAutofit/>
          </a:bodyPr>
          <a:lstStyle/>
          <a:p>
            <a:r>
              <a:rPr lang="en-IN" dirty="0">
                <a:latin typeface="Britannic Bold" panose="020B0903060703020204" pitchFamily="34" charset="0"/>
              </a:rPr>
              <a:t>Business/Corporate Ethics</a:t>
            </a:r>
          </a:p>
        </p:txBody>
      </p:sp>
      <p:sp>
        <p:nvSpPr>
          <p:cNvPr id="5" name="Subtitle 4">
            <a:extLst>
              <a:ext uri="{FF2B5EF4-FFF2-40B4-BE49-F238E27FC236}">
                <a16:creationId xmlns:a16="http://schemas.microsoft.com/office/drawing/2014/main" id="{546DD430-F999-47DE-88F4-63C69168BD2A}"/>
              </a:ext>
            </a:extLst>
          </p:cNvPr>
          <p:cNvSpPr>
            <a:spLocks noGrp="1"/>
          </p:cNvSpPr>
          <p:nvPr>
            <p:ph type="subTitle" idx="1"/>
          </p:nvPr>
        </p:nvSpPr>
        <p:spPr>
          <a:xfrm>
            <a:off x="1371600" y="5334000"/>
            <a:ext cx="6400800" cy="685800"/>
          </a:xfrm>
        </p:spPr>
        <p:txBody>
          <a:bodyPr/>
          <a:lstStyle/>
          <a:p>
            <a:r>
              <a:rPr lang="en-IN" dirty="0" err="1">
                <a:latin typeface="Britannic Bold" panose="020B0903060703020204" pitchFamily="34" charset="0"/>
              </a:rPr>
              <a:t>Dr.</a:t>
            </a:r>
            <a:r>
              <a:rPr lang="en-IN" dirty="0">
                <a:latin typeface="Britannic Bold" panose="020B0903060703020204" pitchFamily="34" charset="0"/>
              </a:rPr>
              <a:t> Abhijit Mishra</a:t>
            </a:r>
          </a:p>
        </p:txBody>
      </p:sp>
    </p:spTree>
    <p:extLst>
      <p:ext uri="{BB962C8B-B14F-4D97-AF65-F5344CB8AC3E}">
        <p14:creationId xmlns:p14="http://schemas.microsoft.com/office/powerpoint/2010/main" val="868859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37542C-93BF-4EB7-ABBF-BB7F0A396816}"/>
              </a:ext>
            </a:extLst>
          </p:cNvPr>
          <p:cNvSpPr txBox="1"/>
          <p:nvPr/>
        </p:nvSpPr>
        <p:spPr>
          <a:xfrm>
            <a:off x="304800" y="381000"/>
            <a:ext cx="8534400" cy="5632311"/>
          </a:xfrm>
          <a:prstGeom prst="rect">
            <a:avLst/>
          </a:prstGeom>
          <a:noFill/>
        </p:spPr>
        <p:txBody>
          <a:bodyPr wrap="square" rtlCol="0">
            <a:spAutoFit/>
          </a:bodyPr>
          <a:lstStyle/>
          <a:p>
            <a:pPr marL="285750" indent="-285750" algn="just">
              <a:buFont typeface="Arial" panose="020B0604020202020204" pitchFamily="34" charset="0"/>
              <a:buChar char="•"/>
            </a:pPr>
            <a:r>
              <a:rPr lang="en-IN" sz="3600" i="1" dirty="0"/>
              <a:t>Being a social endeavour/activity, business should not be conducted in a way detrimental to the interests of the society and the businesses itself. </a:t>
            </a:r>
          </a:p>
          <a:p>
            <a:pPr marL="285750" indent="-285750" algn="just">
              <a:buFont typeface="Arial" panose="020B0604020202020204" pitchFamily="34" charset="0"/>
              <a:buChar char="•"/>
            </a:pPr>
            <a:endParaRPr lang="en-IN" sz="3600" i="1" dirty="0"/>
          </a:p>
          <a:p>
            <a:pPr marL="285750" indent="-285750" algn="just">
              <a:buFont typeface="Arial" panose="020B0604020202020204" pitchFamily="34" charset="0"/>
              <a:buChar char="•"/>
            </a:pPr>
            <a:r>
              <a:rPr lang="en-IN" sz="3600" i="1" dirty="0"/>
              <a:t>Every profession or group frames certain do’s and do not’s for its members. </a:t>
            </a:r>
          </a:p>
          <a:p>
            <a:pPr marL="285750" indent="-285750" algn="just">
              <a:buFont typeface="Arial" panose="020B0604020202020204" pitchFamily="34" charset="0"/>
              <a:buChar char="•"/>
            </a:pPr>
            <a:endParaRPr lang="en-IN" sz="3600" i="1" dirty="0"/>
          </a:p>
          <a:p>
            <a:pPr marL="285750" indent="-285750" algn="just">
              <a:buFont typeface="Arial" panose="020B0604020202020204" pitchFamily="34" charset="0"/>
              <a:buChar char="•"/>
            </a:pPr>
            <a:r>
              <a:rPr lang="en-IN" sz="3600" i="1" dirty="0"/>
              <a:t>The members are given a standard in which they are supposed to operate. </a:t>
            </a:r>
          </a:p>
        </p:txBody>
      </p:sp>
    </p:spTree>
    <p:extLst>
      <p:ext uri="{BB962C8B-B14F-4D97-AF65-F5344CB8AC3E}">
        <p14:creationId xmlns:p14="http://schemas.microsoft.com/office/powerpoint/2010/main" val="2859471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37542C-93BF-4EB7-ABBF-BB7F0A396816}"/>
              </a:ext>
            </a:extLst>
          </p:cNvPr>
          <p:cNvSpPr txBox="1"/>
          <p:nvPr/>
        </p:nvSpPr>
        <p:spPr>
          <a:xfrm>
            <a:off x="304800" y="612844"/>
            <a:ext cx="8534400" cy="5632311"/>
          </a:xfrm>
          <a:prstGeom prst="rect">
            <a:avLst/>
          </a:prstGeom>
          <a:noFill/>
        </p:spPr>
        <p:txBody>
          <a:bodyPr wrap="square" rtlCol="0">
            <a:spAutoFit/>
          </a:bodyPr>
          <a:lstStyle/>
          <a:p>
            <a:pPr marL="285750" indent="-285750" algn="just">
              <a:buFont typeface="Arial" panose="020B0604020202020204" pitchFamily="34" charset="0"/>
              <a:buChar char="•"/>
            </a:pPr>
            <a:r>
              <a:rPr lang="en-IN" sz="3600" i="1" dirty="0"/>
              <a:t>These standards are influenced by the prevailing economic and social situations.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36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600" b="0" i="1" u="none" strike="noStrike" kern="1200" cap="none" spc="0" normalizeH="0" baseline="0" noProof="0" dirty="0">
                <a:ln>
                  <a:noFill/>
                </a:ln>
                <a:solidFill>
                  <a:prstClr val="black"/>
                </a:solidFill>
                <a:effectLst/>
                <a:uLnTx/>
                <a:uFillTx/>
                <a:latin typeface="Calibri"/>
                <a:ea typeface="+mn-ea"/>
                <a:cs typeface="+mn-cs"/>
              </a:rPr>
              <a:t>The term ‘Business Ethics’ refers to the system of moral principles and rules of the conduct applied to business.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36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600" b="0" i="1" u="none" strike="noStrike" kern="1200" cap="none" spc="0" normalizeH="0" baseline="0" noProof="0" dirty="0">
                <a:ln>
                  <a:noFill/>
                </a:ln>
                <a:solidFill>
                  <a:prstClr val="black"/>
                </a:solidFill>
                <a:effectLst/>
                <a:uLnTx/>
                <a:uFillTx/>
                <a:latin typeface="Calibri"/>
                <a:ea typeface="+mn-ea"/>
                <a:cs typeface="+mn-cs"/>
              </a:rPr>
              <a:t>The codes of conduct are periodically reviewed to suit the changing circumstances.</a:t>
            </a:r>
          </a:p>
        </p:txBody>
      </p:sp>
    </p:spTree>
    <p:extLst>
      <p:ext uri="{BB962C8B-B14F-4D97-AF65-F5344CB8AC3E}">
        <p14:creationId xmlns:p14="http://schemas.microsoft.com/office/powerpoint/2010/main" val="2425041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7620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BUSINESS ETHICS: SOME DEFINITIONS</a:t>
            </a:r>
          </a:p>
        </p:txBody>
      </p:sp>
      <p:sp>
        <p:nvSpPr>
          <p:cNvPr id="2" name="TextBox 1">
            <a:extLst>
              <a:ext uri="{FF2B5EF4-FFF2-40B4-BE49-F238E27FC236}">
                <a16:creationId xmlns:a16="http://schemas.microsoft.com/office/drawing/2014/main" id="{5F421B25-2378-43CE-9345-047DA8DB23F3}"/>
              </a:ext>
            </a:extLst>
          </p:cNvPr>
          <p:cNvSpPr txBox="1"/>
          <p:nvPr/>
        </p:nvSpPr>
        <p:spPr>
          <a:xfrm>
            <a:off x="228600" y="874931"/>
            <a:ext cx="8686800" cy="5816977"/>
          </a:xfrm>
          <a:prstGeom prst="rect">
            <a:avLst/>
          </a:prstGeom>
          <a:noFill/>
        </p:spPr>
        <p:txBody>
          <a:bodyPr wrap="square" rtlCol="0">
            <a:spAutoFit/>
          </a:bodyPr>
          <a:lstStyle/>
          <a:p>
            <a:pPr algn="just"/>
            <a:r>
              <a:rPr lang="en-IN" sz="3100" i="1" dirty="0"/>
              <a:t>“Business Ethics is generally coming to know what is right or wrong in the work place and doing what is right. This is in regard to effects of products/services and in relationship with the stake holders.” </a:t>
            </a:r>
          </a:p>
          <a:p>
            <a:pPr algn="r"/>
            <a:r>
              <a:rPr lang="en-IN" sz="3100" i="1" dirty="0"/>
              <a:t>-Cater </a:t>
            </a:r>
            <a:r>
              <a:rPr lang="en-IN" sz="3100" i="1" dirty="0" err="1"/>
              <a:t>Mcnamara</a:t>
            </a:r>
            <a:endParaRPr lang="en-IN" sz="3100" i="1" dirty="0"/>
          </a:p>
          <a:p>
            <a:pPr algn="r"/>
            <a:endParaRPr lang="en-IN" sz="3100" i="1" dirty="0"/>
          </a:p>
          <a:p>
            <a:pPr algn="just"/>
            <a:r>
              <a:rPr lang="en-IN" sz="3100" i="1" dirty="0"/>
              <a:t>“Business ethics in short can be defined as the systematic study of ethical matters pertaining to the business, industry or related activities, institutions and beliefs. Business ethics is the systematic handling of values in business and industry.” </a:t>
            </a:r>
          </a:p>
          <a:p>
            <a:pPr algn="r"/>
            <a:r>
              <a:rPr lang="en-IN" sz="3100" i="1" dirty="0"/>
              <a:t>—John Donaldson</a:t>
            </a:r>
          </a:p>
        </p:txBody>
      </p:sp>
    </p:spTree>
    <p:extLst>
      <p:ext uri="{BB962C8B-B14F-4D97-AF65-F5344CB8AC3E}">
        <p14:creationId xmlns:p14="http://schemas.microsoft.com/office/powerpoint/2010/main" val="3060312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37542C-93BF-4EB7-ABBF-BB7F0A396816}"/>
              </a:ext>
            </a:extLst>
          </p:cNvPr>
          <p:cNvSpPr txBox="1"/>
          <p:nvPr/>
        </p:nvSpPr>
        <p:spPr>
          <a:xfrm>
            <a:off x="152400" y="228600"/>
            <a:ext cx="8839200" cy="6555641"/>
          </a:xfrm>
          <a:prstGeom prst="rect">
            <a:avLst/>
          </a:prstGeom>
          <a:noFill/>
        </p:spPr>
        <p:txBody>
          <a:bodyPr wrap="square" rtlCol="0">
            <a:spAutoFit/>
          </a:bodyPr>
          <a:lstStyle/>
          <a:p>
            <a:pPr marL="285750" lvl="0" indent="-285750" algn="just">
              <a:buFont typeface="Arial" panose="020B0604020202020204" pitchFamily="34" charset="0"/>
              <a:buChar char="•"/>
            </a:pPr>
            <a:r>
              <a:rPr lang="en-IN" sz="3000" i="1" dirty="0">
                <a:solidFill>
                  <a:prstClr val="black"/>
                </a:solidFill>
              </a:rPr>
              <a:t>Business ethics should take into consideration the following factors:</a:t>
            </a:r>
          </a:p>
          <a:p>
            <a:pPr marL="285750" lvl="0" indent="-285750" algn="just">
              <a:buFont typeface="Arial" panose="020B0604020202020204" pitchFamily="34" charset="0"/>
              <a:buChar char="•"/>
            </a:pPr>
            <a:endParaRPr lang="en-IN" sz="3000" i="1" dirty="0">
              <a:solidFill>
                <a:prstClr val="black"/>
              </a:solidFill>
            </a:endParaRPr>
          </a:p>
          <a:p>
            <a:pPr marL="457200" lvl="0" indent="-457200" algn="just">
              <a:buAutoNum type="arabicPeriod"/>
            </a:pPr>
            <a:r>
              <a:rPr lang="en-IN" sz="3000" i="1" dirty="0">
                <a:solidFill>
                  <a:prstClr val="black"/>
                </a:solidFill>
              </a:rPr>
              <a:t>A business should aim to have fair dealing with everyone dealing with it.</a:t>
            </a:r>
          </a:p>
          <a:p>
            <a:pPr marL="457200" lvl="0" indent="-457200" algn="just">
              <a:buAutoNum type="arabicPeriod"/>
            </a:pPr>
            <a:r>
              <a:rPr lang="en-IN" sz="3000" i="1" dirty="0">
                <a:solidFill>
                  <a:prstClr val="black"/>
                </a:solidFill>
              </a:rPr>
              <a:t>Ethics should be fixed for everyone working in the organisation at any level and their implementation should be linked with reward-punishment system.</a:t>
            </a:r>
          </a:p>
          <a:p>
            <a:pPr marL="457200" lvl="0" indent="-457200" algn="just">
              <a:buAutoNum type="arabicPeriod"/>
            </a:pPr>
            <a:r>
              <a:rPr lang="en-IN" sz="3000" i="1" dirty="0">
                <a:solidFill>
                  <a:prstClr val="black"/>
                </a:solidFill>
              </a:rPr>
              <a:t>Any violation of ethics should be detected at the earliest and remedial measures taken immediately.  </a:t>
            </a:r>
          </a:p>
          <a:p>
            <a:pPr marL="457200" lvl="0" indent="-457200" algn="just">
              <a:buAutoNum type="arabicPeriod"/>
            </a:pPr>
            <a:r>
              <a:rPr lang="en-IN" sz="3000" i="1" dirty="0">
                <a:solidFill>
                  <a:prstClr val="black"/>
                </a:solidFill>
              </a:rPr>
              <a:t>Business ethics should be based on broad guidelines of what should be done and what should be avoided.</a:t>
            </a:r>
          </a:p>
          <a:p>
            <a:pPr marL="457200" lvl="0" indent="-457200" algn="just">
              <a:buAutoNum type="arabicPeriod"/>
            </a:pPr>
            <a:r>
              <a:rPr lang="en-IN" sz="3000" i="1" dirty="0">
                <a:solidFill>
                  <a:prstClr val="black"/>
                </a:solidFill>
              </a:rPr>
              <a:t>The ethics should be based on the perception of what is right.</a:t>
            </a:r>
            <a:endParaRPr kumimoji="0" lang="en-IN" sz="30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17024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7620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SOURCES OF BUSINESS ETHICS</a:t>
            </a:r>
          </a:p>
        </p:txBody>
      </p:sp>
      <p:sp>
        <p:nvSpPr>
          <p:cNvPr id="2" name="TextBox 1">
            <a:extLst>
              <a:ext uri="{FF2B5EF4-FFF2-40B4-BE49-F238E27FC236}">
                <a16:creationId xmlns:a16="http://schemas.microsoft.com/office/drawing/2014/main" id="{5F421B25-2378-43CE-9345-047DA8DB23F3}"/>
              </a:ext>
            </a:extLst>
          </p:cNvPr>
          <p:cNvSpPr txBox="1"/>
          <p:nvPr/>
        </p:nvSpPr>
        <p:spPr>
          <a:xfrm>
            <a:off x="228600" y="1143000"/>
            <a:ext cx="8686800" cy="5016758"/>
          </a:xfrm>
          <a:prstGeom prst="rect">
            <a:avLst/>
          </a:prstGeom>
          <a:noFill/>
        </p:spPr>
        <p:txBody>
          <a:bodyPr wrap="square" rtlCol="0">
            <a:spAutoFit/>
          </a:bodyPr>
          <a:lstStyle/>
          <a:p>
            <a:pPr marL="457200" lvl="0" indent="-457200" algn="just">
              <a:buFont typeface="Arial" panose="020B0604020202020204" pitchFamily="34" charset="0"/>
              <a:buChar char="•"/>
            </a:pPr>
            <a:r>
              <a:rPr lang="en-IN" sz="3200" i="1" dirty="0">
                <a:solidFill>
                  <a:prstClr val="black"/>
                </a:solidFill>
              </a:rPr>
              <a:t>In every society there are three sources of business ethics-</a:t>
            </a:r>
          </a:p>
          <a:p>
            <a:pPr marL="457200" lvl="0" indent="-457200" algn="just">
              <a:buFont typeface="Arial" panose="020B0604020202020204" pitchFamily="34" charset="0"/>
              <a:buChar char="•"/>
            </a:pPr>
            <a:endParaRPr lang="en-IN" sz="3200" i="1" dirty="0">
              <a:solidFill>
                <a:prstClr val="black"/>
              </a:solidFill>
            </a:endParaRPr>
          </a:p>
          <a:p>
            <a:pPr marL="514350" lvl="0" indent="-514350" algn="just">
              <a:buFont typeface="+mj-lt"/>
              <a:buAutoNum type="arabicPeriod"/>
            </a:pPr>
            <a:r>
              <a:rPr lang="en-IN" sz="3200" i="1" dirty="0">
                <a:solidFill>
                  <a:prstClr val="black"/>
                </a:solidFill>
              </a:rPr>
              <a:t>Religion</a:t>
            </a:r>
          </a:p>
          <a:p>
            <a:pPr marL="514350" lvl="0" indent="-514350" algn="just">
              <a:buFont typeface="+mj-lt"/>
              <a:buAutoNum type="arabicPeriod"/>
            </a:pPr>
            <a:r>
              <a:rPr lang="en-IN" sz="3200" i="1" dirty="0">
                <a:solidFill>
                  <a:prstClr val="black"/>
                </a:solidFill>
              </a:rPr>
              <a:t>Culture and </a:t>
            </a:r>
          </a:p>
          <a:p>
            <a:pPr marL="514350" lvl="0" indent="-514350" algn="just">
              <a:buFont typeface="+mj-lt"/>
              <a:buAutoNum type="arabicPeriod"/>
            </a:pPr>
            <a:r>
              <a:rPr lang="en-IN" sz="3200" i="1" dirty="0">
                <a:solidFill>
                  <a:prstClr val="black"/>
                </a:solidFill>
              </a:rPr>
              <a:t>Law</a:t>
            </a:r>
          </a:p>
          <a:p>
            <a:pPr lvl="0" algn="just"/>
            <a:endParaRPr lang="en-IN" sz="3200" i="1" dirty="0">
              <a:solidFill>
                <a:prstClr val="black"/>
              </a:solidFill>
            </a:endParaRPr>
          </a:p>
          <a:p>
            <a:pPr marL="457200" lvl="0" indent="-457200" algn="just">
              <a:buFont typeface="Arial" panose="020B0604020202020204" pitchFamily="34" charset="0"/>
              <a:buChar char="•"/>
            </a:pPr>
            <a:r>
              <a:rPr lang="en-IN" sz="3200" i="1" dirty="0">
                <a:solidFill>
                  <a:prstClr val="black"/>
                </a:solidFill>
              </a:rPr>
              <a:t>The HR manager in every organisation, thus, has to be well versed with the unique system of values developed by these three sources.</a:t>
            </a:r>
            <a:endParaRPr kumimoji="0" lang="en-IN" sz="32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985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495300" y="457200"/>
            <a:ext cx="8153400" cy="5847755"/>
          </a:xfrm>
          <a:prstGeom prst="rect">
            <a:avLst/>
          </a:prstGeom>
          <a:noFill/>
        </p:spPr>
        <p:txBody>
          <a:bodyPr wrap="square" rtlCol="0">
            <a:spAutoFit/>
          </a:bodyPr>
          <a:lstStyle/>
          <a:p>
            <a:pPr marL="457200" indent="-457200" algn="just">
              <a:buFont typeface="Arial" panose="020B0604020202020204" pitchFamily="34" charset="0"/>
              <a:buChar char="•"/>
            </a:pPr>
            <a:r>
              <a:rPr lang="en-US" sz="3400" i="1" dirty="0"/>
              <a:t>Before we go into the details of Professional Ethics, let us first go through the definitions of each of terms i.e. ethics, profession, and professional ethics.</a:t>
            </a:r>
          </a:p>
          <a:p>
            <a:pPr marL="457200" indent="-457200" algn="just">
              <a:buFont typeface="Arial" panose="020B0604020202020204" pitchFamily="34" charset="0"/>
              <a:buChar char="•"/>
            </a:pPr>
            <a:endParaRPr lang="en-US" sz="3400" i="1" dirty="0"/>
          </a:p>
          <a:p>
            <a:pPr algn="ctr"/>
            <a:endParaRPr lang="en-US" sz="3400" b="1" i="1" dirty="0"/>
          </a:p>
          <a:p>
            <a:pPr algn="ctr"/>
            <a:endParaRPr lang="en-US" sz="3400" b="1" i="1" dirty="0"/>
          </a:p>
          <a:p>
            <a:pPr algn="ctr"/>
            <a:r>
              <a:rPr lang="en-US" sz="3400" b="1" i="1" dirty="0"/>
              <a:t>What is Ethics?</a:t>
            </a:r>
          </a:p>
          <a:p>
            <a:pPr algn="ctr"/>
            <a:r>
              <a:rPr lang="en-US" sz="3400" i="1" dirty="0"/>
              <a:t>“ A branch of philosophy that involves systematizing, defending, and recommending concepts of right and wrong behavior.”</a:t>
            </a:r>
          </a:p>
        </p:txBody>
      </p:sp>
    </p:spTree>
    <p:extLst>
      <p:ext uri="{BB962C8B-B14F-4D97-AF65-F5344CB8AC3E}">
        <p14:creationId xmlns:p14="http://schemas.microsoft.com/office/powerpoint/2010/main" val="3984973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7620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RELIGION</a:t>
            </a:r>
          </a:p>
        </p:txBody>
      </p:sp>
      <p:sp>
        <p:nvSpPr>
          <p:cNvPr id="2" name="TextBox 1">
            <a:extLst>
              <a:ext uri="{FF2B5EF4-FFF2-40B4-BE49-F238E27FC236}">
                <a16:creationId xmlns:a16="http://schemas.microsoft.com/office/drawing/2014/main" id="{5F421B25-2378-43CE-9345-047DA8DB23F3}"/>
              </a:ext>
            </a:extLst>
          </p:cNvPr>
          <p:cNvSpPr txBox="1"/>
          <p:nvPr/>
        </p:nvSpPr>
        <p:spPr>
          <a:xfrm>
            <a:off x="235974" y="990600"/>
            <a:ext cx="8686800" cy="5693866"/>
          </a:xfrm>
          <a:prstGeom prst="rect">
            <a:avLst/>
          </a:prstGeom>
          <a:noFill/>
        </p:spPr>
        <p:txBody>
          <a:bodyPr wrap="square" rtlCol="0">
            <a:spAutoFit/>
          </a:bodyPr>
          <a:lstStyle/>
          <a:p>
            <a:pPr lvl="0" algn="just"/>
            <a:r>
              <a:rPr lang="en-IN" sz="2800" b="1" i="1" dirty="0">
                <a:solidFill>
                  <a:prstClr val="black"/>
                </a:solidFill>
              </a:rPr>
              <a:t>Religion:</a:t>
            </a:r>
          </a:p>
          <a:p>
            <a:pPr lvl="0" algn="just"/>
            <a:endParaRPr lang="en-IN" sz="2800" i="1" dirty="0">
              <a:solidFill>
                <a:prstClr val="black"/>
              </a:solidFill>
            </a:endParaRPr>
          </a:p>
          <a:p>
            <a:pPr lvl="0" algn="just"/>
            <a:r>
              <a:rPr lang="en-IN" sz="2800" i="1" dirty="0">
                <a:solidFill>
                  <a:prstClr val="black"/>
                </a:solidFill>
              </a:rPr>
              <a:t>Oldest source of ethical inspiration; thousands of religions having divergent views about various things; nearly all of them agree on certain fundamental principles. Every religion gives an expression of what is wrong and right in various walks of life. The Principle of reciprocity towards one’s fellow beings is found in all the religions. Great religions preach the necessity for an orderly social system and emphasize upon social responsibility with an objective to contribute to the general welfare. With these fundamentals, every religion creates its own code of conduct.</a:t>
            </a:r>
            <a:endParaRPr kumimoji="0" lang="en-IN" sz="28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77152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7620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RELIGION</a:t>
            </a:r>
          </a:p>
        </p:txBody>
      </p:sp>
      <p:sp>
        <p:nvSpPr>
          <p:cNvPr id="2" name="TextBox 1">
            <a:extLst>
              <a:ext uri="{FF2B5EF4-FFF2-40B4-BE49-F238E27FC236}">
                <a16:creationId xmlns:a16="http://schemas.microsoft.com/office/drawing/2014/main" id="{5F421B25-2378-43CE-9345-047DA8DB23F3}"/>
              </a:ext>
            </a:extLst>
          </p:cNvPr>
          <p:cNvSpPr txBox="1"/>
          <p:nvPr/>
        </p:nvSpPr>
        <p:spPr>
          <a:xfrm>
            <a:off x="235974" y="838200"/>
            <a:ext cx="8686800" cy="600164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3200" b="1" i="1" dirty="0">
                <a:solidFill>
                  <a:prstClr val="black"/>
                </a:solidFill>
              </a:rPr>
              <a:t>Culture</a:t>
            </a:r>
            <a:r>
              <a:rPr kumimoji="0" lang="en-IN" sz="3200" b="1" i="1" u="none" strike="noStrike" kern="1200" cap="none" spc="0" normalizeH="0" baseline="0" noProof="0" dirty="0">
                <a:ln>
                  <a:noFill/>
                </a:ln>
                <a:solidFill>
                  <a:prstClr val="black"/>
                </a:solidFill>
                <a:effectLst/>
                <a:uLnTx/>
                <a:uFillTx/>
                <a:ea typeface="+mn-ea"/>
                <a:cs typeface="+mn-cs"/>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3200" b="0" i="1" u="none" strike="noStrike" kern="1200" cap="none" spc="0" normalizeH="0" baseline="0" noProof="0" dirty="0">
              <a:ln>
                <a:noFill/>
              </a:ln>
              <a:solidFill>
                <a:prstClr val="black"/>
              </a:solidFill>
              <a:effectLst/>
              <a:uLnTx/>
              <a:uFillTx/>
              <a:ea typeface="+mn-ea"/>
              <a:cs typeface="+mn-cs"/>
            </a:endParaRPr>
          </a:p>
          <a:p>
            <a:pPr algn="just"/>
            <a:r>
              <a:rPr lang="en-IN" sz="3200" i="1" dirty="0"/>
              <a:t>It is the set of important understandings that members of a community share in common. It consists of a basic set of values, ideas, perceptions, preferences, concept of morality, code of conduct etc. which creates distinctiveness among human groups. Culture differs from society to society. Moreover culture is passed from generation to generation. Culture facilitates the generation of commitment to something larger than one’s individual self interest.</a:t>
            </a:r>
            <a:endParaRPr kumimoji="0" lang="en-IN" sz="3200" b="0" i="1"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297337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7620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RELIGION</a:t>
            </a:r>
          </a:p>
        </p:txBody>
      </p:sp>
      <p:sp>
        <p:nvSpPr>
          <p:cNvPr id="2" name="TextBox 1">
            <a:extLst>
              <a:ext uri="{FF2B5EF4-FFF2-40B4-BE49-F238E27FC236}">
                <a16:creationId xmlns:a16="http://schemas.microsoft.com/office/drawing/2014/main" id="{5F421B25-2378-43CE-9345-047DA8DB23F3}"/>
              </a:ext>
            </a:extLst>
          </p:cNvPr>
          <p:cNvSpPr txBox="1"/>
          <p:nvPr/>
        </p:nvSpPr>
        <p:spPr>
          <a:xfrm>
            <a:off x="235974" y="990600"/>
            <a:ext cx="8686800" cy="517064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3000" b="1" i="1" u="none" strike="noStrike" kern="1200" cap="none" spc="0" normalizeH="0" baseline="0" noProof="0" dirty="0">
                <a:ln>
                  <a:noFill/>
                </a:ln>
                <a:solidFill>
                  <a:prstClr val="black"/>
                </a:solidFill>
                <a:effectLst/>
                <a:uLnTx/>
                <a:uFillTx/>
                <a:ea typeface="+mn-ea"/>
                <a:cs typeface="+mn-cs"/>
              </a:rPr>
              <a:t>Law:</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3000" b="0" i="1" u="none" strike="noStrike" kern="1200" cap="none" spc="0" normalizeH="0" baseline="0" noProof="0" dirty="0">
              <a:ln>
                <a:noFill/>
              </a:ln>
              <a:solidFill>
                <a:prstClr val="black"/>
              </a:solidFill>
              <a:effectLst/>
              <a:uLnTx/>
              <a:uFillTx/>
              <a:ea typeface="+mn-ea"/>
              <a:cs typeface="+mn-cs"/>
            </a:endParaRPr>
          </a:p>
          <a:p>
            <a:pPr algn="just"/>
            <a:r>
              <a:rPr lang="en-IN" sz="3000" i="1" dirty="0"/>
              <a:t>The legal system of any country, guide the human behaviour in the society. Whatever, ethics the law defines are binding on the society. The society expects the business to abide by the law. Although it is expected that every business should be law abiding, seldom do the businesses adhere to the rules and regulations. Law breaking in business is common </a:t>
            </a:r>
            <a:r>
              <a:rPr lang="en-IN" sz="3000" i="1" dirty="0" err="1"/>
              <a:t>eg.</a:t>
            </a:r>
            <a:r>
              <a:rPr lang="en-IN" sz="3000" i="1" dirty="0"/>
              <a:t> Tax evasion, hoarding, adulteration, poor quality &amp; high priced products, environment pollution etc.</a:t>
            </a:r>
            <a:endParaRPr kumimoji="0" lang="en-IN" sz="3000" b="0" i="1"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25283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0" y="2743200"/>
            <a:ext cx="914400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1" u="none" strike="noStrike" kern="1200" cap="none" spc="0" normalizeH="0" baseline="0" noProof="0" dirty="0">
                <a:ln>
                  <a:noFill/>
                </a:ln>
                <a:solidFill>
                  <a:prstClr val="black"/>
                </a:solidFill>
                <a:effectLst/>
                <a:uLnTx/>
                <a:uFillTx/>
                <a:latin typeface="Calibri"/>
                <a:ea typeface="+mn-ea"/>
                <a:cs typeface="+mn-cs"/>
              </a:rPr>
              <a:t> What is the importance of business/corporate ethics??</a:t>
            </a:r>
            <a:endParaRPr kumimoji="0" lang="en-IN" sz="36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45635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97318"/>
            <a:ext cx="8839200" cy="6663363"/>
          </a:xfrm>
          <a:prstGeom prst="rect">
            <a:avLst/>
          </a:prstGeom>
          <a:noFill/>
        </p:spPr>
        <p:txBody>
          <a:bodyPr wrap="square" rtlCol="0">
            <a:spAutoFit/>
          </a:bodyPr>
          <a:lstStyle/>
          <a:p>
            <a:pPr algn="just"/>
            <a:r>
              <a:rPr lang="en-IN" sz="2600" b="1" i="1" dirty="0"/>
              <a:t>Corresponds to Basic Human Needs:</a:t>
            </a:r>
          </a:p>
          <a:p>
            <a:pPr marL="342900" indent="-342900" algn="just">
              <a:buFont typeface="Arial" panose="020B0604020202020204" pitchFamily="34" charset="0"/>
              <a:buChar char="•"/>
            </a:pPr>
            <a:endParaRPr lang="en-IN" sz="2600" dirty="0"/>
          </a:p>
          <a:p>
            <a:pPr marL="342900" indent="-342900" algn="just">
              <a:buFont typeface="Arial" panose="020B0604020202020204" pitchFamily="34" charset="0"/>
              <a:buChar char="•"/>
            </a:pPr>
            <a:r>
              <a:rPr lang="en-IN" sz="2500" i="1" dirty="0"/>
              <a:t>Membership of various groups provide us a basis of our identity. Therefore, it becomes a fundamental need of a human being.  </a:t>
            </a:r>
          </a:p>
          <a:p>
            <a:pPr marL="342900" indent="-342900" algn="just">
              <a:buFont typeface="Arial" panose="020B0604020202020204" pitchFamily="34" charset="0"/>
              <a:buChar char="•"/>
            </a:pPr>
            <a:endParaRPr lang="en-IN" sz="2500" i="1" dirty="0"/>
          </a:p>
          <a:p>
            <a:pPr marL="342900" indent="-342900" algn="just">
              <a:buFont typeface="Arial" panose="020B0604020202020204" pitchFamily="34" charset="0"/>
              <a:buChar char="•"/>
            </a:pPr>
            <a:r>
              <a:rPr lang="en-IN" sz="2500" i="1" dirty="0"/>
              <a:t>We all want to be part of an organisation which we can respect and be proud of, because they are known to be ethical. </a:t>
            </a:r>
          </a:p>
          <a:p>
            <a:pPr marL="342900" indent="-342900" algn="just">
              <a:buFont typeface="Arial" panose="020B0604020202020204" pitchFamily="34" charset="0"/>
              <a:buChar char="•"/>
            </a:pPr>
            <a:endParaRPr lang="en-IN" sz="2500" i="1" dirty="0"/>
          </a:p>
          <a:p>
            <a:pPr marL="342900" indent="-342900" algn="just">
              <a:buFont typeface="Arial" panose="020B0604020202020204" pitchFamily="34" charset="0"/>
              <a:buChar char="•"/>
            </a:pPr>
            <a:r>
              <a:rPr lang="en-IN" sz="2500" i="1" dirty="0"/>
              <a:t>Everybody likes to be associated with an organisation which the society respects as a honest and socially responsible organisation. </a:t>
            </a:r>
          </a:p>
          <a:p>
            <a:pPr marL="342900" indent="-342900" algn="just">
              <a:buFont typeface="Arial" panose="020B0604020202020204" pitchFamily="34" charset="0"/>
              <a:buChar char="•"/>
            </a:pPr>
            <a:endParaRPr lang="en-IN" sz="2500" i="1" dirty="0"/>
          </a:p>
          <a:p>
            <a:pPr marL="342900" indent="-342900" algn="just">
              <a:buFont typeface="Arial" panose="020B0604020202020204" pitchFamily="34" charset="0"/>
              <a:buChar char="•"/>
            </a:pPr>
            <a:r>
              <a:rPr lang="en-IN" sz="2500" i="1" dirty="0"/>
              <a:t>The HR managers have to fulfil this basic need of the employees as well as their own basic need that they want to direct an ethical organisation. The basic needs of the employees as well as the managers compel the organizations to be ethically oriented.</a:t>
            </a:r>
          </a:p>
        </p:txBody>
      </p:sp>
    </p:spTree>
    <p:extLst>
      <p:ext uri="{BB962C8B-B14F-4D97-AF65-F5344CB8AC3E}">
        <p14:creationId xmlns:p14="http://schemas.microsoft.com/office/powerpoint/2010/main" val="1946485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97318"/>
            <a:ext cx="8839200" cy="6186309"/>
          </a:xfrm>
          <a:prstGeom prst="rect">
            <a:avLst/>
          </a:prstGeom>
          <a:noFill/>
        </p:spPr>
        <p:txBody>
          <a:bodyPr wrap="square" rtlCol="0">
            <a:spAutoFit/>
          </a:bodyPr>
          <a:lstStyle/>
          <a:p>
            <a:pPr algn="just"/>
            <a:r>
              <a:rPr lang="en-IN" sz="3200" b="1" i="1" dirty="0"/>
              <a:t>Credibility in the Public:</a:t>
            </a:r>
          </a:p>
          <a:p>
            <a:pPr algn="just"/>
            <a:endParaRPr lang="en-IN" sz="2800" i="1" dirty="0"/>
          </a:p>
          <a:p>
            <a:pPr marL="457200" indent="-457200" algn="just">
              <a:buFont typeface="Arial" panose="020B0604020202020204" pitchFamily="34" charset="0"/>
              <a:buChar char="•"/>
            </a:pPr>
            <a:r>
              <a:rPr lang="en-IN" sz="2800" i="1" dirty="0"/>
              <a:t>Ethical values of an organisation create credibility in the public eye. </a:t>
            </a:r>
          </a:p>
          <a:p>
            <a:pPr marL="457200" indent="-457200" algn="just">
              <a:buFont typeface="Arial" panose="020B0604020202020204" pitchFamily="34" charset="0"/>
              <a:buChar char="•"/>
            </a:pPr>
            <a:endParaRPr lang="en-IN" sz="2800" i="1" dirty="0"/>
          </a:p>
          <a:p>
            <a:pPr marL="457200" indent="-457200" algn="just">
              <a:buFont typeface="Arial" panose="020B0604020202020204" pitchFamily="34" charset="0"/>
              <a:buChar char="•"/>
            </a:pPr>
            <a:r>
              <a:rPr lang="en-IN" sz="2800" i="1" dirty="0"/>
              <a:t>People will like to buy the product of a company if they believe that the company is honest and is offering value for money. </a:t>
            </a:r>
          </a:p>
          <a:p>
            <a:pPr marL="457200" indent="-457200" algn="just">
              <a:buFont typeface="Arial" panose="020B0604020202020204" pitchFamily="34" charset="0"/>
              <a:buChar char="•"/>
            </a:pPr>
            <a:endParaRPr lang="en-IN" sz="2800" i="1" dirty="0"/>
          </a:p>
          <a:p>
            <a:pPr marL="457200" indent="-457200" algn="just">
              <a:buFont typeface="Arial" panose="020B0604020202020204" pitchFamily="34" charset="0"/>
              <a:buChar char="•"/>
            </a:pPr>
            <a:r>
              <a:rPr lang="en-IN" sz="2800" i="1" dirty="0"/>
              <a:t>The public issues of such companies are bound to be a success. Because of this reason only the cola companies are spending huge sums of money on the advertisements now-a-days to convince the public that their products are safe and free from pesticides of any kind.</a:t>
            </a:r>
            <a:endParaRPr kumimoji="0" lang="en-IN" sz="36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2544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97318"/>
            <a:ext cx="8839200" cy="6617196"/>
          </a:xfrm>
          <a:prstGeom prst="rect">
            <a:avLst/>
          </a:prstGeom>
          <a:noFill/>
        </p:spPr>
        <p:txBody>
          <a:bodyPr wrap="square" rtlCol="0">
            <a:spAutoFit/>
          </a:bodyPr>
          <a:lstStyle/>
          <a:p>
            <a:pPr algn="just"/>
            <a:r>
              <a:rPr lang="en-IN" sz="3200" b="1" i="1" dirty="0"/>
              <a:t>Credibility with the Employees:</a:t>
            </a:r>
          </a:p>
          <a:p>
            <a:pPr algn="just"/>
            <a:endParaRPr lang="en-IN" sz="3200" b="1" i="1" dirty="0"/>
          </a:p>
          <a:p>
            <a:pPr marL="457200" indent="-457200" algn="just">
              <a:buFont typeface="Arial" panose="020B0604020202020204" pitchFamily="34" charset="0"/>
              <a:buChar char="•"/>
            </a:pPr>
            <a:r>
              <a:rPr lang="en-IN" sz="3000" i="1" dirty="0"/>
              <a:t>When employees are convinced of the ethical values of the organisation they are working for, they hold the organisation in high esteem. </a:t>
            </a:r>
          </a:p>
          <a:p>
            <a:pPr algn="just"/>
            <a:endParaRPr lang="en-IN" sz="3000" i="1" dirty="0"/>
          </a:p>
          <a:p>
            <a:pPr marL="457200" indent="-457200" algn="just">
              <a:buFont typeface="Arial" panose="020B0604020202020204" pitchFamily="34" charset="0"/>
              <a:buChar char="•"/>
            </a:pPr>
            <a:r>
              <a:rPr lang="en-IN" sz="3000" i="1" dirty="0"/>
              <a:t>It creates common goals, values and language. The HR manager will have credibility with the employees just because the organisation has credibility in the eyes of the public. </a:t>
            </a:r>
          </a:p>
          <a:p>
            <a:pPr algn="just"/>
            <a:endParaRPr lang="en-IN" sz="3000" i="1" dirty="0"/>
          </a:p>
          <a:p>
            <a:pPr marL="457200" indent="-457200" algn="just">
              <a:buFont typeface="Arial" panose="020B0604020202020204" pitchFamily="34" charset="0"/>
              <a:buChar char="•"/>
            </a:pPr>
            <a:r>
              <a:rPr lang="en-IN" sz="3000" i="1" dirty="0"/>
              <a:t>Perceived social uprightness and moral values can win the employees more than any other incentive plans.</a:t>
            </a:r>
            <a:endParaRPr kumimoji="0" lang="en-IN" sz="30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0194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304800"/>
            <a:ext cx="8839200" cy="4955203"/>
          </a:xfrm>
          <a:prstGeom prst="rect">
            <a:avLst/>
          </a:prstGeom>
          <a:noFill/>
        </p:spPr>
        <p:txBody>
          <a:bodyPr wrap="square" rtlCol="0">
            <a:spAutoFit/>
          </a:bodyPr>
          <a:lstStyle/>
          <a:p>
            <a:r>
              <a:rPr lang="en-IN" sz="3200" b="1" i="1" dirty="0"/>
              <a:t>Better Decision Making:</a:t>
            </a:r>
          </a:p>
          <a:p>
            <a:endParaRPr lang="en-IN" sz="3200" i="1" dirty="0"/>
          </a:p>
          <a:p>
            <a:pPr algn="just"/>
            <a:r>
              <a:rPr lang="en-IN" sz="3600" i="1" dirty="0"/>
              <a:t>Respect for ethics will force a management to take various economic, social and ethical aspects into consideration while taking the decisions. Decision making will be better if the decisions are in the interest of the public, employees and company’s own long term good.</a:t>
            </a:r>
            <a:endParaRPr kumimoji="0" lang="en-IN" sz="36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4312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117693"/>
            <a:ext cx="8839200" cy="6740307"/>
          </a:xfrm>
          <a:prstGeom prst="rect">
            <a:avLst/>
          </a:prstGeom>
          <a:noFill/>
        </p:spPr>
        <p:txBody>
          <a:bodyPr wrap="square" rtlCol="0">
            <a:spAutoFit/>
          </a:bodyPr>
          <a:lstStyle/>
          <a:p>
            <a:r>
              <a:rPr lang="en-IN" sz="3600" b="1" i="1" dirty="0"/>
              <a:t>Profitability:</a:t>
            </a:r>
          </a:p>
          <a:p>
            <a:endParaRPr lang="en-IN" sz="3600" b="1" i="1" dirty="0"/>
          </a:p>
          <a:p>
            <a:pPr marL="571500" indent="-571500" algn="just">
              <a:buFont typeface="Arial" panose="020B0604020202020204" pitchFamily="34" charset="0"/>
              <a:buChar char="•"/>
            </a:pPr>
            <a:r>
              <a:rPr lang="en-IN" sz="3600" i="1" dirty="0"/>
              <a:t>Being ethical does not mean not making any profits. </a:t>
            </a:r>
          </a:p>
          <a:p>
            <a:pPr marL="571500" indent="-571500" algn="just">
              <a:buFont typeface="Arial" panose="020B0604020202020204" pitchFamily="34" charset="0"/>
              <a:buChar char="•"/>
            </a:pPr>
            <a:endParaRPr lang="en-IN" sz="3600" i="1" dirty="0"/>
          </a:p>
          <a:p>
            <a:pPr marL="571500" indent="-571500" algn="just">
              <a:buFont typeface="Arial" panose="020B0604020202020204" pitchFamily="34" charset="0"/>
              <a:buChar char="•"/>
            </a:pPr>
            <a:r>
              <a:rPr lang="en-IN" sz="3600" i="1" dirty="0"/>
              <a:t>Every organisation has a responsibility towards itself also i.e., to earn profits.</a:t>
            </a:r>
          </a:p>
          <a:p>
            <a:pPr marL="571500" indent="-571500" algn="just">
              <a:buFont typeface="Arial" panose="020B0604020202020204" pitchFamily="34" charset="0"/>
              <a:buChar char="•"/>
            </a:pPr>
            <a:endParaRPr lang="en-IN" sz="3600" i="1" dirty="0"/>
          </a:p>
          <a:p>
            <a:pPr marL="571500" indent="-571500" algn="just">
              <a:buFont typeface="Arial" panose="020B0604020202020204" pitchFamily="34" charset="0"/>
              <a:buChar char="•"/>
            </a:pPr>
            <a:r>
              <a:rPr lang="en-IN" sz="3600" i="1" dirty="0"/>
              <a:t>Ethical companies are bound to be successful and more profitable in the long run though in the short run they can lose money.</a:t>
            </a:r>
            <a:endParaRPr kumimoji="0" lang="en-IN" sz="60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59018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152400" y="428178"/>
            <a:ext cx="8839200" cy="6001643"/>
          </a:xfrm>
          <a:prstGeom prst="rect">
            <a:avLst/>
          </a:prstGeom>
          <a:noFill/>
        </p:spPr>
        <p:txBody>
          <a:bodyPr wrap="square" rtlCol="0">
            <a:spAutoFit/>
          </a:bodyPr>
          <a:lstStyle/>
          <a:p>
            <a:r>
              <a:rPr lang="en-IN" sz="3200" b="1" i="1" dirty="0"/>
              <a:t>Protection of Society:</a:t>
            </a:r>
          </a:p>
          <a:p>
            <a:endParaRPr lang="en-IN" sz="3200" i="1" dirty="0"/>
          </a:p>
          <a:p>
            <a:pPr marL="457200" indent="-457200" algn="just">
              <a:buFont typeface="Arial" panose="020B0604020202020204" pitchFamily="34" charset="0"/>
              <a:buChar char="•"/>
            </a:pPr>
            <a:r>
              <a:rPr lang="en-IN" sz="3200" i="1" dirty="0"/>
              <a:t>Ethics can protect the society in a better way than even the legal system of the country. </a:t>
            </a:r>
          </a:p>
          <a:p>
            <a:pPr marL="457200" indent="-457200" algn="just">
              <a:buFont typeface="Arial" panose="020B0604020202020204" pitchFamily="34" charset="0"/>
              <a:buChar char="•"/>
            </a:pPr>
            <a:endParaRPr lang="en-IN" sz="3200" i="1" dirty="0"/>
          </a:p>
          <a:p>
            <a:pPr marL="457200" indent="-457200" algn="just">
              <a:buFont typeface="Arial" panose="020B0604020202020204" pitchFamily="34" charset="0"/>
              <a:buChar char="•"/>
            </a:pPr>
            <a:r>
              <a:rPr lang="en-IN" sz="3200" i="1" dirty="0"/>
              <a:t>Where law fails, ethics always succeed. The government cannot regulate all the activities that are harmful to the society. </a:t>
            </a:r>
          </a:p>
          <a:p>
            <a:pPr marL="457200" indent="-457200" algn="just">
              <a:buFont typeface="Arial" panose="020B0604020202020204" pitchFamily="34" charset="0"/>
              <a:buChar char="•"/>
            </a:pPr>
            <a:endParaRPr lang="en-IN" sz="3200" i="1" dirty="0"/>
          </a:p>
          <a:p>
            <a:pPr marL="457200" indent="-457200" algn="just">
              <a:buFont typeface="Arial" panose="020B0604020202020204" pitchFamily="34" charset="0"/>
              <a:buChar char="•"/>
            </a:pPr>
            <a:r>
              <a:rPr lang="en-IN" sz="3200" i="1" dirty="0"/>
              <a:t>A HR manager, who is ethically sound, can reach out to agitated employees, more effectively than the police.</a:t>
            </a:r>
            <a:endParaRPr kumimoji="0" lang="en-IN" sz="88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247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533400"/>
            <a:ext cx="8610600" cy="5847755"/>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US" sz="3400" b="1" i="1" dirty="0">
                <a:solidFill>
                  <a:prstClr val="black"/>
                </a:solidFill>
                <a:latin typeface="Calibri"/>
              </a:rPr>
              <a:t>What is a profession?</a:t>
            </a:r>
          </a:p>
          <a:p>
            <a:pPr marR="0" lvl="0" algn="ctr" defTabSz="914400" rtl="0" eaLnBrk="1" fontAlgn="auto" latinLnBrk="0" hangingPunct="1">
              <a:lnSpc>
                <a:spcPct val="100000"/>
              </a:lnSpc>
              <a:spcBef>
                <a:spcPts val="0"/>
              </a:spcBef>
              <a:spcAft>
                <a:spcPts val="0"/>
              </a:spcAft>
              <a:buClrTx/>
              <a:buSzTx/>
              <a:tabLst/>
              <a:defRPr/>
            </a:pPr>
            <a:r>
              <a:rPr kumimoji="0" lang="en-US" sz="3400" i="1" u="none" strike="noStrike" kern="1200" cap="none" spc="0" normalizeH="0" baseline="0" noProof="0" dirty="0">
                <a:ln>
                  <a:noFill/>
                </a:ln>
                <a:solidFill>
                  <a:prstClr val="black"/>
                </a:solidFill>
                <a:effectLst/>
                <a:uLnTx/>
                <a:uFillTx/>
                <a:latin typeface="Calibri"/>
                <a:ea typeface="+mn-ea"/>
                <a:cs typeface="+mn-cs"/>
              </a:rPr>
              <a:t>“</a:t>
            </a:r>
            <a:r>
              <a:rPr kumimoji="0" lang="en-US" sz="3400" b="0" i="1" u="none" strike="noStrike" kern="1200" cap="none" spc="0" normalizeH="0" baseline="0" noProof="0" dirty="0">
                <a:ln>
                  <a:noFill/>
                </a:ln>
                <a:solidFill>
                  <a:prstClr val="black"/>
                </a:solidFill>
                <a:effectLst/>
                <a:uLnTx/>
                <a:uFillTx/>
                <a:latin typeface="Calibri"/>
                <a:ea typeface="+mn-ea"/>
                <a:cs typeface="+mn-cs"/>
              </a:rPr>
              <a:t>A vocation/job founded upon specialized high educational training, the purpose of which is to supply objective counsel and service to others, for a direct and definite compensation.”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4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400" b="0" i="1" u="none" strike="noStrike" kern="1200" cap="none" spc="0" normalizeH="0" baseline="0" noProof="0" dirty="0">
              <a:ln>
                <a:noFill/>
              </a:ln>
              <a:solidFill>
                <a:prstClr val="black"/>
              </a:solidFill>
              <a:effectLst/>
              <a:uLnTx/>
              <a:uFillTx/>
              <a:latin typeface="Calibri"/>
              <a:ea typeface="+mn-ea"/>
              <a:cs typeface="+mn-cs"/>
            </a:endParaRPr>
          </a:p>
          <a:p>
            <a:pPr marR="0" lvl="0" algn="ctr" defTabSz="914400" rtl="0" eaLnBrk="1" fontAlgn="auto" latinLnBrk="0" hangingPunct="1">
              <a:lnSpc>
                <a:spcPct val="100000"/>
              </a:lnSpc>
              <a:spcBef>
                <a:spcPts val="0"/>
              </a:spcBef>
              <a:spcAft>
                <a:spcPts val="0"/>
              </a:spcAft>
              <a:buClrTx/>
              <a:buSzTx/>
              <a:tabLst/>
              <a:defRPr/>
            </a:pPr>
            <a:r>
              <a:rPr kumimoji="0" lang="en-US" sz="3400" b="1" i="1" u="none" strike="noStrike" kern="1200" cap="none" spc="0" normalizeH="0" baseline="0" noProof="0" dirty="0">
                <a:ln>
                  <a:noFill/>
                </a:ln>
                <a:solidFill>
                  <a:prstClr val="black"/>
                </a:solidFill>
                <a:effectLst/>
                <a:uLnTx/>
                <a:uFillTx/>
                <a:latin typeface="Calibri"/>
                <a:ea typeface="+mn-ea"/>
                <a:cs typeface="+mn-cs"/>
              </a:rPr>
              <a:t>What is professional ethics?</a:t>
            </a:r>
          </a:p>
          <a:p>
            <a:pPr marR="0" lvl="0" algn="ctr" defTabSz="914400" rtl="0" eaLnBrk="1" fontAlgn="auto" latinLnBrk="0" hangingPunct="1">
              <a:lnSpc>
                <a:spcPct val="100000"/>
              </a:lnSpc>
              <a:spcBef>
                <a:spcPts val="0"/>
              </a:spcBef>
              <a:spcAft>
                <a:spcPts val="0"/>
              </a:spcAft>
              <a:buClrTx/>
              <a:buSzTx/>
              <a:tabLst/>
              <a:defRPr/>
            </a:pPr>
            <a:r>
              <a:rPr lang="en-US" sz="3400" i="1" dirty="0">
                <a:solidFill>
                  <a:prstClr val="black"/>
                </a:solidFill>
                <a:latin typeface="Calibri"/>
              </a:rPr>
              <a:t>“It </a:t>
            </a:r>
            <a:r>
              <a:rPr kumimoji="0" lang="en-US" sz="3400" b="0" i="1" u="none" strike="noStrike" kern="1200" cap="none" spc="0" normalizeH="0" baseline="0" noProof="0" dirty="0">
                <a:ln>
                  <a:noFill/>
                </a:ln>
                <a:solidFill>
                  <a:prstClr val="black"/>
                </a:solidFill>
                <a:effectLst/>
                <a:uLnTx/>
                <a:uFillTx/>
                <a:latin typeface="Calibri"/>
                <a:ea typeface="+mn-ea"/>
                <a:cs typeface="+mn-cs"/>
              </a:rPr>
              <a:t>encompass the personal and corporate standards of behavior expected of professionals.” </a:t>
            </a:r>
            <a:endParaRPr kumimoji="0" lang="en-IN" sz="34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19426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CE494-9223-43E4-AFCD-768673AB9D10}"/>
              </a:ext>
            </a:extLst>
          </p:cNvPr>
          <p:cNvSpPr>
            <a:spLocks noGrp="1"/>
          </p:cNvSpPr>
          <p:nvPr>
            <p:ph type="ctrTitle"/>
          </p:nvPr>
        </p:nvSpPr>
        <p:spPr>
          <a:xfrm>
            <a:off x="190500" y="634182"/>
            <a:ext cx="8763000" cy="1470025"/>
          </a:xfrm>
        </p:spPr>
        <p:txBody>
          <a:bodyPr>
            <a:normAutofit/>
          </a:bodyPr>
          <a:lstStyle/>
          <a:p>
            <a:r>
              <a:rPr lang="en-IN" dirty="0">
                <a:latin typeface="Britannic Bold" panose="020B0903060703020204" pitchFamily="34" charset="0"/>
              </a:rPr>
              <a:t>Corporate Social Responsibility </a:t>
            </a:r>
          </a:p>
        </p:txBody>
      </p:sp>
      <p:sp>
        <p:nvSpPr>
          <p:cNvPr id="5" name="Subtitle 4">
            <a:extLst>
              <a:ext uri="{FF2B5EF4-FFF2-40B4-BE49-F238E27FC236}">
                <a16:creationId xmlns:a16="http://schemas.microsoft.com/office/drawing/2014/main" id="{546DD430-F999-47DE-88F4-63C69168BD2A}"/>
              </a:ext>
            </a:extLst>
          </p:cNvPr>
          <p:cNvSpPr>
            <a:spLocks noGrp="1"/>
          </p:cNvSpPr>
          <p:nvPr>
            <p:ph type="subTitle" idx="1"/>
          </p:nvPr>
        </p:nvSpPr>
        <p:spPr>
          <a:xfrm>
            <a:off x="152400" y="4267200"/>
            <a:ext cx="8839200" cy="1293043"/>
          </a:xfrm>
        </p:spPr>
        <p:txBody>
          <a:bodyPr>
            <a:normAutofit fontScale="92500" lnSpcReduction="20000"/>
          </a:bodyPr>
          <a:lstStyle/>
          <a:p>
            <a:pPr lvl="0" algn="just">
              <a:spcBef>
                <a:spcPts val="0"/>
              </a:spcBef>
              <a:defRPr/>
            </a:pPr>
            <a:r>
              <a:rPr lang="en-US" i="1" dirty="0">
                <a:solidFill>
                  <a:prstClr val="black"/>
                </a:solidFill>
              </a:rPr>
              <a:t>“CSR analyses economic, legal, moral, social and physical aspects of environment.” </a:t>
            </a:r>
          </a:p>
          <a:p>
            <a:pPr lvl="0" algn="r">
              <a:spcBef>
                <a:spcPts val="0"/>
              </a:spcBef>
              <a:defRPr/>
            </a:pPr>
            <a:r>
              <a:rPr lang="en-US" i="1" dirty="0">
                <a:solidFill>
                  <a:prstClr val="black"/>
                </a:solidFill>
              </a:rPr>
              <a:t>- Barnard (1938)</a:t>
            </a:r>
          </a:p>
        </p:txBody>
      </p:sp>
    </p:spTree>
    <p:extLst>
      <p:ext uri="{BB962C8B-B14F-4D97-AF65-F5344CB8AC3E}">
        <p14:creationId xmlns:p14="http://schemas.microsoft.com/office/powerpoint/2010/main" val="1888083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37542C-93BF-4EB7-ABBF-BB7F0A396816}"/>
              </a:ext>
            </a:extLst>
          </p:cNvPr>
          <p:cNvSpPr txBox="1"/>
          <p:nvPr/>
        </p:nvSpPr>
        <p:spPr>
          <a:xfrm>
            <a:off x="304800" y="181957"/>
            <a:ext cx="8534400" cy="6494085"/>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CSR- a concept which has become dominant in current day business reporting.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200" i="1"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It is relatively new thing for Indian businesses.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200" i="1"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The concept of CSR rests on the ideology of give and take.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200" i="1"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Corporations take resources from the society in form of raw materials, human resource etc.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200" i="1"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By engaging in CSR activities, they try to give back to the society. </a:t>
            </a:r>
          </a:p>
        </p:txBody>
      </p:sp>
    </p:spTree>
    <p:extLst>
      <p:ext uri="{BB962C8B-B14F-4D97-AF65-F5344CB8AC3E}">
        <p14:creationId xmlns:p14="http://schemas.microsoft.com/office/powerpoint/2010/main" val="3944474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37542C-93BF-4EB7-ABBF-BB7F0A396816}"/>
              </a:ext>
            </a:extLst>
          </p:cNvPr>
          <p:cNvSpPr txBox="1"/>
          <p:nvPr/>
        </p:nvSpPr>
        <p:spPr>
          <a:xfrm>
            <a:off x="304800" y="228600"/>
            <a:ext cx="8534400" cy="6494085"/>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The broadest definition of CSR is concerned with the question- what is or should be the relationship between global corporations, government of countries and individual citizens.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200" i="1"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200" i="1" dirty="0">
              <a:solidFill>
                <a:prstClr val="black"/>
              </a:solidFill>
              <a:latin typeface="Calibri"/>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200" i="1" dirty="0">
                <a:solidFill>
                  <a:prstClr val="black"/>
                </a:solidFill>
                <a:latin typeface="Calibri"/>
              </a:rPr>
              <a:t>CSR has also been defined by European Union Commission (2002) as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3200" b="0" i="1" u="none" strike="noStrike" kern="1200" cap="none" spc="0" normalizeH="0" baseline="0" noProof="0" dirty="0">
              <a:ln>
                <a:noFill/>
              </a:ln>
              <a:solidFill>
                <a:prstClr val="black"/>
              </a:solidFill>
              <a:effectLst/>
              <a:uLnTx/>
              <a:uFillTx/>
              <a:latin typeface="Calibri"/>
              <a:ea typeface="+mn-ea"/>
              <a:cs typeface="+mn-cs"/>
            </a:endParaRPr>
          </a:p>
          <a:p>
            <a:pPr marR="0" lvl="0" algn="just" defTabSz="914400" rtl="0" eaLnBrk="1" fontAlgn="auto" latinLnBrk="0" hangingPunct="1">
              <a:lnSpc>
                <a:spcPct val="100000"/>
              </a:lnSpc>
              <a:spcBef>
                <a:spcPts val="0"/>
              </a:spcBef>
              <a:spcAft>
                <a:spcPts val="0"/>
              </a:spcAft>
              <a:buClrTx/>
              <a:buSzTx/>
              <a:tabLst/>
              <a:defRPr/>
            </a:pPr>
            <a:r>
              <a:rPr lang="en-IN" sz="3200" b="1" i="1" dirty="0">
                <a:solidFill>
                  <a:prstClr val="black"/>
                </a:solidFill>
                <a:latin typeface="Calibri"/>
              </a:rPr>
              <a:t>“ CSR is a concept whereby companies integrate social and environmental concerns in their business operations and in their interaction with their stakeholders on a voluntary basis.” </a:t>
            </a:r>
            <a:endParaRPr kumimoji="0" lang="en-IN" sz="3200" b="1"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43918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37542C-93BF-4EB7-ABBF-BB7F0A396816}"/>
              </a:ext>
            </a:extLst>
          </p:cNvPr>
          <p:cNvSpPr txBox="1"/>
          <p:nvPr/>
        </p:nvSpPr>
        <p:spPr>
          <a:xfrm>
            <a:off x="304800" y="181957"/>
            <a:ext cx="8534400" cy="655564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800" b="0" i="1" u="none" strike="noStrike" kern="1200" cap="none" spc="0" normalizeH="0" baseline="0" noProof="0" dirty="0">
                <a:ln>
                  <a:noFill/>
                </a:ln>
                <a:solidFill>
                  <a:prstClr val="black"/>
                </a:solidFill>
                <a:effectLst/>
                <a:uLnTx/>
                <a:uFillTx/>
                <a:latin typeface="Calibri"/>
                <a:ea typeface="+mn-ea"/>
                <a:cs typeface="+mn-cs"/>
              </a:rPr>
              <a:t>It has </a:t>
            </a:r>
            <a:r>
              <a:rPr lang="en-IN" sz="2800" i="1" dirty="0">
                <a:solidFill>
                  <a:prstClr val="black"/>
                </a:solidFill>
                <a:latin typeface="Calibri"/>
              </a:rPr>
              <a:t>now been established that activities of an organization have an impact on the environment.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8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800" b="0" i="1" u="none" strike="noStrike" kern="1200" cap="none" spc="0" normalizeH="0" baseline="0" noProof="0" dirty="0">
                <a:ln>
                  <a:noFill/>
                </a:ln>
                <a:solidFill>
                  <a:prstClr val="black"/>
                </a:solidFill>
                <a:effectLst/>
                <a:uLnTx/>
                <a:uFillTx/>
                <a:latin typeface="Calibri"/>
                <a:ea typeface="+mn-ea"/>
                <a:cs typeface="+mn-cs"/>
              </a:rPr>
              <a:t>In 1970s</a:t>
            </a:r>
            <a:r>
              <a:rPr lang="en-IN" sz="2800" i="1" dirty="0">
                <a:solidFill>
                  <a:prstClr val="black"/>
                </a:solidFill>
                <a:latin typeface="Calibri"/>
              </a:rPr>
              <a:t> for the first time, an idea came up that the organizations, in their annual disclosures (reports, accounts), should also report the impact of their activities on the society and environment at large.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8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800" i="1" dirty="0">
                <a:solidFill>
                  <a:prstClr val="black"/>
                </a:solidFill>
                <a:latin typeface="Calibri"/>
              </a:rPr>
              <a:t>This idea gained momentum in the coming years and has now become an important part of business reporting.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800" b="0" i="1"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800" i="1" dirty="0">
                <a:solidFill>
                  <a:prstClr val="black"/>
                </a:solidFill>
                <a:latin typeface="Calibri"/>
              </a:rPr>
              <a:t>Though the question of social obligation/ performance of a business still generates extensive debate, the importance of CSR activities is now established. </a:t>
            </a:r>
            <a:endParaRPr kumimoji="0" lang="en-IN" sz="28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45615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7620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HOW CORPORATIONS AFFECT SOCIETY</a:t>
            </a:r>
          </a:p>
        </p:txBody>
      </p:sp>
      <p:sp>
        <p:nvSpPr>
          <p:cNvPr id="2" name="TextBox 1">
            <a:extLst>
              <a:ext uri="{FF2B5EF4-FFF2-40B4-BE49-F238E27FC236}">
                <a16:creationId xmlns:a16="http://schemas.microsoft.com/office/drawing/2014/main" id="{5F421B25-2378-43CE-9345-047DA8DB23F3}"/>
              </a:ext>
            </a:extLst>
          </p:cNvPr>
          <p:cNvSpPr txBox="1"/>
          <p:nvPr/>
        </p:nvSpPr>
        <p:spPr>
          <a:xfrm>
            <a:off x="190500" y="825579"/>
            <a:ext cx="8763000" cy="6032421"/>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050" i="1" dirty="0">
                <a:solidFill>
                  <a:prstClr val="black"/>
                </a:solidFill>
                <a:latin typeface="Calibri"/>
              </a:rPr>
              <a:t>Any activity that an organization undertakes will have effect not just upon itself but also on the environment (physical/socio-economic) in which it operates.</a:t>
            </a:r>
            <a:endParaRPr lang="en-IN" sz="3050" b="1"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000" b="1"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050" i="1" dirty="0">
                <a:solidFill>
                  <a:prstClr val="black"/>
                </a:solidFill>
                <a:latin typeface="Calibri"/>
              </a:rPr>
              <a:t>While evaluating the effect of an organization on its external environment, following should be included-</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0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IN" sz="3050" i="1" dirty="0">
                <a:solidFill>
                  <a:prstClr val="black"/>
                </a:solidFill>
                <a:latin typeface="Calibri"/>
              </a:rPr>
              <a:t>the business environment in which the firm operates</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IN" sz="3050" i="1" dirty="0">
                <a:solidFill>
                  <a:prstClr val="black"/>
                </a:solidFill>
                <a:latin typeface="Calibri"/>
              </a:rPr>
              <a:t>the local societal environment</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IN" sz="3050" i="1" dirty="0">
                <a:solidFill>
                  <a:prstClr val="black"/>
                </a:solidFill>
                <a:latin typeface="Calibri"/>
              </a:rPr>
              <a:t>the wider global environment</a:t>
            </a:r>
          </a:p>
        </p:txBody>
      </p:sp>
    </p:spTree>
    <p:extLst>
      <p:ext uri="{BB962C8B-B14F-4D97-AF65-F5344CB8AC3E}">
        <p14:creationId xmlns:p14="http://schemas.microsoft.com/office/powerpoint/2010/main" val="3819765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7620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HOW CORPORATIONS AFFECT SOCIETY</a:t>
            </a:r>
          </a:p>
        </p:txBody>
      </p:sp>
      <p:sp>
        <p:nvSpPr>
          <p:cNvPr id="2" name="TextBox 1">
            <a:extLst>
              <a:ext uri="{FF2B5EF4-FFF2-40B4-BE49-F238E27FC236}">
                <a16:creationId xmlns:a16="http://schemas.microsoft.com/office/drawing/2014/main" id="{5F421B25-2378-43CE-9345-047DA8DB23F3}"/>
              </a:ext>
            </a:extLst>
          </p:cNvPr>
          <p:cNvSpPr txBox="1"/>
          <p:nvPr/>
        </p:nvSpPr>
        <p:spPr>
          <a:xfrm>
            <a:off x="190500" y="1143000"/>
            <a:ext cx="8763000" cy="5016758"/>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Effect of organizations can take many forms: -</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lang="en-IN" sz="32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Utilization of natural resources as a part of its production process;</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lang="en-IN" sz="32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Effects of competition between </a:t>
            </a:r>
            <a:r>
              <a:rPr lang="en-IN" sz="3200" i="1" dirty="0">
                <a:solidFill>
                  <a:prstClr val="black"/>
                </a:solidFill>
                <a:latin typeface="Calibri"/>
              </a:rPr>
              <a:t>that organization and other organization in the same market;</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1" u="none" strike="noStrike" kern="1200" cap="none" spc="0" normalizeH="0" baseline="0" noProof="0" dirty="0">
              <a:ln>
                <a:noFill/>
              </a:ln>
              <a:solidFill>
                <a:prstClr val="black"/>
              </a:solidFill>
              <a:effectLst/>
              <a:uLnTx/>
              <a:uFillTx/>
              <a:latin typeface="Calibri"/>
              <a:ea typeface="+mn-ea"/>
              <a:cs typeface="+mn-cs"/>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IN" sz="3200" i="1" dirty="0">
                <a:solidFill>
                  <a:prstClr val="black"/>
                </a:solidFill>
                <a:latin typeface="Calibri"/>
              </a:rPr>
              <a:t>Enrichment of local community through creation of employment opportunities;</a:t>
            </a:r>
            <a:endParaRPr kumimoji="0" lang="en-IN" sz="32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70734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7620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HOW CORPORATIONS AFFECT SOCIETY</a:t>
            </a:r>
          </a:p>
        </p:txBody>
      </p:sp>
      <p:sp>
        <p:nvSpPr>
          <p:cNvPr id="2" name="TextBox 1">
            <a:extLst>
              <a:ext uri="{FF2B5EF4-FFF2-40B4-BE49-F238E27FC236}">
                <a16:creationId xmlns:a16="http://schemas.microsoft.com/office/drawing/2014/main" id="{5F421B25-2378-43CE-9345-047DA8DB23F3}"/>
              </a:ext>
            </a:extLst>
          </p:cNvPr>
          <p:cNvSpPr txBox="1"/>
          <p:nvPr/>
        </p:nvSpPr>
        <p:spPr>
          <a:xfrm>
            <a:off x="152400" y="722531"/>
            <a:ext cx="8839200" cy="6194003"/>
          </a:xfrm>
          <a:prstGeom prst="rect">
            <a:avLst/>
          </a:prstGeom>
          <a:noFill/>
        </p:spPr>
        <p:txBody>
          <a:bodyPr wrap="square" rtlCol="0">
            <a:spAutoFit/>
          </a:bodyPr>
          <a:lstStyle/>
          <a:p>
            <a:pPr marL="514350" marR="0" lvl="0" indent="-514350" algn="just" defTabSz="914400" rtl="0" eaLnBrk="1" fontAlgn="auto" latinLnBrk="0" hangingPunct="1">
              <a:lnSpc>
                <a:spcPct val="100000"/>
              </a:lnSpc>
              <a:spcBef>
                <a:spcPts val="0"/>
              </a:spcBef>
              <a:spcAft>
                <a:spcPts val="0"/>
              </a:spcAft>
              <a:buClrTx/>
              <a:buSzTx/>
              <a:buFont typeface="+mj-lt"/>
              <a:buAutoNum type="arabicPeriod" startAt="4"/>
              <a:tabLst/>
              <a:defRPr/>
            </a:pPr>
            <a:r>
              <a:rPr kumimoji="0" lang="en-IN" sz="3050" b="0" i="1" u="none" strike="noStrike" kern="1200" cap="none" spc="0" normalizeH="0" baseline="0" noProof="0" dirty="0">
                <a:ln>
                  <a:noFill/>
                </a:ln>
                <a:solidFill>
                  <a:prstClr val="black"/>
                </a:solidFill>
                <a:effectLst/>
                <a:uLnTx/>
                <a:uFillTx/>
                <a:latin typeface="Calibri"/>
                <a:ea typeface="+mn-ea"/>
                <a:cs typeface="+mn-cs"/>
              </a:rPr>
              <a:t>Transformation of landscape due to raw material extraction or waste product storage.</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startAt="4"/>
              <a:tabLst/>
              <a:defRPr/>
            </a:pPr>
            <a:endParaRPr lang="en-IN" sz="305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startAt="4"/>
              <a:tabLst/>
              <a:defRPr/>
            </a:pPr>
            <a:r>
              <a:rPr kumimoji="0" lang="en-IN" sz="3050" b="0" i="1" u="none" strike="noStrike" kern="1200" cap="none" spc="0" normalizeH="0" baseline="0" noProof="0" dirty="0">
                <a:ln>
                  <a:noFill/>
                </a:ln>
                <a:solidFill>
                  <a:prstClr val="black"/>
                </a:solidFill>
                <a:effectLst/>
                <a:uLnTx/>
                <a:uFillTx/>
                <a:latin typeface="Calibri"/>
                <a:ea typeface="+mn-ea"/>
                <a:cs typeface="+mn-cs"/>
              </a:rPr>
              <a:t>Distribution of wealth created within the firm to the owners and workers and its impact on welfare of individuals.</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startAt="4"/>
              <a:tabLst/>
              <a:defRPr/>
            </a:pPr>
            <a:endParaRPr lang="en-IN" sz="305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startAt="4"/>
              <a:tabLst/>
              <a:defRPr/>
            </a:pPr>
            <a:r>
              <a:rPr kumimoji="0" lang="en-IN" sz="3050" b="0" i="1" u="none" strike="noStrike" kern="1200" cap="none" spc="0" normalizeH="0" baseline="0" noProof="0" dirty="0">
                <a:ln>
                  <a:noFill/>
                </a:ln>
                <a:solidFill>
                  <a:prstClr val="black"/>
                </a:solidFill>
                <a:effectLst/>
                <a:uLnTx/>
                <a:uFillTx/>
                <a:latin typeface="Calibri"/>
                <a:ea typeface="+mn-ea"/>
                <a:cs typeface="+mn-cs"/>
              </a:rPr>
              <a:t>Climate change/ Carbon footprint/ Greenhouse gas </a:t>
            </a:r>
            <a:r>
              <a:rPr lang="en-IN" sz="3050" i="1" dirty="0">
                <a:solidFill>
                  <a:prstClr val="black"/>
                </a:solidFill>
                <a:latin typeface="Calibri"/>
              </a:rPr>
              <a:t>e</a:t>
            </a:r>
            <a:r>
              <a:rPr kumimoji="0" lang="en-IN" sz="3050" b="0" i="1" u="none" strike="noStrike" kern="1200" cap="none" spc="0" normalizeH="0" baseline="0" noProof="0" dirty="0">
                <a:ln>
                  <a:noFill/>
                </a:ln>
                <a:solidFill>
                  <a:prstClr val="black"/>
                </a:solidFill>
                <a:effectLst/>
                <a:uLnTx/>
                <a:uFillTx/>
                <a:latin typeface="Calibri"/>
                <a:ea typeface="+mn-ea"/>
                <a:cs typeface="+mn-cs"/>
              </a:rPr>
              <a:t>missions</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startAt="4"/>
              <a:tabLst/>
              <a:defRPr/>
            </a:pPr>
            <a:endParaRPr lang="en-IN" sz="305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50" b="0" i="1" u="none" strike="noStrike" kern="1200" cap="none" spc="0" normalizeH="0" baseline="0" noProof="0" dirty="0">
                <a:ln>
                  <a:noFill/>
                </a:ln>
                <a:solidFill>
                  <a:prstClr val="black"/>
                </a:solidFill>
                <a:effectLst/>
                <a:uLnTx/>
                <a:uFillTx/>
                <a:latin typeface="Calibri"/>
                <a:ea typeface="+mn-ea"/>
                <a:cs typeface="+mn-cs"/>
              </a:rPr>
              <a:t>From the above, it is clear that organizations can have significant impact on physical, social, economic environment both locally and globally. </a:t>
            </a:r>
          </a:p>
        </p:txBody>
      </p:sp>
    </p:spTree>
    <p:extLst>
      <p:ext uri="{BB962C8B-B14F-4D97-AF65-F5344CB8AC3E}">
        <p14:creationId xmlns:p14="http://schemas.microsoft.com/office/powerpoint/2010/main" val="1704804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7620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PRINCIPLES OF CSR</a:t>
            </a:r>
          </a:p>
        </p:txBody>
      </p:sp>
      <p:sp>
        <p:nvSpPr>
          <p:cNvPr id="2" name="TextBox 1">
            <a:extLst>
              <a:ext uri="{FF2B5EF4-FFF2-40B4-BE49-F238E27FC236}">
                <a16:creationId xmlns:a16="http://schemas.microsoft.com/office/drawing/2014/main" id="{5F421B25-2378-43CE-9345-047DA8DB23F3}"/>
              </a:ext>
            </a:extLst>
          </p:cNvPr>
          <p:cNvSpPr txBox="1"/>
          <p:nvPr/>
        </p:nvSpPr>
        <p:spPr>
          <a:xfrm>
            <a:off x="152400" y="1295400"/>
            <a:ext cx="8839200" cy="4524315"/>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600" b="0" i="1" u="none" strike="noStrike" kern="1200" cap="none" spc="0" normalizeH="0" baseline="0" noProof="0" dirty="0">
                <a:ln>
                  <a:noFill/>
                </a:ln>
                <a:solidFill>
                  <a:prstClr val="black"/>
                </a:solidFill>
                <a:effectLst/>
                <a:uLnTx/>
                <a:uFillTx/>
                <a:latin typeface="Calibri"/>
                <a:ea typeface="+mn-ea"/>
                <a:cs typeface="+mn-cs"/>
              </a:rPr>
              <a:t>There are three basic principles that govern CSR activities in general: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6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IN" sz="3600" b="0" i="1" u="none" strike="noStrike" kern="1200" cap="none" spc="0" normalizeH="0" baseline="0" noProof="0" dirty="0">
                <a:ln>
                  <a:noFill/>
                </a:ln>
                <a:solidFill>
                  <a:prstClr val="black"/>
                </a:solidFill>
                <a:effectLst/>
                <a:uLnTx/>
                <a:uFillTx/>
                <a:latin typeface="Calibri"/>
                <a:ea typeface="+mn-ea"/>
                <a:cs typeface="+mn-cs"/>
              </a:rPr>
              <a:t>Sustainability</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600" b="0" i="1" u="none" strike="noStrike" kern="1200" cap="none" spc="0" normalizeH="0" baseline="0" noProof="0" dirty="0">
              <a:ln>
                <a:noFill/>
              </a:ln>
              <a:solidFill>
                <a:prstClr val="black"/>
              </a:solidFill>
              <a:effectLst/>
              <a:uLnTx/>
              <a:uFillTx/>
              <a:latin typeface="Calibri"/>
              <a:ea typeface="+mn-ea"/>
              <a:cs typeface="+mn-cs"/>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lang="en-IN" sz="3600" i="1" dirty="0">
                <a:solidFill>
                  <a:prstClr val="black"/>
                </a:solidFill>
                <a:latin typeface="Calibri"/>
              </a:rPr>
              <a:t>Accountability</a:t>
            </a: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endParaRPr lang="en-IN" sz="3600" i="1" dirty="0">
              <a:solidFill>
                <a:prstClr val="black"/>
              </a:solidFill>
              <a:latin typeface="Calibri"/>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IN" sz="3600" b="0" i="1" u="none" strike="noStrike" kern="1200" cap="none" spc="0" normalizeH="0" baseline="0" noProof="0" dirty="0">
                <a:ln>
                  <a:noFill/>
                </a:ln>
                <a:solidFill>
                  <a:prstClr val="black"/>
                </a:solidFill>
                <a:effectLst/>
                <a:uLnTx/>
                <a:uFillTx/>
                <a:latin typeface="Calibri"/>
                <a:ea typeface="+mn-ea"/>
                <a:cs typeface="+mn-cs"/>
              </a:rPr>
              <a:t>Transparency </a:t>
            </a:r>
          </a:p>
        </p:txBody>
      </p:sp>
    </p:spTree>
    <p:extLst>
      <p:ext uri="{BB962C8B-B14F-4D97-AF65-F5344CB8AC3E}">
        <p14:creationId xmlns:p14="http://schemas.microsoft.com/office/powerpoint/2010/main" val="362591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7620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SUSTAINABILITY</a:t>
            </a:r>
          </a:p>
        </p:txBody>
      </p:sp>
      <p:sp>
        <p:nvSpPr>
          <p:cNvPr id="2" name="TextBox 1">
            <a:extLst>
              <a:ext uri="{FF2B5EF4-FFF2-40B4-BE49-F238E27FC236}">
                <a16:creationId xmlns:a16="http://schemas.microsoft.com/office/drawing/2014/main" id="{5F421B25-2378-43CE-9345-047DA8DB23F3}"/>
              </a:ext>
            </a:extLst>
          </p:cNvPr>
          <p:cNvSpPr txBox="1"/>
          <p:nvPr/>
        </p:nvSpPr>
        <p:spPr>
          <a:xfrm>
            <a:off x="152400" y="1143000"/>
            <a:ext cx="8839200" cy="5016758"/>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 The world has enough for everyone’s need, but not enough for everyone’s greed.” </a:t>
            </a:r>
          </a:p>
          <a:p>
            <a:pPr marR="0" lvl="0" algn="r" defTabSz="914400" rtl="0" eaLnBrk="1" fontAlgn="auto" latinLnBrk="0" hangingPunct="1">
              <a:lnSpc>
                <a:spcPct val="100000"/>
              </a:lnSpc>
              <a:spcBef>
                <a:spcPts val="0"/>
              </a:spcBef>
              <a:spcAft>
                <a:spcPts val="0"/>
              </a:spcAft>
              <a:buClrTx/>
              <a:buSzTx/>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(Mahatma Gandhi)</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2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200" i="1" dirty="0">
                <a:solidFill>
                  <a:prstClr val="black"/>
                </a:solidFill>
                <a:latin typeface="Calibri"/>
              </a:rPr>
              <a:t>This idea cautions us to be judicious in utilizing the natural resources.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32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200" i="1" dirty="0">
                <a:solidFill>
                  <a:prstClr val="black"/>
                </a:solidFill>
                <a:latin typeface="Calibri"/>
              </a:rPr>
              <a:t>The principle of sustainability is concerned with the impact of current activities on the options available in future.</a:t>
            </a:r>
          </a:p>
        </p:txBody>
      </p:sp>
    </p:spTree>
    <p:extLst>
      <p:ext uri="{BB962C8B-B14F-4D97-AF65-F5344CB8AC3E}">
        <p14:creationId xmlns:p14="http://schemas.microsoft.com/office/powerpoint/2010/main" val="1208929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7620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SUSTAINABILITY</a:t>
            </a:r>
          </a:p>
        </p:txBody>
      </p:sp>
      <p:sp>
        <p:nvSpPr>
          <p:cNvPr id="2" name="TextBox 1">
            <a:extLst>
              <a:ext uri="{FF2B5EF4-FFF2-40B4-BE49-F238E27FC236}">
                <a16:creationId xmlns:a16="http://schemas.microsoft.com/office/drawing/2014/main" id="{5F421B25-2378-43CE-9345-047DA8DB23F3}"/>
              </a:ext>
            </a:extLst>
          </p:cNvPr>
          <p:cNvSpPr txBox="1"/>
          <p:nvPr/>
        </p:nvSpPr>
        <p:spPr>
          <a:xfrm>
            <a:off x="152400" y="1143000"/>
            <a:ext cx="8839200" cy="5078313"/>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600" b="0" i="1" u="none" strike="noStrike" kern="1200" cap="none" spc="0" normalizeH="0" baseline="0" noProof="0" dirty="0">
                <a:ln>
                  <a:noFill/>
                </a:ln>
                <a:solidFill>
                  <a:prstClr val="black"/>
                </a:solidFill>
                <a:effectLst/>
                <a:uLnTx/>
                <a:uFillTx/>
                <a:latin typeface="Calibri"/>
                <a:ea typeface="+mn-ea"/>
                <a:cs typeface="+mn-cs"/>
              </a:rPr>
              <a:t>If resources are finite in quantity, and they are exploited extensively at present, they might not be available </a:t>
            </a:r>
            <a:r>
              <a:rPr lang="en-IN" sz="3600" i="1" dirty="0">
                <a:solidFill>
                  <a:prstClr val="black"/>
                </a:solidFill>
                <a:latin typeface="Calibri"/>
              </a:rPr>
              <a:t>to our future generations.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3600" b="0" i="1"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600" b="0" i="1" u="none" strike="noStrike" kern="1200" cap="none" spc="0" normalizeH="0" baseline="0" noProof="0" dirty="0">
                <a:ln>
                  <a:noFill/>
                </a:ln>
                <a:solidFill>
                  <a:prstClr val="black"/>
                </a:solidFill>
                <a:effectLst/>
                <a:uLnTx/>
                <a:uFillTx/>
                <a:latin typeface="Calibri"/>
                <a:ea typeface="+mn-ea"/>
                <a:cs typeface="+mn-cs"/>
              </a:rPr>
              <a:t>The current debate on energy efficiency and renewable energy resources is an example of this principle.</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36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7311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81000" y="2743200"/>
            <a:ext cx="861060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1" u="none" strike="noStrike" kern="1200" cap="none" spc="0" normalizeH="0" baseline="0" noProof="0" dirty="0">
                <a:ln>
                  <a:noFill/>
                </a:ln>
                <a:solidFill>
                  <a:prstClr val="black"/>
                </a:solidFill>
                <a:effectLst/>
                <a:uLnTx/>
                <a:uFillTx/>
                <a:latin typeface="Calibri"/>
                <a:ea typeface="+mn-ea"/>
                <a:cs typeface="+mn-cs"/>
              </a:rPr>
              <a:t> What are the major elements of code of ethics for any profession? </a:t>
            </a:r>
            <a:endParaRPr kumimoji="0" lang="en-IN" sz="36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9294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7620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prstClr val="black"/>
                </a:solidFill>
                <a:latin typeface="Calibri"/>
              </a:rPr>
              <a:t>ACCOUNTABILITY</a:t>
            </a:r>
            <a:endParaRPr kumimoji="0" lang="en-US" sz="3600" b="1"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5F421B25-2378-43CE-9345-047DA8DB23F3}"/>
              </a:ext>
            </a:extLst>
          </p:cNvPr>
          <p:cNvSpPr txBox="1"/>
          <p:nvPr/>
        </p:nvSpPr>
        <p:spPr>
          <a:xfrm>
            <a:off x="152400" y="1143000"/>
            <a:ext cx="8839200" cy="5016758"/>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Accepting and recognizing your responsibility for the effects of your activities.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2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It involves quantification and reporting of actions taken by an organization (externally and internally) to all parties affected by those actions.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2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Such reporting should be understandable and relevant to all concerned as well as reliable and accurate.</a:t>
            </a:r>
          </a:p>
        </p:txBody>
      </p:sp>
    </p:spTree>
    <p:extLst>
      <p:ext uri="{BB962C8B-B14F-4D97-AF65-F5344CB8AC3E}">
        <p14:creationId xmlns:p14="http://schemas.microsoft.com/office/powerpoint/2010/main" val="3257875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7620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TRANSPARENCY</a:t>
            </a:r>
          </a:p>
        </p:txBody>
      </p:sp>
      <p:sp>
        <p:nvSpPr>
          <p:cNvPr id="2" name="TextBox 1">
            <a:extLst>
              <a:ext uri="{FF2B5EF4-FFF2-40B4-BE49-F238E27FC236}">
                <a16:creationId xmlns:a16="http://schemas.microsoft.com/office/drawing/2014/main" id="{5F421B25-2378-43CE-9345-047DA8DB23F3}"/>
              </a:ext>
            </a:extLst>
          </p:cNvPr>
          <p:cNvSpPr txBox="1"/>
          <p:nvPr/>
        </p:nvSpPr>
        <p:spPr>
          <a:xfrm>
            <a:off x="152400" y="1143000"/>
            <a:ext cx="8839200" cy="5632311"/>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600" b="0" i="1" u="none" strike="noStrike" kern="1200" cap="none" spc="0" normalizeH="0" baseline="0" noProof="0" dirty="0">
                <a:ln>
                  <a:noFill/>
                </a:ln>
                <a:solidFill>
                  <a:prstClr val="black"/>
                </a:solidFill>
                <a:effectLst/>
                <a:uLnTx/>
                <a:uFillTx/>
                <a:latin typeface="Calibri"/>
                <a:ea typeface="+mn-ea"/>
                <a:cs typeface="+mn-cs"/>
              </a:rPr>
              <a:t>It means that the external impact of activities of an organization can be judged from its reports, data and statistics and nothing is disguised in their reporting.</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6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600" i="1" dirty="0">
              <a:solidFill>
                <a:prstClr val="black"/>
              </a:solidFill>
              <a:latin typeface="Calibri"/>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600" i="1" dirty="0">
                <a:solidFill>
                  <a:prstClr val="black"/>
                </a:solidFill>
                <a:latin typeface="Calibri"/>
              </a:rPr>
              <a:t>It means that the effects of the activities of an organization should be apparent to all from using the information provided by organization’s reporting mechanisms.</a:t>
            </a:r>
            <a:endParaRPr kumimoji="0" lang="en-IN" sz="36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7673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7620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CSR in INDIA</a:t>
            </a:r>
          </a:p>
        </p:txBody>
      </p:sp>
      <p:sp>
        <p:nvSpPr>
          <p:cNvPr id="2" name="TextBox 1">
            <a:extLst>
              <a:ext uri="{FF2B5EF4-FFF2-40B4-BE49-F238E27FC236}">
                <a16:creationId xmlns:a16="http://schemas.microsoft.com/office/drawing/2014/main" id="{5F421B25-2378-43CE-9345-047DA8DB23F3}"/>
              </a:ext>
            </a:extLst>
          </p:cNvPr>
          <p:cNvSpPr txBox="1"/>
          <p:nvPr/>
        </p:nvSpPr>
        <p:spPr>
          <a:xfrm>
            <a:off x="152400" y="764024"/>
            <a:ext cx="8839200" cy="6093976"/>
          </a:xfrm>
          <a:prstGeom prst="rect">
            <a:avLst/>
          </a:prstGeom>
          <a:noFill/>
        </p:spPr>
        <p:txBody>
          <a:bodyPr wrap="square" rtlCol="0">
            <a:spAutoFit/>
          </a:bodyPr>
          <a:lstStyle/>
          <a:p>
            <a:pPr marL="571500" marR="0" lvl="0" indent="-5715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000" i="1" dirty="0">
                <a:solidFill>
                  <a:prstClr val="black"/>
                </a:solidFill>
                <a:latin typeface="Calibri"/>
              </a:rPr>
              <a:t>In 2013, Govt. of India made several amendments to the Companies Act which also included provision of CSR. </a:t>
            </a:r>
          </a:p>
          <a:p>
            <a:pPr marL="571500" marR="0" lvl="0" indent="-5715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000" i="1" dirty="0">
              <a:solidFill>
                <a:prstClr val="black"/>
              </a:solidFill>
              <a:latin typeface="Calibri"/>
            </a:endParaRPr>
          </a:p>
          <a:p>
            <a:pPr marL="571500" marR="0" lvl="0" indent="-5715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000" i="1" dirty="0">
                <a:solidFill>
                  <a:prstClr val="black"/>
                </a:solidFill>
                <a:latin typeface="Calibri"/>
              </a:rPr>
              <a:t>According to the amended Companies Act (2013), all companies, Indian or branches/associates of foreign commercial entities operating in India, with net worth of </a:t>
            </a:r>
            <a:r>
              <a:rPr lang="en-IN" sz="3000" i="1" dirty="0" err="1">
                <a:solidFill>
                  <a:prstClr val="black"/>
                </a:solidFill>
                <a:latin typeface="Calibri"/>
              </a:rPr>
              <a:t>Rs</a:t>
            </a:r>
            <a:r>
              <a:rPr lang="en-IN" sz="3000" i="1" dirty="0">
                <a:solidFill>
                  <a:prstClr val="black"/>
                </a:solidFill>
                <a:latin typeface="Calibri"/>
              </a:rPr>
              <a:t>. 500 crore and above; having annual turnover of </a:t>
            </a:r>
            <a:r>
              <a:rPr lang="en-IN" sz="3000" i="1" dirty="0" err="1">
                <a:solidFill>
                  <a:prstClr val="black"/>
                </a:solidFill>
                <a:latin typeface="Calibri"/>
              </a:rPr>
              <a:t>Rs</a:t>
            </a:r>
            <a:r>
              <a:rPr lang="en-IN" sz="3000" i="1" dirty="0">
                <a:solidFill>
                  <a:prstClr val="black"/>
                </a:solidFill>
                <a:latin typeface="Calibri"/>
              </a:rPr>
              <a:t>. 1000 crore and above; and net profit of </a:t>
            </a:r>
            <a:r>
              <a:rPr lang="en-IN" sz="3000" i="1" dirty="0" err="1">
                <a:solidFill>
                  <a:prstClr val="black"/>
                </a:solidFill>
                <a:latin typeface="Calibri"/>
              </a:rPr>
              <a:t>Rs</a:t>
            </a:r>
            <a:r>
              <a:rPr lang="en-IN" sz="3000" i="1" dirty="0">
                <a:solidFill>
                  <a:prstClr val="black"/>
                </a:solidFill>
                <a:latin typeface="Calibri"/>
              </a:rPr>
              <a:t>. 5 crore or more are liable to spend 2 % of average net profit on CSR activities.</a:t>
            </a:r>
          </a:p>
          <a:p>
            <a:pPr marL="571500" marR="0" lvl="0" indent="-5715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3000" b="0" i="1" u="none" strike="noStrike" kern="1200" cap="none" spc="0" normalizeH="0" baseline="0" noProof="0" dirty="0">
              <a:ln>
                <a:noFill/>
              </a:ln>
              <a:solidFill>
                <a:prstClr val="black"/>
              </a:solidFill>
              <a:effectLst/>
              <a:uLnTx/>
              <a:uFillTx/>
              <a:latin typeface="Calibri"/>
              <a:ea typeface="+mn-ea"/>
              <a:cs typeface="+mn-cs"/>
            </a:endParaRPr>
          </a:p>
          <a:p>
            <a:pPr marL="571500" marR="0" lvl="0" indent="-5715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1" u="none" strike="noStrike" kern="1200" cap="none" spc="0" normalizeH="0" baseline="0" noProof="0" dirty="0">
                <a:ln>
                  <a:noFill/>
                </a:ln>
                <a:solidFill>
                  <a:prstClr val="black"/>
                </a:solidFill>
                <a:effectLst/>
                <a:uLnTx/>
                <a:uFillTx/>
                <a:latin typeface="Calibri"/>
                <a:ea typeface="+mn-ea"/>
                <a:cs typeface="+mn-cs"/>
              </a:rPr>
              <a:t>Provisions effective from 01.04.2014.</a:t>
            </a:r>
          </a:p>
        </p:txBody>
      </p:sp>
    </p:spTree>
    <p:extLst>
      <p:ext uri="{BB962C8B-B14F-4D97-AF65-F5344CB8AC3E}">
        <p14:creationId xmlns:p14="http://schemas.microsoft.com/office/powerpoint/2010/main" val="41164894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7620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CSR in INDIA</a:t>
            </a:r>
          </a:p>
        </p:txBody>
      </p:sp>
      <p:sp>
        <p:nvSpPr>
          <p:cNvPr id="2" name="TextBox 1">
            <a:extLst>
              <a:ext uri="{FF2B5EF4-FFF2-40B4-BE49-F238E27FC236}">
                <a16:creationId xmlns:a16="http://schemas.microsoft.com/office/drawing/2014/main" id="{5F421B25-2378-43CE-9345-047DA8DB23F3}"/>
              </a:ext>
            </a:extLst>
          </p:cNvPr>
          <p:cNvSpPr txBox="1"/>
          <p:nvPr/>
        </p:nvSpPr>
        <p:spPr>
          <a:xfrm>
            <a:off x="152400" y="1066800"/>
            <a:ext cx="8839200" cy="5170646"/>
          </a:xfrm>
          <a:prstGeom prst="rect">
            <a:avLst/>
          </a:prstGeom>
          <a:noFill/>
        </p:spPr>
        <p:txBody>
          <a:bodyPr wrap="square" rtlCol="0">
            <a:spAutoFit/>
          </a:bodyPr>
          <a:lstStyle/>
          <a:p>
            <a:pPr marL="571500" lvl="0" indent="-571500" algn="just">
              <a:buFont typeface="Arial" panose="020B0604020202020204" pitchFamily="34" charset="0"/>
              <a:buChar char="•"/>
              <a:defRPr/>
            </a:pPr>
            <a:r>
              <a:rPr lang="en-US" sz="3000" i="1" dirty="0"/>
              <a:t>Activities covered under CSR in India include: -</a:t>
            </a:r>
          </a:p>
          <a:p>
            <a:pPr marL="571500" lvl="0" indent="-571500" algn="just">
              <a:buFont typeface="Arial" panose="020B0604020202020204" pitchFamily="34" charset="0"/>
              <a:buChar char="•"/>
              <a:defRPr/>
            </a:pPr>
            <a:endParaRPr lang="en-US" sz="3000" i="1" dirty="0"/>
          </a:p>
          <a:p>
            <a:pPr marL="571500" lvl="0" indent="-571500" algn="just">
              <a:buFont typeface="+mj-lt"/>
              <a:buAutoNum type="arabicPeriod"/>
              <a:defRPr/>
            </a:pPr>
            <a:r>
              <a:rPr lang="en-US" sz="3000" i="1" dirty="0"/>
              <a:t>eradicating extreme hunger and poverty;</a:t>
            </a:r>
          </a:p>
          <a:p>
            <a:pPr marL="571500" lvl="0" indent="-571500" algn="just">
              <a:buFont typeface="+mj-lt"/>
              <a:buAutoNum type="arabicPeriod"/>
              <a:defRPr/>
            </a:pPr>
            <a:r>
              <a:rPr lang="en-US" sz="3000" i="1" dirty="0"/>
              <a:t>promotion of education;</a:t>
            </a:r>
          </a:p>
          <a:p>
            <a:pPr marL="571500" lvl="0" indent="-571500" algn="just">
              <a:buFont typeface="+mj-lt"/>
              <a:buAutoNum type="arabicPeriod"/>
              <a:defRPr/>
            </a:pPr>
            <a:r>
              <a:rPr lang="en-US" sz="3000" i="1" dirty="0"/>
              <a:t>promoting gender equality and empowering women;</a:t>
            </a:r>
          </a:p>
          <a:p>
            <a:pPr marL="571500" lvl="0" indent="-571500" algn="just">
              <a:buFont typeface="+mj-lt"/>
              <a:buAutoNum type="arabicPeriod"/>
              <a:defRPr/>
            </a:pPr>
            <a:r>
              <a:rPr lang="en-US" sz="3000" i="1" dirty="0"/>
              <a:t>reducing child mortality and improving maternal health;</a:t>
            </a:r>
          </a:p>
          <a:p>
            <a:pPr marL="571500" lvl="0" indent="-571500" algn="just">
              <a:buFont typeface="+mj-lt"/>
              <a:buAutoNum type="arabicPeriod"/>
              <a:defRPr/>
            </a:pPr>
            <a:r>
              <a:rPr lang="en-US" sz="3000" i="1" dirty="0"/>
              <a:t>combating human immunodeficiency virus, acquired, immune deficiency syndrome, malaria and other diseases;</a:t>
            </a:r>
          </a:p>
        </p:txBody>
      </p:sp>
    </p:spTree>
    <p:extLst>
      <p:ext uri="{BB962C8B-B14F-4D97-AF65-F5344CB8AC3E}">
        <p14:creationId xmlns:p14="http://schemas.microsoft.com/office/powerpoint/2010/main" val="24421573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CSR in INDIA</a:t>
            </a:r>
          </a:p>
        </p:txBody>
      </p:sp>
      <p:sp>
        <p:nvSpPr>
          <p:cNvPr id="2" name="TextBox 1">
            <a:extLst>
              <a:ext uri="{FF2B5EF4-FFF2-40B4-BE49-F238E27FC236}">
                <a16:creationId xmlns:a16="http://schemas.microsoft.com/office/drawing/2014/main" id="{5F421B25-2378-43CE-9345-047DA8DB23F3}"/>
              </a:ext>
            </a:extLst>
          </p:cNvPr>
          <p:cNvSpPr txBox="1"/>
          <p:nvPr/>
        </p:nvSpPr>
        <p:spPr>
          <a:xfrm>
            <a:off x="152400" y="1066800"/>
            <a:ext cx="8839200" cy="5170646"/>
          </a:xfrm>
          <a:prstGeom prst="rect">
            <a:avLst/>
          </a:prstGeom>
          <a:noFill/>
        </p:spPr>
        <p:txBody>
          <a:bodyPr wrap="square" rtlCol="0">
            <a:spAutoFit/>
          </a:bodyPr>
          <a:lstStyle/>
          <a:p>
            <a:pPr marL="571500" marR="0" lvl="0" indent="-571500" algn="just" defTabSz="914400" rtl="0" eaLnBrk="1" fontAlgn="auto" latinLnBrk="0" hangingPunct="1">
              <a:lnSpc>
                <a:spcPct val="100000"/>
              </a:lnSpc>
              <a:spcBef>
                <a:spcPts val="0"/>
              </a:spcBef>
              <a:spcAft>
                <a:spcPts val="0"/>
              </a:spcAft>
              <a:buClrTx/>
              <a:buSzTx/>
              <a:buFont typeface="+mj-lt"/>
              <a:buAutoNum type="arabicPeriod" startAt="6"/>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ensuring environmental sustainability;</a:t>
            </a:r>
          </a:p>
          <a:p>
            <a:pPr marL="571500" marR="0" lvl="0" indent="-571500" algn="just" defTabSz="914400" rtl="0" eaLnBrk="1" fontAlgn="auto" latinLnBrk="0" hangingPunct="1">
              <a:lnSpc>
                <a:spcPct val="100000"/>
              </a:lnSpc>
              <a:spcBef>
                <a:spcPts val="0"/>
              </a:spcBef>
              <a:spcAft>
                <a:spcPts val="0"/>
              </a:spcAft>
              <a:buClrTx/>
              <a:buSzTx/>
              <a:buFont typeface="+mj-lt"/>
              <a:buAutoNum type="arabicPeriod" startAt="6"/>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employment enhancing vocational skills;</a:t>
            </a:r>
          </a:p>
          <a:p>
            <a:pPr marL="571500" marR="0" lvl="0" indent="-571500" algn="just" defTabSz="914400" rtl="0" eaLnBrk="1" fontAlgn="auto" latinLnBrk="0" hangingPunct="1">
              <a:lnSpc>
                <a:spcPct val="100000"/>
              </a:lnSpc>
              <a:spcBef>
                <a:spcPts val="0"/>
              </a:spcBef>
              <a:spcAft>
                <a:spcPts val="0"/>
              </a:spcAft>
              <a:buClrTx/>
              <a:buSzTx/>
              <a:buFont typeface="+mj-lt"/>
              <a:buAutoNum type="arabicPeriod" startAt="6"/>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social business projects;</a:t>
            </a:r>
          </a:p>
          <a:p>
            <a:pPr marL="571500" marR="0" lvl="0" indent="-571500" algn="just" defTabSz="914400" rtl="0" eaLnBrk="1" fontAlgn="auto" latinLnBrk="0" hangingPunct="1">
              <a:lnSpc>
                <a:spcPct val="100000"/>
              </a:lnSpc>
              <a:spcBef>
                <a:spcPts val="0"/>
              </a:spcBef>
              <a:spcAft>
                <a:spcPts val="0"/>
              </a:spcAft>
              <a:buClrTx/>
              <a:buSzTx/>
              <a:buFont typeface="+mj-lt"/>
              <a:buAutoNum type="arabicPeriod" startAt="6"/>
              <a:tabLst/>
              <a:defRPr/>
            </a:pPr>
            <a:r>
              <a:rPr kumimoji="0" lang="en-US" sz="3000" b="0" i="1" u="none" strike="noStrike" kern="1200" cap="none" spc="0" normalizeH="0" baseline="0" noProof="0" dirty="0">
                <a:ln>
                  <a:noFill/>
                </a:ln>
                <a:solidFill>
                  <a:prstClr val="black"/>
                </a:solidFill>
                <a:effectLst/>
                <a:uLnTx/>
                <a:uFillTx/>
                <a:latin typeface="Calibri"/>
                <a:ea typeface="+mn-ea"/>
                <a:cs typeface="+mn-cs"/>
              </a:rPr>
              <a:t>contribution to the Prime Minister's National Relief Fund or any other fund set up by the Central Government or the State Governments for socio-economic development and relief and funds for the welfare of the Scheduled Castes, the Scheduled Tribes, other backward classes, minorities and women and such other matters as may be prescribed.</a:t>
            </a:r>
            <a:endParaRPr kumimoji="0" lang="en-IN" sz="30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515182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CE494-9223-43E4-AFCD-768673AB9D10}"/>
              </a:ext>
            </a:extLst>
          </p:cNvPr>
          <p:cNvSpPr>
            <a:spLocks noGrp="1"/>
          </p:cNvSpPr>
          <p:nvPr>
            <p:ph type="ctrTitle"/>
          </p:nvPr>
        </p:nvSpPr>
        <p:spPr>
          <a:xfrm>
            <a:off x="152400" y="2286000"/>
            <a:ext cx="8839200" cy="1470025"/>
          </a:xfrm>
        </p:spPr>
        <p:txBody>
          <a:bodyPr>
            <a:normAutofit/>
          </a:bodyPr>
          <a:lstStyle/>
          <a:p>
            <a:r>
              <a:rPr lang="en-IN" dirty="0">
                <a:latin typeface="Britannic Bold" panose="020B0903060703020204" pitchFamily="34" charset="0"/>
              </a:rPr>
              <a:t>Approaches </a:t>
            </a:r>
            <a:r>
              <a:rPr lang="en-IN">
                <a:latin typeface="Britannic Bold" panose="020B0903060703020204" pitchFamily="34" charset="0"/>
              </a:rPr>
              <a:t>to Moral Decision </a:t>
            </a:r>
            <a:r>
              <a:rPr lang="en-IN" dirty="0">
                <a:latin typeface="Britannic Bold" panose="020B0903060703020204" pitchFamily="34" charset="0"/>
              </a:rPr>
              <a:t>Making </a:t>
            </a:r>
          </a:p>
        </p:txBody>
      </p:sp>
      <p:sp>
        <p:nvSpPr>
          <p:cNvPr id="5" name="Subtitle 4">
            <a:extLst>
              <a:ext uri="{FF2B5EF4-FFF2-40B4-BE49-F238E27FC236}">
                <a16:creationId xmlns:a16="http://schemas.microsoft.com/office/drawing/2014/main" id="{546DD430-F999-47DE-88F4-63C69168BD2A}"/>
              </a:ext>
            </a:extLst>
          </p:cNvPr>
          <p:cNvSpPr>
            <a:spLocks noGrp="1"/>
          </p:cNvSpPr>
          <p:nvPr>
            <p:ph type="subTitle" idx="1"/>
          </p:nvPr>
        </p:nvSpPr>
        <p:spPr>
          <a:xfrm>
            <a:off x="1371600" y="5334000"/>
            <a:ext cx="6400800" cy="685800"/>
          </a:xfrm>
        </p:spPr>
        <p:txBody>
          <a:bodyPr/>
          <a:lstStyle/>
          <a:p>
            <a:r>
              <a:rPr lang="en-IN" dirty="0" err="1">
                <a:latin typeface="Britannic Bold" panose="020B0903060703020204" pitchFamily="34" charset="0"/>
              </a:rPr>
              <a:t>Dr.</a:t>
            </a:r>
            <a:r>
              <a:rPr lang="en-IN" dirty="0">
                <a:latin typeface="Britannic Bold" panose="020B0903060703020204" pitchFamily="34" charset="0"/>
              </a:rPr>
              <a:t> Abhijit Mishra</a:t>
            </a:r>
          </a:p>
        </p:txBody>
      </p:sp>
    </p:spTree>
    <p:extLst>
      <p:ext uri="{BB962C8B-B14F-4D97-AF65-F5344CB8AC3E}">
        <p14:creationId xmlns:p14="http://schemas.microsoft.com/office/powerpoint/2010/main" val="2453208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RIGHTS APPROACH</a:t>
            </a:r>
          </a:p>
        </p:txBody>
      </p:sp>
      <p:sp>
        <p:nvSpPr>
          <p:cNvPr id="2" name="TextBox 1">
            <a:extLst>
              <a:ext uri="{FF2B5EF4-FFF2-40B4-BE49-F238E27FC236}">
                <a16:creationId xmlns:a16="http://schemas.microsoft.com/office/drawing/2014/main" id="{5F421B25-2378-43CE-9345-047DA8DB23F3}"/>
              </a:ext>
            </a:extLst>
          </p:cNvPr>
          <p:cNvSpPr txBox="1"/>
          <p:nvPr/>
        </p:nvSpPr>
        <p:spPr>
          <a:xfrm>
            <a:off x="152400" y="733246"/>
            <a:ext cx="8839200" cy="6124754"/>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800" b="0" i="1" u="none" strike="noStrike" kern="1200" cap="none" spc="0" normalizeH="0" baseline="0" noProof="0" dirty="0">
                <a:ln>
                  <a:noFill/>
                </a:ln>
                <a:solidFill>
                  <a:prstClr val="black"/>
                </a:solidFill>
                <a:effectLst/>
                <a:uLnTx/>
                <a:uFillTx/>
                <a:ea typeface="+mn-ea"/>
                <a:cs typeface="+mn-cs"/>
              </a:rPr>
              <a:t>Originated from the Philosophy of Immanuel Kant.</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2800" i="1" dirty="0">
              <a:solidFill>
                <a:prstClr val="black"/>
              </a:solidFill>
            </a:endParaRPr>
          </a:p>
          <a:p>
            <a:pPr marL="457200" lvl="0" indent="-457200" algn="just">
              <a:buFont typeface="Arial" panose="020B0604020202020204" pitchFamily="34" charset="0"/>
              <a:buChar char="•"/>
              <a:defRPr/>
            </a:pPr>
            <a:r>
              <a:rPr kumimoji="0" lang="en-IN" sz="2800" b="0" i="1" u="none" strike="noStrike" kern="1200" cap="none" spc="0" normalizeH="0" baseline="0" noProof="0" dirty="0">
                <a:ln>
                  <a:noFill/>
                </a:ln>
                <a:solidFill>
                  <a:prstClr val="black"/>
                </a:solidFill>
                <a:effectLst/>
                <a:uLnTx/>
                <a:uFillTx/>
                <a:ea typeface="+mn-ea"/>
                <a:cs typeface="+mn-cs"/>
              </a:rPr>
              <a:t>Proponents of this approach believe that human beings are different from objects in the sense </a:t>
            </a:r>
            <a:r>
              <a:rPr lang="en-IN" sz="2800" i="1" dirty="0"/>
              <a:t>that people have dignity based on their ability to choose freely what they will do with their lives, and they have a fundamental moral right to have these choices respected. </a:t>
            </a:r>
          </a:p>
          <a:p>
            <a:pPr marL="457200" lvl="0" indent="-457200" algn="just">
              <a:buFont typeface="Arial" panose="020B0604020202020204" pitchFamily="34" charset="0"/>
              <a:buChar char="•"/>
              <a:defRPr/>
            </a:pPr>
            <a:endParaRPr kumimoji="0" lang="en-IN" sz="2800" b="0" i="1" u="none" strike="noStrike" kern="1200" cap="none" spc="0" normalizeH="0" baseline="0" noProof="0" dirty="0">
              <a:ln>
                <a:noFill/>
              </a:ln>
              <a:solidFill>
                <a:prstClr val="black"/>
              </a:solidFill>
              <a:effectLst/>
              <a:uLnTx/>
              <a:uFillTx/>
              <a:ea typeface="+mn-ea"/>
              <a:cs typeface="+mn-cs"/>
            </a:endParaRPr>
          </a:p>
          <a:p>
            <a:pPr marL="457200" lvl="0" indent="-457200" algn="just">
              <a:buFont typeface="Arial" panose="020B0604020202020204" pitchFamily="34" charset="0"/>
              <a:buChar char="•"/>
              <a:defRPr/>
            </a:pPr>
            <a:r>
              <a:rPr lang="en-IN" sz="2800" i="1" dirty="0"/>
              <a:t>Rights approach believes that an action or policy is morally right only if those persons affected by the decision are not used merely as instruments for advancing some goal, but are fully informed and treated only as they have freely and knowingly consented to be treated.</a:t>
            </a:r>
            <a:endParaRPr kumimoji="0" lang="en-IN" sz="2800" b="0" i="1"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0678416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RIGHTS APPROACH</a:t>
            </a:r>
          </a:p>
        </p:txBody>
      </p:sp>
      <p:sp>
        <p:nvSpPr>
          <p:cNvPr id="2" name="TextBox 1">
            <a:extLst>
              <a:ext uri="{FF2B5EF4-FFF2-40B4-BE49-F238E27FC236}">
                <a16:creationId xmlns:a16="http://schemas.microsoft.com/office/drawing/2014/main" id="{5F421B25-2378-43CE-9345-047DA8DB23F3}"/>
              </a:ext>
            </a:extLst>
          </p:cNvPr>
          <p:cNvSpPr txBox="1"/>
          <p:nvPr/>
        </p:nvSpPr>
        <p:spPr>
          <a:xfrm>
            <a:off x="152400" y="914400"/>
            <a:ext cx="8839200" cy="5632311"/>
          </a:xfrm>
          <a:prstGeom prst="rect">
            <a:avLst/>
          </a:prstGeom>
          <a:noFill/>
        </p:spPr>
        <p:txBody>
          <a:bodyPr wrap="square" rtlCol="0">
            <a:spAutoFit/>
          </a:bodyPr>
          <a:lstStyle/>
          <a:p>
            <a:pPr marL="457200" lvl="0" indent="-457200" algn="just">
              <a:buFont typeface="Arial" panose="020B0604020202020204" pitchFamily="34" charset="0"/>
              <a:buChar char="•"/>
              <a:defRPr/>
            </a:pPr>
            <a:r>
              <a:rPr lang="en-IN" sz="3000" i="1" dirty="0"/>
              <a:t>It implies that each person has a fundamental right to be respected and treated as a free and equal rational person capable of making his or her own decisions. </a:t>
            </a:r>
          </a:p>
          <a:p>
            <a:pPr marL="457200" lvl="0" indent="-457200" algn="just">
              <a:buFont typeface="Arial" panose="020B0604020202020204" pitchFamily="34" charset="0"/>
              <a:buChar char="•"/>
              <a:defRPr/>
            </a:pPr>
            <a:endParaRPr kumimoji="0" lang="en-IN" sz="3000" b="0" i="1" u="none" strike="noStrike" kern="1200" cap="none" spc="0" normalizeH="0" baseline="0" noProof="0" dirty="0">
              <a:ln>
                <a:noFill/>
              </a:ln>
              <a:solidFill>
                <a:prstClr val="black"/>
              </a:solidFill>
              <a:effectLst/>
              <a:uLnTx/>
              <a:uFillTx/>
              <a:latin typeface="Calibri"/>
              <a:ea typeface="+mn-ea"/>
              <a:cs typeface="+mn-cs"/>
            </a:endParaRPr>
          </a:p>
          <a:p>
            <a:pPr marL="457200" lvl="0" indent="-457200" algn="just">
              <a:buFont typeface="Arial" panose="020B0604020202020204" pitchFamily="34" charset="0"/>
              <a:buChar char="•"/>
              <a:defRPr/>
            </a:pPr>
            <a:r>
              <a:rPr lang="en-IN" sz="3000" i="1" dirty="0"/>
              <a:t>In deciding whether an action is moral or immoral using this approach, then, we must ask, Does the action respect the moral rights of everyone?</a:t>
            </a:r>
          </a:p>
          <a:p>
            <a:pPr marL="457200" lvl="0" indent="-457200" algn="just">
              <a:buFont typeface="Arial" panose="020B0604020202020204" pitchFamily="34" charset="0"/>
              <a:buChar char="•"/>
              <a:defRPr/>
            </a:pPr>
            <a:endParaRPr lang="en-IN" sz="3000" i="1" dirty="0"/>
          </a:p>
          <a:p>
            <a:pPr marL="457200" lvl="0" indent="-457200" algn="just">
              <a:buFont typeface="Arial" panose="020B0604020202020204" pitchFamily="34" charset="0"/>
              <a:buChar char="•"/>
              <a:defRPr/>
            </a:pPr>
            <a:r>
              <a:rPr lang="en-IN" sz="3000" i="1" dirty="0"/>
              <a:t>Actions are wrong to the extent that they violate the rights of individuals; the more serious the violation, the more wrongful the action.</a:t>
            </a:r>
            <a:endParaRPr kumimoji="0" lang="en-IN" sz="30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246141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UTILITARIAN APPROACH</a:t>
            </a:r>
          </a:p>
        </p:txBody>
      </p:sp>
      <p:sp>
        <p:nvSpPr>
          <p:cNvPr id="2" name="TextBox 1">
            <a:extLst>
              <a:ext uri="{FF2B5EF4-FFF2-40B4-BE49-F238E27FC236}">
                <a16:creationId xmlns:a16="http://schemas.microsoft.com/office/drawing/2014/main" id="{5F421B25-2378-43CE-9345-047DA8DB23F3}"/>
              </a:ext>
            </a:extLst>
          </p:cNvPr>
          <p:cNvSpPr txBox="1"/>
          <p:nvPr/>
        </p:nvSpPr>
        <p:spPr>
          <a:xfrm>
            <a:off x="0" y="733246"/>
            <a:ext cx="9144000" cy="6124754"/>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800" b="0" i="1" u="none" strike="noStrike" kern="1200" cap="none" spc="0" normalizeH="0" baseline="0" noProof="0" dirty="0">
                <a:ln>
                  <a:noFill/>
                </a:ln>
                <a:solidFill>
                  <a:prstClr val="black"/>
                </a:solidFill>
                <a:effectLst/>
                <a:uLnTx/>
                <a:uFillTx/>
                <a:ea typeface="+mn-ea"/>
                <a:cs typeface="+mn-cs"/>
              </a:rPr>
              <a:t>Originated from the the philosophy of Jeremy Bentham and John Stuart Mill.</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800" b="0" i="1" u="none" strike="noStrike" kern="1200" cap="none" spc="0" normalizeH="0" baseline="0" noProof="0" dirty="0">
              <a:ln>
                <a:noFill/>
              </a:ln>
              <a:solidFill>
                <a:prstClr val="black"/>
              </a:solidFill>
              <a:effectLst/>
              <a:uLnTx/>
              <a:uFillTx/>
              <a:ea typeface="+mn-ea"/>
              <a:cs typeface="+mn-cs"/>
            </a:endParaRPr>
          </a:p>
          <a:p>
            <a:pPr marL="457200" lvl="0" indent="-457200" algn="just">
              <a:buFont typeface="Arial" panose="020B0604020202020204" pitchFamily="34" charset="0"/>
              <a:buChar char="•"/>
              <a:defRPr/>
            </a:pPr>
            <a:r>
              <a:rPr lang="en-IN" sz="2800" i="1" dirty="0"/>
              <a:t>They believed that ethical actions are those that provide the greatest balance of good over evil. </a:t>
            </a:r>
          </a:p>
          <a:p>
            <a:pPr marL="457200" lvl="0" indent="-457200" algn="just">
              <a:buFont typeface="Arial" panose="020B0604020202020204" pitchFamily="34" charset="0"/>
              <a:buChar char="•"/>
              <a:defRPr/>
            </a:pPr>
            <a:endParaRPr lang="en-IN" sz="2800" i="1" dirty="0"/>
          </a:p>
          <a:p>
            <a:pPr marL="457200" lvl="0" indent="-457200" algn="just">
              <a:buFont typeface="Arial" panose="020B0604020202020204" pitchFamily="34" charset="0"/>
              <a:buChar char="•"/>
              <a:defRPr/>
            </a:pPr>
            <a:r>
              <a:rPr lang="en-IN" sz="2800" i="1" dirty="0"/>
              <a:t>To analyse an issue using the utilitarian approach, we first identify the various courses of action available to us. </a:t>
            </a:r>
          </a:p>
          <a:p>
            <a:pPr marL="457200" lvl="0" indent="-457200" algn="just">
              <a:buFont typeface="Arial" panose="020B0604020202020204" pitchFamily="34" charset="0"/>
              <a:buChar char="•"/>
              <a:defRPr/>
            </a:pPr>
            <a:endParaRPr lang="en-IN" sz="2800" i="1" dirty="0"/>
          </a:p>
          <a:p>
            <a:pPr marL="457200" lvl="0" indent="-457200" algn="just">
              <a:buFont typeface="Arial" panose="020B0604020202020204" pitchFamily="34" charset="0"/>
              <a:buChar char="•"/>
              <a:defRPr/>
            </a:pPr>
            <a:r>
              <a:rPr lang="en-IN" sz="2800" i="1" dirty="0"/>
              <a:t>Second, we ask who will be affected by each action and what benefits or harms will be derived from each. </a:t>
            </a:r>
          </a:p>
          <a:p>
            <a:pPr marL="457200" lvl="0" indent="-457200" algn="just">
              <a:buFont typeface="Arial" panose="020B0604020202020204" pitchFamily="34" charset="0"/>
              <a:buChar char="•"/>
              <a:defRPr/>
            </a:pPr>
            <a:endParaRPr lang="en-IN" sz="2800" i="1" dirty="0"/>
          </a:p>
          <a:p>
            <a:pPr marL="457200" lvl="0" indent="-457200" algn="just">
              <a:buFont typeface="Arial" panose="020B0604020202020204" pitchFamily="34" charset="0"/>
              <a:buChar char="•"/>
              <a:defRPr/>
            </a:pPr>
            <a:r>
              <a:rPr lang="en-IN" sz="2800" i="1" dirty="0"/>
              <a:t>And third, we choose the action that will produce the greatest benefits and the least harm.</a:t>
            </a:r>
          </a:p>
        </p:txBody>
      </p:sp>
    </p:spTree>
    <p:extLst>
      <p:ext uri="{BB962C8B-B14F-4D97-AF65-F5344CB8AC3E}">
        <p14:creationId xmlns:p14="http://schemas.microsoft.com/office/powerpoint/2010/main" val="3862451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UTILITARIAN APPROACH</a:t>
            </a:r>
          </a:p>
        </p:txBody>
      </p:sp>
      <p:sp>
        <p:nvSpPr>
          <p:cNvPr id="2" name="TextBox 1">
            <a:extLst>
              <a:ext uri="{FF2B5EF4-FFF2-40B4-BE49-F238E27FC236}">
                <a16:creationId xmlns:a16="http://schemas.microsoft.com/office/drawing/2014/main" id="{5F421B25-2378-43CE-9345-047DA8DB23F3}"/>
              </a:ext>
            </a:extLst>
          </p:cNvPr>
          <p:cNvSpPr txBox="1"/>
          <p:nvPr/>
        </p:nvSpPr>
        <p:spPr>
          <a:xfrm>
            <a:off x="0" y="1143000"/>
            <a:ext cx="9144000" cy="4524315"/>
          </a:xfrm>
          <a:prstGeom prst="rect">
            <a:avLst/>
          </a:prstGeom>
          <a:noFill/>
        </p:spPr>
        <p:txBody>
          <a:bodyPr wrap="square" rtlCol="0">
            <a:spAutoFit/>
          </a:bodyPr>
          <a:lstStyle/>
          <a:p>
            <a:pPr marL="457200" lvl="0" indent="-457200" algn="just">
              <a:buFont typeface="Arial" panose="020B0604020202020204" pitchFamily="34" charset="0"/>
              <a:buChar char="•"/>
              <a:defRPr/>
            </a:pPr>
            <a:r>
              <a:rPr lang="en-IN" sz="3200" i="1" dirty="0"/>
              <a:t>Focuses on the consequences that actions or policies have on the well-being ("utility") of all persons reasonably foreseen to be directly or indirectly (but rather immediately) affected by the action or policy.</a:t>
            </a:r>
          </a:p>
          <a:p>
            <a:pPr marL="457200" lvl="0" indent="-457200" algn="just">
              <a:buFont typeface="Arial" panose="020B0604020202020204" pitchFamily="34" charset="0"/>
              <a:buChar char="•"/>
              <a:defRPr/>
            </a:pPr>
            <a:endParaRPr lang="en-IN" sz="3200" i="1" dirty="0"/>
          </a:p>
          <a:p>
            <a:pPr marL="457200" lvl="0" indent="-457200" algn="just">
              <a:buFont typeface="Arial" panose="020B0604020202020204" pitchFamily="34" charset="0"/>
              <a:buChar char="•"/>
              <a:defRPr/>
            </a:pPr>
            <a:r>
              <a:rPr lang="en-IN" sz="3200" i="1" dirty="0"/>
              <a:t>The principle states: "Of any two actions, the most ethical one will produce the greatest balance of benefits over harms."</a:t>
            </a:r>
            <a:endParaRPr kumimoji="0" lang="en-IN" sz="32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78764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66700" y="533400"/>
            <a:ext cx="8610600" cy="6063198"/>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000" b="1" i="1" dirty="0">
                <a:solidFill>
                  <a:prstClr val="black"/>
                </a:solidFill>
              </a:rPr>
              <a:t>HONESTY</a:t>
            </a:r>
          </a:p>
          <a:p>
            <a:pPr marL="0" marR="0" lvl="0" indent="0" defTabSz="914400" rtl="0" eaLnBrk="1" fontAlgn="auto" latinLnBrk="0" hangingPunct="1">
              <a:lnSpc>
                <a:spcPct val="100000"/>
              </a:lnSpc>
              <a:spcBef>
                <a:spcPts val="0"/>
              </a:spcBef>
              <a:spcAft>
                <a:spcPts val="0"/>
              </a:spcAft>
              <a:buClrTx/>
              <a:buSzTx/>
              <a:buFontTx/>
              <a:buNone/>
              <a:tabLst/>
              <a:defRPr/>
            </a:pPr>
            <a:r>
              <a:rPr lang="en-US" sz="3000" i="1" dirty="0">
                <a:solidFill>
                  <a:prstClr val="black"/>
                </a:solidFill>
              </a:rPr>
              <a:t>A facet of moral character; denotes positive, virtuous attributes such as integrity, truthfulness in thought, action, and behavior; and straightforwardness along with the absence of lying, cheating, or theft.</a:t>
            </a:r>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a:p>
            <a:pPr marR="0" lvl="0" algn="just" defTabSz="914400" rtl="0" eaLnBrk="1" fontAlgn="auto" latinLnBrk="0" hangingPunct="1">
              <a:lnSpc>
                <a:spcPct val="100000"/>
              </a:lnSpc>
              <a:spcBef>
                <a:spcPts val="0"/>
              </a:spcBef>
              <a:spcAft>
                <a:spcPts val="0"/>
              </a:spcAft>
              <a:buClrTx/>
              <a:buSzTx/>
              <a:tabLst/>
              <a:defRPr/>
            </a:pPr>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a:p>
            <a:pPr marR="0" lvl="0" algn="just" defTabSz="914400" rtl="0" eaLnBrk="1" fontAlgn="auto" latinLnBrk="0" hangingPunct="1">
              <a:lnSpc>
                <a:spcPct val="100000"/>
              </a:lnSpc>
              <a:spcBef>
                <a:spcPts val="0"/>
              </a:spcBef>
              <a:spcAft>
                <a:spcPts val="0"/>
              </a:spcAft>
              <a:buClrTx/>
              <a:buSzTx/>
              <a:tabLst/>
              <a:defRPr/>
            </a:pPr>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a:p>
            <a:pPr lvl="0" algn="just"/>
            <a:r>
              <a:rPr lang="en-US" sz="3000" b="1" i="1" dirty="0">
                <a:solidFill>
                  <a:prstClr val="black"/>
                </a:solidFill>
              </a:rPr>
              <a:t>INTEGRITY</a:t>
            </a:r>
          </a:p>
          <a:p>
            <a:pPr lvl="0" algn="just"/>
            <a:r>
              <a:rPr lang="en-US" sz="3000" i="1" dirty="0">
                <a:solidFill>
                  <a:prstClr val="black"/>
                </a:solidFill>
              </a:rPr>
              <a:t>Derived from Latin adjective ‘integer’ which means “wholeness”; unity of character; </a:t>
            </a:r>
            <a:r>
              <a:rPr lang="en-US" sz="3000" i="1" dirty="0"/>
              <a:t>consistency in what you feel, think and act, consistency in public and private life, practicing what you preach; </a:t>
            </a:r>
            <a:r>
              <a:rPr lang="en-US" sz="3000" i="1" dirty="0">
                <a:solidFill>
                  <a:prstClr val="black"/>
                </a:solidFill>
              </a:rPr>
              <a:t>regarded as the opposite of hypocrisy.</a:t>
            </a:r>
          </a:p>
        </p:txBody>
      </p:sp>
    </p:spTree>
    <p:extLst>
      <p:ext uri="{BB962C8B-B14F-4D97-AF65-F5344CB8AC3E}">
        <p14:creationId xmlns:p14="http://schemas.microsoft.com/office/powerpoint/2010/main" val="8456287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VIRTUE APPROACH</a:t>
            </a:r>
          </a:p>
        </p:txBody>
      </p:sp>
      <p:sp>
        <p:nvSpPr>
          <p:cNvPr id="2" name="TextBox 1">
            <a:extLst>
              <a:ext uri="{FF2B5EF4-FFF2-40B4-BE49-F238E27FC236}">
                <a16:creationId xmlns:a16="http://schemas.microsoft.com/office/drawing/2014/main" id="{5F421B25-2378-43CE-9345-047DA8DB23F3}"/>
              </a:ext>
            </a:extLst>
          </p:cNvPr>
          <p:cNvSpPr txBox="1"/>
          <p:nvPr/>
        </p:nvSpPr>
        <p:spPr>
          <a:xfrm>
            <a:off x="41787" y="914400"/>
            <a:ext cx="8839200" cy="5539978"/>
          </a:xfrm>
          <a:prstGeom prst="rect">
            <a:avLst/>
          </a:prstGeom>
          <a:noFill/>
        </p:spPr>
        <p:txBody>
          <a:bodyPr wrap="square" rtlCol="0">
            <a:spAutoFit/>
          </a:bodyPr>
          <a:lstStyle/>
          <a:p>
            <a:pPr marL="457200" lvl="0" indent="-457200" algn="just">
              <a:buFont typeface="Arial" panose="020B0604020202020204" pitchFamily="34" charset="0"/>
              <a:buChar char="•"/>
              <a:defRPr/>
            </a:pPr>
            <a:r>
              <a:rPr lang="en-IN" sz="2950" i="1" dirty="0"/>
              <a:t>The virtue approach to morality assumes that there are certain ideals toward which we should strive. </a:t>
            </a:r>
          </a:p>
          <a:p>
            <a:pPr marL="457200" lvl="0" indent="-457200" algn="just">
              <a:buFont typeface="Arial" panose="020B0604020202020204" pitchFamily="34" charset="0"/>
              <a:buChar char="•"/>
              <a:defRPr/>
            </a:pPr>
            <a:endParaRPr lang="en-IN" sz="2950" i="1" dirty="0"/>
          </a:p>
          <a:p>
            <a:pPr marL="457200" lvl="0" indent="-457200" algn="just">
              <a:buFont typeface="Arial" panose="020B0604020202020204" pitchFamily="34" charset="0"/>
              <a:buChar char="•"/>
              <a:defRPr/>
            </a:pPr>
            <a:r>
              <a:rPr lang="en-IN" sz="2950" i="1" dirty="0"/>
              <a:t>These ideals provide for the full development of our humanity, and are discovered through thoughtful reflection on what kind of people we have the potential to become. </a:t>
            </a:r>
          </a:p>
          <a:p>
            <a:pPr marL="457200" lvl="0" indent="-457200" algn="just">
              <a:buFont typeface="Arial" panose="020B0604020202020204" pitchFamily="34" charset="0"/>
              <a:buChar char="•"/>
              <a:defRPr/>
            </a:pPr>
            <a:endParaRPr kumimoji="0" lang="en-IN" sz="2950" b="0" i="1" u="none" strike="noStrike" kern="1200" cap="none" spc="0" normalizeH="0" baseline="0" noProof="0" dirty="0">
              <a:ln>
                <a:noFill/>
              </a:ln>
              <a:solidFill>
                <a:prstClr val="black"/>
              </a:solidFill>
              <a:effectLst/>
              <a:uLnTx/>
              <a:uFillTx/>
              <a:latin typeface="Calibri"/>
              <a:ea typeface="+mn-ea"/>
              <a:cs typeface="+mn-cs"/>
            </a:endParaRPr>
          </a:p>
          <a:p>
            <a:pPr marL="457200" lvl="0" indent="-457200" algn="just">
              <a:buFont typeface="Arial" panose="020B0604020202020204" pitchFamily="34" charset="0"/>
              <a:buChar char="•"/>
              <a:defRPr/>
            </a:pPr>
            <a:r>
              <a:rPr lang="en-IN" sz="2950" i="1" dirty="0"/>
              <a:t>In dealing with an ethical problem using the virtue approach, we might ask, What kind of person should I be? What will promote the development of character within myself? within my community? etc.</a:t>
            </a:r>
            <a:endParaRPr kumimoji="0" lang="en-IN" sz="295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97003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VIRTUE APPROACH</a:t>
            </a:r>
          </a:p>
        </p:txBody>
      </p:sp>
      <p:sp>
        <p:nvSpPr>
          <p:cNvPr id="2" name="TextBox 1">
            <a:extLst>
              <a:ext uri="{FF2B5EF4-FFF2-40B4-BE49-F238E27FC236}">
                <a16:creationId xmlns:a16="http://schemas.microsoft.com/office/drawing/2014/main" id="{5F421B25-2378-43CE-9345-047DA8DB23F3}"/>
              </a:ext>
            </a:extLst>
          </p:cNvPr>
          <p:cNvSpPr txBox="1"/>
          <p:nvPr/>
        </p:nvSpPr>
        <p:spPr>
          <a:xfrm>
            <a:off x="152400" y="1066800"/>
            <a:ext cx="8839200" cy="3539430"/>
          </a:xfrm>
          <a:prstGeom prst="rect">
            <a:avLst/>
          </a:prstGeom>
          <a:noFill/>
        </p:spPr>
        <p:txBody>
          <a:bodyPr wrap="square" rtlCol="0">
            <a:spAutoFit/>
          </a:bodyPr>
          <a:lstStyle/>
          <a:p>
            <a:pPr marL="457200" lvl="0" indent="-457200" algn="just">
              <a:buFont typeface="Arial" panose="020B0604020202020204" pitchFamily="34" charset="0"/>
              <a:buChar char="•"/>
              <a:defRPr/>
            </a:pPr>
            <a:r>
              <a:rPr lang="en-IN" sz="3200" i="1" dirty="0"/>
              <a:t>Focuses on attitudes, dispositions, or character traits that enable us to be and to act in ways that develop our human potential. </a:t>
            </a:r>
          </a:p>
          <a:p>
            <a:pPr marL="457200" lvl="0" indent="-457200" algn="just">
              <a:buFont typeface="Arial" panose="020B0604020202020204" pitchFamily="34" charset="0"/>
              <a:buChar char="•"/>
              <a:defRPr/>
            </a:pPr>
            <a:endParaRPr lang="en-IN" sz="3200" i="1" dirty="0"/>
          </a:p>
          <a:p>
            <a:pPr marL="457200" lvl="0" indent="-457200" algn="just">
              <a:buFont typeface="Arial" panose="020B0604020202020204" pitchFamily="34" charset="0"/>
              <a:buChar char="•"/>
              <a:defRPr/>
            </a:pPr>
            <a:r>
              <a:rPr lang="en-IN" sz="3200" i="1" dirty="0"/>
              <a:t>The principle states: "What is ethical is what develops moral virtues in ourselves and our communities."</a:t>
            </a:r>
            <a:endParaRPr kumimoji="0" lang="en-IN" sz="295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61434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FAIRNESS APPROACH</a:t>
            </a:r>
          </a:p>
        </p:txBody>
      </p:sp>
      <p:sp>
        <p:nvSpPr>
          <p:cNvPr id="2" name="TextBox 1">
            <a:extLst>
              <a:ext uri="{FF2B5EF4-FFF2-40B4-BE49-F238E27FC236}">
                <a16:creationId xmlns:a16="http://schemas.microsoft.com/office/drawing/2014/main" id="{5F421B25-2378-43CE-9345-047DA8DB23F3}"/>
              </a:ext>
            </a:extLst>
          </p:cNvPr>
          <p:cNvSpPr txBox="1"/>
          <p:nvPr/>
        </p:nvSpPr>
        <p:spPr>
          <a:xfrm>
            <a:off x="76200" y="1143000"/>
            <a:ext cx="8839200" cy="5016758"/>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strike="noStrike" kern="1200" cap="none" spc="0" normalizeH="0" baseline="0" noProof="0" dirty="0">
                <a:ln>
                  <a:noFill/>
                </a:ln>
                <a:solidFill>
                  <a:prstClr val="black"/>
                </a:solidFill>
                <a:effectLst/>
                <a:uLnTx/>
                <a:uFillTx/>
                <a:ea typeface="+mn-ea"/>
                <a:cs typeface="+mn-cs"/>
              </a:rPr>
              <a:t>Rooted in the philosophy of Greek philosopher Aristotle.</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3200" i="1" dirty="0">
              <a:solidFill>
                <a:prstClr val="black"/>
              </a:solidFill>
            </a:endParaRPr>
          </a:p>
          <a:p>
            <a:pPr marL="457200" lvl="0" indent="-457200" algn="just">
              <a:buFont typeface="Arial" panose="020B0604020202020204" pitchFamily="34" charset="0"/>
              <a:buChar char="•"/>
              <a:defRPr/>
            </a:pPr>
            <a:r>
              <a:rPr lang="en-IN" sz="3200" i="1" dirty="0"/>
              <a:t>Aristotle believed that "equals should be treated equally and unequals unequally." </a:t>
            </a:r>
          </a:p>
          <a:p>
            <a:pPr marL="457200" lvl="0" indent="-457200" algn="just">
              <a:buFont typeface="Arial" panose="020B0604020202020204" pitchFamily="34" charset="0"/>
              <a:buChar char="•"/>
              <a:defRPr/>
            </a:pPr>
            <a:endParaRPr lang="en-IN" sz="3200" i="1" dirty="0"/>
          </a:p>
          <a:p>
            <a:pPr marL="457200" lvl="0" indent="-457200" algn="just">
              <a:buFont typeface="Arial" panose="020B0604020202020204" pitchFamily="34" charset="0"/>
              <a:buChar char="•"/>
              <a:defRPr/>
            </a:pPr>
            <a:r>
              <a:rPr lang="en-IN" sz="3200" i="1" dirty="0"/>
              <a:t>The basic moral question in this approach is: How fair is an action? Does it treat everyone in the same way, or does it show </a:t>
            </a:r>
            <a:r>
              <a:rPr lang="en-IN" sz="3200" i="1" dirty="0" err="1"/>
              <a:t>favoritism</a:t>
            </a:r>
            <a:r>
              <a:rPr lang="en-IN" sz="3200" i="1" dirty="0"/>
              <a:t> and discrimination?</a:t>
            </a:r>
          </a:p>
        </p:txBody>
      </p:sp>
    </p:spTree>
    <p:extLst>
      <p:ext uri="{BB962C8B-B14F-4D97-AF65-F5344CB8AC3E}">
        <p14:creationId xmlns:p14="http://schemas.microsoft.com/office/powerpoint/2010/main" val="13872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FAIRNESS APPROACH</a:t>
            </a:r>
          </a:p>
        </p:txBody>
      </p:sp>
      <p:sp>
        <p:nvSpPr>
          <p:cNvPr id="2" name="TextBox 1">
            <a:extLst>
              <a:ext uri="{FF2B5EF4-FFF2-40B4-BE49-F238E27FC236}">
                <a16:creationId xmlns:a16="http://schemas.microsoft.com/office/drawing/2014/main" id="{5F421B25-2378-43CE-9345-047DA8DB23F3}"/>
              </a:ext>
            </a:extLst>
          </p:cNvPr>
          <p:cNvSpPr txBox="1"/>
          <p:nvPr/>
        </p:nvSpPr>
        <p:spPr>
          <a:xfrm>
            <a:off x="105697" y="1066800"/>
            <a:ext cx="8839200" cy="5016758"/>
          </a:xfrm>
          <a:prstGeom prst="rect">
            <a:avLst/>
          </a:prstGeom>
          <a:noFill/>
        </p:spPr>
        <p:txBody>
          <a:bodyPr wrap="square" rtlCol="0">
            <a:spAutoFit/>
          </a:bodyPr>
          <a:lstStyle/>
          <a:p>
            <a:pPr marL="457200" lvl="0" indent="-457200" algn="just">
              <a:buFont typeface="Arial" panose="020B0604020202020204" pitchFamily="34" charset="0"/>
              <a:buChar char="•"/>
              <a:defRPr/>
            </a:pPr>
            <a:r>
              <a:rPr lang="en-IN" sz="3200" i="1" dirty="0"/>
              <a:t>Focuses on how fairly or unfairly our actions distribute benefits and burdens among the members of a group.</a:t>
            </a:r>
          </a:p>
          <a:p>
            <a:pPr marL="457200" lvl="0" indent="-457200" algn="just">
              <a:buFont typeface="Arial" panose="020B0604020202020204" pitchFamily="34" charset="0"/>
              <a:buChar char="•"/>
              <a:defRPr/>
            </a:pPr>
            <a:endParaRPr lang="en-IN" sz="3200" i="1" dirty="0"/>
          </a:p>
          <a:p>
            <a:pPr marL="457200" lvl="0" indent="-457200" algn="just">
              <a:buFont typeface="Arial" panose="020B0604020202020204" pitchFamily="34" charset="0"/>
              <a:buChar char="•"/>
              <a:defRPr/>
            </a:pPr>
            <a:r>
              <a:rPr lang="en-IN" sz="3200" i="1" dirty="0"/>
              <a:t>Fairness requires consistency in the way people are treated.</a:t>
            </a:r>
          </a:p>
          <a:p>
            <a:pPr marL="457200" lvl="0" indent="-457200" algn="just">
              <a:buFont typeface="Arial" panose="020B0604020202020204" pitchFamily="34" charset="0"/>
              <a:buChar char="•"/>
              <a:defRPr/>
            </a:pPr>
            <a:endParaRPr lang="en-IN" sz="3200" i="1" dirty="0"/>
          </a:p>
          <a:p>
            <a:pPr marL="457200" lvl="0" indent="-457200" algn="just">
              <a:buFont typeface="Arial" panose="020B0604020202020204" pitchFamily="34" charset="0"/>
              <a:buChar char="•"/>
              <a:defRPr/>
            </a:pPr>
            <a:r>
              <a:rPr lang="en-IN" sz="3200" i="1" dirty="0"/>
              <a:t>The principle states: "Treat people the same unless there are morally relevant differences between them."</a:t>
            </a:r>
            <a:endParaRPr kumimoji="0" lang="en-IN" sz="32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019850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0"/>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COMMON GOOD APPROACH</a:t>
            </a:r>
          </a:p>
        </p:txBody>
      </p:sp>
      <p:sp>
        <p:nvSpPr>
          <p:cNvPr id="2" name="TextBox 1">
            <a:extLst>
              <a:ext uri="{FF2B5EF4-FFF2-40B4-BE49-F238E27FC236}">
                <a16:creationId xmlns:a16="http://schemas.microsoft.com/office/drawing/2014/main" id="{5F421B25-2378-43CE-9345-047DA8DB23F3}"/>
              </a:ext>
            </a:extLst>
          </p:cNvPr>
          <p:cNvSpPr txBox="1"/>
          <p:nvPr/>
        </p:nvSpPr>
        <p:spPr>
          <a:xfrm>
            <a:off x="-51618" y="1066800"/>
            <a:ext cx="8991599" cy="5170646"/>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1" u="none" strike="noStrike" kern="1200" cap="none" spc="0" normalizeH="0" baseline="0" noProof="0" dirty="0">
                <a:ln>
                  <a:noFill/>
                </a:ln>
                <a:solidFill>
                  <a:prstClr val="black"/>
                </a:solidFill>
                <a:effectLst/>
                <a:uLnTx/>
                <a:uFillTx/>
                <a:ea typeface="+mn-ea"/>
                <a:cs typeface="+mn-cs"/>
              </a:rPr>
              <a:t>Originated from the thoughts of </a:t>
            </a:r>
            <a:r>
              <a:rPr lang="en-IN" sz="3000" i="1" dirty="0">
                <a:solidFill>
                  <a:prstClr val="black"/>
                </a:solidFill>
              </a:rPr>
              <a:t>Aristotle, Plato and Cicero.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3000" b="0" i="1" u="none" strike="noStrike" kern="1200" cap="none" spc="0" normalizeH="0" baseline="0" noProof="0" dirty="0">
              <a:ln>
                <a:noFill/>
              </a:ln>
              <a:solidFill>
                <a:prstClr val="black"/>
              </a:solidFill>
              <a:effectLst/>
              <a:uLnTx/>
              <a:uFillTx/>
              <a:ea typeface="+mn-ea"/>
              <a:cs typeface="+mn-cs"/>
            </a:endParaRPr>
          </a:p>
          <a:p>
            <a:pPr marL="457200" lvl="0" indent="-457200" algn="just">
              <a:buFont typeface="Arial" panose="020B0604020202020204" pitchFamily="34" charset="0"/>
              <a:buChar char="•"/>
              <a:defRPr/>
            </a:pPr>
            <a:r>
              <a:rPr lang="en-IN" sz="3000" i="1" dirty="0"/>
              <a:t>This approach believes in a society comprising individuals whose own good is inextricably linked to the good of the community. Community members are bound by the pursuit of common values and goals. </a:t>
            </a:r>
          </a:p>
          <a:p>
            <a:pPr marL="457200" lvl="0" indent="-457200" algn="just">
              <a:buFont typeface="Arial" panose="020B0604020202020204" pitchFamily="34" charset="0"/>
              <a:buChar char="•"/>
              <a:defRPr/>
            </a:pPr>
            <a:endParaRPr kumimoji="0" lang="en-IN" sz="3000" b="0" i="1" u="none" strike="noStrike" kern="1200" cap="none" spc="0" normalizeH="0" baseline="0" noProof="0" dirty="0">
              <a:ln>
                <a:noFill/>
              </a:ln>
              <a:solidFill>
                <a:prstClr val="black"/>
              </a:solidFill>
              <a:effectLst/>
              <a:uLnTx/>
              <a:uFillTx/>
              <a:ea typeface="+mn-ea"/>
              <a:cs typeface="+mn-cs"/>
            </a:endParaRPr>
          </a:p>
          <a:p>
            <a:pPr marL="457200" lvl="0" indent="-457200" algn="just">
              <a:buFont typeface="Arial" panose="020B0604020202020204" pitchFamily="34" charset="0"/>
              <a:buChar char="•"/>
              <a:defRPr/>
            </a:pPr>
            <a:r>
              <a:rPr lang="en-IN" sz="3000" i="1" dirty="0"/>
              <a:t>This approach focuses on ensuring that the social policies, social systems, institutions, and environments on which we depend are beneficial to all.</a:t>
            </a:r>
            <a:endParaRPr kumimoji="0" lang="en-IN" sz="3000" b="0" i="1"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0078709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421B25-2378-43CE-9345-047DA8DB23F3}"/>
              </a:ext>
            </a:extLst>
          </p:cNvPr>
          <p:cNvSpPr txBox="1"/>
          <p:nvPr/>
        </p:nvSpPr>
        <p:spPr>
          <a:xfrm>
            <a:off x="76200" y="1143000"/>
            <a:ext cx="8839200" cy="5016758"/>
          </a:xfrm>
          <a:prstGeom prst="rect">
            <a:avLst/>
          </a:prstGeom>
          <a:noFill/>
        </p:spPr>
        <p:txBody>
          <a:bodyPr wrap="square" rtlCol="0">
            <a:spAutoFit/>
          </a:bodyPr>
          <a:lstStyle/>
          <a:p>
            <a:pPr marL="457200" lvl="0" indent="-457200" algn="just">
              <a:buFont typeface="Arial" panose="020B0604020202020204" pitchFamily="34" charset="0"/>
              <a:buChar char="•"/>
              <a:defRPr/>
            </a:pPr>
            <a:r>
              <a:rPr lang="en-IN" sz="3200" i="1" dirty="0"/>
              <a:t>Presents a vision of society as a community whose members are joined in a shared pursuit of values and goals they hold in common.</a:t>
            </a:r>
          </a:p>
          <a:p>
            <a:pPr marL="457200" lvl="0" indent="-457200" algn="just">
              <a:buFont typeface="Arial" panose="020B0604020202020204" pitchFamily="34" charset="0"/>
              <a:buChar char="•"/>
              <a:defRPr/>
            </a:pPr>
            <a:endParaRPr lang="en-IN" sz="3200" i="1" dirty="0"/>
          </a:p>
          <a:p>
            <a:pPr marL="457200" lvl="0" indent="-457200" algn="just">
              <a:buFont typeface="Arial" panose="020B0604020202020204" pitchFamily="34" charset="0"/>
              <a:buChar char="•"/>
              <a:defRPr/>
            </a:pPr>
            <a:r>
              <a:rPr lang="en-IN" sz="3200" i="1" dirty="0"/>
              <a:t>The community is comprised of individuals whose own good is inextricably bound to the good of the whole. </a:t>
            </a:r>
          </a:p>
          <a:p>
            <a:pPr marL="457200" lvl="0" indent="-457200" algn="just">
              <a:buFont typeface="Arial" panose="020B0604020202020204" pitchFamily="34" charset="0"/>
              <a:buChar char="•"/>
              <a:defRPr/>
            </a:pPr>
            <a:endParaRPr lang="en-IN" sz="3200" i="1" dirty="0"/>
          </a:p>
          <a:p>
            <a:pPr marL="457200" lvl="0" indent="-457200" algn="just">
              <a:buFont typeface="Arial" panose="020B0604020202020204" pitchFamily="34" charset="0"/>
              <a:buChar char="•"/>
              <a:defRPr/>
            </a:pPr>
            <a:r>
              <a:rPr lang="en-IN" sz="3200" i="1" dirty="0"/>
              <a:t>The principle states: "What is ethical is what advances the common good." </a:t>
            </a:r>
            <a:endParaRPr kumimoji="0" lang="en-IN" sz="3200" b="0" i="1" u="none" strike="noStrike" kern="1200" cap="none" spc="0" normalizeH="0" baseline="0" noProof="0" dirty="0">
              <a:ln>
                <a:noFill/>
              </a:ln>
              <a:solidFill>
                <a:prstClr val="black"/>
              </a:solidFill>
              <a:effectLst/>
              <a:uLnTx/>
              <a:uFillTx/>
              <a:latin typeface="Calibri"/>
              <a:ea typeface="+mn-ea"/>
              <a:cs typeface="+mn-cs"/>
            </a:endParaRPr>
          </a:p>
        </p:txBody>
      </p:sp>
      <p:sp>
        <p:nvSpPr>
          <p:cNvPr id="5" name="TextBox 4">
            <a:extLst>
              <a:ext uri="{FF2B5EF4-FFF2-40B4-BE49-F238E27FC236}">
                <a16:creationId xmlns:a16="http://schemas.microsoft.com/office/drawing/2014/main" id="{E00B1B2D-991C-4765-B9D5-FB94EF48F01E}"/>
              </a:ext>
            </a:extLst>
          </p:cNvPr>
          <p:cNvSpPr txBox="1"/>
          <p:nvPr/>
        </p:nvSpPr>
        <p:spPr>
          <a:xfrm>
            <a:off x="263013" y="129421"/>
            <a:ext cx="8686800" cy="646331"/>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COMMON GOOD APPROACH</a:t>
            </a:r>
          </a:p>
        </p:txBody>
      </p:sp>
    </p:spTree>
    <p:extLst>
      <p:ext uri="{BB962C8B-B14F-4D97-AF65-F5344CB8AC3E}">
        <p14:creationId xmlns:p14="http://schemas.microsoft.com/office/powerpoint/2010/main" val="23629785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CE494-9223-43E4-AFCD-768673AB9D10}"/>
              </a:ext>
            </a:extLst>
          </p:cNvPr>
          <p:cNvSpPr>
            <a:spLocks noGrp="1"/>
          </p:cNvSpPr>
          <p:nvPr>
            <p:ph type="ctrTitle"/>
          </p:nvPr>
        </p:nvSpPr>
        <p:spPr>
          <a:xfrm>
            <a:off x="152400" y="2286000"/>
            <a:ext cx="8839200" cy="1470025"/>
          </a:xfrm>
        </p:spPr>
        <p:txBody>
          <a:bodyPr>
            <a:normAutofit/>
          </a:bodyPr>
          <a:lstStyle/>
          <a:p>
            <a:r>
              <a:rPr lang="en-IN" dirty="0">
                <a:latin typeface="Britannic Bold" panose="020B0903060703020204" pitchFamily="34" charset="0"/>
              </a:rPr>
              <a:t>Theistic &amp; Atheistic Approaches to Ethics </a:t>
            </a:r>
          </a:p>
        </p:txBody>
      </p:sp>
      <p:sp>
        <p:nvSpPr>
          <p:cNvPr id="5" name="Subtitle 4">
            <a:extLst>
              <a:ext uri="{FF2B5EF4-FFF2-40B4-BE49-F238E27FC236}">
                <a16:creationId xmlns:a16="http://schemas.microsoft.com/office/drawing/2014/main" id="{546DD430-F999-47DE-88F4-63C69168BD2A}"/>
              </a:ext>
            </a:extLst>
          </p:cNvPr>
          <p:cNvSpPr>
            <a:spLocks noGrp="1"/>
          </p:cNvSpPr>
          <p:nvPr>
            <p:ph type="subTitle" idx="1"/>
          </p:nvPr>
        </p:nvSpPr>
        <p:spPr>
          <a:xfrm>
            <a:off x="1371600" y="5334000"/>
            <a:ext cx="6400800" cy="685800"/>
          </a:xfrm>
        </p:spPr>
        <p:txBody>
          <a:bodyPr/>
          <a:lstStyle/>
          <a:p>
            <a:r>
              <a:rPr lang="en-IN" dirty="0" err="1">
                <a:latin typeface="Britannic Bold" panose="020B0903060703020204" pitchFamily="34" charset="0"/>
              </a:rPr>
              <a:t>Dr.</a:t>
            </a:r>
            <a:r>
              <a:rPr lang="en-IN" dirty="0">
                <a:latin typeface="Britannic Bold" panose="020B0903060703020204" pitchFamily="34" charset="0"/>
              </a:rPr>
              <a:t> Abhijit Mishra</a:t>
            </a:r>
          </a:p>
        </p:txBody>
      </p:sp>
    </p:spTree>
    <p:extLst>
      <p:ext uri="{BB962C8B-B14F-4D97-AF65-F5344CB8AC3E}">
        <p14:creationId xmlns:p14="http://schemas.microsoft.com/office/powerpoint/2010/main" val="7468695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37542C-93BF-4EB7-ABBF-BB7F0A396816}"/>
              </a:ext>
            </a:extLst>
          </p:cNvPr>
          <p:cNvSpPr txBox="1"/>
          <p:nvPr/>
        </p:nvSpPr>
        <p:spPr>
          <a:xfrm>
            <a:off x="304800" y="228600"/>
            <a:ext cx="8534400" cy="6494085"/>
          </a:xfrm>
          <a:prstGeom prst="rect">
            <a:avLst/>
          </a:prstGeom>
          <a:noFill/>
        </p:spPr>
        <p:txBody>
          <a:bodyPr wrap="square" rtlCol="0">
            <a:spAutoFit/>
          </a:bodyPr>
          <a:lstStyle/>
          <a:p>
            <a:pPr marL="285750" indent="-285750" algn="just" fontAlgn="base">
              <a:buFont typeface="Arial" panose="020B0604020202020204" pitchFamily="34" charset="0"/>
              <a:buChar char="•"/>
            </a:pPr>
            <a:r>
              <a:rPr lang="en-IN" sz="3200" i="1" dirty="0"/>
              <a:t>Atheism and Theism both deal with religion and the existence of God.</a:t>
            </a:r>
          </a:p>
          <a:p>
            <a:pPr marL="285750" indent="-285750" algn="just" fontAlgn="base">
              <a:buFont typeface="Arial" panose="020B0604020202020204" pitchFamily="34" charset="0"/>
              <a:buChar char="•"/>
            </a:pPr>
            <a:endParaRPr lang="en-IN" sz="3200" i="1" dirty="0"/>
          </a:p>
          <a:p>
            <a:pPr marL="285750" indent="-285750" algn="just" fontAlgn="base">
              <a:buFont typeface="Arial" panose="020B0604020202020204" pitchFamily="34" charset="0"/>
              <a:buChar char="•"/>
            </a:pPr>
            <a:endParaRPr lang="en-IN" sz="3200" i="1" dirty="0"/>
          </a:p>
          <a:p>
            <a:pPr marL="285750" indent="-285750" algn="just" fontAlgn="base">
              <a:buFont typeface="Arial" panose="020B0604020202020204" pitchFamily="34" charset="0"/>
              <a:buChar char="•"/>
            </a:pPr>
            <a:r>
              <a:rPr lang="en-IN" sz="3200" i="1" dirty="0"/>
              <a:t>The primary difference them is that theism is the belief in the existence of God, whereas Atheism is the belief in the non-existence of God.</a:t>
            </a:r>
          </a:p>
          <a:p>
            <a:pPr marL="285750" indent="-285750" algn="just" fontAlgn="base">
              <a:buFont typeface="Arial" panose="020B0604020202020204" pitchFamily="34" charset="0"/>
              <a:buChar char="•"/>
            </a:pPr>
            <a:endParaRPr lang="en-IN" sz="3200" i="1" dirty="0"/>
          </a:p>
          <a:p>
            <a:pPr marL="285750" indent="-285750" algn="just" fontAlgn="base">
              <a:buFont typeface="Arial" panose="020B0604020202020204" pitchFamily="34" charset="0"/>
              <a:buChar char="•"/>
            </a:pPr>
            <a:endParaRPr lang="en-IN" sz="3200" i="1" dirty="0"/>
          </a:p>
          <a:p>
            <a:pPr marL="285750" indent="-285750" algn="just" fontAlgn="base">
              <a:buFont typeface="Arial" panose="020B0604020202020204" pitchFamily="34" charset="0"/>
              <a:buChar char="•"/>
            </a:pPr>
            <a:r>
              <a:rPr lang="en-IN" sz="3200" i="1" dirty="0"/>
              <a:t>It is notable that all religions have one thing in common- they all believe in the existence of God who may be singular, as in Christianity or Islam, or multiple as in Hinduism.</a:t>
            </a:r>
          </a:p>
        </p:txBody>
      </p:sp>
    </p:spTree>
    <p:extLst>
      <p:ext uri="{BB962C8B-B14F-4D97-AF65-F5344CB8AC3E}">
        <p14:creationId xmlns:p14="http://schemas.microsoft.com/office/powerpoint/2010/main" val="11131793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37542C-93BF-4EB7-ABBF-BB7F0A396816}"/>
              </a:ext>
            </a:extLst>
          </p:cNvPr>
          <p:cNvSpPr txBox="1"/>
          <p:nvPr/>
        </p:nvSpPr>
        <p:spPr>
          <a:xfrm>
            <a:off x="304800" y="181957"/>
            <a:ext cx="8534400" cy="6494085"/>
          </a:xfrm>
          <a:prstGeom prst="rect">
            <a:avLst/>
          </a:prstGeom>
          <a:noFill/>
        </p:spPr>
        <p:txBody>
          <a:bodyPr wrap="square" rtlCol="0">
            <a:spAutoFit/>
          </a:bodyPr>
          <a:lstStyle/>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IN" sz="3200" b="0" i="1" u="none" strike="noStrike" kern="1200" cap="none" spc="0" normalizeH="0" baseline="0" noProof="0" dirty="0">
                <a:ln>
                  <a:noFill/>
                </a:ln>
                <a:solidFill>
                  <a:prstClr val="black"/>
                </a:solidFill>
                <a:effectLst/>
                <a:uLnTx/>
                <a:uFillTx/>
                <a:latin typeface="Calibri"/>
                <a:ea typeface="+mn-ea"/>
                <a:cs typeface="+mn-cs"/>
              </a:rPr>
              <a:t>The contrast to the existence of God, is the belief that there is no, i.e. no God, benevolent or otherwise exists. This is Atheism. Atheism believes that there is no God or gods, and god certainly did not create the universe, nor does he actively take part in it.</a:t>
            </a:r>
          </a:p>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lang="en-IN" sz="3200" i="1" dirty="0">
              <a:solidFill>
                <a:prstClr val="black"/>
              </a:solidFill>
              <a:latin typeface="Calibri"/>
            </a:endParaRPr>
          </a:p>
          <a:p>
            <a:pPr marL="285750" lvl="0" indent="-285750" algn="just" fontAlgn="base">
              <a:buFont typeface="Arial" panose="020B0604020202020204" pitchFamily="34" charset="0"/>
              <a:buChar char="•"/>
              <a:defRPr/>
            </a:pPr>
            <a:r>
              <a:rPr lang="en-IN" sz="3200" i="1" dirty="0"/>
              <a:t>The term theism comes from the Greek word, ‘</a:t>
            </a:r>
            <a:r>
              <a:rPr lang="en-IN" sz="3200" i="1" dirty="0" err="1"/>
              <a:t>theos</a:t>
            </a:r>
            <a:r>
              <a:rPr lang="en-IN" sz="3200" i="1" dirty="0"/>
              <a:t>’ which means "god". Atheism comes from the Greek word ‘</a:t>
            </a:r>
            <a:r>
              <a:rPr lang="en-IN" sz="3200" i="1" dirty="0" err="1"/>
              <a:t>atheos</a:t>
            </a:r>
            <a:r>
              <a:rPr lang="en-IN" sz="3200" i="1" dirty="0"/>
              <a:t>’, which means "without god(s)". Atheism literally just adds a- in front of theism. The prefix a- in Greek means without; hence atheism or ‘</a:t>
            </a:r>
            <a:r>
              <a:rPr lang="en-IN" sz="3200" i="1" dirty="0" err="1"/>
              <a:t>atheos</a:t>
            </a:r>
            <a:r>
              <a:rPr lang="en-IN" sz="3200" i="1" dirty="0"/>
              <a:t>’ means without God.</a:t>
            </a:r>
            <a:endParaRPr kumimoji="0" lang="en-IN" sz="3200" b="0" i="1"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4188230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37542C-93BF-4EB7-ABBF-BB7F0A396816}"/>
              </a:ext>
            </a:extLst>
          </p:cNvPr>
          <p:cNvSpPr txBox="1"/>
          <p:nvPr/>
        </p:nvSpPr>
        <p:spPr>
          <a:xfrm>
            <a:off x="304800" y="457200"/>
            <a:ext cx="8534400" cy="6093976"/>
          </a:xfrm>
          <a:prstGeom prst="rect">
            <a:avLst/>
          </a:prstGeom>
          <a:noFill/>
        </p:spPr>
        <p:txBody>
          <a:bodyPr wrap="square" rtlCol="0">
            <a:spAutoFit/>
          </a:bodyPr>
          <a:lstStyle/>
          <a:p>
            <a:pPr marL="457200" indent="-457200" algn="just" fontAlgn="base">
              <a:buFont typeface="Arial" panose="020B0604020202020204" pitchFamily="34" charset="0"/>
              <a:buChar char="•"/>
            </a:pPr>
            <a:r>
              <a:rPr lang="en-IN" sz="3000" i="1" dirty="0"/>
              <a:t>There are many variations or levels of believe in atheism and theism. There are people who claim that they believe in God but not in religion, people who claim that they would like to believe in God, and various other belief systems.</a:t>
            </a:r>
          </a:p>
          <a:p>
            <a:pPr marL="457200" indent="-457200" algn="just" fontAlgn="base">
              <a:buFont typeface="Arial" panose="020B0604020202020204" pitchFamily="34" charset="0"/>
              <a:buChar char="•"/>
            </a:pPr>
            <a:endParaRPr lang="en-IN" sz="3000" i="1" dirty="0"/>
          </a:p>
          <a:p>
            <a:pPr marL="457200" indent="-457200" algn="just" fontAlgn="base">
              <a:buFont typeface="Arial" panose="020B0604020202020204" pitchFamily="34" charset="0"/>
              <a:buChar char="•"/>
            </a:pPr>
            <a:endParaRPr lang="en-IN" sz="3000" i="1" dirty="0"/>
          </a:p>
          <a:p>
            <a:pPr marL="457200" indent="-457200" algn="just" fontAlgn="base">
              <a:buFont typeface="Arial" panose="020B0604020202020204" pitchFamily="34" charset="0"/>
              <a:buChar char="•"/>
            </a:pPr>
            <a:r>
              <a:rPr lang="en-IN" sz="3000" i="1" dirty="0"/>
              <a:t>People often tend to mistake atheism as a religion itself or as a group. However, that is not the case. Atheism is a belief model and nothing more. Some people also claim that atheism is against religion and/or God, which is again not the case. It is only a matter of personal belief.</a:t>
            </a:r>
          </a:p>
        </p:txBody>
      </p:sp>
    </p:spTree>
    <p:extLst>
      <p:ext uri="{BB962C8B-B14F-4D97-AF65-F5344CB8AC3E}">
        <p14:creationId xmlns:p14="http://schemas.microsoft.com/office/powerpoint/2010/main" val="3002888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381000" y="228600"/>
            <a:ext cx="8458200" cy="6555641"/>
          </a:xfrm>
          <a:prstGeom prst="rect">
            <a:avLst/>
          </a:prstGeom>
          <a:noFill/>
        </p:spPr>
        <p:txBody>
          <a:bodyPr wrap="square" rtlCol="0">
            <a:spAutoFit/>
          </a:bodyPr>
          <a:lstStyle/>
          <a:p>
            <a:pPr lvl="0" algn="just"/>
            <a:r>
              <a:rPr lang="en-US" sz="3000" b="1" i="1" dirty="0">
                <a:solidFill>
                  <a:prstClr val="black"/>
                </a:solidFill>
              </a:rPr>
              <a:t>TRANSPARENCY</a:t>
            </a:r>
          </a:p>
          <a:p>
            <a:pPr lvl="0" algn="just"/>
            <a:r>
              <a:rPr lang="en-US" sz="3000" i="1" dirty="0">
                <a:solidFill>
                  <a:prstClr val="black"/>
                </a:solidFill>
              </a:rPr>
              <a:t>A general quality; usually implemented by a set of policies, practices and procedures; it allows common people to have access, to use, utilize and understand information and processes held by centers of authority. (RTI &amp; Social Audit are examples).</a:t>
            </a:r>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a:p>
            <a:pPr lvl="0" algn="just"/>
            <a:endParaRPr lang="en-US" sz="3000" i="1" dirty="0">
              <a:solidFill>
                <a:prstClr val="black"/>
              </a:solidFill>
            </a:endParaRPr>
          </a:p>
          <a:p>
            <a:pPr lvl="0" algn="just"/>
            <a:endParaRPr lang="en-US" sz="3000" i="1" dirty="0">
              <a:solidFill>
                <a:prstClr val="black"/>
              </a:solidFill>
            </a:endParaRPr>
          </a:p>
          <a:p>
            <a:pPr lvl="0" algn="just"/>
            <a:r>
              <a:rPr lang="en-US" sz="3000" b="1" i="1" dirty="0">
                <a:solidFill>
                  <a:prstClr val="black"/>
                </a:solidFill>
              </a:rPr>
              <a:t>ACCOUNTABILITY</a:t>
            </a:r>
          </a:p>
          <a:p>
            <a:pPr lvl="0" algn="just"/>
            <a:r>
              <a:rPr lang="en-US" sz="3000" i="1" dirty="0">
                <a:solidFill>
                  <a:prstClr val="black"/>
                </a:solidFill>
              </a:rPr>
              <a:t>Answerability; blameworthiness; liability; the acknowledgment and assumption of responsibility for actions, products, decisions, and policies and be answerable for resulting consequences; cannot exist without proper accounting practices.</a:t>
            </a:r>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683408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77EFC75-06D6-40AF-AE9B-48FD06BFB37D}"/>
              </a:ext>
            </a:extLst>
          </p:cNvPr>
          <p:cNvGraphicFramePr>
            <a:graphicFrameLocks noGrp="1"/>
          </p:cNvGraphicFramePr>
          <p:nvPr>
            <p:ph idx="1"/>
            <p:extLst>
              <p:ext uri="{D42A27DB-BD31-4B8C-83A1-F6EECF244321}">
                <p14:modId xmlns:p14="http://schemas.microsoft.com/office/powerpoint/2010/main" val="1168756380"/>
              </p:ext>
            </p:extLst>
          </p:nvPr>
        </p:nvGraphicFramePr>
        <p:xfrm>
          <a:off x="228600" y="982479"/>
          <a:ext cx="8686800" cy="58509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773746254"/>
                    </a:ext>
                  </a:extLst>
                </a:gridCol>
                <a:gridCol w="3746595">
                  <a:extLst>
                    <a:ext uri="{9D8B030D-6E8A-4147-A177-3AD203B41FA5}">
                      <a16:colId xmlns:a16="http://schemas.microsoft.com/office/drawing/2014/main" val="1581422056"/>
                    </a:ext>
                  </a:extLst>
                </a:gridCol>
                <a:gridCol w="3035205">
                  <a:extLst>
                    <a:ext uri="{9D8B030D-6E8A-4147-A177-3AD203B41FA5}">
                      <a16:colId xmlns:a16="http://schemas.microsoft.com/office/drawing/2014/main" val="686252630"/>
                    </a:ext>
                  </a:extLst>
                </a:gridCol>
              </a:tblGrid>
              <a:tr h="735787">
                <a:tc>
                  <a:txBody>
                    <a:bodyPr/>
                    <a:lstStyle/>
                    <a:p>
                      <a:endParaRPr lang="en-IN" sz="2800" dirty="0"/>
                    </a:p>
                  </a:txBody>
                  <a:tcPr marL="45720" marR="45720"/>
                </a:tc>
                <a:tc>
                  <a:txBody>
                    <a:bodyPr/>
                    <a:lstStyle/>
                    <a:p>
                      <a:r>
                        <a:rPr lang="en-IN" sz="2800" dirty="0"/>
                        <a:t>Atheism </a:t>
                      </a:r>
                    </a:p>
                  </a:txBody>
                  <a:tcPr marL="45720" marR="45720"/>
                </a:tc>
                <a:tc>
                  <a:txBody>
                    <a:bodyPr/>
                    <a:lstStyle/>
                    <a:p>
                      <a:r>
                        <a:rPr lang="en-IN" sz="2800" dirty="0"/>
                        <a:t>Theism</a:t>
                      </a:r>
                    </a:p>
                  </a:txBody>
                  <a:tcPr marL="45720" marR="45720"/>
                </a:tc>
                <a:extLst>
                  <a:ext uri="{0D108BD9-81ED-4DB2-BD59-A6C34878D82A}">
                    <a16:rowId xmlns:a16="http://schemas.microsoft.com/office/drawing/2014/main" val="1328199472"/>
                  </a:ext>
                </a:extLst>
              </a:tr>
              <a:tr h="1687983">
                <a:tc>
                  <a:txBody>
                    <a:bodyPr/>
                    <a:lstStyle/>
                    <a:p>
                      <a:r>
                        <a:rPr lang="en-IN" sz="2800" dirty="0"/>
                        <a:t>Definition</a:t>
                      </a:r>
                    </a:p>
                  </a:txBody>
                  <a:tcPr marL="45720" marR="45720"/>
                </a:tc>
                <a:tc>
                  <a:txBody>
                    <a:bodyPr/>
                    <a:lstStyle/>
                    <a:p>
                      <a:pPr algn="just"/>
                      <a:r>
                        <a:rPr lang="en-IN" sz="2400" b="0" i="0" kern="1200" dirty="0">
                          <a:solidFill>
                            <a:schemeClr val="dk1"/>
                          </a:solidFill>
                          <a:effectLst/>
                          <a:latin typeface="+mn-lt"/>
                          <a:ea typeface="+mn-ea"/>
                          <a:cs typeface="+mn-cs"/>
                        </a:rPr>
                        <a:t>Disbelief or lack of belief in the existence of God or gods.</a:t>
                      </a:r>
                      <a:endParaRPr lang="en-IN" sz="3600" dirty="0"/>
                    </a:p>
                  </a:txBody>
                  <a:tcPr marL="45720" marR="45720"/>
                </a:tc>
                <a:tc>
                  <a:txBody>
                    <a:bodyPr/>
                    <a:lstStyle/>
                    <a:p>
                      <a:pPr algn="just"/>
                      <a:r>
                        <a:rPr lang="en-IN" sz="2400" b="0" i="0" kern="1200" dirty="0">
                          <a:solidFill>
                            <a:schemeClr val="dk1"/>
                          </a:solidFill>
                          <a:effectLst/>
                          <a:latin typeface="+mn-lt"/>
                          <a:ea typeface="+mn-ea"/>
                          <a:cs typeface="+mn-cs"/>
                        </a:rPr>
                        <a:t>Belief in the existence of a god or gods, specifically of a creator who intervenes in the universe.</a:t>
                      </a:r>
                      <a:endParaRPr lang="en-IN" sz="3600" dirty="0"/>
                    </a:p>
                  </a:txBody>
                  <a:tcPr marL="45720" marR="45720"/>
                </a:tc>
                <a:extLst>
                  <a:ext uri="{0D108BD9-81ED-4DB2-BD59-A6C34878D82A}">
                    <a16:rowId xmlns:a16="http://schemas.microsoft.com/office/drawing/2014/main" val="697107611"/>
                  </a:ext>
                </a:extLst>
              </a:tr>
              <a:tr h="2077517">
                <a:tc>
                  <a:txBody>
                    <a:bodyPr/>
                    <a:lstStyle/>
                    <a:p>
                      <a:r>
                        <a:rPr lang="en-IN" sz="2800" dirty="0"/>
                        <a:t>Description</a:t>
                      </a:r>
                    </a:p>
                  </a:txBody>
                  <a:tcPr marL="45720" marR="45720"/>
                </a:tc>
                <a:tc>
                  <a:txBody>
                    <a:bodyPr/>
                    <a:lstStyle/>
                    <a:p>
                      <a:pPr algn="just"/>
                      <a:r>
                        <a:rPr lang="en-IN" sz="2400" b="0" i="0" kern="1200" dirty="0">
                          <a:solidFill>
                            <a:schemeClr val="dk1"/>
                          </a:solidFill>
                          <a:effectLst/>
                          <a:latin typeface="+mn-lt"/>
                          <a:ea typeface="+mn-ea"/>
                          <a:cs typeface="+mn-cs"/>
                        </a:rPr>
                        <a:t>Atheism is the belief that there is no God; that no God exists; and no God created the universe.</a:t>
                      </a:r>
                      <a:endParaRPr lang="en-IN" sz="3600" dirty="0"/>
                    </a:p>
                  </a:txBody>
                  <a:tcPr marL="45720" marR="45720"/>
                </a:tc>
                <a:tc>
                  <a:txBody>
                    <a:bodyPr/>
                    <a:lstStyle/>
                    <a:p>
                      <a:pPr algn="just"/>
                      <a:r>
                        <a:rPr lang="en-IN" sz="2400" b="0" i="0" kern="1200" dirty="0">
                          <a:solidFill>
                            <a:schemeClr val="dk1"/>
                          </a:solidFill>
                          <a:effectLst/>
                          <a:latin typeface="+mn-lt"/>
                          <a:ea typeface="+mn-ea"/>
                          <a:cs typeface="+mn-cs"/>
                        </a:rPr>
                        <a:t>Theism is the belief that there is a God; that God exists; and that the God created the universe and still intervenes in it.</a:t>
                      </a:r>
                      <a:endParaRPr lang="en-IN" sz="3600" dirty="0"/>
                    </a:p>
                  </a:txBody>
                  <a:tcPr marL="45720" marR="45720"/>
                </a:tc>
                <a:extLst>
                  <a:ext uri="{0D108BD9-81ED-4DB2-BD59-A6C34878D82A}">
                    <a16:rowId xmlns:a16="http://schemas.microsoft.com/office/drawing/2014/main" val="2838237390"/>
                  </a:ext>
                </a:extLst>
              </a:tr>
              <a:tr h="908913">
                <a:tc>
                  <a:txBody>
                    <a:bodyPr/>
                    <a:lstStyle/>
                    <a:p>
                      <a:r>
                        <a:rPr lang="en-IN" sz="2800" dirty="0"/>
                        <a:t>Belief</a:t>
                      </a:r>
                    </a:p>
                  </a:txBody>
                  <a:tcPr marL="45720" marR="45720"/>
                </a:tc>
                <a:tc>
                  <a:txBody>
                    <a:bodyPr/>
                    <a:lstStyle/>
                    <a:p>
                      <a:pPr algn="just"/>
                      <a:r>
                        <a:rPr lang="en-IN" sz="2400" b="0" i="0" kern="1200" dirty="0">
                          <a:solidFill>
                            <a:schemeClr val="dk1"/>
                          </a:solidFill>
                          <a:effectLst/>
                          <a:latin typeface="+mn-lt"/>
                          <a:ea typeface="+mn-ea"/>
                          <a:cs typeface="+mn-cs"/>
                        </a:rPr>
                        <a:t>Belief that God does not exist</a:t>
                      </a:r>
                      <a:endParaRPr lang="en-IN" sz="3600" dirty="0"/>
                    </a:p>
                  </a:txBody>
                  <a:tcPr marL="45720" marR="45720"/>
                </a:tc>
                <a:tc>
                  <a:txBody>
                    <a:bodyPr/>
                    <a:lstStyle/>
                    <a:p>
                      <a:pPr algn="just"/>
                      <a:r>
                        <a:rPr lang="en-IN" sz="2400" b="0" i="0" kern="1200" dirty="0">
                          <a:solidFill>
                            <a:schemeClr val="dk1"/>
                          </a:solidFill>
                          <a:effectLst/>
                          <a:latin typeface="+mn-lt"/>
                          <a:ea typeface="+mn-ea"/>
                          <a:cs typeface="+mn-cs"/>
                        </a:rPr>
                        <a:t>God does exist and influences the world</a:t>
                      </a:r>
                      <a:endParaRPr lang="en-IN" sz="3600" dirty="0"/>
                    </a:p>
                  </a:txBody>
                  <a:tcPr marL="45720" marR="45720"/>
                </a:tc>
                <a:extLst>
                  <a:ext uri="{0D108BD9-81ED-4DB2-BD59-A6C34878D82A}">
                    <a16:rowId xmlns:a16="http://schemas.microsoft.com/office/drawing/2014/main" val="2470966016"/>
                  </a:ext>
                </a:extLst>
              </a:tr>
            </a:tbl>
          </a:graphicData>
        </a:graphic>
      </p:graphicFrame>
      <p:sp>
        <p:nvSpPr>
          <p:cNvPr id="7" name="Title 6">
            <a:extLst>
              <a:ext uri="{FF2B5EF4-FFF2-40B4-BE49-F238E27FC236}">
                <a16:creationId xmlns:a16="http://schemas.microsoft.com/office/drawing/2014/main" id="{D6F450C8-2E1C-49D8-95B6-C9A13E763E02}"/>
              </a:ext>
            </a:extLst>
          </p:cNvPr>
          <p:cNvSpPr txBox="1">
            <a:spLocks noGrp="1"/>
          </p:cNvSpPr>
          <p:nvPr>
            <p:ph type="title"/>
          </p:nvPr>
        </p:nvSpPr>
        <p:spPr>
          <a:xfrm>
            <a:off x="228600" y="228600"/>
            <a:ext cx="8686800" cy="584775"/>
          </a:xfrm>
          <a:prstGeom prst="rect">
            <a:avLst/>
          </a:prstGeom>
          <a:solidFill>
            <a:srgbClr val="FFCC66"/>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DIFFERENCE BETWEEN THEISM &amp; ATHEISM</a:t>
            </a:r>
          </a:p>
        </p:txBody>
      </p:sp>
    </p:spTree>
    <p:extLst>
      <p:ext uri="{BB962C8B-B14F-4D97-AF65-F5344CB8AC3E}">
        <p14:creationId xmlns:p14="http://schemas.microsoft.com/office/powerpoint/2010/main" val="150354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181957"/>
            <a:ext cx="8686800" cy="6494085"/>
          </a:xfrm>
          <a:prstGeom prst="rect">
            <a:avLst/>
          </a:prstGeom>
          <a:noFill/>
        </p:spPr>
        <p:txBody>
          <a:bodyPr wrap="square" rtlCol="0">
            <a:spAutoFit/>
          </a:bodyPr>
          <a:lstStyle/>
          <a:p>
            <a:pPr lvl="0" algn="just"/>
            <a:r>
              <a:rPr lang="en-US" sz="3200" b="1" i="1" dirty="0">
                <a:solidFill>
                  <a:prstClr val="black"/>
                </a:solidFill>
              </a:rPr>
              <a:t>CONFIDENTIALITY</a:t>
            </a:r>
          </a:p>
          <a:p>
            <a:pPr lvl="0" algn="just"/>
            <a:r>
              <a:rPr lang="en-US" sz="3200" i="1" dirty="0">
                <a:solidFill>
                  <a:prstClr val="black"/>
                </a:solidFill>
              </a:rPr>
              <a:t>Keeping something secret or private; an ethical principle of discretion associated with the professions, such as medicine, law, psychotherapy. In law, and mediation, there exist communications between the client and the professional, which are “privileged” communications.  (Current debate on AADHAR law).</a:t>
            </a:r>
          </a:p>
          <a:p>
            <a:pPr lvl="0" algn="just"/>
            <a:endParaRPr lang="en-US" sz="3200" i="1" dirty="0">
              <a:solidFill>
                <a:prstClr val="black"/>
              </a:solidFill>
            </a:endParaRPr>
          </a:p>
          <a:p>
            <a:pPr lvl="0" algn="just"/>
            <a:r>
              <a:rPr lang="en-US" sz="3200" b="1" i="1" dirty="0">
                <a:solidFill>
                  <a:prstClr val="black"/>
                </a:solidFill>
              </a:rPr>
              <a:t>OBJECTIVITY</a:t>
            </a:r>
          </a:p>
          <a:p>
            <a:pPr lvl="0" algn="just"/>
            <a:r>
              <a:rPr lang="en-US" sz="3200" i="1" dirty="0">
                <a:solidFill>
                  <a:prstClr val="black"/>
                </a:solidFill>
              </a:rPr>
              <a:t>Absence of bias/prejudice; impartiality, fairness, neutrality. (Media’s way of presenting news stories). </a:t>
            </a:r>
            <a:endParaRPr kumimoji="0" lang="en-US" sz="3200" i="1"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95269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382012"/>
            <a:ext cx="8686800" cy="6093976"/>
          </a:xfrm>
          <a:prstGeom prst="rect">
            <a:avLst/>
          </a:prstGeom>
          <a:noFill/>
        </p:spPr>
        <p:txBody>
          <a:bodyPr wrap="square" rtlCol="0">
            <a:spAutoFit/>
          </a:bodyPr>
          <a:lstStyle/>
          <a:p>
            <a:pPr lvl="0" algn="just"/>
            <a:r>
              <a:rPr lang="en-US" sz="3000" b="1" i="1" dirty="0">
                <a:solidFill>
                  <a:prstClr val="black"/>
                </a:solidFill>
              </a:rPr>
              <a:t>RESPECTFULNESS</a:t>
            </a:r>
          </a:p>
          <a:p>
            <a:pPr algn="just"/>
            <a:r>
              <a:rPr lang="en-US" sz="3000" i="1" dirty="0">
                <a:solidFill>
                  <a:prstClr val="black"/>
                </a:solidFill>
              </a:rPr>
              <a:t>Positive feeling/ deep admiration for something and someone as a result of his/her qualities; rude behavior towards someone indicates lack of respect; actions that honor somebody or something indicate respect; opposite of respect is contempt.</a:t>
            </a:r>
          </a:p>
          <a:p>
            <a:pPr algn="just"/>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a:p>
            <a:pPr algn="just"/>
            <a:r>
              <a:rPr lang="en-US" sz="3000" b="1" i="1" dirty="0">
                <a:solidFill>
                  <a:prstClr val="black"/>
                </a:solidFill>
              </a:rPr>
              <a:t>OBEDIENCE TO LAW</a:t>
            </a:r>
          </a:p>
          <a:p>
            <a:pPr algn="just"/>
            <a:r>
              <a:rPr lang="en-US" sz="3000" i="1" dirty="0">
                <a:solidFill>
                  <a:prstClr val="black"/>
                </a:solidFill>
              </a:rPr>
              <a:t>Law is a set of enforced rules which govern a society; one of the most basic and necessary social institutions; define rights/obligations of people and institutions and sets penalties for those who violate it; if not obeyed in letter and spirit, it might create chaos. </a:t>
            </a:r>
            <a:endParaRPr kumimoji="0" lang="en-US" sz="30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9891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6C51E4-7441-49F5-A64A-C80CBEFC8917}"/>
              </a:ext>
            </a:extLst>
          </p:cNvPr>
          <p:cNvSpPr txBox="1"/>
          <p:nvPr/>
        </p:nvSpPr>
        <p:spPr>
          <a:xfrm>
            <a:off x="228600" y="304800"/>
            <a:ext cx="8686800" cy="6001643"/>
          </a:xfrm>
          <a:prstGeom prst="rect">
            <a:avLst/>
          </a:prstGeom>
          <a:noFill/>
        </p:spPr>
        <p:txBody>
          <a:bodyPr wrap="square" rtlCol="0">
            <a:spAutoFit/>
          </a:bodyPr>
          <a:lstStyle/>
          <a:p>
            <a:pPr lvl="0" algn="just"/>
            <a:r>
              <a:rPr lang="en-US" sz="3200" b="1" i="1" dirty="0">
                <a:solidFill>
                  <a:prstClr val="black"/>
                </a:solidFill>
              </a:rPr>
              <a:t>CONTRIBUTING TO THE PROFESSION’S PUBLIC IMAGE</a:t>
            </a:r>
          </a:p>
          <a:p>
            <a:pPr lvl="0" algn="just"/>
            <a:endParaRPr lang="en-US" sz="3200" b="1" i="1" dirty="0">
              <a:solidFill>
                <a:prstClr val="black"/>
              </a:solidFill>
            </a:endParaRPr>
          </a:p>
          <a:p>
            <a:pPr lvl="0" algn="just"/>
            <a:r>
              <a:rPr lang="en-US" sz="3200" i="1" dirty="0">
                <a:solidFill>
                  <a:prstClr val="black"/>
                </a:solidFill>
              </a:rPr>
              <a:t>It is also important for a professional to contribute towards building a positive image of their profession to the public; professional ethics/codes of conduct enable professionals to serve the public more effectively.</a:t>
            </a:r>
          </a:p>
          <a:p>
            <a:pPr lvl="0" algn="just"/>
            <a:endParaRPr kumimoji="0" lang="en-US" sz="3200" i="1" u="none" strike="noStrike" kern="1200" cap="none" spc="0" normalizeH="0" baseline="0" noProof="0" dirty="0">
              <a:ln>
                <a:noFill/>
              </a:ln>
              <a:solidFill>
                <a:prstClr val="black"/>
              </a:solidFill>
              <a:effectLst/>
              <a:uLnTx/>
              <a:uFillTx/>
              <a:latin typeface="Calibri"/>
              <a:ea typeface="+mn-ea"/>
              <a:cs typeface="+mn-cs"/>
            </a:endParaRPr>
          </a:p>
          <a:p>
            <a:pPr lvl="0" algn="just"/>
            <a:endParaRPr kumimoji="0" lang="en-US" sz="3200" i="1" u="none" strike="noStrike" kern="1200" cap="none" spc="0" normalizeH="0" baseline="0" noProof="0" dirty="0">
              <a:ln>
                <a:noFill/>
              </a:ln>
              <a:solidFill>
                <a:prstClr val="black"/>
              </a:solidFill>
              <a:effectLst/>
              <a:uLnTx/>
              <a:uFillTx/>
              <a:latin typeface="Calibri"/>
              <a:ea typeface="+mn-ea"/>
              <a:cs typeface="+mn-cs"/>
            </a:endParaRPr>
          </a:p>
          <a:p>
            <a:pPr lvl="0" algn="just"/>
            <a:r>
              <a:rPr lang="en-US" sz="3200" b="1" i="1" dirty="0">
                <a:solidFill>
                  <a:prstClr val="black"/>
                </a:solidFill>
              </a:rPr>
              <a:t>PROMOTING BUSINESS INTERESTS</a:t>
            </a:r>
          </a:p>
          <a:p>
            <a:pPr lvl="0" algn="just"/>
            <a:r>
              <a:rPr lang="en-US" sz="3200" i="1" dirty="0">
                <a:solidFill>
                  <a:prstClr val="black"/>
                </a:solidFill>
              </a:rPr>
              <a:t>facilitating morally feasible business dealings</a:t>
            </a:r>
            <a:endParaRPr kumimoji="0" lang="en-US" sz="320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34792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1608</TotalTime>
  <Words>3759</Words>
  <Application>Microsoft Office PowerPoint</Application>
  <PresentationFormat>On-screen Show (4:3)</PresentationFormat>
  <Paragraphs>328</Paragraphs>
  <Slides>60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Britannic Bold</vt:lpstr>
      <vt:lpstr>Calibri</vt:lpstr>
      <vt:lpstr>Office Theme</vt:lpstr>
      <vt:lpstr>Professional Ethics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Business/Corporate Ethics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Corporate Social Responsibility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Approaches to Moral Decision Making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Theistic &amp; Atheistic Approaches to Ethics </vt:lpstr>
      <vt:lpstr>PowerPoint Presentation</vt:lpstr>
      <vt:lpstr>PowerPoint Presentation</vt:lpstr>
      <vt:lpstr>PowerPoint Presentation</vt:lpstr>
      <vt:lpstr>DIFFERENCE BETWEEN THEISM &amp; ATHEISM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Behavioral Psychology (MAS-108)</dc:title>
  <dc:creator>Abhijit Mishra</dc:creator>
  <cp:lastModifiedBy>ABHIJIT</cp:lastModifiedBy>
  <cp:revision>160</cp:revision>
  <dcterms:created xsi:type="dcterms:W3CDTF">2006-08-16T00:00:00Z</dcterms:created>
  <dcterms:modified xsi:type="dcterms:W3CDTF">2018-04-06T08:18:36Z</dcterms:modified>
</cp:coreProperties>
</file>