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18"/>
  </p:notesMasterIdLst>
  <p:handoutMasterIdLst>
    <p:handoutMasterId r:id="rId19"/>
  </p:handoutMasterIdLst>
  <p:sldIdLst>
    <p:sldId id="479" r:id="rId3"/>
    <p:sldId id="404" r:id="rId4"/>
    <p:sldId id="345" r:id="rId5"/>
    <p:sldId id="407" r:id="rId6"/>
    <p:sldId id="283" r:id="rId7"/>
    <p:sldId id="257" r:id="rId8"/>
    <p:sldId id="349" r:id="rId9"/>
    <p:sldId id="278" r:id="rId10"/>
    <p:sldId id="480" r:id="rId11"/>
    <p:sldId id="279" r:id="rId12"/>
    <p:sldId id="286" r:id="rId13"/>
    <p:sldId id="280" r:id="rId14"/>
    <p:sldId id="287" r:id="rId15"/>
    <p:sldId id="288" r:id="rId16"/>
    <p:sldId id="481" r:id="rId17"/>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hari dubey"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512F55"/>
    <a:srgbClr val="BA0693"/>
    <a:srgbClr val="666699"/>
    <a:srgbClr val="F66E13"/>
    <a:srgbClr val="65A11F"/>
    <a:srgbClr val="FF9900"/>
    <a:srgbClr val="33CC33"/>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2832" autoAdjust="0"/>
  </p:normalViewPr>
  <p:slideViewPr>
    <p:cSldViewPr>
      <p:cViewPr varScale="1">
        <p:scale>
          <a:sx n="72" d="100"/>
          <a:sy n="72" d="100"/>
        </p:scale>
        <p:origin x="139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EF1B7C-0591-43E5-A18A-87B4D2D400B1}" type="doc">
      <dgm:prSet loTypeId="urn:microsoft.com/office/officeart/2005/8/layout/orgChart1" loCatId="hierarchy" qsTypeId="urn:microsoft.com/office/officeart/2005/8/quickstyle/simple1" qsCatId="simple" csTypeId="urn:microsoft.com/office/officeart/2005/8/colors/accent1_2" csCatId="accent1" phldr="1"/>
      <dgm:spPr/>
    </dgm:pt>
    <dgm:pt modelId="{59BC63B5-7B12-4F20-9A41-F3604DC2FF8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err="1">
              <a:ln>
                <a:noFill/>
              </a:ln>
              <a:solidFill>
                <a:schemeClr val="tx1"/>
              </a:solidFill>
              <a:effectLst/>
              <a:latin typeface="Copperplate Gothic Bold" pitchFamily="34" charset="0"/>
            </a:rPr>
            <a:t>Matter</a:t>
          </a:r>
          <a:endParaRPr kumimoji="0" lang="tr-TR" b="0" i="0" u="none" strike="noStrike" cap="none" normalizeH="0" baseline="0" dirty="0">
            <a:ln>
              <a:noFill/>
            </a:ln>
            <a:solidFill>
              <a:schemeClr val="tx1"/>
            </a:solidFill>
            <a:effectLst/>
            <a:latin typeface="Copperplate Gothic Bold" pitchFamily="34" charset="0"/>
          </a:endParaRPr>
        </a:p>
      </dgm:t>
    </dgm:pt>
    <dgm:pt modelId="{25552E33-AE6E-4266-9BF9-F7EE654B9D63}" type="parTrans" cxnId="{8794A892-3138-4679-BD56-FAC9C1515986}">
      <dgm:prSet/>
      <dgm:spPr/>
      <dgm:t>
        <a:bodyPr/>
        <a:lstStyle/>
        <a:p>
          <a:endParaRPr lang="tr-TR"/>
        </a:p>
      </dgm:t>
    </dgm:pt>
    <dgm:pt modelId="{D3E3A428-AA47-4032-B23F-BED41A3131DB}" type="sibTrans" cxnId="{8794A892-3138-4679-BD56-FAC9C1515986}">
      <dgm:prSet/>
      <dgm:spPr/>
      <dgm:t>
        <a:bodyPr/>
        <a:lstStyle/>
        <a:p>
          <a:endParaRPr lang="tr-TR"/>
        </a:p>
      </dgm:t>
    </dgm:pt>
    <dgm:pt modelId="{98037ABC-53A8-4A4D-AA2D-4A762C835A8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dirty="0">
              <a:ln>
                <a:noFill/>
              </a:ln>
              <a:solidFill>
                <a:schemeClr val="tx1"/>
              </a:solidFill>
              <a:effectLst/>
              <a:latin typeface="Copperplate Gothic Bold" pitchFamily="34" charset="0"/>
            </a:rPr>
            <a:t>LIQUIDS  </a:t>
          </a:r>
          <a:r>
            <a:rPr kumimoji="0" lang="tr-TR" b="1" i="0" u="none" strike="noStrike" cap="none" normalizeH="0" baseline="0" dirty="0" err="1">
              <a:ln>
                <a:noFill/>
              </a:ln>
              <a:solidFill>
                <a:schemeClr val="tx1"/>
              </a:solidFill>
              <a:effectLst/>
              <a:latin typeface="Copperplate Gothic Bold" pitchFamily="34" charset="0"/>
            </a:rPr>
            <a:t>and</a:t>
          </a:r>
          <a:r>
            <a:rPr kumimoji="0" lang="tr-TR" b="1" i="0" u="none" strike="noStrike" cap="none" normalizeH="0" baseline="0" dirty="0">
              <a:ln>
                <a:noFill/>
              </a:ln>
              <a:solidFill>
                <a:schemeClr val="tx1"/>
              </a:solidFill>
              <a:effectLst/>
              <a:latin typeface="Copperplate Gothic Bold" pitchFamily="34" charset="0"/>
            </a:rPr>
            <a:t>   LIQUID CRYSTALS</a:t>
          </a:r>
        </a:p>
      </dgm:t>
    </dgm:pt>
    <dgm:pt modelId="{2AFDBE04-E9E3-4157-BF69-1869E4362CE3}" type="sibTrans" cxnId="{A92884F3-CF35-4919-AB52-C9C323DF1B88}">
      <dgm:prSet/>
      <dgm:spPr/>
      <dgm:t>
        <a:bodyPr/>
        <a:lstStyle/>
        <a:p>
          <a:endParaRPr lang="tr-TR"/>
        </a:p>
      </dgm:t>
    </dgm:pt>
    <dgm:pt modelId="{8892C669-88E1-485A-B282-EA77906EC968}" type="parTrans" cxnId="{A92884F3-CF35-4919-AB52-C9C323DF1B88}">
      <dgm:prSet/>
      <dgm:spPr/>
      <dgm:t>
        <a:bodyPr/>
        <a:lstStyle/>
        <a:p>
          <a:endParaRPr lang="tr-TR"/>
        </a:p>
      </dgm:t>
    </dgm:pt>
    <dgm:pt modelId="{D405BFF8-C723-45B5-BACC-335D90D013B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dirty="0">
              <a:ln>
                <a:noFill/>
              </a:ln>
              <a:solidFill>
                <a:schemeClr val="tx1"/>
              </a:solidFill>
              <a:effectLst/>
              <a:latin typeface="Arial" charset="0"/>
            </a:rPr>
            <a:t>GASES</a:t>
          </a:r>
        </a:p>
      </dgm:t>
    </dgm:pt>
    <dgm:pt modelId="{494CFC59-7AA9-48B1-8187-A1772E16302D}" type="sibTrans" cxnId="{CD6F1AA9-8729-40DC-B865-03A175A826C7}">
      <dgm:prSet/>
      <dgm:spPr/>
      <dgm:t>
        <a:bodyPr/>
        <a:lstStyle/>
        <a:p>
          <a:endParaRPr lang="tr-TR"/>
        </a:p>
      </dgm:t>
    </dgm:pt>
    <dgm:pt modelId="{6BD76362-B3F0-425C-90EE-E65B2308F89F}" type="parTrans" cxnId="{CD6F1AA9-8729-40DC-B865-03A175A826C7}">
      <dgm:prSet/>
      <dgm:spPr/>
      <dgm:t>
        <a:bodyPr/>
        <a:lstStyle/>
        <a:p>
          <a:endParaRPr lang="tr-TR"/>
        </a:p>
      </dgm:t>
    </dgm:pt>
    <dgm:pt modelId="{D7FD1641-9DD8-4A0D-8ED5-BFA1621A8AD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dirty="0">
              <a:ln>
                <a:noFill/>
              </a:ln>
              <a:solidFill>
                <a:schemeClr val="tx1"/>
              </a:solidFill>
              <a:effectLst/>
              <a:latin typeface="Copperplate Gothic Bold" pitchFamily="34" charset="0"/>
            </a:rPr>
            <a:t>SOLIDS</a:t>
          </a:r>
        </a:p>
      </dgm:t>
    </dgm:pt>
    <dgm:pt modelId="{D0F7DE32-88A1-4232-B6FE-585EA6C86DFE}" type="parTrans" cxnId="{60B9B070-D467-4881-84C1-43762E9D363F}">
      <dgm:prSet/>
      <dgm:spPr/>
      <dgm:t>
        <a:bodyPr/>
        <a:lstStyle/>
        <a:p>
          <a:endParaRPr lang="tr-TR"/>
        </a:p>
      </dgm:t>
    </dgm:pt>
    <dgm:pt modelId="{B1E99FE3-5A24-42B6-AB3B-F423263599A2}" type="sibTrans" cxnId="{60B9B070-D467-4881-84C1-43762E9D363F}">
      <dgm:prSet/>
      <dgm:spPr/>
      <dgm:t>
        <a:bodyPr/>
        <a:lstStyle/>
        <a:p>
          <a:endParaRPr lang="tr-TR"/>
        </a:p>
      </dgm:t>
    </dgm:pt>
    <dgm:pt modelId="{8B4977FE-09CF-4191-BE87-B523571E070E}" type="pres">
      <dgm:prSet presAssocID="{8DEF1B7C-0591-43E5-A18A-87B4D2D400B1}" presName="hierChild1" presStyleCnt="0">
        <dgm:presLayoutVars>
          <dgm:orgChart val="1"/>
          <dgm:chPref val="1"/>
          <dgm:dir/>
          <dgm:animOne val="branch"/>
          <dgm:animLvl val="lvl"/>
          <dgm:resizeHandles/>
        </dgm:presLayoutVars>
      </dgm:prSet>
      <dgm:spPr/>
    </dgm:pt>
    <dgm:pt modelId="{BBEE6B83-1B8E-4630-88A9-28C7463A7095}" type="pres">
      <dgm:prSet presAssocID="{59BC63B5-7B12-4F20-9A41-F3604DC2FF8B}" presName="hierRoot1" presStyleCnt="0">
        <dgm:presLayoutVars>
          <dgm:hierBranch/>
        </dgm:presLayoutVars>
      </dgm:prSet>
      <dgm:spPr/>
    </dgm:pt>
    <dgm:pt modelId="{AF185C74-2B90-4BC0-A7CE-C523CAA3EFC2}" type="pres">
      <dgm:prSet presAssocID="{59BC63B5-7B12-4F20-9A41-F3604DC2FF8B}" presName="rootComposite1" presStyleCnt="0"/>
      <dgm:spPr/>
    </dgm:pt>
    <dgm:pt modelId="{F5CC8D8B-5795-4C88-A108-5922BAF60806}" type="pres">
      <dgm:prSet presAssocID="{59BC63B5-7B12-4F20-9A41-F3604DC2FF8B}" presName="rootText1" presStyleLbl="node0" presStyleIdx="0" presStyleCnt="1">
        <dgm:presLayoutVars>
          <dgm:chPref val="3"/>
        </dgm:presLayoutVars>
      </dgm:prSet>
      <dgm:spPr/>
    </dgm:pt>
    <dgm:pt modelId="{7ADFE1B7-193F-4F7A-91AC-DE56C12E6AB3}" type="pres">
      <dgm:prSet presAssocID="{59BC63B5-7B12-4F20-9A41-F3604DC2FF8B}" presName="rootConnector1" presStyleLbl="node1" presStyleIdx="0" presStyleCnt="0"/>
      <dgm:spPr/>
    </dgm:pt>
    <dgm:pt modelId="{B5174743-D3A9-4AA7-BEBE-E70455DB29D9}" type="pres">
      <dgm:prSet presAssocID="{59BC63B5-7B12-4F20-9A41-F3604DC2FF8B}" presName="hierChild2" presStyleCnt="0"/>
      <dgm:spPr/>
    </dgm:pt>
    <dgm:pt modelId="{CAFCBD2B-A1FD-489E-A639-920DBF7AFA51}" type="pres">
      <dgm:prSet presAssocID="{6BD76362-B3F0-425C-90EE-E65B2308F89F}" presName="Name35" presStyleLbl="parChTrans1D2" presStyleIdx="0" presStyleCnt="3"/>
      <dgm:spPr/>
    </dgm:pt>
    <dgm:pt modelId="{79D64E16-933B-4BDC-905F-3F040551034D}" type="pres">
      <dgm:prSet presAssocID="{D405BFF8-C723-45B5-BACC-335D90D013B7}" presName="hierRoot2" presStyleCnt="0">
        <dgm:presLayoutVars>
          <dgm:hierBranch val="r"/>
        </dgm:presLayoutVars>
      </dgm:prSet>
      <dgm:spPr/>
    </dgm:pt>
    <dgm:pt modelId="{78E82EBE-2DEA-4DFE-9546-45F5CB628123}" type="pres">
      <dgm:prSet presAssocID="{D405BFF8-C723-45B5-BACC-335D90D013B7}" presName="rootComposite" presStyleCnt="0"/>
      <dgm:spPr/>
    </dgm:pt>
    <dgm:pt modelId="{D7033B66-8DD8-4B48-85EC-21BF10DC286D}" type="pres">
      <dgm:prSet presAssocID="{D405BFF8-C723-45B5-BACC-335D90D013B7}" presName="rootText" presStyleLbl="node2" presStyleIdx="0" presStyleCnt="3">
        <dgm:presLayoutVars>
          <dgm:chPref val="3"/>
        </dgm:presLayoutVars>
      </dgm:prSet>
      <dgm:spPr/>
    </dgm:pt>
    <dgm:pt modelId="{8590F23B-7492-4888-885E-6B7200564D3E}" type="pres">
      <dgm:prSet presAssocID="{D405BFF8-C723-45B5-BACC-335D90D013B7}" presName="rootConnector" presStyleLbl="node2" presStyleIdx="0" presStyleCnt="3"/>
      <dgm:spPr/>
    </dgm:pt>
    <dgm:pt modelId="{AEFA581A-02AB-41EC-8A15-8CD63FFC0F20}" type="pres">
      <dgm:prSet presAssocID="{D405BFF8-C723-45B5-BACC-335D90D013B7}" presName="hierChild4" presStyleCnt="0"/>
      <dgm:spPr/>
    </dgm:pt>
    <dgm:pt modelId="{FA7F2F10-50B2-4A8E-B3E4-98CD1679C1D3}" type="pres">
      <dgm:prSet presAssocID="{D405BFF8-C723-45B5-BACC-335D90D013B7}" presName="hierChild5" presStyleCnt="0"/>
      <dgm:spPr/>
    </dgm:pt>
    <dgm:pt modelId="{A20874F0-2B48-4453-82EF-17E57AA0F31B}" type="pres">
      <dgm:prSet presAssocID="{8892C669-88E1-485A-B282-EA77906EC968}" presName="Name35" presStyleLbl="parChTrans1D2" presStyleIdx="1" presStyleCnt="3"/>
      <dgm:spPr/>
    </dgm:pt>
    <dgm:pt modelId="{A46150A7-5533-4F67-9DD2-6041C6212FD0}" type="pres">
      <dgm:prSet presAssocID="{98037ABC-53A8-4A4D-AA2D-4A762C835A8A}" presName="hierRoot2" presStyleCnt="0">
        <dgm:presLayoutVars>
          <dgm:hierBranch/>
        </dgm:presLayoutVars>
      </dgm:prSet>
      <dgm:spPr/>
    </dgm:pt>
    <dgm:pt modelId="{78A0C4EC-F949-4A3D-B1BF-507A399012C3}" type="pres">
      <dgm:prSet presAssocID="{98037ABC-53A8-4A4D-AA2D-4A762C835A8A}" presName="rootComposite" presStyleCnt="0"/>
      <dgm:spPr/>
    </dgm:pt>
    <dgm:pt modelId="{6F7598D5-7A4F-40F1-9BE1-3A62A51E74A2}" type="pres">
      <dgm:prSet presAssocID="{98037ABC-53A8-4A4D-AA2D-4A762C835A8A}" presName="rootText" presStyleLbl="node2" presStyleIdx="1" presStyleCnt="3">
        <dgm:presLayoutVars>
          <dgm:chPref val="3"/>
        </dgm:presLayoutVars>
      </dgm:prSet>
      <dgm:spPr/>
    </dgm:pt>
    <dgm:pt modelId="{6EA0C824-BC8A-426C-AFCF-819D168D004C}" type="pres">
      <dgm:prSet presAssocID="{98037ABC-53A8-4A4D-AA2D-4A762C835A8A}" presName="rootConnector" presStyleLbl="node2" presStyleIdx="1" presStyleCnt="3"/>
      <dgm:spPr/>
    </dgm:pt>
    <dgm:pt modelId="{0C207A11-92B4-4074-9F29-9D4220A1C9ED}" type="pres">
      <dgm:prSet presAssocID="{98037ABC-53A8-4A4D-AA2D-4A762C835A8A}" presName="hierChild4" presStyleCnt="0"/>
      <dgm:spPr/>
    </dgm:pt>
    <dgm:pt modelId="{35D9113A-D705-4615-8653-BDD51C07E704}" type="pres">
      <dgm:prSet presAssocID="{98037ABC-53A8-4A4D-AA2D-4A762C835A8A}" presName="hierChild5" presStyleCnt="0"/>
      <dgm:spPr/>
    </dgm:pt>
    <dgm:pt modelId="{0BB95858-2FA1-4EB0-9CE8-1006E34F5626}" type="pres">
      <dgm:prSet presAssocID="{D0F7DE32-88A1-4232-B6FE-585EA6C86DFE}" presName="Name35" presStyleLbl="parChTrans1D2" presStyleIdx="2" presStyleCnt="3"/>
      <dgm:spPr/>
    </dgm:pt>
    <dgm:pt modelId="{2DD11246-7103-41A2-A1A6-99C4CBEFF2CD}" type="pres">
      <dgm:prSet presAssocID="{D7FD1641-9DD8-4A0D-8ED5-BFA1621A8AD7}" presName="hierRoot2" presStyleCnt="0">
        <dgm:presLayoutVars>
          <dgm:hierBranch val="init"/>
        </dgm:presLayoutVars>
      </dgm:prSet>
      <dgm:spPr/>
    </dgm:pt>
    <dgm:pt modelId="{375C6402-4204-4F43-8A05-8651B6D75202}" type="pres">
      <dgm:prSet presAssocID="{D7FD1641-9DD8-4A0D-8ED5-BFA1621A8AD7}" presName="rootComposite" presStyleCnt="0"/>
      <dgm:spPr/>
    </dgm:pt>
    <dgm:pt modelId="{A1F82811-4C62-4CD3-9D58-7C2700120AA1}" type="pres">
      <dgm:prSet presAssocID="{D7FD1641-9DD8-4A0D-8ED5-BFA1621A8AD7}" presName="rootText" presStyleLbl="node2" presStyleIdx="2" presStyleCnt="3">
        <dgm:presLayoutVars>
          <dgm:chPref val="3"/>
        </dgm:presLayoutVars>
      </dgm:prSet>
      <dgm:spPr/>
    </dgm:pt>
    <dgm:pt modelId="{0F3CBAC5-B31E-4690-9687-DE61E4603AFB}" type="pres">
      <dgm:prSet presAssocID="{D7FD1641-9DD8-4A0D-8ED5-BFA1621A8AD7}" presName="rootConnector" presStyleLbl="node2" presStyleIdx="2" presStyleCnt="3"/>
      <dgm:spPr/>
    </dgm:pt>
    <dgm:pt modelId="{451C537E-9E08-4D5A-8A42-1ACCA3B85A87}" type="pres">
      <dgm:prSet presAssocID="{D7FD1641-9DD8-4A0D-8ED5-BFA1621A8AD7}" presName="hierChild4" presStyleCnt="0"/>
      <dgm:spPr/>
    </dgm:pt>
    <dgm:pt modelId="{123C4EAC-D354-4EA4-8E51-D074F7D160AD}" type="pres">
      <dgm:prSet presAssocID="{D7FD1641-9DD8-4A0D-8ED5-BFA1621A8AD7}" presName="hierChild5" presStyleCnt="0"/>
      <dgm:spPr/>
    </dgm:pt>
    <dgm:pt modelId="{68A72303-82E9-41BE-A1BC-E0A82AC30114}" type="pres">
      <dgm:prSet presAssocID="{59BC63B5-7B12-4F20-9A41-F3604DC2FF8B}" presName="hierChild3" presStyleCnt="0"/>
      <dgm:spPr/>
    </dgm:pt>
  </dgm:ptLst>
  <dgm:cxnLst>
    <dgm:cxn modelId="{E117B009-EE7F-4109-871B-9A4D3AB1AC33}" type="presOf" srcId="{8892C669-88E1-485A-B282-EA77906EC968}" destId="{A20874F0-2B48-4453-82EF-17E57AA0F31B}" srcOrd="0" destOrd="0" presId="urn:microsoft.com/office/officeart/2005/8/layout/orgChart1"/>
    <dgm:cxn modelId="{6E698511-10FF-4B12-BB96-8147A157B451}" type="presOf" srcId="{59BC63B5-7B12-4F20-9A41-F3604DC2FF8B}" destId="{7ADFE1B7-193F-4F7A-91AC-DE56C12E6AB3}" srcOrd="1" destOrd="0" presId="urn:microsoft.com/office/officeart/2005/8/layout/orgChart1"/>
    <dgm:cxn modelId="{FF0ACA37-CAB7-4B50-8B7C-AF90C70B121A}" type="presOf" srcId="{8DEF1B7C-0591-43E5-A18A-87B4D2D400B1}" destId="{8B4977FE-09CF-4191-BE87-B523571E070E}" srcOrd="0" destOrd="0" presId="urn:microsoft.com/office/officeart/2005/8/layout/orgChart1"/>
    <dgm:cxn modelId="{C346E95D-C69F-49AC-B0DC-8F2254012A41}" type="presOf" srcId="{D405BFF8-C723-45B5-BACC-335D90D013B7}" destId="{D7033B66-8DD8-4B48-85EC-21BF10DC286D}" srcOrd="0" destOrd="0" presId="urn:microsoft.com/office/officeart/2005/8/layout/orgChart1"/>
    <dgm:cxn modelId="{DD1DED5F-641F-4193-8E17-DA0DA8255531}" type="presOf" srcId="{6BD76362-B3F0-425C-90EE-E65B2308F89F}" destId="{CAFCBD2B-A1FD-489E-A639-920DBF7AFA51}" srcOrd="0" destOrd="0" presId="urn:microsoft.com/office/officeart/2005/8/layout/orgChart1"/>
    <dgm:cxn modelId="{44128242-C55C-4885-BABC-A0D8DFF0F123}" type="presOf" srcId="{D0F7DE32-88A1-4232-B6FE-585EA6C86DFE}" destId="{0BB95858-2FA1-4EB0-9CE8-1006E34F5626}" srcOrd="0" destOrd="0" presId="urn:microsoft.com/office/officeart/2005/8/layout/orgChart1"/>
    <dgm:cxn modelId="{60B9B070-D467-4881-84C1-43762E9D363F}" srcId="{59BC63B5-7B12-4F20-9A41-F3604DC2FF8B}" destId="{D7FD1641-9DD8-4A0D-8ED5-BFA1621A8AD7}" srcOrd="2" destOrd="0" parTransId="{D0F7DE32-88A1-4232-B6FE-585EA6C86DFE}" sibTransId="{B1E99FE3-5A24-42B6-AB3B-F423263599A2}"/>
    <dgm:cxn modelId="{8794A892-3138-4679-BD56-FAC9C1515986}" srcId="{8DEF1B7C-0591-43E5-A18A-87B4D2D400B1}" destId="{59BC63B5-7B12-4F20-9A41-F3604DC2FF8B}" srcOrd="0" destOrd="0" parTransId="{25552E33-AE6E-4266-9BF9-F7EE654B9D63}" sibTransId="{D3E3A428-AA47-4032-B23F-BED41A3131DB}"/>
    <dgm:cxn modelId="{CD6F1AA9-8729-40DC-B865-03A175A826C7}" srcId="{59BC63B5-7B12-4F20-9A41-F3604DC2FF8B}" destId="{D405BFF8-C723-45B5-BACC-335D90D013B7}" srcOrd="0" destOrd="0" parTransId="{6BD76362-B3F0-425C-90EE-E65B2308F89F}" sibTransId="{494CFC59-7AA9-48B1-8187-A1772E16302D}"/>
    <dgm:cxn modelId="{264019AA-C4C8-4D2C-A896-E7147F3F3D67}" type="presOf" srcId="{98037ABC-53A8-4A4D-AA2D-4A762C835A8A}" destId="{6F7598D5-7A4F-40F1-9BE1-3A62A51E74A2}" srcOrd="0" destOrd="0" presId="urn:microsoft.com/office/officeart/2005/8/layout/orgChart1"/>
    <dgm:cxn modelId="{ECC909AB-C942-49FC-BD10-5B3E001D4EE0}" type="presOf" srcId="{59BC63B5-7B12-4F20-9A41-F3604DC2FF8B}" destId="{F5CC8D8B-5795-4C88-A108-5922BAF60806}" srcOrd="0" destOrd="0" presId="urn:microsoft.com/office/officeart/2005/8/layout/orgChart1"/>
    <dgm:cxn modelId="{C5B4BAAF-8AB2-4C40-BE73-9EE930EBF9EA}" type="presOf" srcId="{D405BFF8-C723-45B5-BACC-335D90D013B7}" destId="{8590F23B-7492-4888-885E-6B7200564D3E}" srcOrd="1" destOrd="0" presId="urn:microsoft.com/office/officeart/2005/8/layout/orgChart1"/>
    <dgm:cxn modelId="{38181EB1-43CC-4281-AB13-04B690D2BB56}" type="presOf" srcId="{D7FD1641-9DD8-4A0D-8ED5-BFA1621A8AD7}" destId="{0F3CBAC5-B31E-4690-9687-DE61E4603AFB}" srcOrd="1" destOrd="0" presId="urn:microsoft.com/office/officeart/2005/8/layout/orgChart1"/>
    <dgm:cxn modelId="{4C7418D6-5DB5-4B6A-89DA-7AE865A37216}" type="presOf" srcId="{98037ABC-53A8-4A4D-AA2D-4A762C835A8A}" destId="{6EA0C824-BC8A-426C-AFCF-819D168D004C}" srcOrd="1" destOrd="0" presId="urn:microsoft.com/office/officeart/2005/8/layout/orgChart1"/>
    <dgm:cxn modelId="{7C70DCE1-C7A6-4FF0-8DDF-41E16F0F163C}" type="presOf" srcId="{D7FD1641-9DD8-4A0D-8ED5-BFA1621A8AD7}" destId="{A1F82811-4C62-4CD3-9D58-7C2700120AA1}" srcOrd="0" destOrd="0" presId="urn:microsoft.com/office/officeart/2005/8/layout/orgChart1"/>
    <dgm:cxn modelId="{A92884F3-CF35-4919-AB52-C9C323DF1B88}" srcId="{59BC63B5-7B12-4F20-9A41-F3604DC2FF8B}" destId="{98037ABC-53A8-4A4D-AA2D-4A762C835A8A}" srcOrd="1" destOrd="0" parTransId="{8892C669-88E1-485A-B282-EA77906EC968}" sibTransId="{2AFDBE04-E9E3-4157-BF69-1869E4362CE3}"/>
    <dgm:cxn modelId="{947D7069-1422-412B-850E-CFEC6CDC2A5D}" type="presParOf" srcId="{8B4977FE-09CF-4191-BE87-B523571E070E}" destId="{BBEE6B83-1B8E-4630-88A9-28C7463A7095}" srcOrd="0" destOrd="0" presId="urn:microsoft.com/office/officeart/2005/8/layout/orgChart1"/>
    <dgm:cxn modelId="{21E7A6FD-2877-4B3A-AA08-1D7BF0678474}" type="presParOf" srcId="{BBEE6B83-1B8E-4630-88A9-28C7463A7095}" destId="{AF185C74-2B90-4BC0-A7CE-C523CAA3EFC2}" srcOrd="0" destOrd="0" presId="urn:microsoft.com/office/officeart/2005/8/layout/orgChart1"/>
    <dgm:cxn modelId="{239A7610-D6E2-43C4-A879-5FF9A22907A6}" type="presParOf" srcId="{AF185C74-2B90-4BC0-A7CE-C523CAA3EFC2}" destId="{F5CC8D8B-5795-4C88-A108-5922BAF60806}" srcOrd="0" destOrd="0" presId="urn:microsoft.com/office/officeart/2005/8/layout/orgChart1"/>
    <dgm:cxn modelId="{C70CD7EB-0318-41A6-B162-674B50F9D01E}" type="presParOf" srcId="{AF185C74-2B90-4BC0-A7CE-C523CAA3EFC2}" destId="{7ADFE1B7-193F-4F7A-91AC-DE56C12E6AB3}" srcOrd="1" destOrd="0" presId="urn:microsoft.com/office/officeart/2005/8/layout/orgChart1"/>
    <dgm:cxn modelId="{66350BE5-7E5D-4633-9C18-F15704A177CC}" type="presParOf" srcId="{BBEE6B83-1B8E-4630-88A9-28C7463A7095}" destId="{B5174743-D3A9-4AA7-BEBE-E70455DB29D9}" srcOrd="1" destOrd="0" presId="urn:microsoft.com/office/officeart/2005/8/layout/orgChart1"/>
    <dgm:cxn modelId="{DC901CB1-D4B5-4B7B-A311-33A916CAD56E}" type="presParOf" srcId="{B5174743-D3A9-4AA7-BEBE-E70455DB29D9}" destId="{CAFCBD2B-A1FD-489E-A639-920DBF7AFA51}" srcOrd="0" destOrd="0" presId="urn:microsoft.com/office/officeart/2005/8/layout/orgChart1"/>
    <dgm:cxn modelId="{61CC2019-137C-4DB0-BFDF-33E368A21F4D}" type="presParOf" srcId="{B5174743-D3A9-4AA7-BEBE-E70455DB29D9}" destId="{79D64E16-933B-4BDC-905F-3F040551034D}" srcOrd="1" destOrd="0" presId="urn:microsoft.com/office/officeart/2005/8/layout/orgChart1"/>
    <dgm:cxn modelId="{8C2C5B3B-A0FA-454F-B591-262E886A01FD}" type="presParOf" srcId="{79D64E16-933B-4BDC-905F-3F040551034D}" destId="{78E82EBE-2DEA-4DFE-9546-45F5CB628123}" srcOrd="0" destOrd="0" presId="urn:microsoft.com/office/officeart/2005/8/layout/orgChart1"/>
    <dgm:cxn modelId="{E0B7F617-928B-4C1C-A8E1-D1499726E8CC}" type="presParOf" srcId="{78E82EBE-2DEA-4DFE-9546-45F5CB628123}" destId="{D7033B66-8DD8-4B48-85EC-21BF10DC286D}" srcOrd="0" destOrd="0" presId="urn:microsoft.com/office/officeart/2005/8/layout/orgChart1"/>
    <dgm:cxn modelId="{F4038EDD-13C3-424B-999A-A0F758C9342B}" type="presParOf" srcId="{78E82EBE-2DEA-4DFE-9546-45F5CB628123}" destId="{8590F23B-7492-4888-885E-6B7200564D3E}" srcOrd="1" destOrd="0" presId="urn:microsoft.com/office/officeart/2005/8/layout/orgChart1"/>
    <dgm:cxn modelId="{7C145964-8AD3-4999-A248-F4DC98BA76B4}" type="presParOf" srcId="{79D64E16-933B-4BDC-905F-3F040551034D}" destId="{AEFA581A-02AB-41EC-8A15-8CD63FFC0F20}" srcOrd="1" destOrd="0" presId="urn:microsoft.com/office/officeart/2005/8/layout/orgChart1"/>
    <dgm:cxn modelId="{96376816-FFC1-453A-89E2-9963BE85D0CD}" type="presParOf" srcId="{79D64E16-933B-4BDC-905F-3F040551034D}" destId="{FA7F2F10-50B2-4A8E-B3E4-98CD1679C1D3}" srcOrd="2" destOrd="0" presId="urn:microsoft.com/office/officeart/2005/8/layout/orgChart1"/>
    <dgm:cxn modelId="{67157927-6F3B-4033-BA6F-18748EF98436}" type="presParOf" srcId="{B5174743-D3A9-4AA7-BEBE-E70455DB29D9}" destId="{A20874F0-2B48-4453-82EF-17E57AA0F31B}" srcOrd="2" destOrd="0" presId="urn:microsoft.com/office/officeart/2005/8/layout/orgChart1"/>
    <dgm:cxn modelId="{3A28CCF6-B9E5-40BC-ACEC-DDF612C3F098}" type="presParOf" srcId="{B5174743-D3A9-4AA7-BEBE-E70455DB29D9}" destId="{A46150A7-5533-4F67-9DD2-6041C6212FD0}" srcOrd="3" destOrd="0" presId="urn:microsoft.com/office/officeart/2005/8/layout/orgChart1"/>
    <dgm:cxn modelId="{95CBAEDB-62BD-4370-A527-F3034A61D6AC}" type="presParOf" srcId="{A46150A7-5533-4F67-9DD2-6041C6212FD0}" destId="{78A0C4EC-F949-4A3D-B1BF-507A399012C3}" srcOrd="0" destOrd="0" presId="urn:microsoft.com/office/officeart/2005/8/layout/orgChart1"/>
    <dgm:cxn modelId="{4EB3C60F-D046-45B2-A777-F55B1FC22C56}" type="presParOf" srcId="{78A0C4EC-F949-4A3D-B1BF-507A399012C3}" destId="{6F7598D5-7A4F-40F1-9BE1-3A62A51E74A2}" srcOrd="0" destOrd="0" presId="urn:microsoft.com/office/officeart/2005/8/layout/orgChart1"/>
    <dgm:cxn modelId="{D986CEEA-9332-4EBC-9289-187E775C9F80}" type="presParOf" srcId="{78A0C4EC-F949-4A3D-B1BF-507A399012C3}" destId="{6EA0C824-BC8A-426C-AFCF-819D168D004C}" srcOrd="1" destOrd="0" presId="urn:microsoft.com/office/officeart/2005/8/layout/orgChart1"/>
    <dgm:cxn modelId="{0D667EAD-AF1A-4D77-940F-91ACD0D57E03}" type="presParOf" srcId="{A46150A7-5533-4F67-9DD2-6041C6212FD0}" destId="{0C207A11-92B4-4074-9F29-9D4220A1C9ED}" srcOrd="1" destOrd="0" presId="urn:microsoft.com/office/officeart/2005/8/layout/orgChart1"/>
    <dgm:cxn modelId="{9FB6E46F-C7CA-4588-B53C-E508568E7DBE}" type="presParOf" srcId="{A46150A7-5533-4F67-9DD2-6041C6212FD0}" destId="{35D9113A-D705-4615-8653-BDD51C07E704}" srcOrd="2" destOrd="0" presId="urn:microsoft.com/office/officeart/2005/8/layout/orgChart1"/>
    <dgm:cxn modelId="{C45F109E-D266-4A48-A533-CBA8C9196955}" type="presParOf" srcId="{B5174743-D3A9-4AA7-BEBE-E70455DB29D9}" destId="{0BB95858-2FA1-4EB0-9CE8-1006E34F5626}" srcOrd="4" destOrd="0" presId="urn:microsoft.com/office/officeart/2005/8/layout/orgChart1"/>
    <dgm:cxn modelId="{31C934F4-DCD9-4D8D-B34E-A138623C93A9}" type="presParOf" srcId="{B5174743-D3A9-4AA7-BEBE-E70455DB29D9}" destId="{2DD11246-7103-41A2-A1A6-99C4CBEFF2CD}" srcOrd="5" destOrd="0" presId="urn:microsoft.com/office/officeart/2005/8/layout/orgChart1"/>
    <dgm:cxn modelId="{AB15E50F-07A4-4465-A115-C8EC78AE6F4D}" type="presParOf" srcId="{2DD11246-7103-41A2-A1A6-99C4CBEFF2CD}" destId="{375C6402-4204-4F43-8A05-8651B6D75202}" srcOrd="0" destOrd="0" presId="urn:microsoft.com/office/officeart/2005/8/layout/orgChart1"/>
    <dgm:cxn modelId="{7243100A-4131-482A-8EF8-3A40F8AF8D03}" type="presParOf" srcId="{375C6402-4204-4F43-8A05-8651B6D75202}" destId="{A1F82811-4C62-4CD3-9D58-7C2700120AA1}" srcOrd="0" destOrd="0" presId="urn:microsoft.com/office/officeart/2005/8/layout/orgChart1"/>
    <dgm:cxn modelId="{171DD06F-6CD1-492C-A744-32F6190B12B8}" type="presParOf" srcId="{375C6402-4204-4F43-8A05-8651B6D75202}" destId="{0F3CBAC5-B31E-4690-9687-DE61E4603AFB}" srcOrd="1" destOrd="0" presId="urn:microsoft.com/office/officeart/2005/8/layout/orgChart1"/>
    <dgm:cxn modelId="{198FE798-8283-45A2-89C1-9060FFF85DB3}" type="presParOf" srcId="{2DD11246-7103-41A2-A1A6-99C4CBEFF2CD}" destId="{451C537E-9E08-4D5A-8A42-1ACCA3B85A87}" srcOrd="1" destOrd="0" presId="urn:microsoft.com/office/officeart/2005/8/layout/orgChart1"/>
    <dgm:cxn modelId="{A0426881-F93A-47AA-9816-B7B84827C22E}" type="presParOf" srcId="{2DD11246-7103-41A2-A1A6-99C4CBEFF2CD}" destId="{123C4EAC-D354-4EA4-8E51-D074F7D160AD}" srcOrd="2" destOrd="0" presId="urn:microsoft.com/office/officeart/2005/8/layout/orgChart1"/>
    <dgm:cxn modelId="{A195D19D-D947-456F-97AE-1BAEDA7967C9}" type="presParOf" srcId="{BBEE6B83-1B8E-4630-88A9-28C7463A7095}" destId="{68A72303-82E9-41BE-A1BC-E0A82AC301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DC282-264F-4630-8575-7EADD964C815}" type="doc">
      <dgm:prSet loTypeId="urn:microsoft.com/office/officeart/2005/8/layout/orgChart1" loCatId="hierarchy" qsTypeId="urn:microsoft.com/office/officeart/2005/8/quickstyle/simple1" qsCatId="simple" csTypeId="urn:microsoft.com/office/officeart/2005/8/colors/accent1_2" csCatId="accent1" phldr="1"/>
      <dgm:spPr/>
    </dgm:pt>
    <dgm:pt modelId="{F151EF64-D009-4BD1-BED6-01EC70DA2A1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0" i="0" u="none" strike="noStrike" cap="none" normalizeH="0" baseline="0" dirty="0">
              <a:ln>
                <a:noFill/>
              </a:ln>
              <a:solidFill>
                <a:schemeClr val="tx1"/>
              </a:solidFill>
              <a:effectLst/>
            </a:rPr>
            <a:t>SOLID MATERIALS</a:t>
          </a:r>
        </a:p>
      </dgm:t>
    </dgm:pt>
    <dgm:pt modelId="{B41C26D6-CCF5-41AB-A243-E99BF717AC86}" type="parTrans" cxnId="{DBD5676C-73A8-47AF-8407-07684B8B14B6}">
      <dgm:prSet/>
      <dgm:spPr/>
      <dgm:t>
        <a:bodyPr/>
        <a:lstStyle/>
        <a:p>
          <a:endParaRPr lang="en-IN"/>
        </a:p>
      </dgm:t>
    </dgm:pt>
    <dgm:pt modelId="{F5A8B121-C389-45CD-BB66-39DAE5977C53}" type="sibTrans" cxnId="{DBD5676C-73A8-47AF-8407-07684B8B14B6}">
      <dgm:prSet/>
      <dgm:spPr/>
      <dgm:t>
        <a:bodyPr/>
        <a:lstStyle/>
        <a:p>
          <a:endParaRPr lang="en-IN"/>
        </a:p>
      </dgm:t>
    </dgm:pt>
    <dgm:pt modelId="{10493E2B-2FB6-4CF1-A2CE-A9893473E0F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CRYSTALLINE</a:t>
          </a:r>
        </a:p>
      </dgm:t>
    </dgm:pt>
    <dgm:pt modelId="{5774CB1A-6391-441B-A835-41BA57A14C3C}" type="parTrans" cxnId="{E347239B-4866-410C-8A84-0589BB4E3119}">
      <dgm:prSet/>
      <dgm:spPr/>
      <dgm:t>
        <a:bodyPr/>
        <a:lstStyle/>
        <a:p>
          <a:endParaRPr lang="en-IN"/>
        </a:p>
      </dgm:t>
    </dgm:pt>
    <dgm:pt modelId="{EBD2BF87-EABF-4D07-8B91-04A14590FAAA}" type="sibTrans" cxnId="{E347239B-4866-410C-8A84-0589BB4E3119}">
      <dgm:prSet/>
      <dgm:spPr/>
      <dgm:t>
        <a:bodyPr/>
        <a:lstStyle/>
        <a:p>
          <a:endParaRPr lang="en-IN"/>
        </a:p>
      </dgm:t>
    </dgm:pt>
    <dgm:pt modelId="{CBEEFF48-8D75-4AE0-89F3-96C2787778A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latin typeface="Arial" panose="020B0604020202020204" pitchFamily="34" charset="0"/>
            </a:rPr>
            <a:t>Single Crystal</a:t>
          </a:r>
        </a:p>
      </dgm:t>
    </dgm:pt>
    <dgm:pt modelId="{5F99A254-081A-4BEF-A952-1A86331D10C2}" type="parTrans" cxnId="{A62C8F76-6832-4228-AAA2-AB571F6CC3BB}">
      <dgm:prSet/>
      <dgm:spPr/>
      <dgm:t>
        <a:bodyPr/>
        <a:lstStyle/>
        <a:p>
          <a:endParaRPr lang="en-IN"/>
        </a:p>
      </dgm:t>
    </dgm:pt>
    <dgm:pt modelId="{528086B7-7DEB-4421-9AAA-6ACC0EBD3129}" type="sibTrans" cxnId="{A62C8F76-6832-4228-AAA2-AB571F6CC3BB}">
      <dgm:prSet/>
      <dgm:spPr/>
      <dgm:t>
        <a:bodyPr/>
        <a:lstStyle/>
        <a:p>
          <a:endParaRPr lang="en-IN"/>
        </a:p>
      </dgm:t>
    </dgm:pt>
    <dgm:pt modelId="{FDED62CA-8785-41FD-9F4F-A9B2DEECBB4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POLYCRYSTALLINE</a:t>
          </a:r>
        </a:p>
      </dgm:t>
    </dgm:pt>
    <dgm:pt modelId="{8FB63A70-5691-4D61-B47F-5299E392E41B}" type="parTrans" cxnId="{86DCFE65-F144-4AF8-B774-3EC453CF01C9}">
      <dgm:prSet/>
      <dgm:spPr/>
      <dgm:t>
        <a:bodyPr/>
        <a:lstStyle/>
        <a:p>
          <a:endParaRPr lang="en-IN"/>
        </a:p>
      </dgm:t>
    </dgm:pt>
    <dgm:pt modelId="{ED1B3676-5BC2-4BAD-A1D0-D34D9C71CCEF}" type="sibTrans" cxnId="{86DCFE65-F144-4AF8-B774-3EC453CF01C9}">
      <dgm:prSet/>
      <dgm:spPr/>
      <dgm:t>
        <a:bodyPr/>
        <a:lstStyle/>
        <a:p>
          <a:endParaRPr lang="en-IN"/>
        </a:p>
      </dgm:t>
    </dgm:pt>
    <dgm:pt modelId="{E779894D-4E2B-4121-973C-300692A8911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AMORPHOUS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(Non-crystalline)</a:t>
          </a:r>
        </a:p>
      </dgm:t>
    </dgm:pt>
    <dgm:pt modelId="{EEF43045-E9DD-4E45-9D49-DEF9877AFF86}" type="parTrans" cxnId="{2C814B2F-1285-45EB-A3F4-46151FCCC55B}">
      <dgm:prSet/>
      <dgm:spPr/>
      <dgm:t>
        <a:bodyPr/>
        <a:lstStyle/>
        <a:p>
          <a:endParaRPr lang="en-IN"/>
        </a:p>
      </dgm:t>
    </dgm:pt>
    <dgm:pt modelId="{270D26BC-652C-4A54-BF25-B91E2CDD1C1F}" type="sibTrans" cxnId="{2C814B2F-1285-45EB-A3F4-46151FCCC55B}">
      <dgm:prSet/>
      <dgm:spPr/>
      <dgm:t>
        <a:bodyPr/>
        <a:lstStyle/>
        <a:p>
          <a:endParaRPr lang="en-IN"/>
        </a:p>
      </dgm:t>
    </dgm:pt>
    <dgm:pt modelId="{5CC69DF3-50E4-4005-AC4E-BFA2A721F01C}" type="pres">
      <dgm:prSet presAssocID="{91FDC282-264F-4630-8575-7EADD964C815}" presName="hierChild1" presStyleCnt="0">
        <dgm:presLayoutVars>
          <dgm:orgChart val="1"/>
          <dgm:chPref val="1"/>
          <dgm:dir/>
          <dgm:animOne val="branch"/>
          <dgm:animLvl val="lvl"/>
          <dgm:resizeHandles/>
        </dgm:presLayoutVars>
      </dgm:prSet>
      <dgm:spPr/>
    </dgm:pt>
    <dgm:pt modelId="{EAE33E0F-EBF5-45BE-A5A9-786524E31326}" type="pres">
      <dgm:prSet presAssocID="{F151EF64-D009-4BD1-BED6-01EC70DA2A1C}" presName="hierRoot1" presStyleCnt="0">
        <dgm:presLayoutVars>
          <dgm:hierBranch/>
        </dgm:presLayoutVars>
      </dgm:prSet>
      <dgm:spPr/>
    </dgm:pt>
    <dgm:pt modelId="{3E23F8CE-B325-47EA-91FA-3604350CAB73}" type="pres">
      <dgm:prSet presAssocID="{F151EF64-D009-4BD1-BED6-01EC70DA2A1C}" presName="rootComposite1" presStyleCnt="0"/>
      <dgm:spPr/>
    </dgm:pt>
    <dgm:pt modelId="{8BCEB36E-8AB5-4BEE-AFA7-F679D578E2E9}" type="pres">
      <dgm:prSet presAssocID="{F151EF64-D009-4BD1-BED6-01EC70DA2A1C}" presName="rootText1" presStyleLbl="node0" presStyleIdx="0" presStyleCnt="1" custScaleX="121921">
        <dgm:presLayoutVars>
          <dgm:chPref val="3"/>
        </dgm:presLayoutVars>
      </dgm:prSet>
      <dgm:spPr/>
    </dgm:pt>
    <dgm:pt modelId="{3C998CD9-6803-496A-88DD-98467C0AF039}" type="pres">
      <dgm:prSet presAssocID="{F151EF64-D009-4BD1-BED6-01EC70DA2A1C}" presName="rootConnector1" presStyleLbl="node1" presStyleIdx="0" presStyleCnt="0"/>
      <dgm:spPr/>
    </dgm:pt>
    <dgm:pt modelId="{DC6BFF35-A599-45C4-AD8F-6AED5FF630AC}" type="pres">
      <dgm:prSet presAssocID="{F151EF64-D009-4BD1-BED6-01EC70DA2A1C}" presName="hierChild2" presStyleCnt="0"/>
      <dgm:spPr/>
    </dgm:pt>
    <dgm:pt modelId="{55F1BEDB-282A-42A4-8762-4948440CA91E}" type="pres">
      <dgm:prSet presAssocID="{5774CB1A-6391-441B-A835-41BA57A14C3C}" presName="Name35" presStyleLbl="parChTrans1D2" presStyleIdx="0" presStyleCnt="3"/>
      <dgm:spPr/>
    </dgm:pt>
    <dgm:pt modelId="{09BE9AE9-D6A0-457D-A10D-D6F892EFD7C4}" type="pres">
      <dgm:prSet presAssocID="{10493E2B-2FB6-4CF1-A2CE-A9893473E0F1}" presName="hierRoot2" presStyleCnt="0">
        <dgm:presLayoutVars>
          <dgm:hierBranch/>
        </dgm:presLayoutVars>
      </dgm:prSet>
      <dgm:spPr/>
    </dgm:pt>
    <dgm:pt modelId="{CE9D238F-8749-4F13-8691-9AF57EF2DCF6}" type="pres">
      <dgm:prSet presAssocID="{10493E2B-2FB6-4CF1-A2CE-A9893473E0F1}" presName="rootComposite" presStyleCnt="0"/>
      <dgm:spPr/>
    </dgm:pt>
    <dgm:pt modelId="{2BC9460D-31DE-4937-B999-66FAF4E89405}" type="pres">
      <dgm:prSet presAssocID="{10493E2B-2FB6-4CF1-A2CE-A9893473E0F1}" presName="rootText" presStyleLbl="node2" presStyleIdx="0" presStyleCnt="3">
        <dgm:presLayoutVars>
          <dgm:chPref val="3"/>
        </dgm:presLayoutVars>
      </dgm:prSet>
      <dgm:spPr/>
    </dgm:pt>
    <dgm:pt modelId="{29ABEA26-247F-48D7-AD0B-C066F3F07C93}" type="pres">
      <dgm:prSet presAssocID="{10493E2B-2FB6-4CF1-A2CE-A9893473E0F1}" presName="rootConnector" presStyleLbl="node2" presStyleIdx="0" presStyleCnt="3"/>
      <dgm:spPr/>
    </dgm:pt>
    <dgm:pt modelId="{45B937A3-ACD6-4023-96A7-8758F32D4FAF}" type="pres">
      <dgm:prSet presAssocID="{10493E2B-2FB6-4CF1-A2CE-A9893473E0F1}" presName="hierChild4" presStyleCnt="0"/>
      <dgm:spPr/>
    </dgm:pt>
    <dgm:pt modelId="{32874096-064B-4F3C-A840-9DB06F3E34C1}" type="pres">
      <dgm:prSet presAssocID="{5F99A254-081A-4BEF-A952-1A86331D10C2}" presName="Name35" presStyleLbl="parChTrans1D3" presStyleIdx="0" presStyleCnt="1"/>
      <dgm:spPr/>
    </dgm:pt>
    <dgm:pt modelId="{68F2D8F5-99A5-4D27-A226-60E684A6EC1B}" type="pres">
      <dgm:prSet presAssocID="{CBEEFF48-8D75-4AE0-89F3-96C2787778AF}" presName="hierRoot2" presStyleCnt="0">
        <dgm:presLayoutVars>
          <dgm:hierBranch val="r"/>
        </dgm:presLayoutVars>
      </dgm:prSet>
      <dgm:spPr/>
    </dgm:pt>
    <dgm:pt modelId="{22847150-7104-425B-9E6A-FCFA5748DA7A}" type="pres">
      <dgm:prSet presAssocID="{CBEEFF48-8D75-4AE0-89F3-96C2787778AF}" presName="rootComposite" presStyleCnt="0"/>
      <dgm:spPr/>
    </dgm:pt>
    <dgm:pt modelId="{B7A8BEFA-7245-45A3-B0D5-B5AC00951333}" type="pres">
      <dgm:prSet presAssocID="{CBEEFF48-8D75-4AE0-89F3-96C2787778AF}" presName="rootText" presStyleLbl="node3" presStyleIdx="0" presStyleCnt="1">
        <dgm:presLayoutVars>
          <dgm:chPref val="3"/>
        </dgm:presLayoutVars>
      </dgm:prSet>
      <dgm:spPr/>
    </dgm:pt>
    <dgm:pt modelId="{D4A6931D-CDA7-4F3E-8CA0-0286BBA8DF67}" type="pres">
      <dgm:prSet presAssocID="{CBEEFF48-8D75-4AE0-89F3-96C2787778AF}" presName="rootConnector" presStyleLbl="node3" presStyleIdx="0" presStyleCnt="1"/>
      <dgm:spPr/>
    </dgm:pt>
    <dgm:pt modelId="{096F0EBD-ECE9-471A-B486-F92B28C75871}" type="pres">
      <dgm:prSet presAssocID="{CBEEFF48-8D75-4AE0-89F3-96C2787778AF}" presName="hierChild4" presStyleCnt="0"/>
      <dgm:spPr/>
    </dgm:pt>
    <dgm:pt modelId="{7F6339A3-7D11-4011-8029-989AE1787663}" type="pres">
      <dgm:prSet presAssocID="{CBEEFF48-8D75-4AE0-89F3-96C2787778AF}" presName="hierChild5" presStyleCnt="0"/>
      <dgm:spPr/>
    </dgm:pt>
    <dgm:pt modelId="{DD88B6B2-6112-4B7E-93CB-F0D38D4EF12F}" type="pres">
      <dgm:prSet presAssocID="{10493E2B-2FB6-4CF1-A2CE-A9893473E0F1}" presName="hierChild5" presStyleCnt="0"/>
      <dgm:spPr/>
    </dgm:pt>
    <dgm:pt modelId="{91E63FDA-64A5-4AA7-B519-8A0098C6D69E}" type="pres">
      <dgm:prSet presAssocID="{8FB63A70-5691-4D61-B47F-5299E392E41B}" presName="Name35" presStyleLbl="parChTrans1D2" presStyleIdx="1" presStyleCnt="3"/>
      <dgm:spPr/>
    </dgm:pt>
    <dgm:pt modelId="{D1225863-FBBC-4B6E-B2A0-FA0286245B08}" type="pres">
      <dgm:prSet presAssocID="{FDED62CA-8785-41FD-9F4F-A9B2DEECBB40}" presName="hierRoot2" presStyleCnt="0">
        <dgm:presLayoutVars>
          <dgm:hierBranch/>
        </dgm:presLayoutVars>
      </dgm:prSet>
      <dgm:spPr/>
    </dgm:pt>
    <dgm:pt modelId="{39CE17D2-7E4A-46C7-B12E-3E4B6A47FE73}" type="pres">
      <dgm:prSet presAssocID="{FDED62CA-8785-41FD-9F4F-A9B2DEECBB40}" presName="rootComposite" presStyleCnt="0"/>
      <dgm:spPr/>
    </dgm:pt>
    <dgm:pt modelId="{E1A743A7-3258-4586-9469-34BDA3253722}" type="pres">
      <dgm:prSet presAssocID="{FDED62CA-8785-41FD-9F4F-A9B2DEECBB40}" presName="rootText" presStyleLbl="node2" presStyleIdx="1" presStyleCnt="3">
        <dgm:presLayoutVars>
          <dgm:chPref val="3"/>
        </dgm:presLayoutVars>
      </dgm:prSet>
      <dgm:spPr/>
    </dgm:pt>
    <dgm:pt modelId="{DD986C45-A830-425E-B881-98EF1191737A}" type="pres">
      <dgm:prSet presAssocID="{FDED62CA-8785-41FD-9F4F-A9B2DEECBB40}" presName="rootConnector" presStyleLbl="node2" presStyleIdx="1" presStyleCnt="3"/>
      <dgm:spPr/>
    </dgm:pt>
    <dgm:pt modelId="{8BA5E18E-CA4E-4205-903E-A660AAB56FC7}" type="pres">
      <dgm:prSet presAssocID="{FDED62CA-8785-41FD-9F4F-A9B2DEECBB40}" presName="hierChild4" presStyleCnt="0"/>
      <dgm:spPr/>
    </dgm:pt>
    <dgm:pt modelId="{CE842C9E-E584-4DEC-9910-BBF689333D37}" type="pres">
      <dgm:prSet presAssocID="{FDED62CA-8785-41FD-9F4F-A9B2DEECBB40}" presName="hierChild5" presStyleCnt="0"/>
      <dgm:spPr/>
    </dgm:pt>
    <dgm:pt modelId="{B54A975D-A5F2-45D1-85AA-A82B51A7B1EA}" type="pres">
      <dgm:prSet presAssocID="{EEF43045-E9DD-4E45-9D49-DEF9877AFF86}" presName="Name35" presStyleLbl="parChTrans1D2" presStyleIdx="2" presStyleCnt="3"/>
      <dgm:spPr/>
    </dgm:pt>
    <dgm:pt modelId="{A3930EE9-9A3E-4626-A703-51932007D6F5}" type="pres">
      <dgm:prSet presAssocID="{E779894D-4E2B-4121-973C-300692A89114}" presName="hierRoot2" presStyleCnt="0">
        <dgm:presLayoutVars>
          <dgm:hierBranch/>
        </dgm:presLayoutVars>
      </dgm:prSet>
      <dgm:spPr/>
    </dgm:pt>
    <dgm:pt modelId="{44F4B1F4-3912-4093-9005-1A6D3FDB5572}" type="pres">
      <dgm:prSet presAssocID="{E779894D-4E2B-4121-973C-300692A89114}" presName="rootComposite" presStyleCnt="0"/>
      <dgm:spPr/>
    </dgm:pt>
    <dgm:pt modelId="{8ADF423C-7207-4307-BC87-0A1AA441F516}" type="pres">
      <dgm:prSet presAssocID="{E779894D-4E2B-4121-973C-300692A89114}" presName="rootText" presStyleLbl="node2" presStyleIdx="2" presStyleCnt="3">
        <dgm:presLayoutVars>
          <dgm:chPref val="3"/>
        </dgm:presLayoutVars>
      </dgm:prSet>
      <dgm:spPr/>
    </dgm:pt>
    <dgm:pt modelId="{19EDE8E8-9C3F-43EA-B6E1-9A905C0D4C26}" type="pres">
      <dgm:prSet presAssocID="{E779894D-4E2B-4121-973C-300692A89114}" presName="rootConnector" presStyleLbl="node2" presStyleIdx="2" presStyleCnt="3"/>
      <dgm:spPr/>
    </dgm:pt>
    <dgm:pt modelId="{16412F28-1E0B-4977-90AF-5AF77EC2D602}" type="pres">
      <dgm:prSet presAssocID="{E779894D-4E2B-4121-973C-300692A89114}" presName="hierChild4" presStyleCnt="0"/>
      <dgm:spPr/>
    </dgm:pt>
    <dgm:pt modelId="{213F85DB-49AF-4BF2-83BB-7E41729AA56D}" type="pres">
      <dgm:prSet presAssocID="{E779894D-4E2B-4121-973C-300692A89114}" presName="hierChild5" presStyleCnt="0"/>
      <dgm:spPr/>
    </dgm:pt>
    <dgm:pt modelId="{284F9678-D9D0-4319-BDA6-2B1E41FAB313}" type="pres">
      <dgm:prSet presAssocID="{F151EF64-D009-4BD1-BED6-01EC70DA2A1C}" presName="hierChild3" presStyleCnt="0"/>
      <dgm:spPr/>
    </dgm:pt>
  </dgm:ptLst>
  <dgm:cxnLst>
    <dgm:cxn modelId="{C3513A03-96CA-4389-80A0-9EA5E4F031B1}" type="presOf" srcId="{F151EF64-D009-4BD1-BED6-01EC70DA2A1C}" destId="{3C998CD9-6803-496A-88DD-98467C0AF039}" srcOrd="1" destOrd="0" presId="urn:microsoft.com/office/officeart/2005/8/layout/orgChart1"/>
    <dgm:cxn modelId="{7ABF3107-0151-4E67-88D5-8DB5EDE7961C}" type="presOf" srcId="{91FDC282-264F-4630-8575-7EADD964C815}" destId="{5CC69DF3-50E4-4005-AC4E-BFA2A721F01C}" srcOrd="0" destOrd="0" presId="urn:microsoft.com/office/officeart/2005/8/layout/orgChart1"/>
    <dgm:cxn modelId="{7BBBCC18-2D4E-4FDD-B83E-FAEF31633CDC}" type="presOf" srcId="{FDED62CA-8785-41FD-9F4F-A9B2DEECBB40}" destId="{E1A743A7-3258-4586-9469-34BDA3253722}" srcOrd="0" destOrd="0" presId="urn:microsoft.com/office/officeart/2005/8/layout/orgChart1"/>
    <dgm:cxn modelId="{2C814B2F-1285-45EB-A3F4-46151FCCC55B}" srcId="{F151EF64-D009-4BD1-BED6-01EC70DA2A1C}" destId="{E779894D-4E2B-4121-973C-300692A89114}" srcOrd="2" destOrd="0" parTransId="{EEF43045-E9DD-4E45-9D49-DEF9877AFF86}" sibTransId="{270D26BC-652C-4A54-BF25-B91E2CDD1C1F}"/>
    <dgm:cxn modelId="{D08F3730-C6AA-4062-BBAF-041CF05C1F93}" type="presOf" srcId="{F151EF64-D009-4BD1-BED6-01EC70DA2A1C}" destId="{8BCEB36E-8AB5-4BEE-AFA7-F679D578E2E9}" srcOrd="0" destOrd="0" presId="urn:microsoft.com/office/officeart/2005/8/layout/orgChart1"/>
    <dgm:cxn modelId="{5135E55B-567E-463D-B58B-2B2BF0886C7A}" type="presOf" srcId="{8FB63A70-5691-4D61-B47F-5299E392E41B}" destId="{91E63FDA-64A5-4AA7-B519-8A0098C6D69E}" srcOrd="0" destOrd="0" presId="urn:microsoft.com/office/officeart/2005/8/layout/orgChart1"/>
    <dgm:cxn modelId="{86DCFE65-F144-4AF8-B774-3EC453CF01C9}" srcId="{F151EF64-D009-4BD1-BED6-01EC70DA2A1C}" destId="{FDED62CA-8785-41FD-9F4F-A9B2DEECBB40}" srcOrd="1" destOrd="0" parTransId="{8FB63A70-5691-4D61-B47F-5299E392E41B}" sibTransId="{ED1B3676-5BC2-4BAD-A1D0-D34D9C71CCEF}"/>
    <dgm:cxn modelId="{DBD5676C-73A8-47AF-8407-07684B8B14B6}" srcId="{91FDC282-264F-4630-8575-7EADD964C815}" destId="{F151EF64-D009-4BD1-BED6-01EC70DA2A1C}" srcOrd="0" destOrd="0" parTransId="{B41C26D6-CCF5-41AB-A243-E99BF717AC86}" sibTransId="{F5A8B121-C389-45CD-BB66-39DAE5977C53}"/>
    <dgm:cxn modelId="{544AAA4F-EBC5-43C5-BD73-164E7B074CE3}" type="presOf" srcId="{CBEEFF48-8D75-4AE0-89F3-96C2787778AF}" destId="{B7A8BEFA-7245-45A3-B0D5-B5AC00951333}" srcOrd="0" destOrd="0" presId="urn:microsoft.com/office/officeart/2005/8/layout/orgChart1"/>
    <dgm:cxn modelId="{E03AE971-1DA7-4C95-A55F-3A4890F43AD0}" type="presOf" srcId="{CBEEFF48-8D75-4AE0-89F3-96C2787778AF}" destId="{D4A6931D-CDA7-4F3E-8CA0-0286BBA8DF67}" srcOrd="1" destOrd="0" presId="urn:microsoft.com/office/officeart/2005/8/layout/orgChart1"/>
    <dgm:cxn modelId="{A62C8F76-6832-4228-AAA2-AB571F6CC3BB}" srcId="{10493E2B-2FB6-4CF1-A2CE-A9893473E0F1}" destId="{CBEEFF48-8D75-4AE0-89F3-96C2787778AF}" srcOrd="0" destOrd="0" parTransId="{5F99A254-081A-4BEF-A952-1A86331D10C2}" sibTransId="{528086B7-7DEB-4421-9AAA-6ACC0EBD3129}"/>
    <dgm:cxn modelId="{09D40A7E-D827-478E-9E16-8C0DB66CF3BD}" type="presOf" srcId="{E779894D-4E2B-4121-973C-300692A89114}" destId="{19EDE8E8-9C3F-43EA-B6E1-9A905C0D4C26}" srcOrd="1" destOrd="0" presId="urn:microsoft.com/office/officeart/2005/8/layout/orgChart1"/>
    <dgm:cxn modelId="{3AF1357E-80DF-4A28-B34C-F85E326CF005}" type="presOf" srcId="{EEF43045-E9DD-4E45-9D49-DEF9877AFF86}" destId="{B54A975D-A5F2-45D1-85AA-A82B51A7B1EA}" srcOrd="0" destOrd="0" presId="urn:microsoft.com/office/officeart/2005/8/layout/orgChart1"/>
    <dgm:cxn modelId="{2C4F8A82-7566-4E64-89CA-9CB21420B9D0}" type="presOf" srcId="{E779894D-4E2B-4121-973C-300692A89114}" destId="{8ADF423C-7207-4307-BC87-0A1AA441F516}" srcOrd="0" destOrd="0" presId="urn:microsoft.com/office/officeart/2005/8/layout/orgChart1"/>
    <dgm:cxn modelId="{E347239B-4866-410C-8A84-0589BB4E3119}" srcId="{F151EF64-D009-4BD1-BED6-01EC70DA2A1C}" destId="{10493E2B-2FB6-4CF1-A2CE-A9893473E0F1}" srcOrd="0" destOrd="0" parTransId="{5774CB1A-6391-441B-A835-41BA57A14C3C}" sibTransId="{EBD2BF87-EABF-4D07-8B91-04A14590FAAA}"/>
    <dgm:cxn modelId="{53DED39F-37C9-4228-9771-7C1777F3CE44}" type="presOf" srcId="{10493E2B-2FB6-4CF1-A2CE-A9893473E0F1}" destId="{29ABEA26-247F-48D7-AD0B-C066F3F07C93}" srcOrd="1" destOrd="0" presId="urn:microsoft.com/office/officeart/2005/8/layout/orgChart1"/>
    <dgm:cxn modelId="{A589E4C6-D748-49F7-A51B-A3E914852D7F}" type="presOf" srcId="{FDED62CA-8785-41FD-9F4F-A9B2DEECBB40}" destId="{DD986C45-A830-425E-B881-98EF1191737A}" srcOrd="1" destOrd="0" presId="urn:microsoft.com/office/officeart/2005/8/layout/orgChart1"/>
    <dgm:cxn modelId="{76DA84D8-77D2-45B1-8CCB-2DC55BCA810C}" type="presOf" srcId="{5F99A254-081A-4BEF-A952-1A86331D10C2}" destId="{32874096-064B-4F3C-A840-9DB06F3E34C1}" srcOrd="0" destOrd="0" presId="urn:microsoft.com/office/officeart/2005/8/layout/orgChart1"/>
    <dgm:cxn modelId="{544F2CDC-B2CC-4E48-9F37-FB6D85BC1386}" type="presOf" srcId="{5774CB1A-6391-441B-A835-41BA57A14C3C}" destId="{55F1BEDB-282A-42A4-8762-4948440CA91E}" srcOrd="0" destOrd="0" presId="urn:microsoft.com/office/officeart/2005/8/layout/orgChart1"/>
    <dgm:cxn modelId="{629EEEE2-ED19-4E1B-A75E-2EEFDFAD40D4}" type="presOf" srcId="{10493E2B-2FB6-4CF1-A2CE-A9893473E0F1}" destId="{2BC9460D-31DE-4937-B999-66FAF4E89405}" srcOrd="0" destOrd="0" presId="urn:microsoft.com/office/officeart/2005/8/layout/orgChart1"/>
    <dgm:cxn modelId="{42A75603-26F5-4300-A107-4257349D9754}" type="presParOf" srcId="{5CC69DF3-50E4-4005-AC4E-BFA2A721F01C}" destId="{EAE33E0F-EBF5-45BE-A5A9-786524E31326}" srcOrd="0" destOrd="0" presId="urn:microsoft.com/office/officeart/2005/8/layout/orgChart1"/>
    <dgm:cxn modelId="{FCA1CCB1-9F34-4D64-ADB5-8512D97BE153}" type="presParOf" srcId="{EAE33E0F-EBF5-45BE-A5A9-786524E31326}" destId="{3E23F8CE-B325-47EA-91FA-3604350CAB73}" srcOrd="0" destOrd="0" presId="urn:microsoft.com/office/officeart/2005/8/layout/orgChart1"/>
    <dgm:cxn modelId="{A40E2CBA-6A14-4587-A5A0-BBA1026EE78B}" type="presParOf" srcId="{3E23F8CE-B325-47EA-91FA-3604350CAB73}" destId="{8BCEB36E-8AB5-4BEE-AFA7-F679D578E2E9}" srcOrd="0" destOrd="0" presId="urn:microsoft.com/office/officeart/2005/8/layout/orgChart1"/>
    <dgm:cxn modelId="{AD871E5B-0257-41AE-8C60-CC615A7A59DA}" type="presParOf" srcId="{3E23F8CE-B325-47EA-91FA-3604350CAB73}" destId="{3C998CD9-6803-496A-88DD-98467C0AF039}" srcOrd="1" destOrd="0" presId="urn:microsoft.com/office/officeart/2005/8/layout/orgChart1"/>
    <dgm:cxn modelId="{5E3E23DD-0531-4A38-8D35-C7EA2810B235}" type="presParOf" srcId="{EAE33E0F-EBF5-45BE-A5A9-786524E31326}" destId="{DC6BFF35-A599-45C4-AD8F-6AED5FF630AC}" srcOrd="1" destOrd="0" presId="urn:microsoft.com/office/officeart/2005/8/layout/orgChart1"/>
    <dgm:cxn modelId="{BE2BAC2E-7058-4780-B72B-9A5C63A217EA}" type="presParOf" srcId="{DC6BFF35-A599-45C4-AD8F-6AED5FF630AC}" destId="{55F1BEDB-282A-42A4-8762-4948440CA91E}" srcOrd="0" destOrd="0" presId="urn:microsoft.com/office/officeart/2005/8/layout/orgChart1"/>
    <dgm:cxn modelId="{C869DE9A-7361-49C1-ABCB-78EA45D9714B}" type="presParOf" srcId="{DC6BFF35-A599-45C4-AD8F-6AED5FF630AC}" destId="{09BE9AE9-D6A0-457D-A10D-D6F892EFD7C4}" srcOrd="1" destOrd="0" presId="urn:microsoft.com/office/officeart/2005/8/layout/orgChart1"/>
    <dgm:cxn modelId="{5950E78A-315D-4E90-A095-F03177EF590C}" type="presParOf" srcId="{09BE9AE9-D6A0-457D-A10D-D6F892EFD7C4}" destId="{CE9D238F-8749-4F13-8691-9AF57EF2DCF6}" srcOrd="0" destOrd="0" presId="urn:microsoft.com/office/officeart/2005/8/layout/orgChart1"/>
    <dgm:cxn modelId="{C3C18C11-EDF5-46BA-BA02-EEC549DF5051}" type="presParOf" srcId="{CE9D238F-8749-4F13-8691-9AF57EF2DCF6}" destId="{2BC9460D-31DE-4937-B999-66FAF4E89405}" srcOrd="0" destOrd="0" presId="urn:microsoft.com/office/officeart/2005/8/layout/orgChart1"/>
    <dgm:cxn modelId="{8CBEC4F7-CD47-4CDB-8E68-2A0B9A8EC4D8}" type="presParOf" srcId="{CE9D238F-8749-4F13-8691-9AF57EF2DCF6}" destId="{29ABEA26-247F-48D7-AD0B-C066F3F07C93}" srcOrd="1" destOrd="0" presId="urn:microsoft.com/office/officeart/2005/8/layout/orgChart1"/>
    <dgm:cxn modelId="{1E773293-B28E-4257-B7D3-A5611D0B753D}" type="presParOf" srcId="{09BE9AE9-D6A0-457D-A10D-D6F892EFD7C4}" destId="{45B937A3-ACD6-4023-96A7-8758F32D4FAF}" srcOrd="1" destOrd="0" presId="urn:microsoft.com/office/officeart/2005/8/layout/orgChart1"/>
    <dgm:cxn modelId="{5C1A0940-B431-4900-8F97-F293F5809112}" type="presParOf" srcId="{45B937A3-ACD6-4023-96A7-8758F32D4FAF}" destId="{32874096-064B-4F3C-A840-9DB06F3E34C1}" srcOrd="0" destOrd="0" presId="urn:microsoft.com/office/officeart/2005/8/layout/orgChart1"/>
    <dgm:cxn modelId="{65BA00C0-5C7B-412A-96B9-3828997AEBEC}" type="presParOf" srcId="{45B937A3-ACD6-4023-96A7-8758F32D4FAF}" destId="{68F2D8F5-99A5-4D27-A226-60E684A6EC1B}" srcOrd="1" destOrd="0" presId="urn:microsoft.com/office/officeart/2005/8/layout/orgChart1"/>
    <dgm:cxn modelId="{CFE6697C-4B99-48B9-8042-863ED2D4A1F6}" type="presParOf" srcId="{68F2D8F5-99A5-4D27-A226-60E684A6EC1B}" destId="{22847150-7104-425B-9E6A-FCFA5748DA7A}" srcOrd="0" destOrd="0" presId="urn:microsoft.com/office/officeart/2005/8/layout/orgChart1"/>
    <dgm:cxn modelId="{CB2A7350-3FC9-4EFD-AEE9-CFB4FA60B0EA}" type="presParOf" srcId="{22847150-7104-425B-9E6A-FCFA5748DA7A}" destId="{B7A8BEFA-7245-45A3-B0D5-B5AC00951333}" srcOrd="0" destOrd="0" presId="urn:microsoft.com/office/officeart/2005/8/layout/orgChart1"/>
    <dgm:cxn modelId="{42365185-3E86-4138-ADF6-E3EA50D356E1}" type="presParOf" srcId="{22847150-7104-425B-9E6A-FCFA5748DA7A}" destId="{D4A6931D-CDA7-4F3E-8CA0-0286BBA8DF67}" srcOrd="1" destOrd="0" presId="urn:microsoft.com/office/officeart/2005/8/layout/orgChart1"/>
    <dgm:cxn modelId="{0A3D566F-F125-4BF9-A10C-4AB8DC74E665}" type="presParOf" srcId="{68F2D8F5-99A5-4D27-A226-60E684A6EC1B}" destId="{096F0EBD-ECE9-471A-B486-F92B28C75871}" srcOrd="1" destOrd="0" presId="urn:microsoft.com/office/officeart/2005/8/layout/orgChart1"/>
    <dgm:cxn modelId="{67FFE8E7-3571-4BF9-BD9D-591D4BFC477B}" type="presParOf" srcId="{68F2D8F5-99A5-4D27-A226-60E684A6EC1B}" destId="{7F6339A3-7D11-4011-8029-989AE1787663}" srcOrd="2" destOrd="0" presId="urn:microsoft.com/office/officeart/2005/8/layout/orgChart1"/>
    <dgm:cxn modelId="{E422C1B1-3E2F-4756-9499-779B70EBFD17}" type="presParOf" srcId="{09BE9AE9-D6A0-457D-A10D-D6F892EFD7C4}" destId="{DD88B6B2-6112-4B7E-93CB-F0D38D4EF12F}" srcOrd="2" destOrd="0" presId="urn:microsoft.com/office/officeart/2005/8/layout/orgChart1"/>
    <dgm:cxn modelId="{9599FEB5-2B93-4D6B-B7C6-9BDFA000DA85}" type="presParOf" srcId="{DC6BFF35-A599-45C4-AD8F-6AED5FF630AC}" destId="{91E63FDA-64A5-4AA7-B519-8A0098C6D69E}" srcOrd="2" destOrd="0" presId="urn:microsoft.com/office/officeart/2005/8/layout/orgChart1"/>
    <dgm:cxn modelId="{083D6DE4-3D9F-4041-BB1D-9353D9EDA4DE}" type="presParOf" srcId="{DC6BFF35-A599-45C4-AD8F-6AED5FF630AC}" destId="{D1225863-FBBC-4B6E-B2A0-FA0286245B08}" srcOrd="3" destOrd="0" presId="urn:microsoft.com/office/officeart/2005/8/layout/orgChart1"/>
    <dgm:cxn modelId="{3D57AEB4-16D5-4A53-A39E-646395227982}" type="presParOf" srcId="{D1225863-FBBC-4B6E-B2A0-FA0286245B08}" destId="{39CE17D2-7E4A-46C7-B12E-3E4B6A47FE73}" srcOrd="0" destOrd="0" presId="urn:microsoft.com/office/officeart/2005/8/layout/orgChart1"/>
    <dgm:cxn modelId="{4A9D540B-D2F1-4FF3-BFC2-B6AAFCAE2EBC}" type="presParOf" srcId="{39CE17D2-7E4A-46C7-B12E-3E4B6A47FE73}" destId="{E1A743A7-3258-4586-9469-34BDA3253722}" srcOrd="0" destOrd="0" presId="urn:microsoft.com/office/officeart/2005/8/layout/orgChart1"/>
    <dgm:cxn modelId="{0CA42CDF-FDFD-4DE2-8094-3487215A3167}" type="presParOf" srcId="{39CE17D2-7E4A-46C7-B12E-3E4B6A47FE73}" destId="{DD986C45-A830-425E-B881-98EF1191737A}" srcOrd="1" destOrd="0" presId="urn:microsoft.com/office/officeart/2005/8/layout/orgChart1"/>
    <dgm:cxn modelId="{BAE2886B-4987-4711-B5DD-A3AB5E0119BB}" type="presParOf" srcId="{D1225863-FBBC-4B6E-B2A0-FA0286245B08}" destId="{8BA5E18E-CA4E-4205-903E-A660AAB56FC7}" srcOrd="1" destOrd="0" presId="urn:microsoft.com/office/officeart/2005/8/layout/orgChart1"/>
    <dgm:cxn modelId="{DEA67E2A-4214-4C1F-81A3-A65B05A4901F}" type="presParOf" srcId="{D1225863-FBBC-4B6E-B2A0-FA0286245B08}" destId="{CE842C9E-E584-4DEC-9910-BBF689333D37}" srcOrd="2" destOrd="0" presId="urn:microsoft.com/office/officeart/2005/8/layout/orgChart1"/>
    <dgm:cxn modelId="{21B42022-0FBA-41D1-AF4D-DFF22E943BB7}" type="presParOf" srcId="{DC6BFF35-A599-45C4-AD8F-6AED5FF630AC}" destId="{B54A975D-A5F2-45D1-85AA-A82B51A7B1EA}" srcOrd="4" destOrd="0" presId="urn:microsoft.com/office/officeart/2005/8/layout/orgChart1"/>
    <dgm:cxn modelId="{CFAC1601-C4E1-4B37-AFAF-219C8D073118}" type="presParOf" srcId="{DC6BFF35-A599-45C4-AD8F-6AED5FF630AC}" destId="{A3930EE9-9A3E-4626-A703-51932007D6F5}" srcOrd="5" destOrd="0" presId="urn:microsoft.com/office/officeart/2005/8/layout/orgChart1"/>
    <dgm:cxn modelId="{7F0455D8-4BA2-4A34-8A2B-B79A256A7EFF}" type="presParOf" srcId="{A3930EE9-9A3E-4626-A703-51932007D6F5}" destId="{44F4B1F4-3912-4093-9005-1A6D3FDB5572}" srcOrd="0" destOrd="0" presId="urn:microsoft.com/office/officeart/2005/8/layout/orgChart1"/>
    <dgm:cxn modelId="{33484CD4-C42A-484F-B0D8-2633324FBAB5}" type="presParOf" srcId="{44F4B1F4-3912-4093-9005-1A6D3FDB5572}" destId="{8ADF423C-7207-4307-BC87-0A1AA441F516}" srcOrd="0" destOrd="0" presId="urn:microsoft.com/office/officeart/2005/8/layout/orgChart1"/>
    <dgm:cxn modelId="{EEDBC13C-1D2C-4D2E-99CF-B6DC178809FE}" type="presParOf" srcId="{44F4B1F4-3912-4093-9005-1A6D3FDB5572}" destId="{19EDE8E8-9C3F-43EA-B6E1-9A905C0D4C26}" srcOrd="1" destOrd="0" presId="urn:microsoft.com/office/officeart/2005/8/layout/orgChart1"/>
    <dgm:cxn modelId="{2CC1CF29-221C-4745-B6FC-AA7BDCC18F6C}" type="presParOf" srcId="{A3930EE9-9A3E-4626-A703-51932007D6F5}" destId="{16412F28-1E0B-4977-90AF-5AF77EC2D602}" srcOrd="1" destOrd="0" presId="urn:microsoft.com/office/officeart/2005/8/layout/orgChart1"/>
    <dgm:cxn modelId="{0FBA7BD3-4FE1-4BC5-90DF-8C61E1E4D637}" type="presParOf" srcId="{A3930EE9-9A3E-4626-A703-51932007D6F5}" destId="{213F85DB-49AF-4BF2-83BB-7E41729AA56D}" srcOrd="2" destOrd="0" presId="urn:microsoft.com/office/officeart/2005/8/layout/orgChart1"/>
    <dgm:cxn modelId="{A95CDA65-76C6-4505-8842-3143189FD878}" type="presParOf" srcId="{EAE33E0F-EBF5-45BE-A5A9-786524E31326}" destId="{284F9678-D9D0-4319-BDA6-2B1E41FAB31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5858-2FA1-4EB0-9CE8-1006E34F5626}">
      <dsp:nvSpPr>
        <dsp:cNvPr id="0" name=""/>
        <dsp:cNvSpPr/>
      </dsp:nvSpPr>
      <dsp:spPr>
        <a:xfrm>
          <a:off x="3852862" y="2058984"/>
          <a:ext cx="2725928" cy="473095"/>
        </a:xfrm>
        <a:custGeom>
          <a:avLst/>
          <a:gdLst/>
          <a:ahLst/>
          <a:cxnLst/>
          <a:rect l="0" t="0" r="0" b="0"/>
          <a:pathLst>
            <a:path>
              <a:moveTo>
                <a:pt x="0" y="0"/>
              </a:moveTo>
              <a:lnTo>
                <a:pt x="0" y="236547"/>
              </a:lnTo>
              <a:lnTo>
                <a:pt x="2725928" y="236547"/>
              </a:lnTo>
              <a:lnTo>
                <a:pt x="2725928" y="4730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0874F0-2B48-4453-82EF-17E57AA0F31B}">
      <dsp:nvSpPr>
        <dsp:cNvPr id="0" name=""/>
        <dsp:cNvSpPr/>
      </dsp:nvSpPr>
      <dsp:spPr>
        <a:xfrm>
          <a:off x="3807142" y="2058984"/>
          <a:ext cx="91440" cy="473095"/>
        </a:xfrm>
        <a:custGeom>
          <a:avLst/>
          <a:gdLst/>
          <a:ahLst/>
          <a:cxnLst/>
          <a:rect l="0" t="0" r="0" b="0"/>
          <a:pathLst>
            <a:path>
              <a:moveTo>
                <a:pt x="45720" y="0"/>
              </a:moveTo>
              <a:lnTo>
                <a:pt x="45720" y="4730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FCBD2B-A1FD-489E-A639-920DBF7AFA51}">
      <dsp:nvSpPr>
        <dsp:cNvPr id="0" name=""/>
        <dsp:cNvSpPr/>
      </dsp:nvSpPr>
      <dsp:spPr>
        <a:xfrm>
          <a:off x="1126934" y="2058984"/>
          <a:ext cx="2725928" cy="473095"/>
        </a:xfrm>
        <a:custGeom>
          <a:avLst/>
          <a:gdLst/>
          <a:ahLst/>
          <a:cxnLst/>
          <a:rect l="0" t="0" r="0" b="0"/>
          <a:pathLst>
            <a:path>
              <a:moveTo>
                <a:pt x="2725928" y="0"/>
              </a:moveTo>
              <a:lnTo>
                <a:pt x="2725928" y="236547"/>
              </a:lnTo>
              <a:lnTo>
                <a:pt x="0" y="236547"/>
              </a:lnTo>
              <a:lnTo>
                <a:pt x="0" y="4730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C8D8B-5795-4C88-A108-5922BAF60806}">
      <dsp:nvSpPr>
        <dsp:cNvPr id="0" name=""/>
        <dsp:cNvSpPr/>
      </dsp:nvSpPr>
      <dsp:spPr>
        <a:xfrm>
          <a:off x="2726445" y="932568"/>
          <a:ext cx="2252833" cy="11264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500" b="0" i="0" u="none" strike="noStrike" kern="1200" cap="none" normalizeH="0" baseline="0" dirty="0" err="1">
              <a:ln>
                <a:noFill/>
              </a:ln>
              <a:solidFill>
                <a:schemeClr val="tx1"/>
              </a:solidFill>
              <a:effectLst/>
              <a:latin typeface="Copperplate Gothic Bold" pitchFamily="34" charset="0"/>
            </a:rPr>
            <a:t>Matter</a:t>
          </a:r>
          <a:endParaRPr kumimoji="0" lang="tr-TR" sz="2500" b="0" i="0" u="none" strike="noStrike" kern="1200" cap="none" normalizeH="0" baseline="0" dirty="0">
            <a:ln>
              <a:noFill/>
            </a:ln>
            <a:solidFill>
              <a:schemeClr val="tx1"/>
            </a:solidFill>
            <a:effectLst/>
            <a:latin typeface="Copperplate Gothic Bold" pitchFamily="34" charset="0"/>
          </a:endParaRPr>
        </a:p>
      </dsp:txBody>
      <dsp:txXfrm>
        <a:off x="2726445" y="932568"/>
        <a:ext cx="2252833" cy="1126416"/>
      </dsp:txXfrm>
    </dsp:sp>
    <dsp:sp modelId="{D7033B66-8DD8-4B48-85EC-21BF10DC286D}">
      <dsp:nvSpPr>
        <dsp:cNvPr id="0" name=""/>
        <dsp:cNvSpPr/>
      </dsp:nvSpPr>
      <dsp:spPr>
        <a:xfrm>
          <a:off x="517" y="2532080"/>
          <a:ext cx="2252833" cy="11264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500" b="1" i="0" u="none" strike="noStrike" kern="1200" cap="none" normalizeH="0" baseline="0" dirty="0">
              <a:ln>
                <a:noFill/>
              </a:ln>
              <a:solidFill>
                <a:schemeClr val="tx1"/>
              </a:solidFill>
              <a:effectLst/>
              <a:latin typeface="Arial" charset="0"/>
            </a:rPr>
            <a:t>GASES</a:t>
          </a:r>
        </a:p>
      </dsp:txBody>
      <dsp:txXfrm>
        <a:off x="517" y="2532080"/>
        <a:ext cx="2252833" cy="1126416"/>
      </dsp:txXfrm>
    </dsp:sp>
    <dsp:sp modelId="{6F7598D5-7A4F-40F1-9BE1-3A62A51E74A2}">
      <dsp:nvSpPr>
        <dsp:cNvPr id="0" name=""/>
        <dsp:cNvSpPr/>
      </dsp:nvSpPr>
      <dsp:spPr>
        <a:xfrm>
          <a:off x="2726445" y="2532080"/>
          <a:ext cx="2252833" cy="11264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500" b="1" i="0" u="none" strike="noStrike" kern="1200" cap="none" normalizeH="0" baseline="0" dirty="0">
              <a:ln>
                <a:noFill/>
              </a:ln>
              <a:solidFill>
                <a:schemeClr val="tx1"/>
              </a:solidFill>
              <a:effectLst/>
              <a:latin typeface="Copperplate Gothic Bold" pitchFamily="34" charset="0"/>
            </a:rPr>
            <a:t>LIQUIDS  </a:t>
          </a:r>
          <a:r>
            <a:rPr kumimoji="0" lang="tr-TR" sz="2500" b="1" i="0" u="none" strike="noStrike" kern="1200" cap="none" normalizeH="0" baseline="0" dirty="0" err="1">
              <a:ln>
                <a:noFill/>
              </a:ln>
              <a:solidFill>
                <a:schemeClr val="tx1"/>
              </a:solidFill>
              <a:effectLst/>
              <a:latin typeface="Copperplate Gothic Bold" pitchFamily="34" charset="0"/>
            </a:rPr>
            <a:t>and</a:t>
          </a:r>
          <a:r>
            <a:rPr kumimoji="0" lang="tr-TR" sz="2500" b="1" i="0" u="none" strike="noStrike" kern="1200" cap="none" normalizeH="0" baseline="0" dirty="0">
              <a:ln>
                <a:noFill/>
              </a:ln>
              <a:solidFill>
                <a:schemeClr val="tx1"/>
              </a:solidFill>
              <a:effectLst/>
              <a:latin typeface="Copperplate Gothic Bold" pitchFamily="34" charset="0"/>
            </a:rPr>
            <a:t>   LIQUID CRYSTALS</a:t>
          </a:r>
        </a:p>
      </dsp:txBody>
      <dsp:txXfrm>
        <a:off x="2726445" y="2532080"/>
        <a:ext cx="2252833" cy="1126416"/>
      </dsp:txXfrm>
    </dsp:sp>
    <dsp:sp modelId="{A1F82811-4C62-4CD3-9D58-7C2700120AA1}">
      <dsp:nvSpPr>
        <dsp:cNvPr id="0" name=""/>
        <dsp:cNvSpPr/>
      </dsp:nvSpPr>
      <dsp:spPr>
        <a:xfrm>
          <a:off x="5452374" y="2532080"/>
          <a:ext cx="2252833" cy="11264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500" b="1" i="0" u="none" strike="noStrike" kern="1200" cap="none" normalizeH="0" baseline="0" dirty="0">
              <a:ln>
                <a:noFill/>
              </a:ln>
              <a:solidFill>
                <a:schemeClr val="tx1"/>
              </a:solidFill>
              <a:effectLst/>
              <a:latin typeface="Copperplate Gothic Bold" pitchFamily="34" charset="0"/>
            </a:rPr>
            <a:t>SOLIDS</a:t>
          </a:r>
        </a:p>
      </dsp:txBody>
      <dsp:txXfrm>
        <a:off x="5452374" y="2532080"/>
        <a:ext cx="2252833" cy="1126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A975D-A5F2-45D1-85AA-A82B51A7B1EA}">
      <dsp:nvSpPr>
        <dsp:cNvPr id="0" name=""/>
        <dsp:cNvSpPr/>
      </dsp:nvSpPr>
      <dsp:spPr>
        <a:xfrm>
          <a:off x="3852862" y="770001"/>
          <a:ext cx="1858070" cy="322474"/>
        </a:xfrm>
        <a:custGeom>
          <a:avLst/>
          <a:gdLst/>
          <a:ahLst/>
          <a:cxnLst/>
          <a:rect l="0" t="0" r="0" b="0"/>
          <a:pathLst>
            <a:path>
              <a:moveTo>
                <a:pt x="0" y="0"/>
              </a:moveTo>
              <a:lnTo>
                <a:pt x="0" y="161237"/>
              </a:lnTo>
              <a:lnTo>
                <a:pt x="1858070" y="161237"/>
              </a:lnTo>
              <a:lnTo>
                <a:pt x="1858070" y="3224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3FDA-64A5-4AA7-B519-8A0098C6D69E}">
      <dsp:nvSpPr>
        <dsp:cNvPr id="0" name=""/>
        <dsp:cNvSpPr/>
      </dsp:nvSpPr>
      <dsp:spPr>
        <a:xfrm>
          <a:off x="3807142" y="770001"/>
          <a:ext cx="91440" cy="322474"/>
        </a:xfrm>
        <a:custGeom>
          <a:avLst/>
          <a:gdLst/>
          <a:ahLst/>
          <a:cxnLst/>
          <a:rect l="0" t="0" r="0" b="0"/>
          <a:pathLst>
            <a:path>
              <a:moveTo>
                <a:pt x="45720" y="0"/>
              </a:moveTo>
              <a:lnTo>
                <a:pt x="45720" y="3224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74096-064B-4F3C-A840-9DB06F3E34C1}">
      <dsp:nvSpPr>
        <dsp:cNvPr id="0" name=""/>
        <dsp:cNvSpPr/>
      </dsp:nvSpPr>
      <dsp:spPr>
        <a:xfrm>
          <a:off x="1949072" y="1860273"/>
          <a:ext cx="91440" cy="322474"/>
        </a:xfrm>
        <a:custGeom>
          <a:avLst/>
          <a:gdLst/>
          <a:ahLst/>
          <a:cxnLst/>
          <a:rect l="0" t="0" r="0" b="0"/>
          <a:pathLst>
            <a:path>
              <a:moveTo>
                <a:pt x="45720" y="0"/>
              </a:moveTo>
              <a:lnTo>
                <a:pt x="45720" y="3224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F1BEDB-282A-42A4-8762-4948440CA91E}">
      <dsp:nvSpPr>
        <dsp:cNvPr id="0" name=""/>
        <dsp:cNvSpPr/>
      </dsp:nvSpPr>
      <dsp:spPr>
        <a:xfrm>
          <a:off x="1994792" y="770001"/>
          <a:ext cx="1858070" cy="322474"/>
        </a:xfrm>
        <a:custGeom>
          <a:avLst/>
          <a:gdLst/>
          <a:ahLst/>
          <a:cxnLst/>
          <a:rect l="0" t="0" r="0" b="0"/>
          <a:pathLst>
            <a:path>
              <a:moveTo>
                <a:pt x="1858070" y="0"/>
              </a:moveTo>
              <a:lnTo>
                <a:pt x="1858070" y="161237"/>
              </a:lnTo>
              <a:lnTo>
                <a:pt x="0" y="161237"/>
              </a:lnTo>
              <a:lnTo>
                <a:pt x="0" y="3224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CEB36E-8AB5-4BEE-AFA7-F679D578E2E9}">
      <dsp:nvSpPr>
        <dsp:cNvPr id="0" name=""/>
        <dsp:cNvSpPr/>
      </dsp:nvSpPr>
      <dsp:spPr>
        <a:xfrm>
          <a:off x="2916755" y="2203"/>
          <a:ext cx="1872213"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0" i="0" u="none" strike="noStrike" kern="1200" cap="none" normalizeH="0" baseline="0" dirty="0">
              <a:ln>
                <a:noFill/>
              </a:ln>
              <a:solidFill>
                <a:schemeClr val="tx1"/>
              </a:solidFill>
              <a:effectLst/>
            </a:rPr>
            <a:t>SOLID MATERIALS</a:t>
          </a:r>
        </a:p>
      </dsp:txBody>
      <dsp:txXfrm>
        <a:off x="2916755" y="2203"/>
        <a:ext cx="1872213" cy="767797"/>
      </dsp:txXfrm>
    </dsp:sp>
    <dsp:sp modelId="{2BC9460D-31DE-4937-B999-66FAF4E89405}">
      <dsp:nvSpPr>
        <dsp:cNvPr id="0" name=""/>
        <dsp:cNvSpPr/>
      </dsp:nvSpPr>
      <dsp:spPr>
        <a:xfrm>
          <a:off x="1226994" y="1092476"/>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CRYSTALLINE</a:t>
          </a:r>
        </a:p>
      </dsp:txBody>
      <dsp:txXfrm>
        <a:off x="1226994" y="1092476"/>
        <a:ext cx="1535595" cy="767797"/>
      </dsp:txXfrm>
    </dsp:sp>
    <dsp:sp modelId="{B7A8BEFA-7245-45A3-B0D5-B5AC00951333}">
      <dsp:nvSpPr>
        <dsp:cNvPr id="0" name=""/>
        <dsp:cNvSpPr/>
      </dsp:nvSpPr>
      <dsp:spPr>
        <a:xfrm>
          <a:off x="1226994" y="2182748"/>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latin typeface="Arial" panose="020B0604020202020204" pitchFamily="34" charset="0"/>
            </a:rPr>
            <a:t>Single Crystal</a:t>
          </a:r>
        </a:p>
      </dsp:txBody>
      <dsp:txXfrm>
        <a:off x="1226994" y="2182748"/>
        <a:ext cx="1535595" cy="767797"/>
      </dsp:txXfrm>
    </dsp:sp>
    <dsp:sp modelId="{E1A743A7-3258-4586-9469-34BDA3253722}">
      <dsp:nvSpPr>
        <dsp:cNvPr id="0" name=""/>
        <dsp:cNvSpPr/>
      </dsp:nvSpPr>
      <dsp:spPr>
        <a:xfrm>
          <a:off x="3085064" y="1092476"/>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POLYCRYSTALLINE</a:t>
          </a:r>
        </a:p>
      </dsp:txBody>
      <dsp:txXfrm>
        <a:off x="3085064" y="1092476"/>
        <a:ext cx="1535595" cy="767797"/>
      </dsp:txXfrm>
    </dsp:sp>
    <dsp:sp modelId="{8ADF423C-7207-4307-BC87-0A1AA441F516}">
      <dsp:nvSpPr>
        <dsp:cNvPr id="0" name=""/>
        <dsp:cNvSpPr/>
      </dsp:nvSpPr>
      <dsp:spPr>
        <a:xfrm>
          <a:off x="4943135" y="1092476"/>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AMORPHOUS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(Non-crystalline)</a:t>
          </a:r>
        </a:p>
      </dsp:txBody>
      <dsp:txXfrm>
        <a:off x="4943135" y="1092476"/>
        <a:ext cx="1535595" cy="7677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fld id="{E5F53476-5BC3-4714-B916-D6A099209BAA}" type="slidenum">
              <a:rPr lang="da-DK" altLang="en-US"/>
              <a:pPr/>
              <a:t>‹#›</a:t>
            </a:fld>
            <a:endParaRPr lang="da-DK"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fld id="{363FAC79-5900-4691-8FC8-5D31313673BD}"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31863" rtl="0" eaLnBrk="0" fontAlgn="base" latinLnBrk="0" hangingPunct="0">
              <a:lnSpc>
                <a:spcPct val="100000"/>
              </a:lnSpc>
              <a:spcBef>
                <a:spcPct val="0"/>
              </a:spcBef>
              <a:spcAft>
                <a:spcPct val="0"/>
              </a:spcAft>
              <a:buClrTx/>
              <a:buSzTx/>
              <a:buFontTx/>
              <a:buNone/>
              <a:tabLst/>
              <a:defRPr/>
            </a:pPr>
            <a:fld id="{0E201736-1197-4A27-ABBB-E9962AE35892}" type="slidenum">
              <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rPr>
              <a:pPr marL="0" marR="0" lvl="0" indent="0" algn="r" defTabSz="931863" rtl="0" eaLnBrk="0" fontAlgn="base" latinLnBrk="0" hangingPunct="0">
                <a:lnSpc>
                  <a:spcPct val="100000"/>
                </a:lnSpc>
                <a:spcBef>
                  <a:spcPct val="0"/>
                </a:spcBef>
                <a:spcAft>
                  <a:spcPct val="0"/>
                </a:spcAft>
                <a:buClrTx/>
                <a:buSzTx/>
                <a:buFontTx/>
                <a:buNone/>
                <a:tabLst/>
                <a:defRPr/>
              </a:pPr>
              <a:t>1</a:t>
            </a:fld>
            <a:endPar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FA07798-474F-4D47-9579-7E78B7792D58}"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86610544-D61D-41EF-825C-80F2C6D5C961}"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C357478-7898-488C-9B8B-2AC10605AB15}"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1F829D18-767B-4569-BEB8-D18691116F0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p:cNvSpPr>
            <a:spLocks noGrp="1"/>
          </p:cNvSpPr>
          <p:nvPr>
            <p:ph type="sldNum" sz="quarter" idx="12"/>
          </p:nvPr>
        </p:nvSpPr>
        <p:spPr/>
        <p:txBody>
          <a:bodyPr/>
          <a:lstStyle>
            <a:lvl1pPr>
              <a:defRPr/>
            </a:lvl1pPr>
          </a:lstStyle>
          <a:p>
            <a:fld id="{E2025340-754E-4979-8ACA-4E6B0289B5C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p:cNvSpPr>
            <a:spLocks noGrp="1"/>
          </p:cNvSpPr>
          <p:nvPr>
            <p:ph type="sldNum" sz="quarter" idx="12"/>
          </p:nvPr>
        </p:nvSpPr>
        <p:spPr/>
        <p:txBody>
          <a:bodyPr/>
          <a:lstStyle>
            <a:lvl1pPr>
              <a:defRPr/>
            </a:lvl1pPr>
          </a:lstStyle>
          <a:p>
            <a:fld id="{CBA7ABC8-F110-4605-BBFD-07CE6E997721}"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p:cNvSpPr>
            <a:spLocks noGrp="1"/>
          </p:cNvSpPr>
          <p:nvPr>
            <p:ph type="sldNum" sz="quarter" idx="12"/>
          </p:nvPr>
        </p:nvSpPr>
        <p:spPr/>
        <p:txBody>
          <a:bodyPr/>
          <a:lstStyle>
            <a:lvl1pPr>
              <a:defRPr/>
            </a:lvl1pPr>
          </a:lstStyle>
          <a:p>
            <a:fld id="{FC4058E2-1A2E-48E8-93A1-0990DFD8C570}"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9EE43F37-EB22-43CB-9D3A-F4BA35B7583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8EBFB5C3-0862-4923-A21C-B6921C33D51A}"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A33CC379-915D-41D3-80F7-B166302A0D50}"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C2EEEA07-A8F0-4AA0-A174-D74E76FF7C9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p:cNvSpPr txBox="1">
            <a:spLocks noChangeArrowheads="1"/>
          </p:cNvSpPr>
          <p:nvPr/>
        </p:nvSpPr>
        <p:spPr bwMode="auto">
          <a:xfrm>
            <a:off x="457200" y="6400800"/>
            <a:ext cx="946150" cy="228600"/>
          </a:xfrm>
          <a:prstGeom prst="rect">
            <a:avLst/>
          </a:prstGeom>
          <a:noFill/>
          <a:ln>
            <a:noFill/>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22-04-2021</a:t>
            </a:fld>
            <a:endParaRPr lang="da-DK" altLang="en-US" sz="900" b="0">
              <a:solidFill>
                <a:srgbClr val="CCCCCC"/>
              </a:solidFill>
              <a:latin typeface="Frutiger 57Cn" pitchFamily="34" charset="0"/>
            </a:endParaRPr>
          </a:p>
        </p:txBody>
      </p:sp>
      <p:sp>
        <p:nvSpPr>
          <p:cNvPr id="1027" name="Text Box 26"/>
          <p:cNvSpPr txBox="1">
            <a:spLocks noChangeArrowheads="1"/>
          </p:cNvSpPr>
          <p:nvPr/>
        </p:nvSpPr>
        <p:spPr bwMode="auto">
          <a:xfrm>
            <a:off x="7924800" y="6400800"/>
            <a:ext cx="762000" cy="228600"/>
          </a:xfrm>
          <a:prstGeom prst="rect">
            <a:avLst/>
          </a:prstGeom>
          <a:noFill/>
          <a:ln>
            <a:noFill/>
          </a:ln>
        </p:spPr>
        <p:txBody>
          <a:bodyPr>
            <a:spAutoFit/>
          </a:bodyPr>
          <a:lstStyle/>
          <a:p>
            <a:pPr algn="r">
              <a:spcBef>
                <a:spcPct val="50000"/>
              </a:spcBef>
            </a:pPr>
            <a:r>
              <a:rPr lang="da-DK" altLang="en-US" sz="900" b="0">
                <a:solidFill>
                  <a:srgbClr val="CCCCCC"/>
                </a:solidFill>
                <a:latin typeface="Frutiger 57Cn" pitchFamily="34" charset="0"/>
              </a:rPr>
              <a:t>Side </a:t>
            </a:r>
            <a:fld id="{D26F1440-B8AF-495E-902E-645095F729A0}"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p:cNvSpPr txBox="1">
            <a:spLocks noChangeArrowheads="1"/>
          </p:cNvSpPr>
          <p:nvPr userDrawn="1"/>
        </p:nvSpPr>
        <p:spPr bwMode="auto">
          <a:xfrm>
            <a:off x="3286125" y="0"/>
            <a:ext cx="5857875" cy="369888"/>
          </a:xfrm>
          <a:prstGeom prst="rect">
            <a:avLst/>
          </a:prstGeom>
          <a:noFill/>
          <a:ln>
            <a:noFill/>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err="1"/>
              <a:t>Madan</a:t>
            </a:r>
            <a:r>
              <a:rPr lang="en-US" altLang="en-US" sz="1800" i="1" dirty="0"/>
              <a:t>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3"/>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020" r:id="rId1"/>
    <p:sldLayoutId id="2147486021" r:id="rId2"/>
    <p:sldLayoutId id="2147486022" r:id="rId3"/>
    <p:sldLayoutId id="2147486023" r:id="rId4"/>
    <p:sldLayoutId id="2147486024" r:id="rId5"/>
    <p:sldLayoutId id="2147486025" r:id="rId6"/>
    <p:sldLayoutId id="2147486026" r:id="rId7"/>
    <p:sldLayoutId id="2147486027" r:id="rId8"/>
    <p:sldLayoutId id="2147486028" r:id="rId9"/>
    <p:sldLayoutId id="2147486029" r:id="rId10"/>
    <p:sldLayoutId id="2147486030"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ADBB4AB-9675-411B-8A12-F046E6E40D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031" r:id="rId1"/>
    <p:sldLayoutId id="2147486032" r:id="rId2"/>
    <p:sldLayoutId id="2147486033" r:id="rId3"/>
    <p:sldLayoutId id="2147486034" r:id="rId4"/>
    <p:sldLayoutId id="2147486035" r:id="rId5"/>
    <p:sldLayoutId id="2147486036" r:id="rId6"/>
    <p:sldLayoutId id="2147486037" r:id="rId7"/>
    <p:sldLayoutId id="2147486038" r:id="rId8"/>
    <p:sldLayoutId id="2147486039" r:id="rId9"/>
    <p:sldLayoutId id="2147486040" r:id="rId10"/>
    <p:sldLayoutId id="2147486041"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hyperlink" Target="http://weblog.burningbird.net/fires/001936.ht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alaskanessences.com/gembig/Pyrite.jpg"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www.alaskanessences.com/gembig/Pyrite.jpg" TargetMode="External"/><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bwMode="auto">
          <a:xfrm>
            <a:off x="263079" y="1126342"/>
            <a:ext cx="8731696" cy="1510570"/>
          </a:xfrm>
          <a:noFill/>
          <a:ln>
            <a:miter lim="800000"/>
            <a:headEnd/>
            <a:tailEnd/>
          </a:ln>
        </p:spPr>
        <p:txBody>
          <a:bodyPr vert="horz" wrap="square" lIns="91440" tIns="45720" rIns="91440" bIns="45720" numCol="1" anchor="t" anchorCtr="0" compatLnSpc="1">
            <a:prstTxWarp prst="textNoShape">
              <a:avLst/>
            </a:prstTxWarp>
          </a:bodyPr>
          <a:lstStyle/>
          <a:p>
            <a:pPr>
              <a:spcBef>
                <a:spcPts val="0"/>
              </a:spcBef>
            </a:pPr>
            <a:r>
              <a:rPr lang="en-US" sz="36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UNIT –I: </a:t>
            </a:r>
            <a:r>
              <a:rPr kumimoji="0" lang="en-US" sz="2800" b="1" i="0" u="none" strike="noStrike" kern="0" cap="none" spc="0" normalizeH="0" baseline="0" noProof="0" dirty="0">
                <a:ln>
                  <a:noFill/>
                </a:ln>
                <a:solidFill>
                  <a:srgbClr val="00B05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Crystal Structures and X-ray Diffraction</a:t>
            </a:r>
          </a:p>
          <a:p>
            <a:pPr>
              <a:spcBef>
                <a:spcPts val="0"/>
              </a:spcBef>
            </a:pPr>
            <a:r>
              <a:rPr lang="en-US" altLang="en-US" sz="32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Lecture-1</a:t>
            </a:r>
          </a:p>
          <a:p>
            <a:pPr>
              <a:spcBef>
                <a:spcPts val="0"/>
              </a:spcBef>
            </a:pPr>
            <a:r>
              <a:rPr lang="en-US" altLang="en-US"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By- </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Prof. B. K. Pandey, Dept. of Physics and Material Science </a:t>
            </a:r>
          </a:p>
          <a:p>
            <a:pPr>
              <a:spcBef>
                <a:spcPts val="0"/>
              </a:spcBef>
            </a:pPr>
            <a:endParaRPr lang="en-US" altLang="en-US" sz="3600" b="1" dirty="0">
              <a:solidFill>
                <a:srgbClr val="00B050"/>
              </a:solidFill>
            </a:endParaRPr>
          </a:p>
        </p:txBody>
      </p:sp>
      <p:sp>
        <p:nvSpPr>
          <p:cNvPr id="16387" name="AutoShape 4" descr="http://www.mmmut.ac.in/images/logo1.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16388" name="Title 3"/>
          <p:cNvSpPr>
            <a:spLocks noGrp="1" noChangeArrowheads="1"/>
          </p:cNvSpPr>
          <p:nvPr>
            <p:ph type="ctrTitle"/>
          </p:nvPr>
        </p:nvSpPr>
        <p:spPr bwMode="auto">
          <a:xfrm>
            <a:off x="1259632" y="479986"/>
            <a:ext cx="7621289" cy="79767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a:latin typeface="Times New Roman" panose="02020603050405020304" pitchFamily="18" charset="0"/>
                <a:ea typeface="Times New Roman" panose="02020603050405020304" pitchFamily="18" charset="0"/>
              </a:rPr>
              <a:t>B</a:t>
            </a:r>
            <a:r>
              <a:rPr lang="en-US" sz="3600" b="1" dirty="0">
                <a:effectLst/>
                <a:latin typeface="Times New Roman" panose="02020603050405020304" pitchFamily="18" charset="0"/>
                <a:ea typeface="Times New Roman" panose="02020603050405020304" pitchFamily="18" charset="0"/>
              </a:rPr>
              <a:t>PM: 2 Engineering Physics-II</a:t>
            </a:r>
            <a:endParaRPr lang="en-IN" altLang="en-US" sz="3600" dirty="0">
              <a:solidFill>
                <a:schemeClr val="tx1"/>
              </a:solidFill>
            </a:endParaRPr>
          </a:p>
        </p:txBody>
      </p:sp>
      <p:sp>
        <p:nvSpPr>
          <p:cNvPr id="2" name="AutoShape 2">
            <a:extLst>
              <a:ext uri="{FF2B5EF4-FFF2-40B4-BE49-F238E27FC236}">
                <a16:creationId xmlns:a16="http://schemas.microsoft.com/office/drawing/2014/main" id="{D4B60E9F-8519-49F7-8CAB-AB027B4A2F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 name="AutoShape 4">
            <a:extLst>
              <a:ext uri="{FF2B5EF4-FFF2-40B4-BE49-F238E27FC236}">
                <a16:creationId xmlns:a16="http://schemas.microsoft.com/office/drawing/2014/main" id="{1152E7F7-2B4D-4A1C-AB06-0D09E2575E0A}"/>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pic>
        <p:nvPicPr>
          <p:cNvPr id="5" name="Picture 4" descr="A picture containing echinoderm&#10;&#10;Description automatically generated">
            <a:extLst>
              <a:ext uri="{FF2B5EF4-FFF2-40B4-BE49-F238E27FC236}">
                <a16:creationId xmlns:a16="http://schemas.microsoft.com/office/drawing/2014/main" id="{BA267A06-0EB4-4289-BAF9-5967E223A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789" y="2636912"/>
            <a:ext cx="3581611" cy="3581611"/>
          </a:xfrm>
          <a:prstGeom prst="rect">
            <a:avLst/>
          </a:prstGeom>
        </p:spPr>
      </p:pic>
      <p:pic>
        <p:nvPicPr>
          <p:cNvPr id="6" name="Picture 2">
            <a:extLst>
              <a:ext uri="{FF2B5EF4-FFF2-40B4-BE49-F238E27FC236}">
                <a16:creationId xmlns:a16="http://schemas.microsoft.com/office/drawing/2014/main" id="{B3F3DD6F-12E8-4224-B90B-18A986543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111" y="2636912"/>
            <a:ext cx="3221572" cy="32215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F355000-6746-4A0C-846E-CDE5DC52A71A}"/>
              </a:ext>
            </a:extLst>
          </p:cNvPr>
          <p:cNvSpPr txBox="1"/>
          <p:nvPr/>
        </p:nvSpPr>
        <p:spPr>
          <a:xfrm>
            <a:off x="4932040" y="5916349"/>
            <a:ext cx="4211960" cy="461665"/>
          </a:xfrm>
          <a:prstGeom prst="rect">
            <a:avLst/>
          </a:prstGeom>
          <a:noFill/>
        </p:spPr>
        <p:txBody>
          <a:bodyPr wrap="square">
            <a:spAutoFit/>
          </a:bodyPr>
          <a:lstStyle/>
          <a:p>
            <a:r>
              <a:rPr lang="en-US" altLang="en-US"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A</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uguste-</a:t>
            </a:r>
            <a:r>
              <a:rPr lang="en-US" altLang="en-US"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B</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ravais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Text Box 6">
            <a:extLst>
              <a:ext uri="{FF2B5EF4-FFF2-40B4-BE49-F238E27FC236}">
                <a16:creationId xmlns:a16="http://schemas.microsoft.com/office/drawing/2014/main" id="{1E357E32-5E19-489B-AFC1-95404AFF24F5}"/>
              </a:ext>
            </a:extLst>
          </p:cNvPr>
          <p:cNvSpPr txBox="1">
            <a:spLocks noChangeArrowheads="1"/>
          </p:cNvSpPr>
          <p:nvPr/>
        </p:nvSpPr>
        <p:spPr bwMode="auto">
          <a:xfrm>
            <a:off x="3124200" y="381000"/>
            <a:ext cx="29851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dirty="0">
                <a:latin typeface="Abadi" panose="020B0604020104020204" pitchFamily="34" charset="0"/>
              </a:rPr>
              <a:t>Crystalline Solid</a:t>
            </a:r>
            <a:endParaRPr lang="en-GB" altLang="en-US" sz="3200" dirty="0">
              <a:latin typeface="Abadi" panose="020B0604020104020204" pitchFamily="34" charset="0"/>
            </a:endParaRPr>
          </a:p>
        </p:txBody>
      </p:sp>
      <p:sp>
        <p:nvSpPr>
          <p:cNvPr id="6" name="Rectangle 15">
            <a:extLst>
              <a:ext uri="{FF2B5EF4-FFF2-40B4-BE49-F238E27FC236}">
                <a16:creationId xmlns:a16="http://schemas.microsoft.com/office/drawing/2014/main" id="{D4EF5ED0-AA62-435E-BD8E-E751891DD81C}"/>
              </a:ext>
            </a:extLst>
          </p:cNvPr>
          <p:cNvSpPr txBox="1">
            <a:spLocks noChangeArrowheads="1"/>
          </p:cNvSpPr>
          <p:nvPr/>
        </p:nvSpPr>
        <p:spPr>
          <a:xfrm>
            <a:off x="539750" y="1508541"/>
            <a:ext cx="7920038" cy="2643187"/>
          </a:xfrm>
          <a:prstGeom prst="rect">
            <a:avLst/>
          </a:prstGeom>
        </p:spPr>
        <p:txBody>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r>
              <a:rPr lang="en-GB" sz="2400" b="0" u="sng" kern="0">
                <a:solidFill>
                  <a:srgbClr val="372221"/>
                </a:solidFill>
              </a:rPr>
              <a:t>Crystalline Solid</a:t>
            </a:r>
            <a:r>
              <a:rPr lang="en-GB" sz="2400" b="0" kern="0">
                <a:solidFill>
                  <a:srgbClr val="372221"/>
                </a:solidFill>
              </a:rPr>
              <a:t>  is </a:t>
            </a:r>
            <a:r>
              <a:rPr lang="en-GB" sz="2400" b="0" kern="0"/>
              <a:t>the solid form of a substance   in   which   the   </a:t>
            </a:r>
            <a:r>
              <a:rPr lang="en-GB" sz="2400" b="1" i="1" kern="0"/>
              <a:t>atoms  or molecules </a:t>
            </a:r>
            <a:r>
              <a:rPr lang="en-GB" sz="2400" b="0" kern="0"/>
              <a:t>are  arranged  in  a  definite, repeating pattern in three dimension.</a:t>
            </a:r>
            <a:r>
              <a:rPr lang="en-GB" sz="2400" b="1" kern="0"/>
              <a:t> </a:t>
            </a:r>
            <a:endParaRPr lang="tr-TR" sz="2400" b="1" kern="0"/>
          </a:p>
          <a:p>
            <a:pPr algn="just" eaLnBrk="1" hangingPunct="1"/>
            <a:r>
              <a:rPr lang="tr-TR" sz="2400" b="0" kern="0"/>
              <a:t>Single crystals, ideally </a:t>
            </a:r>
            <a:r>
              <a:rPr lang="tr-TR" sz="2400" b="0" kern="0">
                <a:solidFill>
                  <a:srgbClr val="C00000"/>
                </a:solidFill>
              </a:rPr>
              <a:t>have a high degree of order</a:t>
            </a:r>
            <a:r>
              <a:rPr lang="tr-TR" sz="2400" b="0" kern="0"/>
              <a:t>, or regular geometric periodicity, throughout the </a:t>
            </a:r>
            <a:r>
              <a:rPr lang="tr-TR" sz="2400" b="1" i="1" kern="0"/>
              <a:t>entire volume of the material</a:t>
            </a:r>
            <a:r>
              <a:rPr lang="tr-TR" sz="2400" b="0" kern="0"/>
              <a:t>.</a:t>
            </a:r>
            <a:endParaRPr lang="en-GB" sz="2800" b="0" kern="0" dirty="0"/>
          </a:p>
        </p:txBody>
      </p:sp>
      <p:pic>
        <p:nvPicPr>
          <p:cNvPr id="7" name="Picture 16">
            <a:extLst>
              <a:ext uri="{FF2B5EF4-FFF2-40B4-BE49-F238E27FC236}">
                <a16:creationId xmlns:a16="http://schemas.microsoft.com/office/drawing/2014/main" id="{D66C9817-2C79-42C3-AD22-C66863528908}"/>
              </a:ext>
            </a:extLst>
          </p:cNvPr>
          <p:cNvPicPr>
            <a:picLocks noChangeAspect="1" noChangeArrowheads="1"/>
          </p:cNvPicPr>
          <p:nvPr/>
        </p:nvPicPr>
        <p:blipFill>
          <a:blip r:embed="rId2"/>
          <a:srcRect r="27267" b="4111"/>
          <a:stretch>
            <a:fillRect/>
          </a:stretch>
        </p:blipFill>
        <p:spPr>
          <a:xfrm>
            <a:off x="684213" y="4214813"/>
            <a:ext cx="2303462" cy="1500187"/>
          </a:xfrm>
          <a:prstGeom prst="rect">
            <a:avLst/>
          </a:prstGeom>
          <a:noFill/>
        </p:spPr>
      </p:pic>
      <p:pic>
        <p:nvPicPr>
          <p:cNvPr id="8" name="Picture 10" descr="FG03_05">
            <a:extLst>
              <a:ext uri="{FF2B5EF4-FFF2-40B4-BE49-F238E27FC236}">
                <a16:creationId xmlns:a16="http://schemas.microsoft.com/office/drawing/2014/main" id="{B2EDD248-8EEF-4409-83FD-D803ED533C4C}"/>
              </a:ext>
            </a:extLst>
          </p:cNvPr>
          <p:cNvPicPr>
            <a:picLocks noChangeAspect="1" noChangeArrowheads="1"/>
          </p:cNvPicPr>
          <p:nvPr/>
        </p:nvPicPr>
        <p:blipFill>
          <a:blip r:embed="rId3">
            <a:lum contrast="18000"/>
          </a:blip>
          <a:srcRect r="-854" b="50208"/>
          <a:stretch>
            <a:fillRect/>
          </a:stretch>
        </p:blipFill>
        <p:spPr>
          <a:xfrm>
            <a:off x="3779912" y="4214813"/>
            <a:ext cx="1873250" cy="2071688"/>
          </a:xfrm>
          <a:prstGeom prst="rect">
            <a:avLst/>
          </a:prstGeom>
          <a:noFill/>
        </p:spPr>
      </p:pic>
      <p:pic>
        <p:nvPicPr>
          <p:cNvPr id="9" name="Picture 6" descr="crys_not_crys">
            <a:extLst>
              <a:ext uri="{FF2B5EF4-FFF2-40B4-BE49-F238E27FC236}">
                <a16:creationId xmlns:a16="http://schemas.microsoft.com/office/drawing/2014/main" id="{347FD978-2D52-4968-B2CB-FF29CEDABC29}"/>
              </a:ext>
            </a:extLst>
          </p:cNvPr>
          <p:cNvPicPr>
            <a:picLocks noChangeAspect="1" noChangeArrowheads="1"/>
          </p:cNvPicPr>
          <p:nvPr/>
        </p:nvPicPr>
        <p:blipFill>
          <a:blip r:embed="rId4">
            <a:lum contrast="12000"/>
          </a:blip>
          <a:srcRect l="62006" t="12576" r="6729" b="35876"/>
          <a:stretch>
            <a:fillRect/>
          </a:stretch>
        </p:blipFill>
        <p:spPr bwMode="auto">
          <a:xfrm>
            <a:off x="6408737" y="4000500"/>
            <a:ext cx="2051050" cy="1928812"/>
          </a:xfrm>
          <a:prstGeom prst="rect">
            <a:avLst/>
          </a:prstGeom>
          <a:noFill/>
          <a:ln w="9525">
            <a:noFill/>
            <a:miter lim="800000"/>
            <a:headEnd/>
            <a:tailEnd/>
          </a:ln>
        </p:spPr>
      </p:pic>
      <p:sp>
        <p:nvSpPr>
          <p:cNvPr id="10" name="AutoShape 18">
            <a:extLst>
              <a:ext uri="{FF2B5EF4-FFF2-40B4-BE49-F238E27FC236}">
                <a16:creationId xmlns:a16="http://schemas.microsoft.com/office/drawing/2014/main" id="{F183B507-0271-4D35-B91D-C723545A9E55}"/>
              </a:ext>
            </a:extLst>
          </p:cNvPr>
          <p:cNvSpPr>
            <a:spLocks noChangeArrowheads="1"/>
          </p:cNvSpPr>
          <p:nvPr/>
        </p:nvSpPr>
        <p:spPr bwMode="auto">
          <a:xfrm>
            <a:off x="5850086" y="4915244"/>
            <a:ext cx="431800" cy="476250"/>
          </a:xfrm>
          <a:prstGeom prst="leftRightArrow">
            <a:avLst>
              <a:gd name="adj1" fmla="val 50000"/>
              <a:gd name="adj2" fmla="val 20000"/>
            </a:avLst>
          </a:prstGeom>
          <a:solidFill>
            <a:schemeClr val="accent1"/>
          </a:solidFill>
          <a:ln w="9525" algn="ctr">
            <a:noFill/>
            <a:miter lim="800000"/>
            <a:headEnd/>
            <a:tailEnd/>
          </a:ln>
        </p:spPr>
        <p:txBody>
          <a:bodyPr wrap="none" anchor="ctr"/>
          <a:lstStyle/>
          <a:p>
            <a:pPr marL="447675" indent="-447675" algn="ctr">
              <a:lnSpc>
                <a:spcPct val="80000"/>
              </a:lnSpc>
              <a:spcBef>
                <a:spcPct val="20000"/>
              </a:spcBef>
              <a:buClr>
                <a:schemeClr val="accent1"/>
              </a:buClr>
              <a:buSzPct val="70000"/>
              <a:buFont typeface="Wingdings" pitchFamily="2" charset="2"/>
              <a:buNone/>
            </a:pPr>
            <a:endParaRPr lang="tr-TR"/>
          </a:p>
        </p:txBody>
      </p:sp>
      <p:sp>
        <p:nvSpPr>
          <p:cNvPr id="11" name="AutoShape 18">
            <a:extLst>
              <a:ext uri="{FF2B5EF4-FFF2-40B4-BE49-F238E27FC236}">
                <a16:creationId xmlns:a16="http://schemas.microsoft.com/office/drawing/2014/main" id="{ED784348-C5BD-44A1-87D0-113EAF5119FD}"/>
              </a:ext>
            </a:extLst>
          </p:cNvPr>
          <p:cNvSpPr>
            <a:spLocks noChangeArrowheads="1"/>
          </p:cNvSpPr>
          <p:nvPr/>
        </p:nvSpPr>
        <p:spPr bwMode="auto">
          <a:xfrm>
            <a:off x="3367088" y="4938713"/>
            <a:ext cx="431800" cy="476250"/>
          </a:xfrm>
          <a:prstGeom prst="leftRightArrow">
            <a:avLst>
              <a:gd name="adj1" fmla="val 50000"/>
              <a:gd name="adj2" fmla="val 20000"/>
            </a:avLst>
          </a:prstGeom>
          <a:solidFill>
            <a:schemeClr val="accent1"/>
          </a:solidFill>
          <a:ln w="9525" algn="ctr">
            <a:noFill/>
            <a:miter lim="800000"/>
            <a:headEnd/>
            <a:tailEnd/>
          </a:ln>
        </p:spPr>
        <p:txBody>
          <a:bodyPr wrap="none" anchor="ctr"/>
          <a:lstStyle/>
          <a:p>
            <a:pPr marL="447675" indent="-447675" algn="ctr">
              <a:lnSpc>
                <a:spcPct val="80000"/>
              </a:lnSpc>
              <a:spcBef>
                <a:spcPct val="20000"/>
              </a:spcBef>
              <a:buClr>
                <a:schemeClr val="accent1"/>
              </a:buClr>
              <a:buSzPct val="70000"/>
              <a:buFont typeface="Wingdings" pitchFamily="2" charset="2"/>
              <a:buNone/>
            </a:pPr>
            <a:endParaRPr lang="tr-T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dissolve">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utoUpdateAnimBg="0"/>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ext Box 6">
            <a:extLst>
              <a:ext uri="{FF2B5EF4-FFF2-40B4-BE49-F238E27FC236}">
                <a16:creationId xmlns:a16="http://schemas.microsoft.com/office/drawing/2014/main" id="{9360A2A1-7B16-40F6-A9D0-845DCD1F6C46}"/>
              </a:ext>
            </a:extLst>
          </p:cNvPr>
          <p:cNvSpPr txBox="1">
            <a:spLocks noChangeArrowheads="1"/>
          </p:cNvSpPr>
          <p:nvPr/>
        </p:nvSpPr>
        <p:spPr bwMode="auto">
          <a:xfrm>
            <a:off x="2874259" y="404664"/>
            <a:ext cx="33954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3200" dirty="0">
                <a:latin typeface="Arial" panose="020B0604020202020204" pitchFamily="34" charset="0"/>
                <a:cs typeface="Arial" panose="020B0604020202020204" pitchFamily="34" charset="0"/>
              </a:rPr>
              <a:t>Crystalline Solid</a:t>
            </a:r>
            <a:endParaRPr lang="en-GB" altLang="en-US" sz="3200" dirty="0">
              <a:latin typeface="Arial" panose="020B0604020202020204" pitchFamily="34" charset="0"/>
              <a:cs typeface="Arial" panose="020B0604020202020204" pitchFamily="34" charset="0"/>
            </a:endParaRPr>
          </a:p>
        </p:txBody>
      </p:sp>
      <p:sp>
        <p:nvSpPr>
          <p:cNvPr id="5" name="Rectangle 20">
            <a:extLst>
              <a:ext uri="{FF2B5EF4-FFF2-40B4-BE49-F238E27FC236}">
                <a16:creationId xmlns:a16="http://schemas.microsoft.com/office/drawing/2014/main" id="{0EE17F5E-A29D-4AB6-8576-B418F043ECE6}"/>
              </a:ext>
            </a:extLst>
          </p:cNvPr>
          <p:cNvSpPr>
            <a:spLocks noChangeArrowheads="1"/>
          </p:cNvSpPr>
          <p:nvPr/>
        </p:nvSpPr>
        <p:spPr bwMode="auto">
          <a:xfrm>
            <a:off x="287336" y="1340768"/>
            <a:ext cx="8569325" cy="1800225"/>
          </a:xfrm>
          <a:prstGeom prst="rect">
            <a:avLst/>
          </a:prstGeom>
          <a:noFill/>
          <a:ln w="9525">
            <a:noFill/>
            <a:miter lim="800000"/>
            <a:headEnd/>
            <a:tailEnd/>
          </a:ln>
        </p:spPr>
        <p:txBody>
          <a:bodyPr/>
          <a:lstStyle/>
          <a:p>
            <a:pPr marL="447675" indent="-447675" algn="just">
              <a:spcBef>
                <a:spcPct val="20000"/>
              </a:spcBef>
              <a:buClr>
                <a:schemeClr val="accent1"/>
              </a:buClr>
              <a:buSzPct val="70000"/>
              <a:buFont typeface="Wingdings" pitchFamily="2" charset="2"/>
              <a:buChar char="n"/>
            </a:pPr>
            <a:r>
              <a:rPr lang="en-GB" sz="2400" u="sng" dirty="0">
                <a:solidFill>
                  <a:schemeClr val="tx2"/>
                </a:solidFill>
              </a:rPr>
              <a:t>Single crystal</a:t>
            </a:r>
            <a:r>
              <a:rPr lang="en-GB" sz="2400" dirty="0">
                <a:solidFill>
                  <a:schemeClr val="tx2"/>
                </a:solidFill>
              </a:rPr>
              <a:t> </a:t>
            </a:r>
            <a:r>
              <a:rPr lang="en-GB" sz="2400" dirty="0"/>
              <a:t>has an atomic structure that repeats periodically across its whole volume. Even at infinite length scales, each atom is related to every other equivalent atom in the structure by translational symmetry</a:t>
            </a:r>
          </a:p>
        </p:txBody>
      </p:sp>
      <p:pic>
        <p:nvPicPr>
          <p:cNvPr id="6" name="Picture 4" descr="Diagram showing the range of translational periodicity in materials">
            <a:extLst>
              <a:ext uri="{FF2B5EF4-FFF2-40B4-BE49-F238E27FC236}">
                <a16:creationId xmlns:a16="http://schemas.microsoft.com/office/drawing/2014/main" id="{F5B370DB-9A99-4976-B966-CEA1E3EFCB6F}"/>
              </a:ext>
            </a:extLst>
          </p:cNvPr>
          <p:cNvPicPr>
            <a:picLocks noChangeArrowheads="1"/>
          </p:cNvPicPr>
          <p:nvPr/>
        </p:nvPicPr>
        <p:blipFill>
          <a:blip r:embed="rId2"/>
          <a:srcRect r="67165" b="29172"/>
          <a:stretch>
            <a:fillRect/>
          </a:stretch>
        </p:blipFill>
        <p:spPr>
          <a:xfrm>
            <a:off x="683568" y="3492322"/>
            <a:ext cx="1944216" cy="2024910"/>
          </a:xfrm>
          <a:prstGeom prst="rect">
            <a:avLst/>
          </a:prstGeom>
          <a:noFill/>
        </p:spPr>
      </p:pic>
      <p:pic>
        <p:nvPicPr>
          <p:cNvPr id="7" name="Picture 16">
            <a:extLst>
              <a:ext uri="{FF2B5EF4-FFF2-40B4-BE49-F238E27FC236}">
                <a16:creationId xmlns:a16="http://schemas.microsoft.com/office/drawing/2014/main" id="{B5A04886-D8D6-4F9D-A831-D010333E40CA}"/>
              </a:ext>
            </a:extLst>
          </p:cNvPr>
          <p:cNvPicPr>
            <a:picLocks noChangeAspect="1" noChangeArrowheads="1"/>
          </p:cNvPicPr>
          <p:nvPr/>
        </p:nvPicPr>
        <p:blipFill>
          <a:blip r:embed="rId3"/>
          <a:srcRect/>
          <a:stretch>
            <a:fillRect/>
          </a:stretch>
        </p:blipFill>
        <p:spPr bwMode="auto">
          <a:xfrm>
            <a:off x="2483768" y="3492322"/>
            <a:ext cx="2270687" cy="2014537"/>
          </a:xfrm>
          <a:prstGeom prst="rect">
            <a:avLst/>
          </a:prstGeom>
          <a:noFill/>
          <a:ln w="9525">
            <a:noFill/>
            <a:miter lim="800000"/>
            <a:headEnd/>
            <a:tailEnd/>
          </a:ln>
        </p:spPr>
      </p:pic>
      <p:sp>
        <p:nvSpPr>
          <p:cNvPr id="8" name="Text Box 5">
            <a:extLst>
              <a:ext uri="{FF2B5EF4-FFF2-40B4-BE49-F238E27FC236}">
                <a16:creationId xmlns:a16="http://schemas.microsoft.com/office/drawing/2014/main" id="{6837EBA4-1E17-46FF-89D0-2858E67A7DB1}"/>
              </a:ext>
            </a:extLst>
          </p:cNvPr>
          <p:cNvSpPr txBox="1">
            <a:spLocks noChangeArrowheads="1"/>
          </p:cNvSpPr>
          <p:nvPr/>
        </p:nvSpPr>
        <p:spPr bwMode="auto">
          <a:xfrm>
            <a:off x="1493337" y="5661025"/>
            <a:ext cx="1708150" cy="366713"/>
          </a:xfrm>
          <a:prstGeom prst="rect">
            <a:avLst/>
          </a:prstGeom>
          <a:noFill/>
          <a:ln w="9525">
            <a:noFill/>
            <a:miter lim="800000"/>
            <a:headEnd/>
            <a:tailEnd/>
          </a:ln>
        </p:spPr>
        <p:txBody>
          <a:bodyPr wrap="none">
            <a:spAutoFit/>
          </a:bodyPr>
          <a:lstStyle/>
          <a:p>
            <a:r>
              <a:rPr lang="tr-TR" dirty="0"/>
              <a:t>Single Crystal</a:t>
            </a:r>
            <a:endParaRPr lang="en-US" dirty="0"/>
          </a:p>
        </p:txBody>
      </p:sp>
      <p:pic>
        <p:nvPicPr>
          <p:cNvPr id="9" name="Picture 7" descr="pyrite.jpg">
            <a:hlinkClick r:id="rId4"/>
            <a:extLst>
              <a:ext uri="{FF2B5EF4-FFF2-40B4-BE49-F238E27FC236}">
                <a16:creationId xmlns:a16="http://schemas.microsoft.com/office/drawing/2014/main" id="{7A47A3C5-9C48-4FC2-8BD1-D8CC03683F8E}"/>
              </a:ext>
            </a:extLst>
          </p:cNvPr>
          <p:cNvPicPr>
            <a:picLocks noChangeAspect="1" noChangeArrowheads="1"/>
          </p:cNvPicPr>
          <p:nvPr/>
        </p:nvPicPr>
        <p:blipFill>
          <a:blip r:embed="rId5"/>
          <a:srcRect/>
          <a:stretch>
            <a:fillRect/>
          </a:stretch>
        </p:blipFill>
        <p:spPr bwMode="auto">
          <a:xfrm>
            <a:off x="4686544" y="3265309"/>
            <a:ext cx="2879725" cy="2241550"/>
          </a:xfrm>
          <a:prstGeom prst="rect">
            <a:avLst/>
          </a:prstGeom>
          <a:noFill/>
          <a:ln w="9525">
            <a:noFill/>
            <a:miter lim="800000"/>
            <a:headEnd/>
            <a:tailEnd/>
          </a:ln>
        </p:spPr>
      </p:pic>
      <p:sp>
        <p:nvSpPr>
          <p:cNvPr id="10" name="AutoShape 9">
            <a:extLst>
              <a:ext uri="{FF2B5EF4-FFF2-40B4-BE49-F238E27FC236}">
                <a16:creationId xmlns:a16="http://schemas.microsoft.com/office/drawing/2014/main" id="{12E0CCB2-7B0F-490C-A2C5-D75B0CF89CBE}"/>
              </a:ext>
            </a:extLst>
          </p:cNvPr>
          <p:cNvSpPr>
            <a:spLocks noChangeArrowheads="1"/>
          </p:cNvSpPr>
          <p:nvPr/>
        </p:nvSpPr>
        <p:spPr bwMode="auto">
          <a:xfrm>
            <a:off x="6245689" y="3794918"/>
            <a:ext cx="1368425" cy="144463"/>
          </a:xfrm>
          <a:prstGeom prst="rightArrow">
            <a:avLst>
              <a:gd name="adj1" fmla="val 50000"/>
              <a:gd name="adj2" fmla="val 236812"/>
            </a:avLst>
          </a:prstGeom>
          <a:solidFill>
            <a:schemeClr val="accent1"/>
          </a:solidFill>
          <a:ln w="9525">
            <a:noFill/>
            <a:miter lim="800000"/>
            <a:headEnd/>
            <a:tailEnd/>
          </a:ln>
          <a:effectLst>
            <a:prstShdw prst="shdw11">
              <a:srgbClr val="808080">
                <a:alpha val="50000"/>
              </a:srgbClr>
            </a:prstShdw>
          </a:effectLst>
        </p:spPr>
        <p:txBody>
          <a:bodyPr wrap="none" anchor="ctr"/>
          <a:lstStyle/>
          <a:p>
            <a:endParaRPr lang="tr-TR">
              <a:latin typeface="Calibri" pitchFamily="34" charset="0"/>
            </a:endParaRPr>
          </a:p>
        </p:txBody>
      </p:sp>
      <p:sp>
        <p:nvSpPr>
          <p:cNvPr id="11" name="AutoShape 9">
            <a:extLst>
              <a:ext uri="{FF2B5EF4-FFF2-40B4-BE49-F238E27FC236}">
                <a16:creationId xmlns:a16="http://schemas.microsoft.com/office/drawing/2014/main" id="{30CA3FDB-FAF6-428B-97C4-FFF4CF8A3D25}"/>
              </a:ext>
            </a:extLst>
          </p:cNvPr>
          <p:cNvSpPr>
            <a:spLocks noChangeArrowheads="1"/>
          </p:cNvSpPr>
          <p:nvPr/>
        </p:nvSpPr>
        <p:spPr bwMode="auto">
          <a:xfrm>
            <a:off x="7027799" y="5126568"/>
            <a:ext cx="780261" cy="144463"/>
          </a:xfrm>
          <a:prstGeom prst="rightArrow">
            <a:avLst>
              <a:gd name="adj1" fmla="val 50000"/>
              <a:gd name="adj2" fmla="val 236812"/>
            </a:avLst>
          </a:prstGeom>
          <a:solidFill>
            <a:schemeClr val="accent1"/>
          </a:solidFill>
          <a:ln w="9525">
            <a:noFill/>
            <a:miter lim="800000"/>
            <a:headEnd/>
            <a:tailEnd/>
          </a:ln>
          <a:effectLst>
            <a:prstShdw prst="shdw11">
              <a:srgbClr val="808080">
                <a:alpha val="50000"/>
              </a:srgbClr>
            </a:prstShdw>
          </a:effectLst>
        </p:spPr>
        <p:txBody>
          <a:bodyPr wrap="none" anchor="ctr"/>
          <a:lstStyle/>
          <a:p>
            <a:endParaRPr lang="tr-TR">
              <a:latin typeface="Calibri" pitchFamily="34" charset="0"/>
            </a:endParaRPr>
          </a:p>
        </p:txBody>
      </p:sp>
      <p:sp>
        <p:nvSpPr>
          <p:cNvPr id="18" name="Text Box 11">
            <a:extLst>
              <a:ext uri="{FF2B5EF4-FFF2-40B4-BE49-F238E27FC236}">
                <a16:creationId xmlns:a16="http://schemas.microsoft.com/office/drawing/2014/main" id="{68133D88-CC36-4980-AFC0-DCC243DDEADA}"/>
              </a:ext>
            </a:extLst>
          </p:cNvPr>
          <p:cNvSpPr txBox="1">
            <a:spLocks noChangeArrowheads="1"/>
          </p:cNvSpPr>
          <p:nvPr/>
        </p:nvSpPr>
        <p:spPr bwMode="auto">
          <a:xfrm>
            <a:off x="7530475" y="3492322"/>
            <a:ext cx="1585692" cy="707886"/>
          </a:xfrm>
          <a:prstGeom prst="rect">
            <a:avLst/>
          </a:prstGeom>
          <a:noFill/>
          <a:ln w="9525">
            <a:noFill/>
            <a:miter lim="800000"/>
            <a:headEnd/>
            <a:tailEnd/>
          </a:ln>
        </p:spPr>
        <p:txBody>
          <a:bodyPr wrap="none">
            <a:spAutoFit/>
          </a:bodyPr>
          <a:lstStyle/>
          <a:p>
            <a:pPr algn="ctr"/>
            <a:r>
              <a:rPr lang="tr-TR" sz="2000" dirty="0"/>
              <a:t>Single Pyrite</a:t>
            </a:r>
          </a:p>
          <a:p>
            <a:pPr algn="ctr"/>
            <a:r>
              <a:rPr lang="tr-TR" sz="2000" dirty="0"/>
              <a:t> Crystal</a:t>
            </a:r>
            <a:endParaRPr lang="en-US" sz="2000" dirty="0"/>
          </a:p>
        </p:txBody>
      </p:sp>
      <p:sp>
        <p:nvSpPr>
          <p:cNvPr id="19" name="Text Box 12">
            <a:extLst>
              <a:ext uri="{FF2B5EF4-FFF2-40B4-BE49-F238E27FC236}">
                <a16:creationId xmlns:a16="http://schemas.microsoft.com/office/drawing/2014/main" id="{CE83A124-0011-425E-860F-04AABDDA0E90}"/>
              </a:ext>
            </a:extLst>
          </p:cNvPr>
          <p:cNvSpPr txBox="1">
            <a:spLocks noChangeArrowheads="1"/>
          </p:cNvSpPr>
          <p:nvPr/>
        </p:nvSpPr>
        <p:spPr bwMode="auto">
          <a:xfrm>
            <a:off x="7662504" y="4798973"/>
            <a:ext cx="1481496" cy="707886"/>
          </a:xfrm>
          <a:prstGeom prst="rect">
            <a:avLst/>
          </a:prstGeom>
          <a:noFill/>
          <a:ln w="9525">
            <a:noFill/>
            <a:miter lim="800000"/>
            <a:headEnd/>
            <a:tailEnd/>
          </a:ln>
        </p:spPr>
        <p:txBody>
          <a:bodyPr wrap="none">
            <a:spAutoFit/>
          </a:bodyPr>
          <a:lstStyle/>
          <a:p>
            <a:pPr algn="ctr"/>
            <a:r>
              <a:rPr lang="tr-TR" sz="2000" dirty="0"/>
              <a:t>Amorphous</a:t>
            </a:r>
          </a:p>
          <a:p>
            <a:pPr algn="ctr"/>
            <a:r>
              <a:rPr lang="tr-TR" sz="2000" dirty="0"/>
              <a:t>Solid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dissolve">
                                      <p:cBhvr>
                                        <p:cTn id="7" dur="500"/>
                                        <p:tgtEl>
                                          <p:spTgt spid="532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
                                            <p:txEl>
                                              <p:pRg st="0" end="0"/>
                                            </p:txEl>
                                          </p:spTgt>
                                        </p:tgtEl>
                                        <p:attrNameLst>
                                          <p:attrName>style.visibility</p:attrName>
                                        </p:attrNameLst>
                                      </p:cBhvr>
                                      <p:to>
                                        <p:strVal val="visible"/>
                                      </p:to>
                                    </p:set>
                                    <p:anim calcmode="lin" valueType="num">
                                      <p:cBhvr additive="base">
                                        <p:cTn id="48"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 calcmode="lin" valueType="num">
                                      <p:cBhvr additive="base">
                                        <p:cTn id="52"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9">
                                            <p:txEl>
                                              <p:pRg st="0" end="0"/>
                                            </p:txEl>
                                          </p:spTgt>
                                        </p:tgtEl>
                                        <p:attrNameLst>
                                          <p:attrName>style.visibility</p:attrName>
                                        </p:attrNameLst>
                                      </p:cBhvr>
                                      <p:to>
                                        <p:strVal val="visible"/>
                                      </p:to>
                                    </p:set>
                                    <p:anim calcmode="lin" valueType="num">
                                      <p:cBhvr additive="base">
                                        <p:cTn id="5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9">
                                            <p:txEl>
                                              <p:pRg st="1" end="1"/>
                                            </p:txEl>
                                          </p:spTgt>
                                        </p:tgtEl>
                                        <p:attrNameLst>
                                          <p:attrName>style.visibility</p:attrName>
                                        </p:attrNameLst>
                                      </p:cBhvr>
                                      <p:to>
                                        <p:strVal val="visible"/>
                                      </p:to>
                                    </p:set>
                                    <p:anim calcmode="lin" valueType="num">
                                      <p:cBhvr additive="base">
                                        <p:cTn id="6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P spid="5" grpId="0" build="allAtOnce"/>
      <p:bldP spid="10" grpId="0" animBg="1"/>
      <p:bldP spid="11" grpId="0" animBg="1"/>
      <p:bldP spid="18" grpId="0" build="allAtOnce"/>
      <p:bldP spid="1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ext Box 6">
            <a:extLst>
              <a:ext uri="{FF2B5EF4-FFF2-40B4-BE49-F238E27FC236}">
                <a16:creationId xmlns:a16="http://schemas.microsoft.com/office/drawing/2014/main" id="{1EB89F1C-DA24-4F3A-A9F8-C840456517D8}"/>
              </a:ext>
            </a:extLst>
          </p:cNvPr>
          <p:cNvSpPr txBox="1">
            <a:spLocks noChangeArrowheads="1"/>
          </p:cNvSpPr>
          <p:nvPr/>
        </p:nvSpPr>
        <p:spPr bwMode="auto">
          <a:xfrm>
            <a:off x="2057400" y="381000"/>
            <a:ext cx="41921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dirty="0">
                <a:latin typeface="Arial" panose="020B0604020202020204" pitchFamily="34" charset="0"/>
                <a:cs typeface="Arial" panose="020B0604020202020204" pitchFamily="34" charset="0"/>
              </a:rPr>
              <a:t>Polycrystalline Solid</a:t>
            </a:r>
            <a:endParaRPr lang="en-GB" altLang="en-US" sz="3200" dirty="0">
              <a:latin typeface="Arial" panose="020B0604020202020204" pitchFamily="34" charset="0"/>
              <a:cs typeface="Arial" panose="020B0604020202020204" pitchFamily="34" charset="0"/>
            </a:endParaRPr>
          </a:p>
        </p:txBody>
      </p:sp>
      <p:sp>
        <p:nvSpPr>
          <p:cNvPr id="19" name="Rectangle 30">
            <a:extLst>
              <a:ext uri="{FF2B5EF4-FFF2-40B4-BE49-F238E27FC236}">
                <a16:creationId xmlns:a16="http://schemas.microsoft.com/office/drawing/2014/main" id="{A2126210-91FE-4D88-A544-AFF03D7500C3}"/>
              </a:ext>
            </a:extLst>
          </p:cNvPr>
          <p:cNvSpPr>
            <a:spLocks noChangeArrowheads="1"/>
          </p:cNvSpPr>
          <p:nvPr/>
        </p:nvSpPr>
        <p:spPr bwMode="auto">
          <a:xfrm>
            <a:off x="179512" y="1066800"/>
            <a:ext cx="8964488" cy="2362200"/>
          </a:xfrm>
          <a:prstGeom prst="rect">
            <a:avLst/>
          </a:prstGeom>
          <a:noFill/>
          <a:ln w="9525">
            <a:noFill/>
            <a:miter lim="800000"/>
            <a:headEnd/>
            <a:tailEnd/>
          </a:ln>
        </p:spPr>
        <p:txBody>
          <a:bodyPr/>
          <a:lstStyle/>
          <a:p>
            <a:pPr marL="447675" indent="-447675" algn="just">
              <a:spcBef>
                <a:spcPct val="20000"/>
              </a:spcBef>
              <a:buClr>
                <a:schemeClr val="accent1"/>
              </a:buClr>
              <a:buSzPct val="70000"/>
              <a:buFont typeface="Wingdings" pitchFamily="2" charset="2"/>
              <a:buChar char="n"/>
            </a:pPr>
            <a:r>
              <a:rPr lang="en-GB" sz="2600" u="sng" dirty="0">
                <a:solidFill>
                  <a:schemeClr val="tx2"/>
                </a:solidFill>
              </a:rPr>
              <a:t>Polycrystal</a:t>
            </a:r>
            <a:r>
              <a:rPr lang="en-GB" sz="2600" dirty="0">
                <a:solidFill>
                  <a:schemeClr val="tx2"/>
                </a:solidFill>
              </a:rPr>
              <a:t> </a:t>
            </a:r>
            <a:r>
              <a:rPr lang="en-GB" sz="2600" dirty="0"/>
              <a:t>is a material made up of an aggregate of </a:t>
            </a:r>
            <a:r>
              <a:rPr lang="en-GB" sz="2600" i="1" dirty="0"/>
              <a:t>many small single crystals </a:t>
            </a:r>
            <a:r>
              <a:rPr lang="en-GB" sz="2600" dirty="0"/>
              <a:t>(also called crystallites or grains).</a:t>
            </a:r>
          </a:p>
          <a:p>
            <a:pPr algn="just">
              <a:spcBef>
                <a:spcPct val="20000"/>
              </a:spcBef>
              <a:buClr>
                <a:schemeClr val="accent1"/>
              </a:buClr>
              <a:buSzPct val="70000"/>
            </a:pPr>
            <a:r>
              <a:rPr lang="en-GB" sz="2600" dirty="0"/>
              <a:t> </a:t>
            </a:r>
            <a:endParaRPr lang="tr-TR" sz="2600" dirty="0"/>
          </a:p>
          <a:p>
            <a:pPr marL="447675" indent="-447675" algn="just">
              <a:spcBef>
                <a:spcPct val="20000"/>
              </a:spcBef>
              <a:buClr>
                <a:schemeClr val="accent1"/>
              </a:buClr>
              <a:buSzPct val="70000"/>
              <a:buFont typeface="Wingdings" pitchFamily="2" charset="2"/>
              <a:buChar char="n"/>
            </a:pPr>
            <a:r>
              <a:rPr lang="tr-TR" sz="2600" dirty="0"/>
              <a:t>Polycrystalline material </a:t>
            </a:r>
            <a:r>
              <a:rPr lang="tr-TR" sz="2600" dirty="0">
                <a:solidFill>
                  <a:srgbClr val="C00000"/>
                </a:solidFill>
              </a:rPr>
              <a:t>have a high degree of order over many atomic or molecular </a:t>
            </a:r>
            <a:r>
              <a:rPr lang="tr-TR" sz="2600" dirty="0"/>
              <a:t>dimensions.</a:t>
            </a:r>
          </a:p>
          <a:p>
            <a:pPr marL="447675" indent="-447675" algn="just">
              <a:spcBef>
                <a:spcPct val="20000"/>
              </a:spcBef>
              <a:buClr>
                <a:schemeClr val="accent1"/>
              </a:buClr>
              <a:buSzPct val="70000"/>
              <a:buFont typeface="Wingdings" pitchFamily="2" charset="2"/>
              <a:buNone/>
            </a:pPr>
            <a:r>
              <a:rPr lang="en-GB" sz="3200" dirty="0"/>
              <a:t>	</a:t>
            </a:r>
            <a:endParaRPr lang="tr-TR" sz="1900" u="sng" dirty="0">
              <a:solidFill>
                <a:srgbClr val="372221"/>
              </a:solidFill>
            </a:endParaRPr>
          </a:p>
          <a:p>
            <a:pPr marL="447675" indent="-447675" algn="just">
              <a:spcBef>
                <a:spcPct val="20000"/>
              </a:spcBef>
              <a:buClr>
                <a:schemeClr val="accent1"/>
              </a:buClr>
              <a:buSzPct val="70000"/>
              <a:buFont typeface="Wingdings" pitchFamily="2" charset="2"/>
              <a:buChar char="n"/>
            </a:pPr>
            <a:endParaRPr lang="en-GB" sz="1900" dirty="0"/>
          </a:p>
        </p:txBody>
      </p:sp>
      <p:pic>
        <p:nvPicPr>
          <p:cNvPr id="20" name="Picture 4" descr="Diagram showing the range of translational periodicity in materials">
            <a:extLst>
              <a:ext uri="{FF2B5EF4-FFF2-40B4-BE49-F238E27FC236}">
                <a16:creationId xmlns:a16="http://schemas.microsoft.com/office/drawing/2014/main" id="{4579D474-24B9-4A83-A2AF-999FE5F99E6C}"/>
              </a:ext>
            </a:extLst>
          </p:cNvPr>
          <p:cNvPicPr>
            <a:picLocks noChangeArrowheads="1"/>
          </p:cNvPicPr>
          <p:nvPr/>
        </p:nvPicPr>
        <p:blipFill>
          <a:blip r:embed="rId2"/>
          <a:srcRect l="32913" r="32756" b="27521"/>
          <a:stretch>
            <a:fillRect/>
          </a:stretch>
        </p:blipFill>
        <p:spPr bwMode="auto">
          <a:xfrm>
            <a:off x="428625" y="3719513"/>
            <a:ext cx="1657350" cy="2133600"/>
          </a:xfrm>
          <a:prstGeom prst="rect">
            <a:avLst/>
          </a:prstGeom>
          <a:noFill/>
          <a:ln w="9525">
            <a:noFill/>
            <a:miter lim="800000"/>
            <a:headEnd/>
            <a:tailEnd/>
          </a:ln>
        </p:spPr>
      </p:pic>
      <p:pic>
        <p:nvPicPr>
          <p:cNvPr id="24" name="Picture 13" descr="Pyrite">
            <a:hlinkClick r:id="rId3"/>
            <a:extLst>
              <a:ext uri="{FF2B5EF4-FFF2-40B4-BE49-F238E27FC236}">
                <a16:creationId xmlns:a16="http://schemas.microsoft.com/office/drawing/2014/main" id="{97FA1219-AD33-4B55-8A5B-2796411AF46F}"/>
              </a:ext>
            </a:extLst>
          </p:cNvPr>
          <p:cNvPicPr>
            <a:picLocks noChangeAspect="1" noChangeArrowheads="1"/>
          </p:cNvPicPr>
          <p:nvPr/>
        </p:nvPicPr>
        <p:blipFill>
          <a:blip r:embed="rId4"/>
          <a:srcRect/>
          <a:stretch>
            <a:fillRect/>
          </a:stretch>
        </p:blipFill>
        <p:spPr>
          <a:xfrm>
            <a:off x="2555776" y="3719513"/>
            <a:ext cx="1360487" cy="2016125"/>
          </a:xfrm>
          <a:prstGeom prst="rect">
            <a:avLst/>
          </a:prstGeom>
        </p:spPr>
      </p:pic>
      <p:sp>
        <p:nvSpPr>
          <p:cNvPr id="25" name="AutoShape 18">
            <a:extLst>
              <a:ext uri="{FF2B5EF4-FFF2-40B4-BE49-F238E27FC236}">
                <a16:creationId xmlns:a16="http://schemas.microsoft.com/office/drawing/2014/main" id="{CD945E9A-FEB7-4E57-8A99-6797281A140F}"/>
              </a:ext>
            </a:extLst>
          </p:cNvPr>
          <p:cNvSpPr>
            <a:spLocks noChangeArrowheads="1"/>
          </p:cNvSpPr>
          <p:nvPr/>
        </p:nvSpPr>
        <p:spPr bwMode="auto">
          <a:xfrm>
            <a:off x="3579713" y="4437112"/>
            <a:ext cx="673100" cy="128588"/>
          </a:xfrm>
          <a:prstGeom prst="rightArrow">
            <a:avLst>
              <a:gd name="adj1" fmla="val 50000"/>
              <a:gd name="adj2" fmla="val 130864"/>
            </a:avLst>
          </a:prstGeom>
          <a:solidFill>
            <a:schemeClr val="accent1"/>
          </a:solidFill>
          <a:ln w="9525">
            <a:noFill/>
            <a:miter lim="800000"/>
            <a:headEnd/>
            <a:tailEnd/>
          </a:ln>
          <a:effectLst>
            <a:prstShdw prst="shdw11">
              <a:srgbClr val="808080">
                <a:alpha val="50000"/>
              </a:srgbClr>
            </a:prstShdw>
          </a:effectLst>
        </p:spPr>
        <p:txBody>
          <a:bodyPr wrap="none" anchor="ctr"/>
          <a:lstStyle/>
          <a:p>
            <a:endParaRPr lang="tr-TR">
              <a:latin typeface="Calibri" pitchFamily="34" charset="0"/>
            </a:endParaRPr>
          </a:p>
        </p:txBody>
      </p:sp>
      <p:sp>
        <p:nvSpPr>
          <p:cNvPr id="26" name="Text Box 19">
            <a:extLst>
              <a:ext uri="{FF2B5EF4-FFF2-40B4-BE49-F238E27FC236}">
                <a16:creationId xmlns:a16="http://schemas.microsoft.com/office/drawing/2014/main" id="{E37E8ACB-20C0-411C-856E-819881146C44}"/>
              </a:ext>
            </a:extLst>
          </p:cNvPr>
          <p:cNvSpPr txBox="1">
            <a:spLocks noChangeArrowheads="1"/>
          </p:cNvSpPr>
          <p:nvPr/>
        </p:nvSpPr>
        <p:spPr bwMode="auto">
          <a:xfrm>
            <a:off x="4212208" y="3961231"/>
            <a:ext cx="1797050" cy="1015663"/>
          </a:xfrm>
          <a:prstGeom prst="rect">
            <a:avLst/>
          </a:prstGeom>
          <a:noFill/>
          <a:ln w="9525">
            <a:noFill/>
            <a:miter lim="800000"/>
            <a:headEnd/>
            <a:tailEnd/>
          </a:ln>
        </p:spPr>
        <p:txBody>
          <a:bodyPr>
            <a:spAutoFit/>
          </a:bodyPr>
          <a:lstStyle/>
          <a:p>
            <a:pPr algn="ctr"/>
            <a:r>
              <a:rPr lang="tr-TR" sz="2000" dirty="0"/>
              <a:t>Polycrystalline</a:t>
            </a:r>
          </a:p>
          <a:p>
            <a:pPr algn="ctr"/>
            <a:r>
              <a:rPr lang="tr-TR" sz="2000" dirty="0"/>
              <a:t>Pyrite  form</a:t>
            </a:r>
          </a:p>
          <a:p>
            <a:pPr algn="ctr"/>
            <a:r>
              <a:rPr lang="tr-TR" sz="2000" dirty="0"/>
              <a:t>(Grain)</a:t>
            </a:r>
            <a:endParaRPr lang="en-US" sz="2000" dirty="0"/>
          </a:p>
        </p:txBody>
      </p:sp>
      <p:pic>
        <p:nvPicPr>
          <p:cNvPr id="27" name="Picture 23">
            <a:extLst>
              <a:ext uri="{FF2B5EF4-FFF2-40B4-BE49-F238E27FC236}">
                <a16:creationId xmlns:a16="http://schemas.microsoft.com/office/drawing/2014/main" id="{CE7A177C-AD09-4EC0-A176-130659A09265}"/>
              </a:ext>
            </a:extLst>
          </p:cNvPr>
          <p:cNvPicPr>
            <a:picLocks noChangeAspect="1" noChangeArrowheads="1"/>
          </p:cNvPicPr>
          <p:nvPr/>
        </p:nvPicPr>
        <p:blipFill>
          <a:blip r:embed="rId5"/>
          <a:srcRect/>
          <a:stretch>
            <a:fillRect/>
          </a:stretch>
        </p:blipFill>
        <p:spPr>
          <a:xfrm>
            <a:off x="6433863" y="3390702"/>
            <a:ext cx="2281512" cy="29289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dissolve">
                                      <p:cBhvr>
                                        <p:cTn id="7" dur="500"/>
                                        <p:tgtEl>
                                          <p:spTgt spid="471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 calcmode="lin" valueType="num">
                                      <p:cBhvr additive="base">
                                        <p:cTn id="18"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xEl>
                                              <p:pRg st="2" end="2"/>
                                            </p:txEl>
                                          </p:spTgt>
                                        </p:tgtEl>
                                        <p:attrNameLst>
                                          <p:attrName>style.visibility</p:attrName>
                                        </p:attrNameLst>
                                      </p:cBhvr>
                                      <p:to>
                                        <p:strVal val="visible"/>
                                      </p:to>
                                    </p:set>
                                    <p:anim calcmode="lin" valueType="num">
                                      <p:cBhvr additive="base">
                                        <p:cTn id="24"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9">
                                            <p:txEl>
                                              <p:pRg st="3" end="3"/>
                                            </p:txEl>
                                          </p:spTgt>
                                        </p:tgtEl>
                                        <p:attrNameLst>
                                          <p:attrName>style.visibility</p:attrName>
                                        </p:attrNameLst>
                                      </p:cBhvr>
                                      <p:to>
                                        <p:strVal val="visible"/>
                                      </p:to>
                                    </p:set>
                                    <p:anim calcmode="lin" valueType="num">
                                      <p:cBhvr additive="base">
                                        <p:cTn id="30"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6">
                                            <p:txEl>
                                              <p:pRg st="0" end="0"/>
                                            </p:txEl>
                                          </p:spTgt>
                                        </p:tgtEl>
                                        <p:attrNameLst>
                                          <p:attrName>style.visibility</p:attrName>
                                        </p:attrNameLst>
                                      </p:cBhvr>
                                      <p:to>
                                        <p:strVal val="visible"/>
                                      </p:to>
                                    </p:set>
                                    <p:anim calcmode="lin" valueType="num">
                                      <p:cBhvr additive="base">
                                        <p:cTn id="5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6">
                                            <p:txEl>
                                              <p:pRg st="1" end="1"/>
                                            </p:txEl>
                                          </p:spTgt>
                                        </p:tgtEl>
                                        <p:attrNameLst>
                                          <p:attrName>style.visibility</p:attrName>
                                        </p:attrNameLst>
                                      </p:cBhvr>
                                      <p:to>
                                        <p:strVal val="visible"/>
                                      </p:to>
                                    </p:set>
                                    <p:anim calcmode="lin" valueType="num">
                                      <p:cBhvr additive="base">
                                        <p:cTn id="58"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6">
                                            <p:txEl>
                                              <p:pRg st="2" end="2"/>
                                            </p:txEl>
                                          </p:spTgt>
                                        </p:tgtEl>
                                        <p:attrNameLst>
                                          <p:attrName>style.visibility</p:attrName>
                                        </p:attrNameLst>
                                      </p:cBhvr>
                                      <p:to>
                                        <p:strVal val="visible"/>
                                      </p:to>
                                    </p:set>
                                    <p:anim calcmode="lin" valueType="num">
                                      <p:cBhvr additive="base">
                                        <p:cTn id="62"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utoUpdateAnimBg="0"/>
      <p:bldP spid="19" grpId="0" build="p"/>
      <p:bldP spid="25" grpId="0" animBg="1"/>
      <p:bldP spid="2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806F01D-A4D1-4A49-A2AB-25743BA9C414}"/>
              </a:ext>
            </a:extLst>
          </p:cNvPr>
          <p:cNvSpPr txBox="1"/>
          <p:nvPr/>
        </p:nvSpPr>
        <p:spPr>
          <a:xfrm>
            <a:off x="359532" y="1268760"/>
            <a:ext cx="8532948" cy="4154984"/>
          </a:xfrm>
          <a:prstGeom prst="rect">
            <a:avLst/>
          </a:prstGeom>
          <a:noFill/>
        </p:spPr>
        <p:txBody>
          <a:bodyPr wrap="square">
            <a:spAutoFit/>
          </a:bodyPr>
          <a:lstStyle/>
          <a:p>
            <a:pPr marL="447675" indent="-447675" algn="just" eaLnBrk="1" hangingPunct="1">
              <a:buClr>
                <a:schemeClr val="accent1"/>
              </a:buClr>
              <a:buSzPct val="70000"/>
              <a:buFont typeface="Wingdings" pitchFamily="2" charset="2"/>
              <a:buChar char="n"/>
              <a:defRPr/>
            </a:pPr>
            <a:r>
              <a:rPr lang="tr-TR" dirty="0"/>
              <a:t>These </a:t>
            </a:r>
            <a:r>
              <a:rPr lang="tr-TR" i="1" dirty="0"/>
              <a:t>ordered regions, </a:t>
            </a:r>
            <a:r>
              <a:rPr lang="tr-TR" dirty="0"/>
              <a:t>or single crytal regions, </a:t>
            </a:r>
            <a:r>
              <a:rPr lang="tr-TR" dirty="0">
                <a:solidFill>
                  <a:srgbClr val="C00000"/>
                </a:solidFill>
              </a:rPr>
              <a:t>vary in size and orientati</a:t>
            </a:r>
            <a:r>
              <a:rPr lang="tr-TR" dirty="0"/>
              <a:t>on wrt </a:t>
            </a:r>
            <a:r>
              <a:rPr lang="tr-TR" dirty="0">
                <a:solidFill>
                  <a:srgbClr val="C00000"/>
                </a:solidFill>
              </a:rPr>
              <a:t>one another.</a:t>
            </a:r>
            <a:endParaRPr lang="en-US" dirty="0">
              <a:solidFill>
                <a:srgbClr val="C00000"/>
              </a:solidFill>
            </a:endParaRPr>
          </a:p>
          <a:p>
            <a:pPr marL="447675" indent="-447675" algn="just" eaLnBrk="1" hangingPunct="1">
              <a:buClr>
                <a:schemeClr val="accent1"/>
              </a:buClr>
              <a:buSzPct val="70000"/>
              <a:buFont typeface="Wingdings" pitchFamily="2" charset="2"/>
              <a:buChar char="n"/>
              <a:defRPr/>
            </a:pPr>
            <a:endParaRPr lang="tr-TR" dirty="0">
              <a:solidFill>
                <a:srgbClr val="C00000"/>
              </a:solidFill>
            </a:endParaRPr>
          </a:p>
          <a:p>
            <a:pPr marL="447675" indent="-447675" algn="just" eaLnBrk="1" hangingPunct="1">
              <a:buClr>
                <a:schemeClr val="accent1"/>
              </a:buClr>
              <a:buSzPct val="70000"/>
              <a:buFont typeface="Wingdings" pitchFamily="2" charset="2"/>
              <a:buChar char="n"/>
              <a:defRPr/>
            </a:pPr>
            <a:r>
              <a:rPr lang="tr-TR" dirty="0"/>
              <a:t>These regions are called as </a:t>
            </a:r>
            <a:r>
              <a:rPr lang="tr-TR" i="1" dirty="0"/>
              <a:t>grains</a:t>
            </a:r>
            <a:r>
              <a:rPr lang="en-US" i="1" dirty="0"/>
              <a:t> </a:t>
            </a:r>
            <a:r>
              <a:rPr lang="tr-TR" i="1" dirty="0"/>
              <a:t>(domain)</a:t>
            </a:r>
            <a:r>
              <a:rPr lang="tr-TR" dirty="0"/>
              <a:t> and are separated from one another by </a:t>
            </a:r>
            <a:r>
              <a:rPr lang="tr-TR" i="1" dirty="0"/>
              <a:t>grain boundaries. The </a:t>
            </a:r>
            <a:r>
              <a:rPr lang="tr-TR" i="1" dirty="0">
                <a:solidFill>
                  <a:srgbClr val="00B0F0"/>
                </a:solidFill>
              </a:rPr>
              <a:t>atomic order </a:t>
            </a:r>
            <a:r>
              <a:rPr lang="tr-TR" i="1" dirty="0"/>
              <a:t>can vary from </a:t>
            </a:r>
            <a:r>
              <a:rPr lang="tr-TR" i="1" dirty="0">
                <a:solidFill>
                  <a:srgbClr val="00B0F0"/>
                </a:solidFill>
              </a:rPr>
              <a:t>one domain to the next</a:t>
            </a:r>
            <a:r>
              <a:rPr lang="tr-TR" i="1" dirty="0"/>
              <a:t>.</a:t>
            </a:r>
            <a:endParaRPr lang="en-US" i="1" dirty="0"/>
          </a:p>
          <a:p>
            <a:pPr marL="447675" indent="-447675" algn="just" eaLnBrk="1" hangingPunct="1">
              <a:buClr>
                <a:schemeClr val="accent1"/>
              </a:buClr>
              <a:buSzPct val="70000"/>
              <a:buFont typeface="Wingdings" pitchFamily="2" charset="2"/>
              <a:buChar char="n"/>
              <a:defRPr/>
            </a:pPr>
            <a:endParaRPr lang="tr-TR" i="1" dirty="0"/>
          </a:p>
          <a:p>
            <a:pPr marL="447675" indent="-447675" algn="just" eaLnBrk="1" hangingPunct="1">
              <a:buClr>
                <a:schemeClr val="accent1"/>
              </a:buClr>
              <a:buSzPct val="70000"/>
              <a:buFont typeface="Wingdings" pitchFamily="2" charset="2"/>
              <a:buChar char="n"/>
              <a:defRPr/>
            </a:pPr>
            <a:r>
              <a:rPr lang="en-GB" dirty="0"/>
              <a:t>The grains are usually </a:t>
            </a:r>
            <a:r>
              <a:rPr lang="en-GB" i="1" dirty="0"/>
              <a:t>100 nm - 100 microns in diameter</a:t>
            </a:r>
            <a:r>
              <a:rPr lang="en-GB" dirty="0"/>
              <a:t>. </a:t>
            </a:r>
          </a:p>
          <a:p>
            <a:pPr marL="447675" indent="-447675" algn="just" eaLnBrk="1" hangingPunct="1">
              <a:buClr>
                <a:schemeClr val="accent1"/>
              </a:buClr>
              <a:buSzPct val="70000"/>
              <a:buFont typeface="Wingdings" pitchFamily="2" charset="2"/>
              <a:buChar char="n"/>
              <a:defRPr/>
            </a:pPr>
            <a:endParaRPr lang="en-GB" dirty="0"/>
          </a:p>
          <a:p>
            <a:pPr marL="447675" indent="-447675" algn="just" eaLnBrk="1" hangingPunct="1">
              <a:buClr>
                <a:schemeClr val="accent1"/>
              </a:buClr>
              <a:buSzPct val="70000"/>
              <a:buFont typeface="Wingdings" pitchFamily="2" charset="2"/>
              <a:buChar char="n"/>
              <a:defRPr/>
            </a:pPr>
            <a:r>
              <a:rPr lang="en-GB" dirty="0"/>
              <a:t>Polycrystals with grains that are &lt;10 nm in diameter are called </a:t>
            </a:r>
            <a:r>
              <a:rPr lang="en-GB" dirty="0">
                <a:solidFill>
                  <a:srgbClr val="C00000"/>
                </a:solidFill>
              </a:rPr>
              <a:t>nanocrystalline</a:t>
            </a:r>
            <a:r>
              <a:rPr lang="en-GB" dirty="0"/>
              <a:t> </a:t>
            </a:r>
            <a:endParaRPr lang="tr-TR" dirty="0"/>
          </a:p>
        </p:txBody>
      </p:sp>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a:extLst>
              <a:ext uri="{FF2B5EF4-FFF2-40B4-BE49-F238E27FC236}">
                <a16:creationId xmlns:a16="http://schemas.microsoft.com/office/drawing/2014/main" id="{FC1E7393-45CC-4806-9094-15BFDB1BD429}"/>
              </a:ext>
            </a:extLst>
          </p:cNvPr>
          <p:cNvSpPr txBox="1">
            <a:spLocks noChangeArrowheads="1"/>
          </p:cNvSpPr>
          <p:nvPr/>
        </p:nvSpPr>
        <p:spPr bwMode="auto">
          <a:xfrm>
            <a:off x="2699792" y="279907"/>
            <a:ext cx="41040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dirty="0">
                <a:latin typeface="Verdana" pitchFamily="34" charset="0"/>
              </a:rPr>
              <a:t>Amorphous Solid</a:t>
            </a:r>
            <a:endParaRPr lang="en-GB" altLang="en-US" sz="3200" dirty="0">
              <a:latin typeface="Bookman Old Style" panose="020B0604020202020204" pitchFamily="18" charset="0"/>
            </a:endParaRPr>
          </a:p>
        </p:txBody>
      </p:sp>
      <p:sp>
        <p:nvSpPr>
          <p:cNvPr id="14" name="Rectangle 9">
            <a:extLst>
              <a:ext uri="{FF2B5EF4-FFF2-40B4-BE49-F238E27FC236}">
                <a16:creationId xmlns:a16="http://schemas.microsoft.com/office/drawing/2014/main" id="{8924A058-37D9-4C4D-9DCB-1631641AF2D8}"/>
              </a:ext>
            </a:extLst>
          </p:cNvPr>
          <p:cNvSpPr txBox="1">
            <a:spLocks noChangeArrowheads="1"/>
          </p:cNvSpPr>
          <p:nvPr/>
        </p:nvSpPr>
        <p:spPr>
          <a:xfrm>
            <a:off x="214341" y="980728"/>
            <a:ext cx="8929659" cy="3571900"/>
          </a:xfrm>
          <a:prstGeom prst="rect">
            <a:avLst/>
          </a:prstGeom>
        </p:spPr>
        <p:txBody>
          <a:bodyPr>
            <a:normAutofit fontScale="92500" lnSpcReduction="10000"/>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lnSpc>
                <a:spcPct val="90000"/>
              </a:lnSpc>
            </a:pPr>
            <a:r>
              <a:rPr lang="en-GB" sz="2400" b="0" u="sng" kern="0" dirty="0">
                <a:solidFill>
                  <a:srgbClr val="372221"/>
                </a:solidFill>
              </a:rPr>
              <a:t>Amorphous (Non-crystalline) Solid</a:t>
            </a:r>
            <a:r>
              <a:rPr lang="en-GB" sz="2400" b="0" kern="0" dirty="0">
                <a:solidFill>
                  <a:srgbClr val="372221"/>
                </a:solidFill>
              </a:rPr>
              <a:t>    </a:t>
            </a:r>
            <a:r>
              <a:rPr lang="en-GB" sz="2400" b="0" kern="0" dirty="0"/>
              <a:t>is   composed   of  randomly orientated  atoms ,  ions, or molecules  that  do   not  form defined patterns or lattice structures</a:t>
            </a:r>
            <a:r>
              <a:rPr lang="en-GB" sz="2400" b="1" kern="0" dirty="0"/>
              <a:t>.</a:t>
            </a:r>
            <a:endParaRPr lang="tr-TR" sz="2400" b="1" kern="0" dirty="0"/>
          </a:p>
          <a:p>
            <a:pPr algn="just" eaLnBrk="1" hangingPunct="1">
              <a:lnSpc>
                <a:spcPct val="90000"/>
              </a:lnSpc>
            </a:pPr>
            <a:r>
              <a:rPr lang="en-GB" sz="2400" b="0" kern="0" dirty="0">
                <a:solidFill>
                  <a:srgbClr val="372221"/>
                </a:solidFill>
              </a:rPr>
              <a:t>Amorphous</a:t>
            </a:r>
            <a:r>
              <a:rPr lang="tr-TR" sz="2400" b="0" kern="0" dirty="0">
                <a:solidFill>
                  <a:srgbClr val="372221"/>
                </a:solidFill>
              </a:rPr>
              <a:t> materials have order only within a few atomic or molecular dimensions. </a:t>
            </a:r>
            <a:endParaRPr lang="en-US" sz="2400" b="0" kern="0" dirty="0">
              <a:solidFill>
                <a:srgbClr val="372221"/>
              </a:solidFill>
            </a:endParaRPr>
          </a:p>
          <a:p>
            <a:pPr algn="just" eaLnBrk="1" hangingPunct="1">
              <a:lnSpc>
                <a:spcPct val="90000"/>
              </a:lnSpc>
            </a:pPr>
            <a:r>
              <a:rPr lang="en-US" sz="2400" b="0" kern="0" dirty="0">
                <a:solidFill>
                  <a:srgbClr val="372221"/>
                </a:solidFill>
              </a:rPr>
              <a:t>Amorphous solid have no sharp melting point.</a:t>
            </a:r>
            <a:endParaRPr lang="tr-TR" sz="2400" b="0" kern="0" dirty="0">
              <a:solidFill>
                <a:srgbClr val="372221"/>
              </a:solidFill>
            </a:endParaRPr>
          </a:p>
          <a:p>
            <a:pPr algn="just" eaLnBrk="1" hangingPunct="1">
              <a:lnSpc>
                <a:spcPct val="90000"/>
              </a:lnSpc>
            </a:pPr>
            <a:r>
              <a:rPr lang="en-GB" sz="2400" b="0" kern="0" dirty="0">
                <a:solidFill>
                  <a:srgbClr val="372221"/>
                </a:solidFill>
              </a:rPr>
              <a:t>Amorphous </a:t>
            </a:r>
            <a:r>
              <a:rPr lang="tr-TR" sz="2400" b="0" kern="0" dirty="0">
                <a:solidFill>
                  <a:srgbClr val="372221"/>
                </a:solidFill>
              </a:rPr>
              <a:t>materials do not have any long-range order, but they have varying degrees of short-range order.</a:t>
            </a:r>
          </a:p>
          <a:p>
            <a:pPr algn="just" eaLnBrk="1" hangingPunct="1">
              <a:lnSpc>
                <a:spcPct val="90000"/>
              </a:lnSpc>
            </a:pPr>
            <a:r>
              <a:rPr lang="tr-TR" sz="2400" b="0" kern="0" dirty="0">
                <a:solidFill>
                  <a:srgbClr val="372221"/>
                </a:solidFill>
              </a:rPr>
              <a:t>Examples to a</a:t>
            </a:r>
            <a:r>
              <a:rPr lang="en-GB" sz="2400" b="0" kern="0" dirty="0" err="1">
                <a:solidFill>
                  <a:srgbClr val="372221"/>
                </a:solidFill>
              </a:rPr>
              <a:t>morphous</a:t>
            </a:r>
            <a:r>
              <a:rPr lang="tr-TR" sz="2400" b="0" kern="0" dirty="0">
                <a:solidFill>
                  <a:srgbClr val="372221"/>
                </a:solidFill>
              </a:rPr>
              <a:t> materials include  a</a:t>
            </a:r>
            <a:r>
              <a:rPr lang="en-GB" sz="2400" b="0" kern="0" dirty="0" err="1">
                <a:solidFill>
                  <a:srgbClr val="372221"/>
                </a:solidFill>
              </a:rPr>
              <a:t>morphous</a:t>
            </a:r>
            <a:r>
              <a:rPr lang="tr-TR" sz="2400" b="0" kern="0" dirty="0">
                <a:solidFill>
                  <a:srgbClr val="372221"/>
                </a:solidFill>
              </a:rPr>
              <a:t> silicon, plastics, and glasses.</a:t>
            </a:r>
          </a:p>
          <a:p>
            <a:pPr algn="just" eaLnBrk="1" hangingPunct="1">
              <a:lnSpc>
                <a:spcPct val="90000"/>
              </a:lnSpc>
            </a:pPr>
            <a:r>
              <a:rPr lang="en-GB" sz="2400" b="0" kern="0" dirty="0">
                <a:solidFill>
                  <a:srgbClr val="372221"/>
                </a:solidFill>
              </a:rPr>
              <a:t>Amorphous</a:t>
            </a:r>
            <a:r>
              <a:rPr lang="tr-TR" sz="2400" b="0" kern="0" dirty="0">
                <a:solidFill>
                  <a:srgbClr val="372221"/>
                </a:solidFill>
              </a:rPr>
              <a:t> silicon can be used in solar cells and thin film transistors.</a:t>
            </a:r>
          </a:p>
          <a:p>
            <a:pPr algn="just" eaLnBrk="1" hangingPunct="1">
              <a:lnSpc>
                <a:spcPct val="90000"/>
              </a:lnSpc>
            </a:pPr>
            <a:endParaRPr lang="tr-TR" b="0" kern="0" dirty="0">
              <a:solidFill>
                <a:srgbClr val="372221"/>
              </a:solidFill>
            </a:endParaRPr>
          </a:p>
          <a:p>
            <a:pPr algn="just" eaLnBrk="1" hangingPunct="1">
              <a:lnSpc>
                <a:spcPct val="90000"/>
              </a:lnSpc>
            </a:pPr>
            <a:endParaRPr lang="en-GB" b="1" kern="0" dirty="0"/>
          </a:p>
          <a:p>
            <a:pPr eaLnBrk="1" hangingPunct="1">
              <a:lnSpc>
                <a:spcPct val="90000"/>
              </a:lnSpc>
            </a:pPr>
            <a:endParaRPr lang="en-GB" b="0" kern="0" dirty="0"/>
          </a:p>
        </p:txBody>
      </p:sp>
      <p:pic>
        <p:nvPicPr>
          <p:cNvPr id="15" name="Picture 10">
            <a:extLst>
              <a:ext uri="{FF2B5EF4-FFF2-40B4-BE49-F238E27FC236}">
                <a16:creationId xmlns:a16="http://schemas.microsoft.com/office/drawing/2014/main" id="{500A72C2-B20F-4402-BD34-6F6B7955C36C}"/>
              </a:ext>
            </a:extLst>
          </p:cNvPr>
          <p:cNvPicPr>
            <a:picLocks noChangeAspect="1" noChangeArrowheads="1"/>
          </p:cNvPicPr>
          <p:nvPr/>
        </p:nvPicPr>
        <p:blipFill>
          <a:blip r:embed="rId2"/>
          <a:srcRect l="5659" r="6903" b="8865"/>
          <a:stretch>
            <a:fillRect/>
          </a:stretch>
        </p:blipFill>
        <p:spPr>
          <a:xfrm>
            <a:off x="214341" y="4687538"/>
            <a:ext cx="3059113" cy="1676400"/>
          </a:xfrm>
          <a:prstGeom prst="rect">
            <a:avLst/>
          </a:prstGeom>
          <a:noFill/>
        </p:spPr>
      </p:pic>
      <p:pic>
        <p:nvPicPr>
          <p:cNvPr id="16" name="Picture 20" descr="kr1amorf">
            <a:extLst>
              <a:ext uri="{FF2B5EF4-FFF2-40B4-BE49-F238E27FC236}">
                <a16:creationId xmlns:a16="http://schemas.microsoft.com/office/drawing/2014/main" id="{18C24E4C-9090-4791-8FB4-2A19B39DBCE5}"/>
              </a:ext>
            </a:extLst>
          </p:cNvPr>
          <p:cNvPicPr>
            <a:picLocks noChangeAspect="1" noChangeArrowheads="1"/>
          </p:cNvPicPr>
          <p:nvPr/>
        </p:nvPicPr>
        <p:blipFill>
          <a:blip r:embed="rId3"/>
          <a:srcRect/>
          <a:stretch>
            <a:fillRect/>
          </a:stretch>
        </p:blipFill>
        <p:spPr bwMode="auto">
          <a:xfrm>
            <a:off x="3847693" y="4595813"/>
            <a:ext cx="2524125" cy="1619250"/>
          </a:xfrm>
          <a:prstGeom prst="rect">
            <a:avLst/>
          </a:prstGeom>
          <a:noFill/>
          <a:ln w="9525">
            <a:noFill/>
            <a:miter lim="800000"/>
            <a:headEnd/>
            <a:tailEnd/>
          </a:ln>
        </p:spPr>
      </p:pic>
      <p:pic>
        <p:nvPicPr>
          <p:cNvPr id="17" name="Picture 4" descr="crys_not_crys">
            <a:extLst>
              <a:ext uri="{FF2B5EF4-FFF2-40B4-BE49-F238E27FC236}">
                <a16:creationId xmlns:a16="http://schemas.microsoft.com/office/drawing/2014/main" id="{2DA139ED-D517-4691-BBC0-6731B473AB14}"/>
              </a:ext>
            </a:extLst>
          </p:cNvPr>
          <p:cNvPicPr>
            <a:picLocks noChangeAspect="1" noChangeArrowheads="1"/>
          </p:cNvPicPr>
          <p:nvPr/>
        </p:nvPicPr>
        <p:blipFill>
          <a:blip r:embed="rId4">
            <a:lum bright="6000"/>
          </a:blip>
          <a:srcRect r="52837" b="40207"/>
          <a:stretch>
            <a:fillRect/>
          </a:stretch>
        </p:blipFill>
        <p:spPr bwMode="auto">
          <a:xfrm>
            <a:off x="6588224" y="4336095"/>
            <a:ext cx="2436229" cy="1662435"/>
          </a:xfrm>
          <a:prstGeom prst="rect">
            <a:avLst/>
          </a:prstGeom>
          <a:noFill/>
          <a:ln w="9525">
            <a:noFill/>
            <a:miter lim="800000"/>
            <a:headEnd/>
            <a:tailEnd/>
          </a:ln>
        </p:spPr>
      </p:pic>
      <p:sp>
        <p:nvSpPr>
          <p:cNvPr id="18" name="AutoShape 13">
            <a:extLst>
              <a:ext uri="{FF2B5EF4-FFF2-40B4-BE49-F238E27FC236}">
                <a16:creationId xmlns:a16="http://schemas.microsoft.com/office/drawing/2014/main" id="{83D7BED7-6F7E-480E-B31E-3F9729243434}"/>
              </a:ext>
            </a:extLst>
          </p:cNvPr>
          <p:cNvSpPr>
            <a:spLocks noChangeArrowheads="1"/>
          </p:cNvSpPr>
          <p:nvPr/>
        </p:nvSpPr>
        <p:spPr bwMode="auto">
          <a:xfrm>
            <a:off x="6491365" y="5276056"/>
            <a:ext cx="431800" cy="476250"/>
          </a:xfrm>
          <a:prstGeom prst="leftRightArrow">
            <a:avLst>
              <a:gd name="adj1" fmla="val 50000"/>
              <a:gd name="adj2" fmla="val 20000"/>
            </a:avLst>
          </a:prstGeom>
          <a:solidFill>
            <a:schemeClr val="accent1"/>
          </a:solidFill>
          <a:ln w="9525" algn="ctr">
            <a:noFill/>
            <a:miter lim="800000"/>
            <a:headEnd/>
            <a:tailEnd/>
          </a:ln>
        </p:spPr>
        <p:txBody>
          <a:bodyPr wrap="none" anchor="ctr"/>
          <a:lstStyle/>
          <a:p>
            <a:pPr marL="447675" indent="-447675" algn="ctr">
              <a:lnSpc>
                <a:spcPct val="80000"/>
              </a:lnSpc>
              <a:spcBef>
                <a:spcPct val="20000"/>
              </a:spcBef>
              <a:buClr>
                <a:schemeClr val="accent1"/>
              </a:buClr>
              <a:buSzPct val="70000"/>
              <a:buFont typeface="Wingdings" pitchFamily="2" charset="2"/>
              <a:buNone/>
            </a:pPr>
            <a:endParaRPr lang="tr-TR" b="0">
              <a:latin typeface="Arial" charset="0"/>
            </a:endParaRPr>
          </a:p>
        </p:txBody>
      </p:sp>
      <p:sp>
        <p:nvSpPr>
          <p:cNvPr id="19" name="AutoShape 13">
            <a:extLst>
              <a:ext uri="{FF2B5EF4-FFF2-40B4-BE49-F238E27FC236}">
                <a16:creationId xmlns:a16="http://schemas.microsoft.com/office/drawing/2014/main" id="{B3D99DD9-55D9-4CB4-9316-DCD9C57C99A3}"/>
              </a:ext>
            </a:extLst>
          </p:cNvPr>
          <p:cNvSpPr>
            <a:spLocks noChangeArrowheads="1"/>
          </p:cNvSpPr>
          <p:nvPr/>
        </p:nvSpPr>
        <p:spPr bwMode="auto">
          <a:xfrm>
            <a:off x="3372555" y="5167313"/>
            <a:ext cx="431800" cy="476250"/>
          </a:xfrm>
          <a:prstGeom prst="leftRightArrow">
            <a:avLst>
              <a:gd name="adj1" fmla="val 50000"/>
              <a:gd name="adj2" fmla="val 20000"/>
            </a:avLst>
          </a:prstGeom>
          <a:solidFill>
            <a:schemeClr val="accent1"/>
          </a:solidFill>
          <a:ln w="9525" algn="ctr">
            <a:noFill/>
            <a:miter lim="800000"/>
            <a:headEnd/>
            <a:tailEnd/>
          </a:ln>
        </p:spPr>
        <p:txBody>
          <a:bodyPr wrap="none" anchor="ctr"/>
          <a:lstStyle/>
          <a:p>
            <a:pPr marL="447675" indent="-447675" algn="ctr">
              <a:lnSpc>
                <a:spcPct val="80000"/>
              </a:lnSpc>
              <a:spcBef>
                <a:spcPct val="20000"/>
              </a:spcBef>
              <a:buClr>
                <a:schemeClr val="accent1"/>
              </a:buClr>
              <a:buSzPct val="70000"/>
              <a:buFont typeface="Wingdings" pitchFamily="2" charset="2"/>
              <a:buNone/>
            </a:pPr>
            <a:endParaRPr lang="tr-TR"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D2816-088A-426D-8596-B9A789A92DCE}"/>
              </a:ext>
            </a:extLst>
          </p:cNvPr>
          <p:cNvSpPr txBox="1"/>
          <p:nvPr/>
        </p:nvSpPr>
        <p:spPr>
          <a:xfrm>
            <a:off x="1979712" y="476672"/>
            <a:ext cx="5658746" cy="461665"/>
          </a:xfrm>
          <a:prstGeom prst="rect">
            <a:avLst/>
          </a:prstGeom>
          <a:noFill/>
        </p:spPr>
        <p:txBody>
          <a:bodyPr wrap="square">
            <a:spAutoFit/>
          </a:bodyPr>
          <a:lstStyle/>
          <a:p>
            <a:r>
              <a:rPr lang="en-GB" sz="2400" dirty="0">
                <a:latin typeface="Verdana" pitchFamily="34" charset="0"/>
              </a:rPr>
              <a:t>Departure From Perfect Crystal</a:t>
            </a:r>
            <a:endParaRPr lang="en-IN" dirty="0"/>
          </a:p>
        </p:txBody>
      </p:sp>
      <p:sp>
        <p:nvSpPr>
          <p:cNvPr id="4" name="Rectangle 6">
            <a:extLst>
              <a:ext uri="{FF2B5EF4-FFF2-40B4-BE49-F238E27FC236}">
                <a16:creationId xmlns:a16="http://schemas.microsoft.com/office/drawing/2014/main" id="{5F96CB1C-1FBF-4507-B6C6-59022EA988DB}"/>
              </a:ext>
            </a:extLst>
          </p:cNvPr>
          <p:cNvSpPr txBox="1">
            <a:spLocks noChangeArrowheads="1"/>
          </p:cNvSpPr>
          <p:nvPr/>
        </p:nvSpPr>
        <p:spPr>
          <a:xfrm>
            <a:off x="539552" y="1268760"/>
            <a:ext cx="8351838" cy="2024063"/>
          </a:xfrm>
          <a:prstGeom prst="rect">
            <a:avLst/>
          </a:prstGeom>
        </p:spPr>
        <p:txBody>
          <a:bodyPr>
            <a:noAutofit/>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lnSpc>
                <a:spcPct val="90000"/>
              </a:lnSpc>
            </a:pPr>
            <a:r>
              <a:rPr lang="en-GB" sz="2400" b="0" kern="0" dirty="0">
                <a:latin typeface="Arial" panose="020B0604020202020204" pitchFamily="34" charset="0"/>
                <a:cs typeface="Arial" panose="020B0604020202020204" pitchFamily="34" charset="0"/>
              </a:rPr>
              <a:t>Strictly speaking, one cannot prepare a perfect crystal. For example, even the surface of a crystal is a kind of imperfection because the periodicity is interrupted there.</a:t>
            </a:r>
          </a:p>
          <a:p>
            <a:pPr algn="just" eaLnBrk="1" hangingPunct="1">
              <a:lnSpc>
                <a:spcPct val="90000"/>
              </a:lnSpc>
            </a:pPr>
            <a:endParaRPr lang="en-GB" sz="2400" b="0" kern="0" dirty="0">
              <a:latin typeface="Arial" panose="020B0604020202020204" pitchFamily="34" charset="0"/>
              <a:cs typeface="Arial" panose="020B0604020202020204" pitchFamily="34" charset="0"/>
            </a:endParaRPr>
          </a:p>
          <a:p>
            <a:pPr algn="just" eaLnBrk="1" hangingPunct="1">
              <a:lnSpc>
                <a:spcPct val="90000"/>
              </a:lnSpc>
            </a:pPr>
            <a:r>
              <a:rPr lang="en-GB" sz="2400" b="0" kern="0" dirty="0">
                <a:latin typeface="Arial" panose="020B0604020202020204" pitchFamily="34" charset="0"/>
                <a:cs typeface="Arial" panose="020B0604020202020204" pitchFamily="34" charset="0"/>
              </a:rPr>
              <a:t>Another example concerns the thermal vibrations of the atoms around their equilibrium positions for any temperature T&gt;0°K.</a:t>
            </a:r>
          </a:p>
        </p:txBody>
      </p:sp>
      <p:pic>
        <p:nvPicPr>
          <p:cNvPr id="5" name="Picture 7" descr="kr1kryst">
            <a:extLst>
              <a:ext uri="{FF2B5EF4-FFF2-40B4-BE49-F238E27FC236}">
                <a16:creationId xmlns:a16="http://schemas.microsoft.com/office/drawing/2014/main" id="{EEE65117-F799-4CE4-BA8A-8D8093BFA41F}"/>
              </a:ext>
            </a:extLst>
          </p:cNvPr>
          <p:cNvPicPr>
            <a:picLocks noChangeAspect="1" noChangeArrowheads="1"/>
          </p:cNvPicPr>
          <p:nvPr/>
        </p:nvPicPr>
        <p:blipFill>
          <a:blip r:embed="rId2"/>
          <a:srcRect/>
          <a:stretch>
            <a:fillRect/>
          </a:stretch>
        </p:blipFill>
        <p:spPr>
          <a:xfrm>
            <a:off x="899592" y="4149725"/>
            <a:ext cx="3024187" cy="1854200"/>
          </a:xfrm>
          <a:prstGeom prst="rect">
            <a:avLst/>
          </a:prstGeom>
          <a:noFill/>
        </p:spPr>
      </p:pic>
      <p:sp>
        <p:nvSpPr>
          <p:cNvPr id="6" name="Rectangle 8">
            <a:extLst>
              <a:ext uri="{FF2B5EF4-FFF2-40B4-BE49-F238E27FC236}">
                <a16:creationId xmlns:a16="http://schemas.microsoft.com/office/drawing/2014/main" id="{3BDD60DF-6553-4555-B71F-6F61EEBC685C}"/>
              </a:ext>
            </a:extLst>
          </p:cNvPr>
          <p:cNvSpPr>
            <a:spLocks noChangeArrowheads="1"/>
          </p:cNvSpPr>
          <p:nvPr/>
        </p:nvSpPr>
        <p:spPr bwMode="auto">
          <a:xfrm>
            <a:off x="4211638" y="4149725"/>
            <a:ext cx="4398962" cy="2306638"/>
          </a:xfrm>
          <a:prstGeom prst="rect">
            <a:avLst/>
          </a:prstGeom>
          <a:noFill/>
          <a:ln w="9525">
            <a:noFill/>
            <a:miter lim="800000"/>
            <a:headEnd/>
            <a:tailEnd/>
          </a:ln>
        </p:spPr>
        <p:txBody>
          <a:bodyPr/>
          <a:lstStyle/>
          <a:p>
            <a:pPr marL="342900" indent="-342900" algn="just">
              <a:spcBef>
                <a:spcPct val="20000"/>
              </a:spcBef>
              <a:buClr>
                <a:schemeClr val="accent1"/>
              </a:buClr>
              <a:buSzPct val="70000"/>
              <a:buFont typeface="Wingdings" pitchFamily="2" charset="2"/>
              <a:buChar char="n"/>
            </a:pPr>
            <a:r>
              <a:rPr lang="en-US" sz="2200" b="0" dirty="0">
                <a:latin typeface="Arial" charset="0"/>
              </a:rPr>
              <a:t>As a third example, actual crystal always contains some foreign atoms, i.e., impurities.  These impurities spoils the perfect crystal structure.</a:t>
            </a:r>
          </a:p>
        </p:txBody>
      </p:sp>
    </p:spTree>
    <p:extLst>
      <p:ext uri="{BB962C8B-B14F-4D97-AF65-F5344CB8AC3E}">
        <p14:creationId xmlns:p14="http://schemas.microsoft.com/office/powerpoint/2010/main" val="52799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73" y="404664"/>
            <a:ext cx="8344127" cy="6258098"/>
          </a:xfrm>
          <a:prstGeom prst="rect">
            <a:avLst/>
          </a:prstGeom>
        </p:spPr>
      </p:pic>
    </p:spTree>
    <p:extLst>
      <p:ext uri="{BB962C8B-B14F-4D97-AF65-F5344CB8AC3E}">
        <p14:creationId xmlns:p14="http://schemas.microsoft.com/office/powerpoint/2010/main" val="97826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p>
        </p:txBody>
      </p:sp>
      <p:sp>
        <p:nvSpPr>
          <p:cNvPr id="30723" name="Rectangle 2"/>
          <p:cNvSpPr>
            <a:spLocks noGrp="1" noChangeArrowheads="1"/>
          </p:cNvSpPr>
          <p:nvPr>
            <p:ph type="title"/>
          </p:nvPr>
        </p:nvSpPr>
        <p:spPr>
          <a:xfrm>
            <a:off x="971600" y="476672"/>
            <a:ext cx="7848600" cy="685800"/>
          </a:xfrm>
        </p:spPr>
        <p:txBody>
          <a:bodyPr/>
          <a:lstStyle/>
          <a:p>
            <a:pPr eaLnBrk="1" hangingPunct="1"/>
            <a:r>
              <a:rPr lang="en-GB" dirty="0">
                <a:latin typeface="Verdana" pitchFamily="34" charset="0"/>
              </a:rPr>
              <a:t>CHAPTER 1.CRYSTAL STRUCTURE</a:t>
            </a:r>
          </a:p>
        </p:txBody>
      </p:sp>
      <p:sp>
        <p:nvSpPr>
          <p:cNvPr id="30724" name="Rectangle 4"/>
          <p:cNvSpPr>
            <a:spLocks noGrp="1" noChangeArrowheads="1"/>
          </p:cNvSpPr>
          <p:nvPr>
            <p:ph type="body" idx="1"/>
          </p:nvPr>
        </p:nvSpPr>
        <p:spPr>
          <a:xfrm>
            <a:off x="597868" y="1162472"/>
            <a:ext cx="8208640" cy="4984750"/>
          </a:xfrm>
          <a:noFill/>
        </p:spPr>
        <p:txBody>
          <a:bodyPr/>
          <a:lstStyle/>
          <a:p>
            <a:pPr eaLnBrk="1" hangingPunct="1">
              <a:lnSpc>
                <a:spcPct val="80000"/>
              </a:lnSpc>
            </a:pPr>
            <a:r>
              <a:rPr lang="en-GB" sz="2600" dirty="0">
                <a:latin typeface="Arial" panose="020B0604020202020204" pitchFamily="34" charset="0"/>
                <a:cs typeface="Arial" panose="020B0604020202020204" pitchFamily="34" charset="0"/>
              </a:rPr>
              <a:t>Elementary Crystallography</a:t>
            </a:r>
          </a:p>
          <a:p>
            <a:pPr lvl="1" eaLnBrk="1" hangingPunct="1">
              <a:lnSpc>
                <a:spcPct val="80000"/>
              </a:lnSpc>
            </a:pPr>
            <a:r>
              <a:rPr lang="en-GB" sz="2600" dirty="0">
                <a:latin typeface="Arial" panose="020B0604020202020204" pitchFamily="34" charset="0"/>
                <a:cs typeface="Arial" panose="020B0604020202020204" pitchFamily="34" charset="0"/>
              </a:rPr>
              <a:t>Solid materials (crystalline, polycrystalline, amorphous)</a:t>
            </a:r>
          </a:p>
          <a:p>
            <a:pPr lvl="1" eaLnBrk="1" hangingPunct="1">
              <a:lnSpc>
                <a:spcPct val="80000"/>
              </a:lnSpc>
            </a:pPr>
            <a:r>
              <a:rPr lang="en-GB" sz="2600" dirty="0">
                <a:latin typeface="Arial" panose="020B0604020202020204" pitchFamily="34" charset="0"/>
                <a:cs typeface="Arial" panose="020B0604020202020204" pitchFamily="34" charset="0"/>
              </a:rPr>
              <a:t>Crystallography</a:t>
            </a:r>
          </a:p>
          <a:p>
            <a:pPr lvl="1" eaLnBrk="1" hangingPunct="1">
              <a:lnSpc>
                <a:spcPct val="80000"/>
              </a:lnSpc>
            </a:pPr>
            <a:r>
              <a:rPr lang="en-GB" sz="2600" dirty="0">
                <a:latin typeface="Arial" panose="020B0604020202020204" pitchFamily="34" charset="0"/>
                <a:cs typeface="Arial" panose="020B0604020202020204" pitchFamily="34" charset="0"/>
              </a:rPr>
              <a:t>Crystal Lattice</a:t>
            </a:r>
          </a:p>
          <a:p>
            <a:pPr lvl="1" eaLnBrk="1" hangingPunct="1">
              <a:lnSpc>
                <a:spcPct val="80000"/>
              </a:lnSpc>
            </a:pPr>
            <a:r>
              <a:rPr lang="en-GB" sz="2600" dirty="0">
                <a:latin typeface="Arial" panose="020B0604020202020204" pitchFamily="34" charset="0"/>
                <a:cs typeface="Arial" panose="020B0604020202020204" pitchFamily="34" charset="0"/>
              </a:rPr>
              <a:t>Crystal Structure</a:t>
            </a:r>
          </a:p>
          <a:p>
            <a:pPr lvl="1" eaLnBrk="1" hangingPunct="1">
              <a:lnSpc>
                <a:spcPct val="80000"/>
              </a:lnSpc>
            </a:pPr>
            <a:r>
              <a:rPr lang="en-GB" sz="2600" dirty="0">
                <a:latin typeface="Arial" panose="020B0604020202020204" pitchFamily="34" charset="0"/>
                <a:cs typeface="Arial" panose="020B0604020202020204" pitchFamily="34" charset="0"/>
              </a:rPr>
              <a:t>Types of Lattices</a:t>
            </a:r>
          </a:p>
          <a:p>
            <a:pPr lvl="1" eaLnBrk="1" hangingPunct="1">
              <a:lnSpc>
                <a:spcPct val="80000"/>
              </a:lnSpc>
            </a:pPr>
            <a:r>
              <a:rPr lang="en-GB" sz="2600" dirty="0">
                <a:latin typeface="Arial" panose="020B0604020202020204" pitchFamily="34" charset="0"/>
                <a:cs typeface="Arial" panose="020B0604020202020204" pitchFamily="34" charset="0"/>
              </a:rPr>
              <a:t>Unit Cell</a:t>
            </a:r>
          </a:p>
          <a:p>
            <a:pPr lvl="1" eaLnBrk="1" hangingPunct="1">
              <a:lnSpc>
                <a:spcPct val="80000"/>
              </a:lnSpc>
            </a:pPr>
            <a:r>
              <a:rPr lang="en-GB" sz="2600" dirty="0">
                <a:latin typeface="Arial" panose="020B0604020202020204" pitchFamily="34" charset="0"/>
                <a:cs typeface="Arial" panose="020B0604020202020204" pitchFamily="34" charset="0"/>
              </a:rPr>
              <a:t>Directions-Planes-Miller Indices in Cubic Unit Cell</a:t>
            </a:r>
          </a:p>
          <a:p>
            <a:pPr eaLnBrk="1" hangingPunct="1">
              <a:lnSpc>
                <a:spcPct val="80000"/>
              </a:lnSpc>
            </a:pPr>
            <a:r>
              <a:rPr lang="en-GB" sz="2600" dirty="0">
                <a:latin typeface="Arial" panose="020B0604020202020204" pitchFamily="34" charset="0"/>
                <a:cs typeface="Arial" panose="020B0604020202020204" pitchFamily="34" charset="0"/>
              </a:rPr>
              <a:t>Typical Crystal Structures   </a:t>
            </a:r>
          </a:p>
          <a:p>
            <a:pPr eaLnBrk="1" hangingPunct="1">
              <a:lnSpc>
                <a:spcPct val="80000"/>
              </a:lnSpc>
            </a:pPr>
            <a:r>
              <a:rPr lang="en-GB" sz="2600" dirty="0">
                <a:latin typeface="Arial" panose="020B0604020202020204" pitchFamily="34" charset="0"/>
                <a:cs typeface="Arial" panose="020B0604020202020204" pitchFamily="34" charset="0"/>
              </a:rPr>
              <a:t>(3</a:t>
            </a:r>
            <a:r>
              <a:rPr lang="tr-TR" sz="2600" dirty="0">
                <a:latin typeface="Arial" panose="020B0604020202020204" pitchFamily="34" charset="0"/>
                <a:cs typeface="Arial" panose="020B0604020202020204" pitchFamily="34" charset="0"/>
              </a:rPr>
              <a:t>D</a:t>
            </a:r>
            <a:r>
              <a:rPr lang="en-GB" sz="2600" dirty="0">
                <a:latin typeface="Arial" panose="020B0604020202020204" pitchFamily="34" charset="0"/>
                <a:cs typeface="Arial" panose="020B0604020202020204" pitchFamily="34" charset="0"/>
              </a:rPr>
              <a:t>– 14 </a:t>
            </a:r>
            <a:r>
              <a:rPr lang="en-GB" sz="2600" dirty="0" err="1">
                <a:latin typeface="Arial" panose="020B0604020202020204" pitchFamily="34" charset="0"/>
                <a:cs typeface="Arial" panose="020B0604020202020204" pitchFamily="34" charset="0"/>
              </a:rPr>
              <a:t>Bravais</a:t>
            </a:r>
            <a:r>
              <a:rPr lang="en-GB" sz="2600" dirty="0">
                <a:latin typeface="Arial" panose="020B0604020202020204" pitchFamily="34" charset="0"/>
                <a:cs typeface="Arial" panose="020B0604020202020204" pitchFamily="34" charset="0"/>
              </a:rPr>
              <a:t> Lattices and the Seven Crystal System) </a:t>
            </a:r>
          </a:p>
          <a:p>
            <a:pPr eaLnBrk="1" hangingPunct="1">
              <a:lnSpc>
                <a:spcPct val="80000"/>
              </a:lnSpc>
            </a:pPr>
            <a:r>
              <a:rPr lang="en-GB" sz="2600" dirty="0">
                <a:latin typeface="Arial" panose="020B0604020202020204" pitchFamily="34" charset="0"/>
                <a:cs typeface="Arial" panose="020B0604020202020204" pitchFamily="34" charset="0"/>
              </a:rPr>
              <a:t>Elements of Symmetry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5C91-B5E9-4C99-9C3A-8AEB9E7D9FDE}"/>
              </a:ext>
            </a:extLst>
          </p:cNvPr>
          <p:cNvSpPr>
            <a:spLocks noGrp="1"/>
          </p:cNvSpPr>
          <p:nvPr>
            <p:ph type="title"/>
          </p:nvPr>
        </p:nvSpPr>
        <p:spPr>
          <a:xfrm>
            <a:off x="971600" y="404664"/>
            <a:ext cx="7848600" cy="576064"/>
          </a:xfrm>
        </p:spPr>
        <p:txBody>
          <a:bodyPr/>
          <a:lstStyle/>
          <a:p>
            <a:pPr algn="ctr" fontAlgn="auto">
              <a:spcBef>
                <a:spcPts val="0"/>
              </a:spcBef>
              <a:spcAft>
                <a:spcPts val="0"/>
              </a:spcAft>
              <a:defRPr/>
            </a:pPr>
            <a:r>
              <a:rPr lang="en-US" dirty="0">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rPr>
              <a:t>M</a:t>
            </a:r>
            <a:r>
              <a:rPr lang="tr-TR" sz="2800" dirty="0">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rPr>
              <a:t>atter</a:t>
            </a:r>
          </a:p>
        </p:txBody>
      </p:sp>
      <p:graphicFrame>
        <p:nvGraphicFramePr>
          <p:cNvPr id="6" name="12 Diyagram">
            <a:extLst>
              <a:ext uri="{FF2B5EF4-FFF2-40B4-BE49-F238E27FC236}">
                <a16:creationId xmlns:a16="http://schemas.microsoft.com/office/drawing/2014/main" id="{5019524F-BC0F-4E5C-9D72-F042DF1B00D2}"/>
              </a:ext>
            </a:extLst>
          </p:cNvPr>
          <p:cNvGraphicFramePr/>
          <p:nvPr>
            <p:extLst>
              <p:ext uri="{D42A27DB-BD31-4B8C-83A1-F6EECF244321}">
                <p14:modId xmlns:p14="http://schemas.microsoft.com/office/powerpoint/2010/main" val="3672619932"/>
              </p:ext>
            </p:extLst>
          </p:nvPr>
        </p:nvGraphicFramePr>
        <p:xfrm>
          <a:off x="609600" y="990600"/>
          <a:ext cx="7705725" cy="459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72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a:extLst>
              <a:ext uri="{FF2B5EF4-FFF2-40B4-BE49-F238E27FC236}">
                <a16:creationId xmlns:a16="http://schemas.microsoft.com/office/drawing/2014/main" id="{1020A2BC-F58B-4C81-987D-758F7FE48CAB}"/>
              </a:ext>
            </a:extLst>
          </p:cNvPr>
          <p:cNvSpPr txBox="1">
            <a:spLocks noChangeArrowheads="1"/>
          </p:cNvSpPr>
          <p:nvPr/>
        </p:nvSpPr>
        <p:spPr bwMode="auto">
          <a:xfrm>
            <a:off x="3491880" y="404664"/>
            <a:ext cx="18722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3600" dirty="0">
                <a:latin typeface="Bookman Old Style" panose="020B0604020202020204" pitchFamily="18" charset="0"/>
              </a:rPr>
              <a:t>Gases</a:t>
            </a:r>
          </a:p>
        </p:txBody>
      </p:sp>
      <p:sp>
        <p:nvSpPr>
          <p:cNvPr id="4" name="Rectangle 3">
            <a:extLst>
              <a:ext uri="{FF2B5EF4-FFF2-40B4-BE49-F238E27FC236}">
                <a16:creationId xmlns:a16="http://schemas.microsoft.com/office/drawing/2014/main" id="{25575A4B-284B-4DFA-845D-EA27B7EC8673}"/>
              </a:ext>
            </a:extLst>
          </p:cNvPr>
          <p:cNvSpPr txBox="1">
            <a:spLocks noChangeArrowheads="1"/>
          </p:cNvSpPr>
          <p:nvPr/>
        </p:nvSpPr>
        <p:spPr>
          <a:xfrm>
            <a:off x="683568" y="1112550"/>
            <a:ext cx="5040560" cy="3828618"/>
          </a:xfrm>
          <a:prstGeom prst="rect">
            <a:avLst/>
          </a:prstGeom>
        </p:spPr>
        <p:txBody>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r>
              <a:rPr lang="tr-TR" sz="2800" b="0" kern="0" dirty="0"/>
              <a:t>Gases have atoms or molecules that do not bond to one  another in a range of pressure, temperature and volume. </a:t>
            </a:r>
          </a:p>
          <a:p>
            <a:pPr algn="just" eaLnBrk="1" hangingPunct="1"/>
            <a:r>
              <a:rPr lang="tr-TR" sz="2800" b="0" kern="0" dirty="0"/>
              <a:t>These molecules haven’t any particular order and move freely within a container.</a:t>
            </a:r>
            <a:endParaRPr lang="en-US" sz="2800" b="0" kern="0" dirty="0"/>
          </a:p>
        </p:txBody>
      </p:sp>
      <p:grpSp>
        <p:nvGrpSpPr>
          <p:cNvPr id="5" name="9 Grup">
            <a:extLst>
              <a:ext uri="{FF2B5EF4-FFF2-40B4-BE49-F238E27FC236}">
                <a16:creationId xmlns:a16="http://schemas.microsoft.com/office/drawing/2014/main" id="{D89423F0-408F-4AD5-8A07-50997B85EB9E}"/>
              </a:ext>
            </a:extLst>
          </p:cNvPr>
          <p:cNvGrpSpPr>
            <a:grpSpLocks/>
          </p:cNvGrpSpPr>
          <p:nvPr/>
        </p:nvGrpSpPr>
        <p:grpSpPr bwMode="auto">
          <a:xfrm>
            <a:off x="5940152" y="1772816"/>
            <a:ext cx="3024336" cy="2988332"/>
            <a:chOff x="785786" y="714356"/>
            <a:chExt cx="2714644" cy="2071702"/>
          </a:xfrm>
        </p:grpSpPr>
        <p:sp>
          <p:nvSpPr>
            <p:cNvPr id="6" name="10 Yuvarlatılmış Dikdörtgen">
              <a:extLst>
                <a:ext uri="{FF2B5EF4-FFF2-40B4-BE49-F238E27FC236}">
                  <a16:creationId xmlns:a16="http://schemas.microsoft.com/office/drawing/2014/main" id="{357D2CCA-B000-41BC-ACB3-439EA372E3DA}"/>
                </a:ext>
              </a:extLst>
            </p:cNvPr>
            <p:cNvSpPr/>
            <p:nvPr/>
          </p:nvSpPr>
          <p:spPr>
            <a:xfrm>
              <a:off x="785786" y="714356"/>
              <a:ext cx="2714644" cy="2071702"/>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grpSp>
          <p:nvGrpSpPr>
            <p:cNvPr id="7" name="7 Grup">
              <a:extLst>
                <a:ext uri="{FF2B5EF4-FFF2-40B4-BE49-F238E27FC236}">
                  <a16:creationId xmlns:a16="http://schemas.microsoft.com/office/drawing/2014/main" id="{4DB422E0-3B36-4E43-8B8F-297315DE2B71}"/>
                </a:ext>
              </a:extLst>
            </p:cNvPr>
            <p:cNvGrpSpPr>
              <a:grpSpLocks/>
            </p:cNvGrpSpPr>
            <p:nvPr/>
          </p:nvGrpSpPr>
          <p:grpSpPr bwMode="auto">
            <a:xfrm>
              <a:off x="1000100" y="1785926"/>
              <a:ext cx="285752" cy="285752"/>
              <a:chOff x="5357818" y="1500174"/>
              <a:chExt cx="285752" cy="285752"/>
            </a:xfrm>
          </p:grpSpPr>
          <p:sp>
            <p:nvSpPr>
              <p:cNvPr id="41" name="4 Akış Çizelgesi: Bağlayıcı">
                <a:extLst>
                  <a:ext uri="{FF2B5EF4-FFF2-40B4-BE49-F238E27FC236}">
                    <a16:creationId xmlns:a16="http://schemas.microsoft.com/office/drawing/2014/main" id="{1CB2E104-8443-4CA5-9C7F-D78868C72C4B}"/>
                  </a:ext>
                </a:extLst>
              </p:cNvPr>
              <p:cNvSpPr/>
              <p:nvPr/>
            </p:nvSpPr>
            <p:spPr>
              <a:xfrm>
                <a:off x="5429619" y="1571876"/>
                <a:ext cx="213724" cy="213309"/>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42" name="6 Düz Ok Bağlayıcısı">
                <a:extLst>
                  <a:ext uri="{FF2B5EF4-FFF2-40B4-BE49-F238E27FC236}">
                    <a16:creationId xmlns:a16="http://schemas.microsoft.com/office/drawing/2014/main" id="{754427CE-3C9E-47E0-A661-4B48E65AEE72}"/>
                  </a:ext>
                </a:extLst>
              </p:cNvPr>
              <p:cNvCxnSpPr/>
              <p:nvPr/>
            </p:nvCxnSpPr>
            <p:spPr>
              <a:xfrm rot="16200000" flipV="1">
                <a:off x="5357527" y="1499452"/>
                <a:ext cx="102817" cy="103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 name="8 Grup">
              <a:extLst>
                <a:ext uri="{FF2B5EF4-FFF2-40B4-BE49-F238E27FC236}">
                  <a16:creationId xmlns:a16="http://schemas.microsoft.com/office/drawing/2014/main" id="{34A19E2F-5569-4A15-A294-9C998CC37272}"/>
                </a:ext>
              </a:extLst>
            </p:cNvPr>
            <p:cNvGrpSpPr>
              <a:grpSpLocks/>
            </p:cNvGrpSpPr>
            <p:nvPr/>
          </p:nvGrpSpPr>
          <p:grpSpPr bwMode="auto">
            <a:xfrm rot="-6045262">
              <a:off x="3071802" y="1857364"/>
              <a:ext cx="285752" cy="285752"/>
              <a:chOff x="5357818" y="1500174"/>
              <a:chExt cx="285752" cy="285752"/>
            </a:xfrm>
          </p:grpSpPr>
          <p:sp>
            <p:nvSpPr>
              <p:cNvPr id="39" name="9 Akış Çizelgesi: Bağlayıcı">
                <a:extLst>
                  <a:ext uri="{FF2B5EF4-FFF2-40B4-BE49-F238E27FC236}">
                    <a16:creationId xmlns:a16="http://schemas.microsoft.com/office/drawing/2014/main" id="{512D1BC6-A0E5-4588-8889-B8024BC100B5}"/>
                  </a:ext>
                </a:extLst>
              </p:cNvPr>
              <p:cNvSpPr/>
              <p:nvPr/>
            </p:nvSpPr>
            <p:spPr>
              <a:xfrm>
                <a:off x="5453507" y="1556964"/>
                <a:ext cx="210239" cy="215448"/>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40" name="10 Düz Ok Bağlayıcısı">
                <a:extLst>
                  <a:ext uri="{FF2B5EF4-FFF2-40B4-BE49-F238E27FC236}">
                    <a16:creationId xmlns:a16="http://schemas.microsoft.com/office/drawing/2014/main" id="{6210EA04-5A0E-4F70-B3F6-640027E9D2E7}"/>
                  </a:ext>
                </a:extLst>
              </p:cNvPr>
              <p:cNvCxnSpPr/>
              <p:nvPr/>
            </p:nvCxnSpPr>
            <p:spPr>
              <a:xfrm rot="16200000" flipV="1">
                <a:off x="5389491" y="1487131"/>
                <a:ext cx="103415" cy="99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 name="11 Grup">
              <a:extLst>
                <a:ext uri="{FF2B5EF4-FFF2-40B4-BE49-F238E27FC236}">
                  <a16:creationId xmlns:a16="http://schemas.microsoft.com/office/drawing/2014/main" id="{FFBEF93F-7E0A-4F27-ACD4-08D9F8C48A50}"/>
                </a:ext>
              </a:extLst>
            </p:cNvPr>
            <p:cNvGrpSpPr>
              <a:grpSpLocks/>
            </p:cNvGrpSpPr>
            <p:nvPr/>
          </p:nvGrpSpPr>
          <p:grpSpPr bwMode="auto">
            <a:xfrm rot="1478426">
              <a:off x="2332542" y="1332417"/>
              <a:ext cx="285752" cy="285752"/>
              <a:chOff x="5357818" y="1500174"/>
              <a:chExt cx="285752" cy="285752"/>
            </a:xfrm>
          </p:grpSpPr>
          <p:sp>
            <p:nvSpPr>
              <p:cNvPr id="37" name="41 Akış Çizelgesi: Bağlayıcı">
                <a:extLst>
                  <a:ext uri="{FF2B5EF4-FFF2-40B4-BE49-F238E27FC236}">
                    <a16:creationId xmlns:a16="http://schemas.microsoft.com/office/drawing/2014/main" id="{9847669A-F76C-4D2D-AAF7-BFCEFAB9B13B}"/>
                  </a:ext>
                </a:extLst>
              </p:cNvPr>
              <p:cNvSpPr/>
              <p:nvPr/>
            </p:nvSpPr>
            <p:spPr>
              <a:xfrm>
                <a:off x="5407575" y="1572314"/>
                <a:ext cx="213724" cy="211774"/>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38" name="42 Düz Ok Bağlayıcısı">
                <a:extLst>
                  <a:ext uri="{FF2B5EF4-FFF2-40B4-BE49-F238E27FC236}">
                    <a16:creationId xmlns:a16="http://schemas.microsoft.com/office/drawing/2014/main" id="{8A82E134-2132-4FA6-827A-D0E1AD9DA2BB}"/>
                  </a:ext>
                </a:extLst>
              </p:cNvPr>
              <p:cNvCxnSpPr>
                <a:stCxn id="37" idx="1"/>
              </p:cNvCxnSpPr>
              <p:nvPr/>
            </p:nvCxnSpPr>
            <p:spPr>
              <a:xfrm rot="16200000" flipV="1">
                <a:off x="5336514" y="1504577"/>
                <a:ext cx="101283" cy="103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14 Grup">
              <a:extLst>
                <a:ext uri="{FF2B5EF4-FFF2-40B4-BE49-F238E27FC236}">
                  <a16:creationId xmlns:a16="http://schemas.microsoft.com/office/drawing/2014/main" id="{7A61BFF7-F348-4DB0-BF23-706DAC4ACD98}"/>
                </a:ext>
              </a:extLst>
            </p:cNvPr>
            <p:cNvGrpSpPr>
              <a:grpSpLocks/>
            </p:cNvGrpSpPr>
            <p:nvPr/>
          </p:nvGrpSpPr>
          <p:grpSpPr bwMode="auto">
            <a:xfrm rot="7903744">
              <a:off x="2987778" y="1201837"/>
              <a:ext cx="285752" cy="285752"/>
              <a:chOff x="5357818" y="1500174"/>
              <a:chExt cx="285752" cy="285752"/>
            </a:xfrm>
          </p:grpSpPr>
          <p:sp>
            <p:nvSpPr>
              <p:cNvPr id="35" name="15 Akış Çizelgesi: Bağlayıcı">
                <a:extLst>
                  <a:ext uri="{FF2B5EF4-FFF2-40B4-BE49-F238E27FC236}">
                    <a16:creationId xmlns:a16="http://schemas.microsoft.com/office/drawing/2014/main" id="{6AF7F786-2E50-4282-9EAD-01AA45404852}"/>
                  </a:ext>
                </a:extLst>
              </p:cNvPr>
              <p:cNvSpPr/>
              <p:nvPr/>
            </p:nvSpPr>
            <p:spPr>
              <a:xfrm>
                <a:off x="5430137" y="1573163"/>
                <a:ext cx="211774" cy="212001"/>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36" name="16 Düz Ok Bağlayıcısı">
                <a:extLst>
                  <a:ext uri="{FF2B5EF4-FFF2-40B4-BE49-F238E27FC236}">
                    <a16:creationId xmlns:a16="http://schemas.microsoft.com/office/drawing/2014/main" id="{D447107F-E8E8-4DFF-9210-D9A215514FF0}"/>
                  </a:ext>
                </a:extLst>
              </p:cNvPr>
              <p:cNvCxnSpPr/>
              <p:nvPr/>
            </p:nvCxnSpPr>
            <p:spPr>
              <a:xfrm rot="16200000" flipV="1">
                <a:off x="5365769" y="1517270"/>
                <a:ext cx="93073" cy="10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 name="17 Grup">
              <a:extLst>
                <a:ext uri="{FF2B5EF4-FFF2-40B4-BE49-F238E27FC236}">
                  <a16:creationId xmlns:a16="http://schemas.microsoft.com/office/drawing/2014/main" id="{C1AD9D19-7531-41BE-892D-3872648BF37E}"/>
                </a:ext>
              </a:extLst>
            </p:cNvPr>
            <p:cNvGrpSpPr>
              <a:grpSpLocks/>
            </p:cNvGrpSpPr>
            <p:nvPr/>
          </p:nvGrpSpPr>
          <p:grpSpPr bwMode="auto">
            <a:xfrm rot="-5230259">
              <a:off x="2786050" y="857232"/>
              <a:ext cx="285752" cy="285752"/>
              <a:chOff x="5357818" y="1500174"/>
              <a:chExt cx="285752" cy="285752"/>
            </a:xfrm>
          </p:grpSpPr>
          <p:sp>
            <p:nvSpPr>
              <p:cNvPr id="33" name="37 Akış Çizelgesi: Bağlayıcı">
                <a:extLst>
                  <a:ext uri="{FF2B5EF4-FFF2-40B4-BE49-F238E27FC236}">
                    <a16:creationId xmlns:a16="http://schemas.microsoft.com/office/drawing/2014/main" id="{3C9676D0-7D24-4AA0-9013-250638386EF5}"/>
                  </a:ext>
                </a:extLst>
              </p:cNvPr>
              <p:cNvSpPr/>
              <p:nvPr/>
            </p:nvSpPr>
            <p:spPr>
              <a:xfrm>
                <a:off x="5466847" y="1565927"/>
                <a:ext cx="213308" cy="201659"/>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34" name="38 Düz Ok Bağlayıcısı">
                <a:extLst>
                  <a:ext uri="{FF2B5EF4-FFF2-40B4-BE49-F238E27FC236}">
                    <a16:creationId xmlns:a16="http://schemas.microsoft.com/office/drawing/2014/main" id="{FA5E180C-BCC1-4797-A569-42B5BFA9F843}"/>
                  </a:ext>
                </a:extLst>
              </p:cNvPr>
              <p:cNvCxnSpPr>
                <a:stCxn id="33" idx="1"/>
              </p:cNvCxnSpPr>
              <p:nvPr/>
            </p:nvCxnSpPr>
            <p:spPr>
              <a:xfrm rot="16200000" flipV="1">
                <a:off x="5388856" y="1495120"/>
                <a:ext cx="89626" cy="98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 name="20 Grup">
              <a:extLst>
                <a:ext uri="{FF2B5EF4-FFF2-40B4-BE49-F238E27FC236}">
                  <a16:creationId xmlns:a16="http://schemas.microsoft.com/office/drawing/2014/main" id="{C471885E-B600-4AE7-B42E-01BBCEB29114}"/>
                </a:ext>
              </a:extLst>
            </p:cNvPr>
            <p:cNvGrpSpPr>
              <a:grpSpLocks/>
            </p:cNvGrpSpPr>
            <p:nvPr/>
          </p:nvGrpSpPr>
          <p:grpSpPr bwMode="auto">
            <a:xfrm rot="3785038">
              <a:off x="1977993" y="834994"/>
              <a:ext cx="285752" cy="285752"/>
              <a:chOff x="5357818" y="1500174"/>
              <a:chExt cx="285752" cy="285752"/>
            </a:xfrm>
          </p:grpSpPr>
          <p:sp>
            <p:nvSpPr>
              <p:cNvPr id="31" name="35 Akış Çizelgesi: Bağlayıcı">
                <a:extLst>
                  <a:ext uri="{FF2B5EF4-FFF2-40B4-BE49-F238E27FC236}">
                    <a16:creationId xmlns:a16="http://schemas.microsoft.com/office/drawing/2014/main" id="{C41F58E0-38DB-455E-8CF1-D6AFAEC86F6C}"/>
                  </a:ext>
                </a:extLst>
              </p:cNvPr>
              <p:cNvSpPr/>
              <p:nvPr/>
            </p:nvSpPr>
            <p:spPr>
              <a:xfrm>
                <a:off x="5430212" y="1578183"/>
                <a:ext cx="213308" cy="196488"/>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32" name="36 Düz Ok Bağlayıcısı">
                <a:extLst>
                  <a:ext uri="{FF2B5EF4-FFF2-40B4-BE49-F238E27FC236}">
                    <a16:creationId xmlns:a16="http://schemas.microsoft.com/office/drawing/2014/main" id="{B5B6FADF-53E4-49EC-8956-DE48F2368343}"/>
                  </a:ext>
                </a:extLst>
              </p:cNvPr>
              <p:cNvCxnSpPr>
                <a:stCxn id="31" idx="1"/>
              </p:cNvCxnSpPr>
              <p:nvPr/>
            </p:nvCxnSpPr>
            <p:spPr>
              <a:xfrm rot="16200000" flipV="1">
                <a:off x="5368358" y="1500806"/>
                <a:ext cx="81008" cy="10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 name="23 Grup">
              <a:extLst>
                <a:ext uri="{FF2B5EF4-FFF2-40B4-BE49-F238E27FC236}">
                  <a16:creationId xmlns:a16="http://schemas.microsoft.com/office/drawing/2014/main" id="{7A11B5DE-52BC-4FFC-9B9B-57CC06F7A66B}"/>
                </a:ext>
              </a:extLst>
            </p:cNvPr>
            <p:cNvGrpSpPr>
              <a:grpSpLocks/>
            </p:cNvGrpSpPr>
            <p:nvPr/>
          </p:nvGrpSpPr>
          <p:grpSpPr bwMode="auto">
            <a:xfrm rot="-9295639">
              <a:off x="1904438" y="1547258"/>
              <a:ext cx="285752" cy="285752"/>
              <a:chOff x="5357818" y="1500174"/>
              <a:chExt cx="285752" cy="285752"/>
            </a:xfrm>
          </p:grpSpPr>
          <p:sp>
            <p:nvSpPr>
              <p:cNvPr id="29" name="33 Akış Çizelgesi: Bağlayıcı">
                <a:extLst>
                  <a:ext uri="{FF2B5EF4-FFF2-40B4-BE49-F238E27FC236}">
                    <a16:creationId xmlns:a16="http://schemas.microsoft.com/office/drawing/2014/main" id="{ED5688EB-DD6A-43B1-832B-BFC2ADDBDF9C}"/>
                  </a:ext>
                </a:extLst>
              </p:cNvPr>
              <p:cNvSpPr/>
              <p:nvPr/>
            </p:nvSpPr>
            <p:spPr>
              <a:xfrm>
                <a:off x="5451937" y="1589571"/>
                <a:ext cx="218894" cy="211774"/>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30" name="34 Düz Ok Bağlayıcısı">
                <a:extLst>
                  <a:ext uri="{FF2B5EF4-FFF2-40B4-BE49-F238E27FC236}">
                    <a16:creationId xmlns:a16="http://schemas.microsoft.com/office/drawing/2014/main" id="{FE9DF6F9-10AE-420C-972B-7DBEB6A66243}"/>
                  </a:ext>
                </a:extLst>
              </p:cNvPr>
              <p:cNvCxnSpPr>
                <a:stCxn id="29" idx="1"/>
              </p:cNvCxnSpPr>
              <p:nvPr/>
            </p:nvCxnSpPr>
            <p:spPr>
              <a:xfrm rot="16200000" flipV="1">
                <a:off x="5375835" y="1524273"/>
                <a:ext cx="102817" cy="103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 name="26 Grup">
              <a:extLst>
                <a:ext uri="{FF2B5EF4-FFF2-40B4-BE49-F238E27FC236}">
                  <a16:creationId xmlns:a16="http://schemas.microsoft.com/office/drawing/2014/main" id="{68DE6C3E-96DC-44CC-8470-A48C3974790F}"/>
                </a:ext>
              </a:extLst>
            </p:cNvPr>
            <p:cNvGrpSpPr>
              <a:grpSpLocks/>
            </p:cNvGrpSpPr>
            <p:nvPr/>
          </p:nvGrpSpPr>
          <p:grpSpPr bwMode="auto">
            <a:xfrm rot="1252369">
              <a:off x="1142976" y="928670"/>
              <a:ext cx="285752" cy="285752"/>
              <a:chOff x="5357818" y="1500174"/>
              <a:chExt cx="285752" cy="285752"/>
            </a:xfrm>
          </p:grpSpPr>
          <p:sp>
            <p:nvSpPr>
              <p:cNvPr id="27" name="31 Akış Çizelgesi: Bağlayıcı">
                <a:extLst>
                  <a:ext uri="{FF2B5EF4-FFF2-40B4-BE49-F238E27FC236}">
                    <a16:creationId xmlns:a16="http://schemas.microsoft.com/office/drawing/2014/main" id="{C8495792-1353-437D-A391-DF2897E68314}"/>
                  </a:ext>
                </a:extLst>
              </p:cNvPr>
              <p:cNvSpPr/>
              <p:nvPr/>
            </p:nvSpPr>
            <p:spPr>
              <a:xfrm>
                <a:off x="5407203" y="1574025"/>
                <a:ext cx="213724" cy="210240"/>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28" name="32 Düz Ok Bağlayıcısı">
                <a:extLst>
                  <a:ext uri="{FF2B5EF4-FFF2-40B4-BE49-F238E27FC236}">
                    <a16:creationId xmlns:a16="http://schemas.microsoft.com/office/drawing/2014/main" id="{BAD92F33-8241-44BE-B204-003D1A450EDC}"/>
                  </a:ext>
                </a:extLst>
              </p:cNvPr>
              <p:cNvCxnSpPr>
                <a:stCxn id="27" idx="1"/>
              </p:cNvCxnSpPr>
              <p:nvPr/>
            </p:nvCxnSpPr>
            <p:spPr>
              <a:xfrm rot="16200000" flipV="1">
                <a:off x="5344725" y="1501035"/>
                <a:ext cx="101283" cy="103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 name="19 Akış Çizelgesi: Bağlayıcı">
              <a:extLst>
                <a:ext uri="{FF2B5EF4-FFF2-40B4-BE49-F238E27FC236}">
                  <a16:creationId xmlns:a16="http://schemas.microsoft.com/office/drawing/2014/main" id="{795E9A9E-E6C1-41A0-AD31-CEB704B6B1BE}"/>
                </a:ext>
              </a:extLst>
            </p:cNvPr>
            <p:cNvSpPr/>
            <p:nvPr/>
          </p:nvSpPr>
          <p:spPr>
            <a:xfrm>
              <a:off x="1785464" y="2215189"/>
              <a:ext cx="215448" cy="213308"/>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6" name="20 Akış Çizelgesi: Bağlayıcı">
              <a:extLst>
                <a:ext uri="{FF2B5EF4-FFF2-40B4-BE49-F238E27FC236}">
                  <a16:creationId xmlns:a16="http://schemas.microsoft.com/office/drawing/2014/main" id="{6BE5D406-01F0-4898-BED1-CC18EFD5579C}"/>
                </a:ext>
              </a:extLst>
            </p:cNvPr>
            <p:cNvSpPr/>
            <p:nvPr/>
          </p:nvSpPr>
          <p:spPr>
            <a:xfrm>
              <a:off x="3071257" y="2357906"/>
              <a:ext cx="215448" cy="213309"/>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7" name="21 Akış Çizelgesi: Bağlayıcı">
              <a:extLst>
                <a:ext uri="{FF2B5EF4-FFF2-40B4-BE49-F238E27FC236}">
                  <a16:creationId xmlns:a16="http://schemas.microsoft.com/office/drawing/2014/main" id="{5BA888F1-36E9-4FAF-AC5C-8CE31BA44306}"/>
                </a:ext>
              </a:extLst>
            </p:cNvPr>
            <p:cNvSpPr/>
            <p:nvPr/>
          </p:nvSpPr>
          <p:spPr>
            <a:xfrm>
              <a:off x="2643809" y="2000346"/>
              <a:ext cx="213724" cy="214843"/>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8" name="22 Akış Çizelgesi: Bağlayıcı">
              <a:extLst>
                <a:ext uri="{FF2B5EF4-FFF2-40B4-BE49-F238E27FC236}">
                  <a16:creationId xmlns:a16="http://schemas.microsoft.com/office/drawing/2014/main" id="{99041D9D-53F0-4904-B0C2-B772946CB49A}"/>
                </a:ext>
              </a:extLst>
            </p:cNvPr>
            <p:cNvSpPr/>
            <p:nvPr/>
          </p:nvSpPr>
          <p:spPr>
            <a:xfrm>
              <a:off x="1428683" y="1429477"/>
              <a:ext cx="213724" cy="213308"/>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grpSp>
          <p:nvGrpSpPr>
            <p:cNvPr id="19" name="41 Grup">
              <a:extLst>
                <a:ext uri="{FF2B5EF4-FFF2-40B4-BE49-F238E27FC236}">
                  <a16:creationId xmlns:a16="http://schemas.microsoft.com/office/drawing/2014/main" id="{C88911F2-E061-4D2A-B4AA-17420A6A9020}"/>
                </a:ext>
              </a:extLst>
            </p:cNvPr>
            <p:cNvGrpSpPr>
              <a:grpSpLocks/>
            </p:cNvGrpSpPr>
            <p:nvPr/>
          </p:nvGrpSpPr>
          <p:grpSpPr bwMode="auto">
            <a:xfrm>
              <a:off x="1285852" y="2500306"/>
              <a:ext cx="521717" cy="283222"/>
              <a:chOff x="2007318" y="3364648"/>
              <a:chExt cx="521717" cy="283222"/>
            </a:xfrm>
          </p:grpSpPr>
          <p:sp>
            <p:nvSpPr>
              <p:cNvPr id="24" name="28 Akış Çizelgesi: Bağlayıcı">
                <a:extLst>
                  <a:ext uri="{FF2B5EF4-FFF2-40B4-BE49-F238E27FC236}">
                    <a16:creationId xmlns:a16="http://schemas.microsoft.com/office/drawing/2014/main" id="{F4CFF4A4-27FF-468C-9A7A-6D35122A9152}"/>
                  </a:ext>
                </a:extLst>
              </p:cNvPr>
              <p:cNvSpPr/>
              <p:nvPr/>
            </p:nvSpPr>
            <p:spPr>
              <a:xfrm rot="10564407">
                <a:off x="2007091" y="3364965"/>
                <a:ext cx="213724" cy="213308"/>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25" name="29 Düz Ok Bağlayıcısı">
                <a:extLst>
                  <a:ext uri="{FF2B5EF4-FFF2-40B4-BE49-F238E27FC236}">
                    <a16:creationId xmlns:a16="http://schemas.microsoft.com/office/drawing/2014/main" id="{B9F49A86-7A8B-4EA4-8EE3-51DA3CE3ACBC}"/>
                  </a:ext>
                </a:extLst>
              </p:cNvPr>
              <p:cNvCxnSpPr/>
              <p:nvPr/>
            </p:nvCxnSpPr>
            <p:spPr>
              <a:xfrm rot="5400000" flipH="1" flipV="1">
                <a:off x="2318050" y="3431440"/>
                <a:ext cx="179547" cy="243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30 Düz Bağlayıcı">
                <a:extLst>
                  <a:ext uri="{FF2B5EF4-FFF2-40B4-BE49-F238E27FC236}">
                    <a16:creationId xmlns:a16="http://schemas.microsoft.com/office/drawing/2014/main" id="{FD6BB6F0-4152-44C7-92BA-187AA73C6B31}"/>
                  </a:ext>
                </a:extLst>
              </p:cNvPr>
              <p:cNvCxnSpPr>
                <a:stCxn id="24" idx="1"/>
              </p:cNvCxnSpPr>
              <p:nvPr/>
            </p:nvCxnSpPr>
            <p:spPr>
              <a:xfrm rot="16200000" flipH="1">
                <a:off x="2192003" y="3544402"/>
                <a:ext cx="105888" cy="999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42 Grup">
              <a:extLst>
                <a:ext uri="{FF2B5EF4-FFF2-40B4-BE49-F238E27FC236}">
                  <a16:creationId xmlns:a16="http://schemas.microsoft.com/office/drawing/2014/main" id="{01925744-B593-4D30-9836-CB23C6786F1C}"/>
                </a:ext>
              </a:extLst>
            </p:cNvPr>
            <p:cNvGrpSpPr>
              <a:grpSpLocks/>
            </p:cNvGrpSpPr>
            <p:nvPr/>
          </p:nvGrpSpPr>
          <p:grpSpPr bwMode="auto">
            <a:xfrm>
              <a:off x="2143108" y="2500306"/>
              <a:ext cx="521717" cy="283222"/>
              <a:chOff x="2007318" y="3364648"/>
              <a:chExt cx="521717" cy="283222"/>
            </a:xfrm>
          </p:grpSpPr>
          <p:sp>
            <p:nvSpPr>
              <p:cNvPr id="21" name="25 Akış Çizelgesi: Bağlayıcı">
                <a:extLst>
                  <a:ext uri="{FF2B5EF4-FFF2-40B4-BE49-F238E27FC236}">
                    <a16:creationId xmlns:a16="http://schemas.microsoft.com/office/drawing/2014/main" id="{31407F43-A30D-49CD-8193-0E12B65B6D30}"/>
                  </a:ext>
                </a:extLst>
              </p:cNvPr>
              <p:cNvSpPr/>
              <p:nvPr/>
            </p:nvSpPr>
            <p:spPr>
              <a:xfrm rot="10564407">
                <a:off x="2008179" y="3364965"/>
                <a:ext cx="213724" cy="213308"/>
              </a:xfrm>
              <a:prstGeom prst="flowChartConnector">
                <a:avLst/>
              </a:prstGeom>
              <a:ln w="9525"/>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22" name="26 Düz Ok Bağlayıcısı">
                <a:extLst>
                  <a:ext uri="{FF2B5EF4-FFF2-40B4-BE49-F238E27FC236}">
                    <a16:creationId xmlns:a16="http://schemas.microsoft.com/office/drawing/2014/main" id="{0FF243FE-542F-4DB7-8785-D603ACE34433}"/>
                  </a:ext>
                </a:extLst>
              </p:cNvPr>
              <p:cNvCxnSpPr/>
              <p:nvPr/>
            </p:nvCxnSpPr>
            <p:spPr>
              <a:xfrm rot="5400000" flipH="1" flipV="1">
                <a:off x="2317415" y="3431441"/>
                <a:ext cx="179547" cy="243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7 Düz Bağlayıcı">
                <a:extLst>
                  <a:ext uri="{FF2B5EF4-FFF2-40B4-BE49-F238E27FC236}">
                    <a16:creationId xmlns:a16="http://schemas.microsoft.com/office/drawing/2014/main" id="{E12397A4-7218-47E2-BD42-05E173884B3D}"/>
                  </a:ext>
                </a:extLst>
              </p:cNvPr>
              <p:cNvCxnSpPr>
                <a:stCxn id="21" idx="1"/>
              </p:cNvCxnSpPr>
              <p:nvPr/>
            </p:nvCxnSpPr>
            <p:spPr>
              <a:xfrm rot="16200000" flipH="1">
                <a:off x="2193091" y="3544402"/>
                <a:ext cx="105888" cy="99968"/>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dissolve">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D656114C-8F7A-4392-9CF0-20E7E48A2AB1}"/>
              </a:ext>
            </a:extLst>
          </p:cNvPr>
          <p:cNvSpPr txBox="1">
            <a:spLocks noChangeArrowheads="1"/>
          </p:cNvSpPr>
          <p:nvPr/>
        </p:nvSpPr>
        <p:spPr bwMode="auto">
          <a:xfrm>
            <a:off x="1258886" y="413069"/>
            <a:ext cx="7712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tr-TR" dirty="0">
                <a:latin typeface="Arial" panose="020B0604020202020204" pitchFamily="34" charset="0"/>
                <a:cs typeface="Arial" panose="020B0604020202020204" pitchFamily="34" charset="0"/>
              </a:rPr>
              <a:t>Liquids and Liquid Crystals</a:t>
            </a:r>
            <a:endParaRPr lang="en-GB" altLang="en-US" dirty="0">
              <a:latin typeface="Arial" panose="020B0604020202020204" pitchFamily="34" charset="0"/>
              <a:cs typeface="Arial" panose="020B0604020202020204" pitchFamily="34" charset="0"/>
            </a:endParaRPr>
          </a:p>
        </p:txBody>
      </p:sp>
      <p:sp>
        <p:nvSpPr>
          <p:cNvPr id="30" name="Rectangle 3">
            <a:extLst>
              <a:ext uri="{FF2B5EF4-FFF2-40B4-BE49-F238E27FC236}">
                <a16:creationId xmlns:a16="http://schemas.microsoft.com/office/drawing/2014/main" id="{A1788730-AFCD-4A39-B864-F4DE4FC3A5EF}"/>
              </a:ext>
            </a:extLst>
          </p:cNvPr>
          <p:cNvSpPr txBox="1">
            <a:spLocks noChangeArrowheads="1"/>
          </p:cNvSpPr>
          <p:nvPr/>
        </p:nvSpPr>
        <p:spPr>
          <a:xfrm>
            <a:off x="467544" y="1052736"/>
            <a:ext cx="7981950" cy="1684194"/>
          </a:xfrm>
          <a:prstGeom prst="rect">
            <a:avLst/>
          </a:prstGeom>
        </p:spPr>
        <p:txBody>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r>
              <a:rPr lang="tr-TR" sz="2400" b="0" kern="0" dirty="0"/>
              <a:t>Similar to gases, liquids haven’t any atomic/molecular order and they assume the shape of the containers.</a:t>
            </a:r>
          </a:p>
          <a:p>
            <a:pPr algn="just" eaLnBrk="1" hangingPunct="1"/>
            <a:r>
              <a:rPr lang="tr-TR" sz="2400" b="0" kern="0" dirty="0"/>
              <a:t> Applying low levels of thermal energy can easily break the existing weak bonds.</a:t>
            </a:r>
          </a:p>
        </p:txBody>
      </p:sp>
      <p:sp>
        <p:nvSpPr>
          <p:cNvPr id="31" name="Rectangle 3">
            <a:extLst>
              <a:ext uri="{FF2B5EF4-FFF2-40B4-BE49-F238E27FC236}">
                <a16:creationId xmlns:a16="http://schemas.microsoft.com/office/drawing/2014/main" id="{6D957973-03A7-4136-A9DA-5A48DAE41ED8}"/>
              </a:ext>
            </a:extLst>
          </p:cNvPr>
          <p:cNvSpPr txBox="1">
            <a:spLocks noChangeArrowheads="1"/>
          </p:cNvSpPr>
          <p:nvPr/>
        </p:nvSpPr>
        <p:spPr bwMode="auto">
          <a:xfrm>
            <a:off x="252469" y="2914932"/>
            <a:ext cx="5214367" cy="3143250"/>
          </a:xfrm>
          <a:prstGeom prst="rect">
            <a:avLst/>
          </a:prstGeom>
          <a:noFill/>
          <a:ln w="9525">
            <a:noFill/>
            <a:miter lim="800000"/>
            <a:headEnd/>
            <a:tailEnd/>
          </a:ln>
          <a:effectLst/>
        </p:spPr>
        <p:txBody>
          <a:bodyPr/>
          <a:lstStyle/>
          <a:p>
            <a:pPr marL="447675" indent="-447675" algn="just" fontAlgn="auto">
              <a:spcBef>
                <a:spcPct val="20000"/>
              </a:spcBef>
              <a:spcAft>
                <a:spcPts val="0"/>
              </a:spcAft>
              <a:buClr>
                <a:schemeClr val="accent1"/>
              </a:buClr>
              <a:buSzPct val="70000"/>
              <a:defRPr/>
            </a:pPr>
            <a:r>
              <a:rPr lang="tr-TR" sz="2400" kern="0" dirty="0">
                <a:latin typeface="+mn-lt"/>
              </a:rPr>
              <a:t>       Liquid crystals have mobile molecules, but a type of long range order can exist; the molecules have a permanent dipole. </a:t>
            </a:r>
            <a:r>
              <a:rPr lang="tr-TR" sz="2400" kern="0" dirty="0" err="1">
                <a:latin typeface="+mn-lt"/>
              </a:rPr>
              <a:t>Applying</a:t>
            </a:r>
            <a:r>
              <a:rPr lang="tr-TR" sz="2400" kern="0" dirty="0">
                <a:latin typeface="+mn-lt"/>
              </a:rPr>
              <a:t> an </a:t>
            </a:r>
            <a:r>
              <a:rPr lang="tr-TR" sz="2400" kern="0" dirty="0" err="1">
                <a:latin typeface="+mn-lt"/>
              </a:rPr>
              <a:t>electric</a:t>
            </a:r>
            <a:r>
              <a:rPr lang="tr-TR" sz="2400" kern="0" dirty="0">
                <a:latin typeface="+mn-lt"/>
              </a:rPr>
              <a:t> </a:t>
            </a:r>
            <a:r>
              <a:rPr lang="tr-TR" sz="2400" kern="0" dirty="0" err="1">
                <a:latin typeface="+mn-lt"/>
              </a:rPr>
              <a:t>field</a:t>
            </a:r>
            <a:r>
              <a:rPr lang="tr-TR" sz="2400" kern="0" dirty="0">
                <a:latin typeface="+mn-lt"/>
              </a:rPr>
              <a:t> </a:t>
            </a:r>
            <a:r>
              <a:rPr lang="tr-TR" sz="2400" kern="0" dirty="0" err="1">
                <a:latin typeface="+mn-lt"/>
              </a:rPr>
              <a:t>rotates</a:t>
            </a:r>
            <a:r>
              <a:rPr lang="tr-TR" sz="2400" kern="0" dirty="0">
                <a:latin typeface="+mn-lt"/>
              </a:rPr>
              <a:t> </a:t>
            </a:r>
            <a:r>
              <a:rPr lang="tr-TR" sz="2400" kern="0" dirty="0" err="1">
                <a:latin typeface="+mn-lt"/>
              </a:rPr>
              <a:t>the</a:t>
            </a:r>
            <a:r>
              <a:rPr lang="tr-TR" sz="2400" kern="0" dirty="0">
                <a:latin typeface="+mn-lt"/>
              </a:rPr>
              <a:t> </a:t>
            </a:r>
            <a:r>
              <a:rPr lang="tr-TR" sz="2400" kern="0" dirty="0" err="1">
                <a:latin typeface="+mn-lt"/>
              </a:rPr>
              <a:t>dipole</a:t>
            </a:r>
            <a:r>
              <a:rPr lang="tr-TR" sz="2400" kern="0" dirty="0">
                <a:latin typeface="+mn-lt"/>
              </a:rPr>
              <a:t> </a:t>
            </a:r>
            <a:r>
              <a:rPr lang="tr-TR" sz="2400" kern="0" dirty="0" err="1">
                <a:latin typeface="+mn-lt"/>
              </a:rPr>
              <a:t>and</a:t>
            </a:r>
            <a:r>
              <a:rPr lang="tr-TR" sz="2400" kern="0" dirty="0">
                <a:latin typeface="+mn-lt"/>
              </a:rPr>
              <a:t> </a:t>
            </a:r>
            <a:r>
              <a:rPr lang="tr-TR" sz="2400" kern="0" dirty="0" err="1">
                <a:latin typeface="+mn-lt"/>
              </a:rPr>
              <a:t>establishes</a:t>
            </a:r>
            <a:r>
              <a:rPr lang="tr-TR" sz="2400" kern="0" dirty="0">
                <a:latin typeface="+mn-lt"/>
              </a:rPr>
              <a:t> </a:t>
            </a:r>
            <a:r>
              <a:rPr lang="tr-TR" sz="2400" kern="0" dirty="0" err="1">
                <a:latin typeface="+mn-lt"/>
              </a:rPr>
              <a:t>order</a:t>
            </a:r>
            <a:r>
              <a:rPr lang="tr-TR" sz="2400" kern="0" dirty="0">
                <a:latin typeface="+mn-lt"/>
              </a:rPr>
              <a:t> </a:t>
            </a:r>
            <a:r>
              <a:rPr lang="tr-TR" sz="2400" kern="0" dirty="0" err="1">
                <a:latin typeface="+mn-lt"/>
              </a:rPr>
              <a:t>within</a:t>
            </a:r>
            <a:r>
              <a:rPr lang="tr-TR" sz="2400" kern="0" dirty="0">
                <a:latin typeface="+mn-lt"/>
              </a:rPr>
              <a:t> </a:t>
            </a:r>
            <a:r>
              <a:rPr lang="tr-TR" sz="2400" kern="0" dirty="0" err="1">
                <a:latin typeface="+mn-lt"/>
              </a:rPr>
              <a:t>the</a:t>
            </a:r>
            <a:r>
              <a:rPr lang="tr-TR" sz="2400" kern="0" dirty="0">
                <a:latin typeface="+mn-lt"/>
              </a:rPr>
              <a:t> </a:t>
            </a:r>
            <a:r>
              <a:rPr lang="tr-TR" sz="2400" kern="0" dirty="0" err="1">
                <a:latin typeface="+mn-lt"/>
              </a:rPr>
              <a:t>collection</a:t>
            </a:r>
            <a:r>
              <a:rPr lang="tr-TR" sz="2400" kern="0" dirty="0">
                <a:latin typeface="+mn-lt"/>
              </a:rPr>
              <a:t> of </a:t>
            </a:r>
            <a:r>
              <a:rPr lang="tr-TR" sz="2400" kern="0" dirty="0" err="1">
                <a:latin typeface="+mn-lt"/>
              </a:rPr>
              <a:t>molecule</a:t>
            </a:r>
            <a:r>
              <a:rPr lang="tr-TR" sz="2000" kern="0" dirty="0" err="1">
                <a:latin typeface="+mn-lt"/>
              </a:rPr>
              <a:t>s</a:t>
            </a:r>
            <a:r>
              <a:rPr lang="tr-TR" sz="2000" kern="0" dirty="0">
                <a:latin typeface="+mn-lt"/>
              </a:rPr>
              <a:t>.</a:t>
            </a:r>
          </a:p>
        </p:txBody>
      </p:sp>
      <p:grpSp>
        <p:nvGrpSpPr>
          <p:cNvPr id="32" name="24 Grup">
            <a:extLst>
              <a:ext uri="{FF2B5EF4-FFF2-40B4-BE49-F238E27FC236}">
                <a16:creationId xmlns:a16="http://schemas.microsoft.com/office/drawing/2014/main" id="{1B162F86-CD1C-4C38-8F9E-BBBB7C6CDC0B}"/>
              </a:ext>
            </a:extLst>
          </p:cNvPr>
          <p:cNvGrpSpPr>
            <a:grpSpLocks/>
          </p:cNvGrpSpPr>
          <p:nvPr/>
        </p:nvGrpSpPr>
        <p:grpSpPr bwMode="auto">
          <a:xfrm>
            <a:off x="5868144" y="3070146"/>
            <a:ext cx="2714625" cy="2101850"/>
            <a:chOff x="5929322" y="3857628"/>
            <a:chExt cx="2714644" cy="2101854"/>
          </a:xfrm>
        </p:grpSpPr>
        <p:sp>
          <p:nvSpPr>
            <p:cNvPr id="33" name="11 Yuvarlatılmış Dikdörtgen">
              <a:extLst>
                <a:ext uri="{FF2B5EF4-FFF2-40B4-BE49-F238E27FC236}">
                  <a16:creationId xmlns:a16="http://schemas.microsoft.com/office/drawing/2014/main" id="{0D162A52-8435-4AF3-AA19-6B67EC9D919F}"/>
                </a:ext>
              </a:extLst>
            </p:cNvPr>
            <p:cNvSpPr/>
            <p:nvPr/>
          </p:nvSpPr>
          <p:spPr>
            <a:xfrm>
              <a:off x="5929322" y="3887791"/>
              <a:ext cx="2714644" cy="2071691"/>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cxnSp>
          <p:nvCxnSpPr>
            <p:cNvPr id="34" name="12 Düz Ok Bağlayıcısı">
              <a:extLst>
                <a:ext uri="{FF2B5EF4-FFF2-40B4-BE49-F238E27FC236}">
                  <a16:creationId xmlns:a16="http://schemas.microsoft.com/office/drawing/2014/main" id="{0D7F6C6A-1DF3-460D-867C-D2D7220CD62D}"/>
                </a:ext>
              </a:extLst>
            </p:cNvPr>
            <p:cNvCxnSpPr/>
            <p:nvPr/>
          </p:nvCxnSpPr>
          <p:spPr>
            <a:xfrm rot="5400000">
              <a:off x="6107920" y="4250533"/>
              <a:ext cx="1571628" cy="1071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13 Oval">
              <a:extLst>
                <a:ext uri="{FF2B5EF4-FFF2-40B4-BE49-F238E27FC236}">
                  <a16:creationId xmlns:a16="http://schemas.microsoft.com/office/drawing/2014/main" id="{6CD344BB-F4AD-4C76-B767-B3AB54C60646}"/>
                </a:ext>
              </a:extLst>
            </p:cNvPr>
            <p:cNvSpPr/>
            <p:nvPr/>
          </p:nvSpPr>
          <p:spPr>
            <a:xfrm rot="7565477">
              <a:off x="5900749" y="4960943"/>
              <a:ext cx="788989" cy="153988"/>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sp>
          <p:nvSpPr>
            <p:cNvPr id="36" name="14 Oval">
              <a:extLst>
                <a:ext uri="{FF2B5EF4-FFF2-40B4-BE49-F238E27FC236}">
                  <a16:creationId xmlns:a16="http://schemas.microsoft.com/office/drawing/2014/main" id="{4E300E99-3BB3-4EC0-8B9A-21EB8B1D76BD}"/>
                </a:ext>
              </a:extLst>
            </p:cNvPr>
            <p:cNvSpPr/>
            <p:nvPr/>
          </p:nvSpPr>
          <p:spPr>
            <a:xfrm rot="7565477">
              <a:off x="6472253" y="4175128"/>
              <a:ext cx="788990" cy="153988"/>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sp>
          <p:nvSpPr>
            <p:cNvPr id="37" name="15 Oval">
              <a:extLst>
                <a:ext uri="{FF2B5EF4-FFF2-40B4-BE49-F238E27FC236}">
                  <a16:creationId xmlns:a16="http://schemas.microsoft.com/office/drawing/2014/main" id="{95D7CC00-9BA6-4AA4-AC5A-8C9AEDB1A3AD}"/>
                </a:ext>
              </a:extLst>
            </p:cNvPr>
            <p:cNvSpPr/>
            <p:nvPr/>
          </p:nvSpPr>
          <p:spPr>
            <a:xfrm rot="7565477">
              <a:off x="6454790" y="5318130"/>
              <a:ext cx="788990" cy="153989"/>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sp>
          <p:nvSpPr>
            <p:cNvPr id="38" name="16 Oval">
              <a:extLst>
                <a:ext uri="{FF2B5EF4-FFF2-40B4-BE49-F238E27FC236}">
                  <a16:creationId xmlns:a16="http://schemas.microsoft.com/office/drawing/2014/main" id="{33B16935-28CA-44DA-8FBD-AFE0FCCAE57D}"/>
                </a:ext>
              </a:extLst>
            </p:cNvPr>
            <p:cNvSpPr/>
            <p:nvPr/>
          </p:nvSpPr>
          <p:spPr>
            <a:xfrm rot="7565477">
              <a:off x="7043757" y="4532317"/>
              <a:ext cx="788989" cy="153988"/>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sp>
          <p:nvSpPr>
            <p:cNvPr id="39" name="17 Oval">
              <a:extLst>
                <a:ext uri="{FF2B5EF4-FFF2-40B4-BE49-F238E27FC236}">
                  <a16:creationId xmlns:a16="http://schemas.microsoft.com/office/drawing/2014/main" id="{A5E04951-D973-43F4-8A91-5D89ADB7071B}"/>
                </a:ext>
              </a:extLst>
            </p:cNvPr>
            <p:cNvSpPr/>
            <p:nvPr/>
          </p:nvSpPr>
          <p:spPr>
            <a:xfrm rot="7565477">
              <a:off x="7186633" y="5246693"/>
              <a:ext cx="788989" cy="153988"/>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sp>
          <p:nvSpPr>
            <p:cNvPr id="40" name="18 Oval">
              <a:extLst>
                <a:ext uri="{FF2B5EF4-FFF2-40B4-BE49-F238E27FC236}">
                  <a16:creationId xmlns:a16="http://schemas.microsoft.com/office/drawing/2014/main" id="{B9BBFFE4-79A1-4A3B-802F-C65743CE69ED}"/>
                </a:ext>
              </a:extLst>
            </p:cNvPr>
            <p:cNvSpPr/>
            <p:nvPr/>
          </p:nvSpPr>
          <p:spPr>
            <a:xfrm rot="7565477">
              <a:off x="7758137" y="4460879"/>
              <a:ext cx="788990" cy="153988"/>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sp>
          <p:nvSpPr>
            <p:cNvPr id="41" name="19 Oval">
              <a:extLst>
                <a:ext uri="{FF2B5EF4-FFF2-40B4-BE49-F238E27FC236}">
                  <a16:creationId xmlns:a16="http://schemas.microsoft.com/office/drawing/2014/main" id="{87A0F83B-ADD6-4B99-8C9D-15B8728D0D93}"/>
                </a:ext>
              </a:extLst>
            </p:cNvPr>
            <p:cNvSpPr/>
            <p:nvPr/>
          </p:nvSpPr>
          <p:spPr>
            <a:xfrm rot="7565477">
              <a:off x="7829574" y="5246693"/>
              <a:ext cx="788989" cy="153989"/>
            </a:xfrm>
            <a:prstGeom prst="ellipse">
              <a:avLst/>
            </a:prstGeom>
            <a:ln w="9525"/>
          </p:spPr>
          <p:style>
            <a:lnRef idx="2">
              <a:schemeClr val="accent1"/>
            </a:lnRef>
            <a:fillRef idx="1">
              <a:schemeClr val="lt1"/>
            </a:fillRef>
            <a:effectRef idx="0">
              <a:schemeClr val="accent1"/>
            </a:effectRef>
            <a:fontRef idx="minor">
              <a:schemeClr val="dk1"/>
            </a:fontRef>
          </p:style>
          <p:txBody>
            <a:bodyPr vert="vert" anchor="ctr"/>
            <a:lstStyle/>
            <a:p>
              <a:pPr algn="ctr" fontAlgn="auto">
                <a:spcBef>
                  <a:spcPts val="0"/>
                </a:spcBef>
                <a:spcAft>
                  <a:spcPts val="0"/>
                </a:spcAft>
                <a:defRPr/>
              </a:pPr>
              <a:r>
                <a:rPr lang="tr-TR" sz="1400" dirty="0"/>
                <a:t>+ -</a:t>
              </a:r>
            </a:p>
          </p:txBody>
        </p:sp>
        <p:pic>
          <p:nvPicPr>
            <p:cNvPr id="42" name="Picture 2" descr="C:\Documents and Settings\winxp\Desktop\Resim1.jpg">
              <a:extLst>
                <a:ext uri="{FF2B5EF4-FFF2-40B4-BE49-F238E27FC236}">
                  <a16:creationId xmlns:a16="http://schemas.microsoft.com/office/drawing/2014/main" id="{0CD11BAF-FF9B-48BB-8661-8E6CCB838F1D}"/>
                </a:ext>
              </a:extLst>
            </p:cNvPr>
            <p:cNvPicPr>
              <a:picLocks noChangeAspect="1" noChangeArrowheads="1"/>
            </p:cNvPicPr>
            <p:nvPr/>
          </p:nvPicPr>
          <p:blipFill>
            <a:blip r:embed="rId2"/>
            <a:srcRect/>
            <a:stretch>
              <a:fillRect/>
            </a:stretch>
          </p:blipFill>
          <p:spPr bwMode="auto">
            <a:xfrm>
              <a:off x="6000760" y="5572140"/>
              <a:ext cx="285752" cy="285752"/>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1+#ppt_w/2"/>
                                          </p:val>
                                        </p:tav>
                                        <p:tav tm="100000">
                                          <p:val>
                                            <p:strVal val="#ppt_x"/>
                                          </p:val>
                                        </p:tav>
                                      </p:tavLst>
                                    </p:anim>
                                    <p:anim calcmode="lin" valueType="num">
                                      <p:cBhvr additive="base">
                                        <p:cTn id="8"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 calcmode="lin" valueType="num">
                                      <p:cBhvr additive="base">
                                        <p:cTn id="1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 calcmode="lin" valueType="num">
                                      <p:cBhvr additive="base">
                                        <p:cTn id="17"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P spid="30" grpId="0" build="allAtOnce"/>
      <p:bldP spid="31"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3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9" name="4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7</a:t>
            </a:fld>
            <a:endParaRPr lang="en-US"/>
          </a:p>
        </p:txBody>
      </p:sp>
      <p:grpSp>
        <p:nvGrpSpPr>
          <p:cNvPr id="2" name="Group 4"/>
          <p:cNvGrpSpPr>
            <a:grpSpLocks/>
          </p:cNvGrpSpPr>
          <p:nvPr/>
        </p:nvGrpSpPr>
        <p:grpSpPr bwMode="auto">
          <a:xfrm>
            <a:off x="133350" y="2187575"/>
            <a:ext cx="8831263" cy="3325813"/>
            <a:chOff x="0" y="1516"/>
            <a:chExt cx="5563" cy="2095"/>
          </a:xfrm>
        </p:grpSpPr>
        <p:pic>
          <p:nvPicPr>
            <p:cNvPr id="17415" name="Picture 5" descr="mc_atom_bkgrd"/>
            <p:cNvPicPr>
              <a:picLocks noChangeAspect="1" noChangeArrowheads="1"/>
            </p:cNvPicPr>
            <p:nvPr/>
          </p:nvPicPr>
          <p:blipFill>
            <a:blip r:embed="rId2">
              <a:lum bright="-24000" contrast="42000"/>
            </a:blip>
            <a:srcRect l="-1448" t="16992" r="5116" b="11589"/>
            <a:stretch>
              <a:fillRect/>
            </a:stretch>
          </p:blipFill>
          <p:spPr bwMode="auto">
            <a:xfrm>
              <a:off x="2701" y="1602"/>
              <a:ext cx="2862" cy="2009"/>
            </a:xfrm>
            <a:prstGeom prst="rect">
              <a:avLst/>
            </a:prstGeom>
            <a:noFill/>
            <a:ln w="9525">
              <a:noFill/>
              <a:miter lim="800000"/>
              <a:headEnd/>
              <a:tailEnd/>
            </a:ln>
          </p:spPr>
        </p:pic>
        <p:pic>
          <p:nvPicPr>
            <p:cNvPr id="17416" name="Picture 6" descr="mc_atom_bkgrd"/>
            <p:cNvPicPr>
              <a:picLocks noChangeAspect="1" noChangeArrowheads="1"/>
            </p:cNvPicPr>
            <p:nvPr/>
          </p:nvPicPr>
          <p:blipFill>
            <a:blip r:embed="rId2">
              <a:lum bright="-24000" contrast="42000"/>
            </a:blip>
            <a:srcRect t="16992" r="5452" b="10843"/>
            <a:stretch>
              <a:fillRect/>
            </a:stretch>
          </p:blipFill>
          <p:spPr bwMode="auto">
            <a:xfrm>
              <a:off x="0" y="1516"/>
              <a:ext cx="2809" cy="2030"/>
            </a:xfrm>
            <a:prstGeom prst="rect">
              <a:avLst/>
            </a:prstGeom>
            <a:noFill/>
            <a:ln w="9525">
              <a:noFill/>
              <a:miter lim="800000"/>
              <a:headEnd/>
              <a:tailEnd/>
            </a:ln>
          </p:spPr>
        </p:pic>
      </p:grpSp>
      <p:sp>
        <p:nvSpPr>
          <p:cNvPr id="17413" name="Rectangle 2"/>
          <p:cNvSpPr>
            <a:spLocks noGrp="1" noChangeArrowheads="1"/>
          </p:cNvSpPr>
          <p:nvPr>
            <p:ph type="title"/>
          </p:nvPr>
        </p:nvSpPr>
        <p:spPr>
          <a:xfrm>
            <a:off x="1106182" y="477461"/>
            <a:ext cx="7848600" cy="575275"/>
          </a:xfrm>
        </p:spPr>
        <p:txBody>
          <a:bodyPr/>
          <a:lstStyle/>
          <a:p>
            <a:pPr algn="ctr" eaLnBrk="1" hangingPunct="1"/>
            <a:r>
              <a:rPr lang="en-US" sz="3600" b="1" dirty="0">
                <a:latin typeface="Arial" panose="020B0604020202020204" pitchFamily="34" charset="0"/>
                <a:cs typeface="Arial" panose="020B0604020202020204" pitchFamily="34" charset="0"/>
              </a:rPr>
              <a:t>Solids</a:t>
            </a:r>
          </a:p>
        </p:txBody>
      </p:sp>
      <p:sp>
        <p:nvSpPr>
          <p:cNvPr id="10" name="Rectangle 3">
            <a:extLst>
              <a:ext uri="{FF2B5EF4-FFF2-40B4-BE49-F238E27FC236}">
                <a16:creationId xmlns:a16="http://schemas.microsoft.com/office/drawing/2014/main" id="{45A9641D-4198-4F82-9638-7C6CCDA6E83D}"/>
              </a:ext>
            </a:extLst>
          </p:cNvPr>
          <p:cNvSpPr txBox="1">
            <a:spLocks noChangeArrowheads="1"/>
          </p:cNvSpPr>
          <p:nvPr/>
        </p:nvSpPr>
        <p:spPr>
          <a:xfrm>
            <a:off x="601663" y="1344612"/>
            <a:ext cx="7981950" cy="4786313"/>
          </a:xfrm>
          <a:prstGeom prst="rect">
            <a:avLst/>
          </a:prstGeom>
        </p:spPr>
        <p:txBody>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r>
              <a:rPr lang="tr-TR" sz="2800" b="0" kern="0" dirty="0"/>
              <a:t>Solids consist of atoms or molecules </a:t>
            </a:r>
            <a:r>
              <a:rPr lang="tr-TR" sz="2800" b="1" i="1" kern="0" dirty="0"/>
              <a:t>executing thermal motion </a:t>
            </a:r>
            <a:r>
              <a:rPr lang="tr-TR" sz="2800" b="0" kern="0" dirty="0"/>
              <a:t>about an equilibrium position </a:t>
            </a:r>
            <a:r>
              <a:rPr lang="tr-TR" sz="2800" b="1" i="1" kern="0" dirty="0">
                <a:solidFill>
                  <a:srgbClr val="C00000"/>
                </a:solidFill>
              </a:rPr>
              <a:t>fixed at a point </a:t>
            </a:r>
            <a:r>
              <a:rPr lang="tr-TR" sz="2800" b="0" kern="0" dirty="0"/>
              <a:t>in space. </a:t>
            </a:r>
          </a:p>
          <a:p>
            <a:pPr algn="just" eaLnBrk="1" hangingPunct="1"/>
            <a:r>
              <a:rPr lang="tr-TR" sz="2800" b="0" kern="0" dirty="0"/>
              <a:t>Solids can take the form of crystalline, polycrstalline, or amorphous materials.</a:t>
            </a:r>
          </a:p>
          <a:p>
            <a:pPr algn="just" eaLnBrk="1" hangingPunct="1"/>
            <a:r>
              <a:rPr lang="tr-TR" sz="2800" b="0" kern="0" dirty="0"/>
              <a:t>Solids (at a given temperature, pressure, and volume) </a:t>
            </a:r>
            <a:r>
              <a:rPr lang="tr-TR" sz="2800" b="0" kern="0" dirty="0">
                <a:solidFill>
                  <a:srgbClr val="C00000"/>
                </a:solidFill>
              </a:rPr>
              <a:t>have stronger bonds </a:t>
            </a:r>
            <a:r>
              <a:rPr lang="tr-TR" sz="2800" b="0" kern="0" dirty="0"/>
              <a:t>between molecules and atoms than liquids.</a:t>
            </a:r>
          </a:p>
          <a:p>
            <a:pPr algn="just" eaLnBrk="1" hangingPunct="1"/>
            <a:r>
              <a:rPr lang="tr-TR" sz="2800" b="0" kern="0" dirty="0"/>
              <a:t>Solids </a:t>
            </a:r>
            <a:r>
              <a:rPr lang="tr-TR" sz="2800" b="0" kern="0" dirty="0">
                <a:solidFill>
                  <a:srgbClr val="A50021"/>
                </a:solidFill>
              </a:rPr>
              <a:t>require more energy</a:t>
            </a:r>
            <a:r>
              <a:rPr lang="tr-TR" sz="2800" b="0" kern="0" dirty="0"/>
              <a:t> to </a:t>
            </a:r>
            <a:r>
              <a:rPr lang="tr-TR" sz="2800" b="1" i="1" kern="0" dirty="0"/>
              <a:t>break the bonds.</a:t>
            </a:r>
            <a:endParaRPr lang="en-US" sz="2800" b="1" i="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down)">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down)">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wipe(down)">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wipe(down)">
                                      <p:cBhvr>
                                        <p:cTn id="2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0"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A96BB139-BBC5-4DCE-BD3C-832AB29B0594}"/>
              </a:ext>
            </a:extLst>
          </p:cNvPr>
          <p:cNvGraphicFramePr/>
          <p:nvPr>
            <p:extLst>
              <p:ext uri="{D42A27DB-BD31-4B8C-83A1-F6EECF244321}">
                <p14:modId xmlns:p14="http://schemas.microsoft.com/office/powerpoint/2010/main" val="1852800450"/>
              </p:ext>
            </p:extLst>
          </p:nvPr>
        </p:nvGraphicFramePr>
        <p:xfrm>
          <a:off x="719137" y="476250"/>
          <a:ext cx="7705725" cy="295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6" descr="crys_not_crys">
            <a:extLst>
              <a:ext uri="{FF2B5EF4-FFF2-40B4-BE49-F238E27FC236}">
                <a16:creationId xmlns:a16="http://schemas.microsoft.com/office/drawing/2014/main" id="{F916779C-984F-4688-AE0B-1450383EE798}"/>
              </a:ext>
            </a:extLst>
          </p:cNvPr>
          <p:cNvPicPr>
            <a:picLocks noChangeAspect="1" noChangeArrowheads="1"/>
          </p:cNvPicPr>
          <p:nvPr/>
        </p:nvPicPr>
        <p:blipFill>
          <a:blip r:embed="rId7">
            <a:lum contrast="12000"/>
          </a:blip>
          <a:srcRect l="62035" t="12599" r="6778" b="35873"/>
          <a:stretch>
            <a:fillRect/>
          </a:stretch>
        </p:blipFill>
        <p:spPr bwMode="auto">
          <a:xfrm>
            <a:off x="1187624" y="3573016"/>
            <a:ext cx="2008188" cy="1800225"/>
          </a:xfrm>
          <a:prstGeom prst="rect">
            <a:avLst/>
          </a:prstGeom>
          <a:noFill/>
          <a:ln w="57150">
            <a:solidFill>
              <a:schemeClr val="accent1"/>
            </a:solidFill>
            <a:miter lim="800000"/>
            <a:headEnd/>
            <a:tailEnd/>
          </a:ln>
        </p:spPr>
      </p:pic>
      <p:pic>
        <p:nvPicPr>
          <p:cNvPr id="12" name="Picture 47" descr="Pyrite">
            <a:hlinkClick r:id="rId8"/>
            <a:extLst>
              <a:ext uri="{FF2B5EF4-FFF2-40B4-BE49-F238E27FC236}">
                <a16:creationId xmlns:a16="http://schemas.microsoft.com/office/drawing/2014/main" id="{7E377944-BB17-400B-B32C-2AA4AD3CC227}"/>
              </a:ext>
            </a:extLst>
          </p:cNvPr>
          <p:cNvPicPr>
            <a:picLocks noChangeAspect="1" noChangeArrowheads="1"/>
          </p:cNvPicPr>
          <p:nvPr/>
        </p:nvPicPr>
        <p:blipFill>
          <a:blip r:embed="rId9"/>
          <a:srcRect/>
          <a:stretch>
            <a:fillRect/>
          </a:stretch>
        </p:blipFill>
        <p:spPr>
          <a:xfrm>
            <a:off x="3686174" y="2766119"/>
            <a:ext cx="1771650" cy="2646363"/>
          </a:xfrm>
          <a:prstGeom prst="rect">
            <a:avLst/>
          </a:prstGeom>
        </p:spPr>
      </p:pic>
      <p:pic>
        <p:nvPicPr>
          <p:cNvPr id="13" name="Picture 48" descr="crys_not_crys">
            <a:extLst>
              <a:ext uri="{FF2B5EF4-FFF2-40B4-BE49-F238E27FC236}">
                <a16:creationId xmlns:a16="http://schemas.microsoft.com/office/drawing/2014/main" id="{D6F3FB91-9297-4897-9342-AF0A24E4C476}"/>
              </a:ext>
            </a:extLst>
          </p:cNvPr>
          <p:cNvPicPr>
            <a:picLocks noChangeAspect="1" noChangeArrowheads="1"/>
          </p:cNvPicPr>
          <p:nvPr/>
        </p:nvPicPr>
        <p:blipFill>
          <a:blip r:embed="rId7">
            <a:lum bright="6000"/>
          </a:blip>
          <a:srcRect l="8272" t="9525" r="52844" b="40144"/>
          <a:stretch>
            <a:fillRect/>
          </a:stretch>
        </p:blipFill>
        <p:spPr bwMode="auto">
          <a:xfrm>
            <a:off x="5914253" y="3356992"/>
            <a:ext cx="2805113" cy="1970088"/>
          </a:xfrm>
          <a:prstGeom prst="rect">
            <a:avLst/>
          </a:prstGeom>
          <a:noFill/>
          <a:ln w="57150">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6E8013E-932E-46E7-BC54-E014DC5E3630}"/>
              </a:ext>
            </a:extLst>
          </p:cNvPr>
          <p:cNvSpPr txBox="1">
            <a:spLocks noChangeArrowheads="1"/>
          </p:cNvSpPr>
          <p:nvPr/>
        </p:nvSpPr>
        <p:spPr>
          <a:xfrm>
            <a:off x="251520" y="1484784"/>
            <a:ext cx="8892479" cy="4320480"/>
          </a:xfrm>
          <a:prstGeom prst="rect">
            <a:avLst/>
          </a:prstGeom>
        </p:spPr>
        <p:txBody>
          <a:bodyPr>
            <a:noAutofit/>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r>
              <a:rPr lang="tr-TR" sz="2400" b="0" kern="0" dirty="0">
                <a:latin typeface="Arial" panose="020B0604020202020204" pitchFamily="34" charset="0"/>
                <a:cs typeface="Arial" panose="020B0604020202020204" pitchFamily="34" charset="0"/>
              </a:rPr>
              <a:t>Single cry</a:t>
            </a:r>
            <a:r>
              <a:rPr lang="en-US" sz="2400" b="0" kern="0" dirty="0">
                <a:latin typeface="Arial" panose="020B0604020202020204" pitchFamily="34" charset="0"/>
                <a:cs typeface="Arial" panose="020B0604020202020204" pitchFamily="34" charset="0"/>
              </a:rPr>
              <a:t>s</a:t>
            </a:r>
            <a:r>
              <a:rPr lang="tr-TR" sz="2400" b="0" kern="0" dirty="0">
                <a:latin typeface="Arial" panose="020B0604020202020204" pitchFamily="34" charset="0"/>
                <a:cs typeface="Arial" panose="020B0604020202020204" pitchFamily="34" charset="0"/>
              </a:rPr>
              <a:t>tal, polycrystalline, and amorphous, are the three general types of solids.</a:t>
            </a:r>
          </a:p>
          <a:p>
            <a:pPr eaLnBrk="1" hangingPunct="1">
              <a:buFont typeface="Arial" pitchFamily="34" charset="0"/>
              <a:buNone/>
            </a:pPr>
            <a:endParaRPr lang="tr-TR" sz="2400" b="0" kern="0" dirty="0">
              <a:latin typeface="Arial" panose="020B0604020202020204" pitchFamily="34" charset="0"/>
              <a:cs typeface="Arial" panose="020B0604020202020204" pitchFamily="34" charset="0"/>
            </a:endParaRPr>
          </a:p>
          <a:p>
            <a:pPr algn="just" eaLnBrk="1" hangingPunct="1"/>
            <a:r>
              <a:rPr lang="tr-TR" sz="2400" b="0" kern="0" dirty="0">
                <a:latin typeface="Arial" panose="020B0604020202020204" pitchFamily="34" charset="0"/>
                <a:cs typeface="Arial" panose="020B0604020202020204" pitchFamily="34" charset="0"/>
              </a:rPr>
              <a:t>Each type is characterized by the size of ordered region within the material.</a:t>
            </a:r>
          </a:p>
          <a:p>
            <a:pPr eaLnBrk="1" hangingPunct="1"/>
            <a:endParaRPr lang="tr-TR" sz="2400" b="0" kern="0" dirty="0">
              <a:latin typeface="Arial" panose="020B0604020202020204" pitchFamily="34" charset="0"/>
              <a:cs typeface="Arial" panose="020B0604020202020204" pitchFamily="34" charset="0"/>
            </a:endParaRPr>
          </a:p>
          <a:p>
            <a:pPr algn="just" eaLnBrk="1" hangingPunct="1"/>
            <a:r>
              <a:rPr lang="tr-TR" sz="2400" b="0" kern="0" dirty="0">
                <a:latin typeface="Arial" panose="020B0604020202020204" pitchFamily="34" charset="0"/>
                <a:cs typeface="Arial" panose="020B0604020202020204" pitchFamily="34" charset="0"/>
              </a:rPr>
              <a:t>An ordered region is a spatial volume in which atoms or molecules have a regular geometric arrangement or periodicity.</a:t>
            </a:r>
            <a:endParaRPr lang="en-US" sz="2400" b="0" kern="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1AACC0-7289-442A-B5D6-4E88E735E4F6}"/>
              </a:ext>
            </a:extLst>
          </p:cNvPr>
          <p:cNvSpPr txBox="1"/>
          <p:nvPr/>
        </p:nvSpPr>
        <p:spPr>
          <a:xfrm>
            <a:off x="2699792" y="476672"/>
            <a:ext cx="4578626" cy="584775"/>
          </a:xfrm>
          <a:prstGeom prst="rect">
            <a:avLst/>
          </a:prstGeom>
          <a:noFill/>
        </p:spPr>
        <p:txBody>
          <a:bodyPr wrap="square">
            <a:spAutoFit/>
          </a:bodyPr>
          <a:lstStyle/>
          <a:p>
            <a:r>
              <a:rPr lang="tr-TR" sz="3200" dirty="0">
                <a:latin typeface="Verdana" pitchFamily="34" charset="0"/>
              </a:rPr>
              <a:t>Types of Solids</a:t>
            </a:r>
            <a:endParaRPr lang="en-IN" sz="3200" dirty="0"/>
          </a:p>
        </p:txBody>
      </p:sp>
    </p:spTree>
    <p:extLst>
      <p:ext uri="{BB962C8B-B14F-4D97-AF65-F5344CB8AC3E}">
        <p14:creationId xmlns:p14="http://schemas.microsoft.com/office/powerpoint/2010/main" val="119248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5569</TotalTime>
  <Words>751</Words>
  <Application>Microsoft Office PowerPoint</Application>
  <PresentationFormat>On-screen Show (4:3)</PresentationFormat>
  <Paragraphs>93</Paragraphs>
  <Slides>15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Abadi</vt:lpstr>
      <vt:lpstr>Arial</vt:lpstr>
      <vt:lpstr>Baskerville Old Face</vt:lpstr>
      <vt:lpstr>Bookman Old Style</vt:lpstr>
      <vt:lpstr>Calibri</vt:lpstr>
      <vt:lpstr>Copperplate Gothic Bold</vt:lpstr>
      <vt:lpstr>Frutiger 45 Light</vt:lpstr>
      <vt:lpstr>Frutiger 57Cn</vt:lpstr>
      <vt:lpstr>Times New Roman</vt:lpstr>
      <vt:lpstr>Verdana</vt:lpstr>
      <vt:lpstr>Wingdings</vt:lpstr>
      <vt:lpstr>CET_white_UK</vt:lpstr>
      <vt:lpstr>Custom Design</vt:lpstr>
      <vt:lpstr>BPM: 2 Engineering Physics-II</vt:lpstr>
      <vt:lpstr>PowerPoint Presentation</vt:lpstr>
      <vt:lpstr>CHAPTER 1.CRYSTAL STRUCTURE</vt:lpstr>
      <vt:lpstr>Matter</vt:lpstr>
      <vt:lpstr>PowerPoint Presentation</vt:lpstr>
      <vt:lpstr>PowerPoint Presentation</vt:lpstr>
      <vt:lpstr>Solids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Oersted-DTU_Eltek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Prof. B. K. Pandey</cp:lastModifiedBy>
  <cp:revision>484</cp:revision>
  <cp:lastPrinted>2002-01-11T08:56:20Z</cp:lastPrinted>
  <dcterms:created xsi:type="dcterms:W3CDTF">2008-06-04T07:21:59Z</dcterms:created>
  <dcterms:modified xsi:type="dcterms:W3CDTF">2021-04-22T12:07:45Z</dcterms:modified>
</cp:coreProperties>
</file>