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2"/>
  </p:sldMasterIdLst>
  <p:notesMasterIdLst>
    <p:notesMasterId r:id="rId35"/>
  </p:notesMasterIdLst>
  <p:handoutMasterIdLst>
    <p:handoutMasterId r:id="rId36"/>
  </p:handoutMasterIdLst>
  <p:sldIdLst>
    <p:sldId id="479" r:id="rId3"/>
    <p:sldId id="296" r:id="rId4"/>
    <p:sldId id="297" r:id="rId5"/>
    <p:sldId id="298" r:id="rId6"/>
    <p:sldId id="299" r:id="rId7"/>
    <p:sldId id="300" r:id="rId8"/>
    <p:sldId id="309" r:id="rId9"/>
    <p:sldId id="310" r:id="rId10"/>
    <p:sldId id="407" r:id="rId11"/>
    <p:sldId id="311" r:id="rId12"/>
    <p:sldId id="406" r:id="rId13"/>
    <p:sldId id="312" r:id="rId14"/>
    <p:sldId id="308" r:id="rId15"/>
    <p:sldId id="331" r:id="rId16"/>
    <p:sldId id="332" r:id="rId17"/>
    <p:sldId id="386" r:id="rId18"/>
    <p:sldId id="387" r:id="rId19"/>
    <p:sldId id="388" r:id="rId20"/>
    <p:sldId id="389" r:id="rId21"/>
    <p:sldId id="480" r:id="rId22"/>
    <p:sldId id="391" r:id="rId23"/>
    <p:sldId id="392" r:id="rId24"/>
    <p:sldId id="393" r:id="rId25"/>
    <p:sldId id="374" r:id="rId26"/>
    <p:sldId id="395" r:id="rId27"/>
    <p:sldId id="396" r:id="rId28"/>
    <p:sldId id="397" r:id="rId29"/>
    <p:sldId id="398" r:id="rId30"/>
    <p:sldId id="379" r:id="rId31"/>
    <p:sldId id="399" r:id="rId32"/>
    <p:sldId id="400" r:id="rId33"/>
    <p:sldId id="401" r:id="rId34"/>
  </p:sldIdLst>
  <p:sldSz cx="9144000" cy="6858000" type="screen4x3"/>
  <p:notesSz cx="9236075" cy="7010400"/>
  <p:defaultTextStyle>
    <a:defPPr>
      <a:defRPr lang="da-DK"/>
    </a:defPPr>
    <a:lvl1pPr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S PGothic" pitchFamily="34" charset="-128"/>
        <a:cs typeface="+mn-cs"/>
      </a:defRPr>
    </a:lvl5pPr>
    <a:lvl6pPr marL="2286000" algn="l" defTabSz="914400" rtl="0" eaLnBrk="1" latinLnBrk="0" hangingPunct="1">
      <a:defRPr sz="2400" b="1" kern="1200">
        <a:solidFill>
          <a:schemeClr val="tx1"/>
        </a:solidFill>
        <a:latin typeface="Times New Roman" pitchFamily="18" charset="0"/>
        <a:ea typeface="MS PGothic" pitchFamily="34" charset="-128"/>
        <a:cs typeface="+mn-cs"/>
      </a:defRPr>
    </a:lvl6pPr>
    <a:lvl7pPr marL="2743200" algn="l" defTabSz="914400" rtl="0" eaLnBrk="1" latinLnBrk="0" hangingPunct="1">
      <a:defRPr sz="2400" b="1" kern="1200">
        <a:solidFill>
          <a:schemeClr val="tx1"/>
        </a:solidFill>
        <a:latin typeface="Times New Roman" pitchFamily="18" charset="0"/>
        <a:ea typeface="MS PGothic" pitchFamily="34" charset="-128"/>
        <a:cs typeface="+mn-cs"/>
      </a:defRPr>
    </a:lvl7pPr>
    <a:lvl8pPr marL="3200400" algn="l" defTabSz="914400" rtl="0" eaLnBrk="1" latinLnBrk="0" hangingPunct="1">
      <a:defRPr sz="2400" b="1" kern="1200">
        <a:solidFill>
          <a:schemeClr val="tx1"/>
        </a:solidFill>
        <a:latin typeface="Times New Roman" pitchFamily="18" charset="0"/>
        <a:ea typeface="MS PGothic" pitchFamily="34" charset="-128"/>
        <a:cs typeface="+mn-cs"/>
      </a:defRPr>
    </a:lvl8pPr>
    <a:lvl9pPr marL="3657600" algn="l" defTabSz="914400" rtl="0" eaLnBrk="1" latinLnBrk="0" hangingPunct="1">
      <a:defRPr sz="2400" b="1" kern="1200">
        <a:solidFill>
          <a:schemeClr val="tx1"/>
        </a:solidFill>
        <a:latin typeface="Times New Roman" pitchFamily="18"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mhari dubey" initials="o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990000"/>
    <a:srgbClr val="512F55"/>
    <a:srgbClr val="BA0693"/>
    <a:srgbClr val="666699"/>
    <a:srgbClr val="F66E13"/>
    <a:srgbClr val="65A11F"/>
    <a:srgbClr val="FF9900"/>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4" autoAdjust="0"/>
    <p:restoredTop sz="92832" autoAdjust="0"/>
  </p:normalViewPr>
  <p:slideViewPr>
    <p:cSldViewPr>
      <p:cViewPr varScale="1">
        <p:scale>
          <a:sx n="72" d="100"/>
          <a:sy n="72" d="100"/>
        </p:scale>
        <p:origin x="1398"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1EA381-BC88-4844-B0CD-C076435286D6}" type="doc">
      <dgm:prSet loTypeId="urn:microsoft.com/office/officeart/2005/8/layout/orgChart1" loCatId="hierarchy" qsTypeId="urn:microsoft.com/office/officeart/2005/8/quickstyle/simple1" qsCatId="simple" csTypeId="urn:microsoft.com/office/officeart/2005/8/colors/accent1_2" csCatId="accent1"/>
      <dgm:spPr/>
    </dgm:pt>
    <dgm:pt modelId="{90C52F82-BBB1-45CE-B638-2698CCDDC16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b="0" i="0" u="none" strike="noStrike" cap="none" normalizeH="0" baseline="0">
              <a:ln>
                <a:noFill/>
              </a:ln>
              <a:solidFill>
                <a:schemeClr val="tx1"/>
              </a:solidFill>
              <a:effectLst/>
              <a:latin typeface="Arial" panose="020B0604020202020204" pitchFamily="34" charset="0"/>
            </a:rPr>
            <a:t>SYMMETRY</a:t>
          </a:r>
          <a:endParaRPr kumimoji="0" lang="en-US" altLang="en-US" b="0" i="0" u="none" strike="noStrike" cap="none" normalizeH="0" baseline="0">
            <a:ln>
              <a:noFill/>
            </a:ln>
            <a:solidFill>
              <a:schemeClr val="tx1"/>
            </a:solidFill>
            <a:effectLst/>
            <a:latin typeface="Arial" panose="020B0604020202020204" pitchFamily="34" charset="0"/>
          </a:endParaRPr>
        </a:p>
      </dgm:t>
    </dgm:pt>
    <dgm:pt modelId="{A966F452-E56A-4193-BEB5-73E56A3E9558}" type="parTrans" cxnId="{C5B0BF8F-B30D-48C5-92FE-1D3849B335FF}">
      <dgm:prSet/>
      <dgm:spPr/>
      <dgm:t>
        <a:bodyPr/>
        <a:lstStyle/>
        <a:p>
          <a:endParaRPr lang="en-IN"/>
        </a:p>
      </dgm:t>
    </dgm:pt>
    <dgm:pt modelId="{2E7697ED-EA7A-42F0-902B-43644B806B4D}" type="sibTrans" cxnId="{C5B0BF8F-B30D-48C5-92FE-1D3849B335FF}">
      <dgm:prSet/>
      <dgm:spPr/>
      <dgm:t>
        <a:bodyPr/>
        <a:lstStyle/>
        <a:p>
          <a:endParaRPr lang="en-IN"/>
        </a:p>
      </dgm:t>
    </dgm:pt>
    <dgm:pt modelId="{E5454E65-07B1-434C-8342-7ACECA3C043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b="0" i="0" u="none" strike="noStrike" cap="none" normalizeH="0" baseline="0">
              <a:ln>
                <a:noFill/>
              </a:ln>
              <a:solidFill>
                <a:schemeClr val="tx1"/>
              </a:solidFill>
              <a:effectLst/>
              <a:latin typeface="Arial" panose="020B0604020202020204" pitchFamily="34" charset="0"/>
            </a:rPr>
            <a:t>INVERSION</a:t>
          </a:r>
          <a:endParaRPr kumimoji="0" lang="en-US" altLang="en-US" b="0" i="0" u="none" strike="noStrike" cap="none" normalizeH="0" baseline="0">
            <a:ln>
              <a:noFill/>
            </a:ln>
            <a:solidFill>
              <a:schemeClr val="tx1"/>
            </a:solidFill>
            <a:effectLst/>
            <a:latin typeface="Arial" panose="020B0604020202020204" pitchFamily="34" charset="0"/>
          </a:endParaRPr>
        </a:p>
      </dgm:t>
    </dgm:pt>
    <dgm:pt modelId="{F1FA9151-95FB-4E5C-B498-306BA130AA3A}" type="parTrans" cxnId="{997EC870-FF44-45F4-9009-7F2FB7CD6949}">
      <dgm:prSet/>
      <dgm:spPr/>
      <dgm:t>
        <a:bodyPr/>
        <a:lstStyle/>
        <a:p>
          <a:endParaRPr lang="en-IN"/>
        </a:p>
      </dgm:t>
    </dgm:pt>
    <dgm:pt modelId="{1BD39265-CA4A-4FE8-8A2A-0623A4BBE44C}" type="sibTrans" cxnId="{997EC870-FF44-45F4-9009-7F2FB7CD6949}">
      <dgm:prSet/>
      <dgm:spPr/>
      <dgm:t>
        <a:bodyPr/>
        <a:lstStyle/>
        <a:p>
          <a:endParaRPr lang="en-IN"/>
        </a:p>
      </dgm:t>
    </dgm:pt>
    <dgm:pt modelId="{4C684751-7E44-45AE-9851-6D81F3E284C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b="0" i="0" u="none" strike="noStrike" cap="none" normalizeH="0" baseline="0">
              <a:ln>
                <a:noFill/>
              </a:ln>
              <a:solidFill>
                <a:schemeClr val="tx1"/>
              </a:solidFill>
              <a:effectLst/>
              <a:latin typeface="Arial" panose="020B0604020202020204" pitchFamily="34" charset="0"/>
            </a:rPr>
            <a:t>REFLECTION</a:t>
          </a:r>
          <a:endParaRPr kumimoji="0" lang="en-US" altLang="en-US" b="0" i="0" u="none" strike="noStrike" cap="none" normalizeH="0" baseline="0">
            <a:ln>
              <a:noFill/>
            </a:ln>
            <a:solidFill>
              <a:schemeClr val="tx1"/>
            </a:solidFill>
            <a:effectLst/>
            <a:latin typeface="Arial" panose="020B0604020202020204" pitchFamily="34" charset="0"/>
          </a:endParaRPr>
        </a:p>
      </dgm:t>
    </dgm:pt>
    <dgm:pt modelId="{B64F5DF1-ECBF-445B-AFF2-52495DCCBBBA}" type="parTrans" cxnId="{481FB265-D8BF-466A-924C-18A823FF3E02}">
      <dgm:prSet/>
      <dgm:spPr/>
      <dgm:t>
        <a:bodyPr/>
        <a:lstStyle/>
        <a:p>
          <a:endParaRPr lang="en-IN"/>
        </a:p>
      </dgm:t>
    </dgm:pt>
    <dgm:pt modelId="{C9F6FBE5-26D1-4763-9EC4-BB8745110230}" type="sibTrans" cxnId="{481FB265-D8BF-466A-924C-18A823FF3E02}">
      <dgm:prSet/>
      <dgm:spPr/>
      <dgm:t>
        <a:bodyPr/>
        <a:lstStyle/>
        <a:p>
          <a:endParaRPr lang="en-IN"/>
        </a:p>
      </dgm:t>
    </dgm:pt>
    <dgm:pt modelId="{EBF3F828-44C8-480D-9D5C-249E55246F0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b="0" i="0" u="none" strike="noStrike" cap="none" normalizeH="0" baseline="0">
              <a:ln>
                <a:noFill/>
              </a:ln>
              <a:solidFill>
                <a:schemeClr val="tx1"/>
              </a:solidFill>
              <a:effectLst/>
              <a:latin typeface="Arial" panose="020B0604020202020204" pitchFamily="34" charset="0"/>
            </a:rPr>
            <a:t>ROTATION</a:t>
          </a:r>
          <a:endParaRPr kumimoji="0" lang="en-US" altLang="en-US" b="0" i="0" u="none" strike="noStrike" cap="none" normalizeH="0" baseline="0">
            <a:ln>
              <a:noFill/>
            </a:ln>
            <a:solidFill>
              <a:schemeClr val="tx1"/>
            </a:solidFill>
            <a:effectLst/>
            <a:latin typeface="Arial" panose="020B0604020202020204" pitchFamily="34" charset="0"/>
          </a:endParaRPr>
        </a:p>
      </dgm:t>
    </dgm:pt>
    <dgm:pt modelId="{ED085341-8BA3-4D98-9B53-E432A4737D89}" type="parTrans" cxnId="{88BA5EEE-43BE-459F-BA85-91FEFF0A8455}">
      <dgm:prSet/>
      <dgm:spPr/>
      <dgm:t>
        <a:bodyPr/>
        <a:lstStyle/>
        <a:p>
          <a:endParaRPr lang="en-IN"/>
        </a:p>
      </dgm:t>
    </dgm:pt>
    <dgm:pt modelId="{54D66D8E-4337-4E4B-AAAD-7E18763E252C}" type="sibTrans" cxnId="{88BA5EEE-43BE-459F-BA85-91FEFF0A8455}">
      <dgm:prSet/>
      <dgm:spPr/>
      <dgm:t>
        <a:bodyPr/>
        <a:lstStyle/>
        <a:p>
          <a:endParaRPr lang="en-IN"/>
        </a:p>
      </dgm:t>
    </dgm:pt>
    <dgm:pt modelId="{6EEE751D-74D6-4719-855A-F8680FB8FEE2}" type="pres">
      <dgm:prSet presAssocID="{781EA381-BC88-4844-B0CD-C076435286D6}" presName="hierChild1" presStyleCnt="0">
        <dgm:presLayoutVars>
          <dgm:orgChart val="1"/>
          <dgm:chPref val="1"/>
          <dgm:dir/>
          <dgm:animOne val="branch"/>
          <dgm:animLvl val="lvl"/>
          <dgm:resizeHandles/>
        </dgm:presLayoutVars>
      </dgm:prSet>
      <dgm:spPr/>
    </dgm:pt>
    <dgm:pt modelId="{5C8B72DD-5713-4991-8686-B52C3508F09D}" type="pres">
      <dgm:prSet presAssocID="{90C52F82-BBB1-45CE-B638-2698CCDDC16C}" presName="hierRoot1" presStyleCnt="0">
        <dgm:presLayoutVars>
          <dgm:hierBranch/>
        </dgm:presLayoutVars>
      </dgm:prSet>
      <dgm:spPr/>
    </dgm:pt>
    <dgm:pt modelId="{4AC57C9C-39A6-441D-9A9C-A5103DBC2938}" type="pres">
      <dgm:prSet presAssocID="{90C52F82-BBB1-45CE-B638-2698CCDDC16C}" presName="rootComposite1" presStyleCnt="0"/>
      <dgm:spPr/>
    </dgm:pt>
    <dgm:pt modelId="{521DDAC1-AECB-44A5-BFA9-42182CB21ACA}" type="pres">
      <dgm:prSet presAssocID="{90C52F82-BBB1-45CE-B638-2698CCDDC16C}" presName="rootText1" presStyleLbl="node0" presStyleIdx="0" presStyleCnt="1">
        <dgm:presLayoutVars>
          <dgm:chPref val="3"/>
        </dgm:presLayoutVars>
      </dgm:prSet>
      <dgm:spPr/>
    </dgm:pt>
    <dgm:pt modelId="{AB95F29D-399E-4A1C-A7CE-56EAA96A2595}" type="pres">
      <dgm:prSet presAssocID="{90C52F82-BBB1-45CE-B638-2698CCDDC16C}" presName="rootConnector1" presStyleLbl="node1" presStyleIdx="0" presStyleCnt="0"/>
      <dgm:spPr/>
    </dgm:pt>
    <dgm:pt modelId="{3CBCCCB5-2BC7-4317-9EDB-D120B85070A9}" type="pres">
      <dgm:prSet presAssocID="{90C52F82-BBB1-45CE-B638-2698CCDDC16C}" presName="hierChild2" presStyleCnt="0"/>
      <dgm:spPr/>
    </dgm:pt>
    <dgm:pt modelId="{92BD7CDC-AA4F-4B66-95A9-CC0A17893035}" type="pres">
      <dgm:prSet presAssocID="{F1FA9151-95FB-4E5C-B498-306BA130AA3A}" presName="Name35" presStyleLbl="parChTrans1D2" presStyleIdx="0" presStyleCnt="3"/>
      <dgm:spPr/>
    </dgm:pt>
    <dgm:pt modelId="{FA64C812-52B5-4AB2-A16D-7F477F5417BC}" type="pres">
      <dgm:prSet presAssocID="{E5454E65-07B1-434C-8342-7ACECA3C0435}" presName="hierRoot2" presStyleCnt="0">
        <dgm:presLayoutVars>
          <dgm:hierBranch/>
        </dgm:presLayoutVars>
      </dgm:prSet>
      <dgm:spPr/>
    </dgm:pt>
    <dgm:pt modelId="{326EBAEB-007C-4FB1-A0D0-EEC42BC85A25}" type="pres">
      <dgm:prSet presAssocID="{E5454E65-07B1-434C-8342-7ACECA3C0435}" presName="rootComposite" presStyleCnt="0"/>
      <dgm:spPr/>
    </dgm:pt>
    <dgm:pt modelId="{8B28B7FE-A611-40F2-BF66-092884F28E21}" type="pres">
      <dgm:prSet presAssocID="{E5454E65-07B1-434C-8342-7ACECA3C0435}" presName="rootText" presStyleLbl="node2" presStyleIdx="0" presStyleCnt="3">
        <dgm:presLayoutVars>
          <dgm:chPref val="3"/>
        </dgm:presLayoutVars>
      </dgm:prSet>
      <dgm:spPr/>
    </dgm:pt>
    <dgm:pt modelId="{E6693F3E-3159-4216-AB44-B2F6937DDE39}" type="pres">
      <dgm:prSet presAssocID="{E5454E65-07B1-434C-8342-7ACECA3C0435}" presName="rootConnector" presStyleLbl="node2" presStyleIdx="0" presStyleCnt="3"/>
      <dgm:spPr/>
    </dgm:pt>
    <dgm:pt modelId="{C247AB6B-7955-44AB-8088-7C8E59B0A2E7}" type="pres">
      <dgm:prSet presAssocID="{E5454E65-07B1-434C-8342-7ACECA3C0435}" presName="hierChild4" presStyleCnt="0"/>
      <dgm:spPr/>
    </dgm:pt>
    <dgm:pt modelId="{C4F5DA32-E469-4F8E-BFDC-AC388444F39C}" type="pres">
      <dgm:prSet presAssocID="{E5454E65-07B1-434C-8342-7ACECA3C0435}" presName="hierChild5" presStyleCnt="0"/>
      <dgm:spPr/>
    </dgm:pt>
    <dgm:pt modelId="{A9F8CA92-59EF-46CA-AB40-9584554FF77F}" type="pres">
      <dgm:prSet presAssocID="{B64F5DF1-ECBF-445B-AFF2-52495DCCBBBA}" presName="Name35" presStyleLbl="parChTrans1D2" presStyleIdx="1" presStyleCnt="3"/>
      <dgm:spPr/>
    </dgm:pt>
    <dgm:pt modelId="{5060221F-6EE3-4FCC-8145-194CD48DA812}" type="pres">
      <dgm:prSet presAssocID="{4C684751-7E44-45AE-9851-6D81F3E284CC}" presName="hierRoot2" presStyleCnt="0">
        <dgm:presLayoutVars>
          <dgm:hierBranch/>
        </dgm:presLayoutVars>
      </dgm:prSet>
      <dgm:spPr/>
    </dgm:pt>
    <dgm:pt modelId="{ED97AE00-72C2-4494-B77E-142BC052A365}" type="pres">
      <dgm:prSet presAssocID="{4C684751-7E44-45AE-9851-6D81F3E284CC}" presName="rootComposite" presStyleCnt="0"/>
      <dgm:spPr/>
    </dgm:pt>
    <dgm:pt modelId="{A9B42A71-6EBF-456B-952D-BA30983588D5}" type="pres">
      <dgm:prSet presAssocID="{4C684751-7E44-45AE-9851-6D81F3E284CC}" presName="rootText" presStyleLbl="node2" presStyleIdx="1" presStyleCnt="3">
        <dgm:presLayoutVars>
          <dgm:chPref val="3"/>
        </dgm:presLayoutVars>
      </dgm:prSet>
      <dgm:spPr/>
    </dgm:pt>
    <dgm:pt modelId="{3C32B3D5-BBC1-44C2-AC22-3D151F98393C}" type="pres">
      <dgm:prSet presAssocID="{4C684751-7E44-45AE-9851-6D81F3E284CC}" presName="rootConnector" presStyleLbl="node2" presStyleIdx="1" presStyleCnt="3"/>
      <dgm:spPr/>
    </dgm:pt>
    <dgm:pt modelId="{388CB2C8-4BC1-4056-A542-641D3CF085A9}" type="pres">
      <dgm:prSet presAssocID="{4C684751-7E44-45AE-9851-6D81F3E284CC}" presName="hierChild4" presStyleCnt="0"/>
      <dgm:spPr/>
    </dgm:pt>
    <dgm:pt modelId="{B6492136-1EF6-4840-A7B7-33633EF5A6B0}" type="pres">
      <dgm:prSet presAssocID="{4C684751-7E44-45AE-9851-6D81F3E284CC}" presName="hierChild5" presStyleCnt="0"/>
      <dgm:spPr/>
    </dgm:pt>
    <dgm:pt modelId="{EBAF435B-272E-4834-8B89-AEDDDAB09B62}" type="pres">
      <dgm:prSet presAssocID="{ED085341-8BA3-4D98-9B53-E432A4737D89}" presName="Name35" presStyleLbl="parChTrans1D2" presStyleIdx="2" presStyleCnt="3"/>
      <dgm:spPr/>
    </dgm:pt>
    <dgm:pt modelId="{F128A870-09AD-41BC-8841-3E70A547C935}" type="pres">
      <dgm:prSet presAssocID="{EBF3F828-44C8-480D-9D5C-249E55246F0C}" presName="hierRoot2" presStyleCnt="0">
        <dgm:presLayoutVars>
          <dgm:hierBranch/>
        </dgm:presLayoutVars>
      </dgm:prSet>
      <dgm:spPr/>
    </dgm:pt>
    <dgm:pt modelId="{E3231676-D5EF-4176-B800-FCB0125C61B4}" type="pres">
      <dgm:prSet presAssocID="{EBF3F828-44C8-480D-9D5C-249E55246F0C}" presName="rootComposite" presStyleCnt="0"/>
      <dgm:spPr/>
    </dgm:pt>
    <dgm:pt modelId="{1222D22B-BCA2-4A71-8073-A6F462F0D7AE}" type="pres">
      <dgm:prSet presAssocID="{EBF3F828-44C8-480D-9D5C-249E55246F0C}" presName="rootText" presStyleLbl="node2" presStyleIdx="2" presStyleCnt="3">
        <dgm:presLayoutVars>
          <dgm:chPref val="3"/>
        </dgm:presLayoutVars>
      </dgm:prSet>
      <dgm:spPr/>
    </dgm:pt>
    <dgm:pt modelId="{7D23FD1A-CAAF-479D-8317-AAC061866A8C}" type="pres">
      <dgm:prSet presAssocID="{EBF3F828-44C8-480D-9D5C-249E55246F0C}" presName="rootConnector" presStyleLbl="node2" presStyleIdx="2" presStyleCnt="3"/>
      <dgm:spPr/>
    </dgm:pt>
    <dgm:pt modelId="{19FA886F-7720-438C-A815-8631296FE13C}" type="pres">
      <dgm:prSet presAssocID="{EBF3F828-44C8-480D-9D5C-249E55246F0C}" presName="hierChild4" presStyleCnt="0"/>
      <dgm:spPr/>
    </dgm:pt>
    <dgm:pt modelId="{56C21D71-2174-4D96-9543-7B908BE1467E}" type="pres">
      <dgm:prSet presAssocID="{EBF3F828-44C8-480D-9D5C-249E55246F0C}" presName="hierChild5" presStyleCnt="0"/>
      <dgm:spPr/>
    </dgm:pt>
    <dgm:pt modelId="{54D8E7C9-D4C7-4888-A06D-3EA5DD6BA5BD}" type="pres">
      <dgm:prSet presAssocID="{90C52F82-BBB1-45CE-B638-2698CCDDC16C}" presName="hierChild3" presStyleCnt="0"/>
      <dgm:spPr/>
    </dgm:pt>
  </dgm:ptLst>
  <dgm:cxnLst>
    <dgm:cxn modelId="{B95E9700-43A1-4315-92D9-10916C4C3560}" type="presOf" srcId="{90C52F82-BBB1-45CE-B638-2698CCDDC16C}" destId="{AB95F29D-399E-4A1C-A7CE-56EAA96A2595}" srcOrd="1" destOrd="0" presId="urn:microsoft.com/office/officeart/2005/8/layout/orgChart1"/>
    <dgm:cxn modelId="{2D767F07-5C75-4E88-AAD4-9776A12DCDFB}" type="presOf" srcId="{90C52F82-BBB1-45CE-B638-2698CCDDC16C}" destId="{521DDAC1-AECB-44A5-BFA9-42182CB21ACA}" srcOrd="0" destOrd="0" presId="urn:microsoft.com/office/officeart/2005/8/layout/orgChart1"/>
    <dgm:cxn modelId="{BA76BF29-5B94-4E99-8F2B-5E6E0AC1D078}" type="presOf" srcId="{781EA381-BC88-4844-B0CD-C076435286D6}" destId="{6EEE751D-74D6-4719-855A-F8680FB8FEE2}" srcOrd="0" destOrd="0" presId="urn:microsoft.com/office/officeart/2005/8/layout/orgChart1"/>
    <dgm:cxn modelId="{481FB265-D8BF-466A-924C-18A823FF3E02}" srcId="{90C52F82-BBB1-45CE-B638-2698CCDDC16C}" destId="{4C684751-7E44-45AE-9851-6D81F3E284CC}" srcOrd="1" destOrd="0" parTransId="{B64F5DF1-ECBF-445B-AFF2-52495DCCBBBA}" sibTransId="{C9F6FBE5-26D1-4763-9EC4-BB8745110230}"/>
    <dgm:cxn modelId="{E3605D50-B4FD-43E2-BF9C-5A57DE1B67FA}" type="presOf" srcId="{4C684751-7E44-45AE-9851-6D81F3E284CC}" destId="{A9B42A71-6EBF-456B-952D-BA30983588D5}" srcOrd="0" destOrd="0" presId="urn:microsoft.com/office/officeart/2005/8/layout/orgChart1"/>
    <dgm:cxn modelId="{997EC870-FF44-45F4-9009-7F2FB7CD6949}" srcId="{90C52F82-BBB1-45CE-B638-2698CCDDC16C}" destId="{E5454E65-07B1-434C-8342-7ACECA3C0435}" srcOrd="0" destOrd="0" parTransId="{F1FA9151-95FB-4E5C-B498-306BA130AA3A}" sibTransId="{1BD39265-CA4A-4FE8-8A2A-0623A4BBE44C}"/>
    <dgm:cxn modelId="{B5491B88-CEAD-47E9-8238-2213A0D062F9}" type="presOf" srcId="{EBF3F828-44C8-480D-9D5C-249E55246F0C}" destId="{7D23FD1A-CAAF-479D-8317-AAC061866A8C}" srcOrd="1" destOrd="0" presId="urn:microsoft.com/office/officeart/2005/8/layout/orgChart1"/>
    <dgm:cxn modelId="{C5B0BF8F-B30D-48C5-92FE-1D3849B335FF}" srcId="{781EA381-BC88-4844-B0CD-C076435286D6}" destId="{90C52F82-BBB1-45CE-B638-2698CCDDC16C}" srcOrd="0" destOrd="0" parTransId="{A966F452-E56A-4193-BEB5-73E56A3E9558}" sibTransId="{2E7697ED-EA7A-42F0-902B-43644B806B4D}"/>
    <dgm:cxn modelId="{432E75A3-1AF1-4F0B-B1A4-08405FCF8CC9}" type="presOf" srcId="{E5454E65-07B1-434C-8342-7ACECA3C0435}" destId="{8B28B7FE-A611-40F2-BF66-092884F28E21}" srcOrd="0" destOrd="0" presId="urn:microsoft.com/office/officeart/2005/8/layout/orgChart1"/>
    <dgm:cxn modelId="{C03130AB-898A-43B9-A6D3-3AD299FE34DE}" type="presOf" srcId="{ED085341-8BA3-4D98-9B53-E432A4737D89}" destId="{EBAF435B-272E-4834-8B89-AEDDDAB09B62}" srcOrd="0" destOrd="0" presId="urn:microsoft.com/office/officeart/2005/8/layout/orgChart1"/>
    <dgm:cxn modelId="{58381DC4-C9F1-4AF2-8B4E-C1CF94BB2ECE}" type="presOf" srcId="{EBF3F828-44C8-480D-9D5C-249E55246F0C}" destId="{1222D22B-BCA2-4A71-8073-A6F462F0D7AE}" srcOrd="0" destOrd="0" presId="urn:microsoft.com/office/officeart/2005/8/layout/orgChart1"/>
    <dgm:cxn modelId="{E003F6CE-E615-40E0-871A-81F6305ABA66}" type="presOf" srcId="{E5454E65-07B1-434C-8342-7ACECA3C0435}" destId="{E6693F3E-3159-4216-AB44-B2F6937DDE39}" srcOrd="1" destOrd="0" presId="urn:microsoft.com/office/officeart/2005/8/layout/orgChart1"/>
    <dgm:cxn modelId="{A8F1EAD0-8A11-4DBD-B3B3-78B66E615AB5}" type="presOf" srcId="{F1FA9151-95FB-4E5C-B498-306BA130AA3A}" destId="{92BD7CDC-AA4F-4B66-95A9-CC0A17893035}" srcOrd="0" destOrd="0" presId="urn:microsoft.com/office/officeart/2005/8/layout/orgChart1"/>
    <dgm:cxn modelId="{C69776DA-04F7-457B-9FB4-BD04D07E4301}" type="presOf" srcId="{B64F5DF1-ECBF-445B-AFF2-52495DCCBBBA}" destId="{A9F8CA92-59EF-46CA-AB40-9584554FF77F}" srcOrd="0" destOrd="0" presId="urn:microsoft.com/office/officeart/2005/8/layout/orgChart1"/>
    <dgm:cxn modelId="{88BA5EEE-43BE-459F-BA85-91FEFF0A8455}" srcId="{90C52F82-BBB1-45CE-B638-2698CCDDC16C}" destId="{EBF3F828-44C8-480D-9D5C-249E55246F0C}" srcOrd="2" destOrd="0" parTransId="{ED085341-8BA3-4D98-9B53-E432A4737D89}" sibTransId="{54D66D8E-4337-4E4B-AAAD-7E18763E252C}"/>
    <dgm:cxn modelId="{D688C0F1-67FF-4D4D-B16B-371F195F66EF}" type="presOf" srcId="{4C684751-7E44-45AE-9851-6D81F3E284CC}" destId="{3C32B3D5-BBC1-44C2-AC22-3D151F98393C}" srcOrd="1" destOrd="0" presId="urn:microsoft.com/office/officeart/2005/8/layout/orgChart1"/>
    <dgm:cxn modelId="{1E333F3B-AE1C-4652-BB80-72DC677C8883}" type="presParOf" srcId="{6EEE751D-74D6-4719-855A-F8680FB8FEE2}" destId="{5C8B72DD-5713-4991-8686-B52C3508F09D}" srcOrd="0" destOrd="0" presId="urn:microsoft.com/office/officeart/2005/8/layout/orgChart1"/>
    <dgm:cxn modelId="{23B4A6C1-50AD-4397-A459-C4B55EF01423}" type="presParOf" srcId="{5C8B72DD-5713-4991-8686-B52C3508F09D}" destId="{4AC57C9C-39A6-441D-9A9C-A5103DBC2938}" srcOrd="0" destOrd="0" presId="urn:microsoft.com/office/officeart/2005/8/layout/orgChart1"/>
    <dgm:cxn modelId="{536AA491-73A6-47FC-BA54-CE2A3285CC57}" type="presParOf" srcId="{4AC57C9C-39A6-441D-9A9C-A5103DBC2938}" destId="{521DDAC1-AECB-44A5-BFA9-42182CB21ACA}" srcOrd="0" destOrd="0" presId="urn:microsoft.com/office/officeart/2005/8/layout/orgChart1"/>
    <dgm:cxn modelId="{365F09B0-2B64-4C25-8148-961B8DC36B78}" type="presParOf" srcId="{4AC57C9C-39A6-441D-9A9C-A5103DBC2938}" destId="{AB95F29D-399E-4A1C-A7CE-56EAA96A2595}" srcOrd="1" destOrd="0" presId="urn:microsoft.com/office/officeart/2005/8/layout/orgChart1"/>
    <dgm:cxn modelId="{438EAC64-6632-4E92-ADB4-0F91CBD64AF0}" type="presParOf" srcId="{5C8B72DD-5713-4991-8686-B52C3508F09D}" destId="{3CBCCCB5-2BC7-4317-9EDB-D120B85070A9}" srcOrd="1" destOrd="0" presId="urn:microsoft.com/office/officeart/2005/8/layout/orgChart1"/>
    <dgm:cxn modelId="{47BF5E09-C4B3-4CC9-9341-242647DD570B}" type="presParOf" srcId="{3CBCCCB5-2BC7-4317-9EDB-D120B85070A9}" destId="{92BD7CDC-AA4F-4B66-95A9-CC0A17893035}" srcOrd="0" destOrd="0" presId="urn:microsoft.com/office/officeart/2005/8/layout/orgChart1"/>
    <dgm:cxn modelId="{48FFDB9A-B06C-42DF-BEE2-1195B3326688}" type="presParOf" srcId="{3CBCCCB5-2BC7-4317-9EDB-D120B85070A9}" destId="{FA64C812-52B5-4AB2-A16D-7F477F5417BC}" srcOrd="1" destOrd="0" presId="urn:microsoft.com/office/officeart/2005/8/layout/orgChart1"/>
    <dgm:cxn modelId="{3061BFB0-AFE3-492D-9DAC-AE8FE1F6910C}" type="presParOf" srcId="{FA64C812-52B5-4AB2-A16D-7F477F5417BC}" destId="{326EBAEB-007C-4FB1-A0D0-EEC42BC85A25}" srcOrd="0" destOrd="0" presId="urn:microsoft.com/office/officeart/2005/8/layout/orgChart1"/>
    <dgm:cxn modelId="{8E75DDE9-C8BD-478D-B6CB-5B1CDB329C0C}" type="presParOf" srcId="{326EBAEB-007C-4FB1-A0D0-EEC42BC85A25}" destId="{8B28B7FE-A611-40F2-BF66-092884F28E21}" srcOrd="0" destOrd="0" presId="urn:microsoft.com/office/officeart/2005/8/layout/orgChart1"/>
    <dgm:cxn modelId="{0045EA01-3526-4D2A-8D9F-E01ED8D71B11}" type="presParOf" srcId="{326EBAEB-007C-4FB1-A0D0-EEC42BC85A25}" destId="{E6693F3E-3159-4216-AB44-B2F6937DDE39}" srcOrd="1" destOrd="0" presId="urn:microsoft.com/office/officeart/2005/8/layout/orgChart1"/>
    <dgm:cxn modelId="{2E23B7D7-5B53-42C3-BB6B-FC67878E750C}" type="presParOf" srcId="{FA64C812-52B5-4AB2-A16D-7F477F5417BC}" destId="{C247AB6B-7955-44AB-8088-7C8E59B0A2E7}" srcOrd="1" destOrd="0" presId="urn:microsoft.com/office/officeart/2005/8/layout/orgChart1"/>
    <dgm:cxn modelId="{9D9CDE78-138E-4316-A1AC-5540265F8047}" type="presParOf" srcId="{FA64C812-52B5-4AB2-A16D-7F477F5417BC}" destId="{C4F5DA32-E469-4F8E-BFDC-AC388444F39C}" srcOrd="2" destOrd="0" presId="urn:microsoft.com/office/officeart/2005/8/layout/orgChart1"/>
    <dgm:cxn modelId="{AAF3FB3A-B925-4293-B45E-084E15BA1D54}" type="presParOf" srcId="{3CBCCCB5-2BC7-4317-9EDB-D120B85070A9}" destId="{A9F8CA92-59EF-46CA-AB40-9584554FF77F}" srcOrd="2" destOrd="0" presId="urn:microsoft.com/office/officeart/2005/8/layout/orgChart1"/>
    <dgm:cxn modelId="{7667A667-67FB-4779-BF17-1EF245047F85}" type="presParOf" srcId="{3CBCCCB5-2BC7-4317-9EDB-D120B85070A9}" destId="{5060221F-6EE3-4FCC-8145-194CD48DA812}" srcOrd="3" destOrd="0" presId="urn:microsoft.com/office/officeart/2005/8/layout/orgChart1"/>
    <dgm:cxn modelId="{152833B6-72CC-46C1-A21D-59926D15470F}" type="presParOf" srcId="{5060221F-6EE3-4FCC-8145-194CD48DA812}" destId="{ED97AE00-72C2-4494-B77E-142BC052A365}" srcOrd="0" destOrd="0" presId="urn:microsoft.com/office/officeart/2005/8/layout/orgChart1"/>
    <dgm:cxn modelId="{A24D306B-CF5E-482D-B8D0-630D0337F05E}" type="presParOf" srcId="{ED97AE00-72C2-4494-B77E-142BC052A365}" destId="{A9B42A71-6EBF-456B-952D-BA30983588D5}" srcOrd="0" destOrd="0" presId="urn:microsoft.com/office/officeart/2005/8/layout/orgChart1"/>
    <dgm:cxn modelId="{BCC96B5B-407E-4DC1-BDC4-76AEE1C886A7}" type="presParOf" srcId="{ED97AE00-72C2-4494-B77E-142BC052A365}" destId="{3C32B3D5-BBC1-44C2-AC22-3D151F98393C}" srcOrd="1" destOrd="0" presId="urn:microsoft.com/office/officeart/2005/8/layout/orgChart1"/>
    <dgm:cxn modelId="{63D4F52F-47EA-4E5D-9D5F-9EB3EEF0E83E}" type="presParOf" srcId="{5060221F-6EE3-4FCC-8145-194CD48DA812}" destId="{388CB2C8-4BC1-4056-A542-641D3CF085A9}" srcOrd="1" destOrd="0" presId="urn:microsoft.com/office/officeart/2005/8/layout/orgChart1"/>
    <dgm:cxn modelId="{283552E5-156B-4A68-883A-677E2107F4AF}" type="presParOf" srcId="{5060221F-6EE3-4FCC-8145-194CD48DA812}" destId="{B6492136-1EF6-4840-A7B7-33633EF5A6B0}" srcOrd="2" destOrd="0" presId="urn:microsoft.com/office/officeart/2005/8/layout/orgChart1"/>
    <dgm:cxn modelId="{A4718852-9F92-4B69-9F63-9E36F8FFA775}" type="presParOf" srcId="{3CBCCCB5-2BC7-4317-9EDB-D120B85070A9}" destId="{EBAF435B-272E-4834-8B89-AEDDDAB09B62}" srcOrd="4" destOrd="0" presId="urn:microsoft.com/office/officeart/2005/8/layout/orgChart1"/>
    <dgm:cxn modelId="{065A3EAB-DF06-4EFD-B97F-B6C95458A70C}" type="presParOf" srcId="{3CBCCCB5-2BC7-4317-9EDB-D120B85070A9}" destId="{F128A870-09AD-41BC-8841-3E70A547C935}" srcOrd="5" destOrd="0" presId="urn:microsoft.com/office/officeart/2005/8/layout/orgChart1"/>
    <dgm:cxn modelId="{6DAFCFAB-A962-495B-81D5-8A81FC0965A0}" type="presParOf" srcId="{F128A870-09AD-41BC-8841-3E70A547C935}" destId="{E3231676-D5EF-4176-B800-FCB0125C61B4}" srcOrd="0" destOrd="0" presId="urn:microsoft.com/office/officeart/2005/8/layout/orgChart1"/>
    <dgm:cxn modelId="{A837CFBE-1AB7-4860-8AA3-06976E017E37}" type="presParOf" srcId="{E3231676-D5EF-4176-B800-FCB0125C61B4}" destId="{1222D22B-BCA2-4A71-8073-A6F462F0D7AE}" srcOrd="0" destOrd="0" presId="urn:microsoft.com/office/officeart/2005/8/layout/orgChart1"/>
    <dgm:cxn modelId="{F5A5A5D5-D4AD-413E-8C42-4CADE77A6DFA}" type="presParOf" srcId="{E3231676-D5EF-4176-B800-FCB0125C61B4}" destId="{7D23FD1A-CAAF-479D-8317-AAC061866A8C}" srcOrd="1" destOrd="0" presId="urn:microsoft.com/office/officeart/2005/8/layout/orgChart1"/>
    <dgm:cxn modelId="{32EE646D-0E47-453B-A782-DE8FDE6D8EA6}" type="presParOf" srcId="{F128A870-09AD-41BC-8841-3E70A547C935}" destId="{19FA886F-7720-438C-A815-8631296FE13C}" srcOrd="1" destOrd="0" presId="urn:microsoft.com/office/officeart/2005/8/layout/orgChart1"/>
    <dgm:cxn modelId="{62F811FA-FB5C-4AEF-86A2-101BF6D4D04A}" type="presParOf" srcId="{F128A870-09AD-41BC-8841-3E70A547C935}" destId="{56C21D71-2174-4D96-9543-7B908BE1467E}" srcOrd="2" destOrd="0" presId="urn:microsoft.com/office/officeart/2005/8/layout/orgChart1"/>
    <dgm:cxn modelId="{DC12DFD2-10DB-4F54-BEB6-D2959C1BD111}" type="presParOf" srcId="{5C8B72DD-5713-4991-8686-B52C3508F09D}" destId="{54D8E7C9-D4C7-4888-A06D-3EA5DD6BA5B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F435B-272E-4834-8B89-AEDDDAB09B62}">
      <dsp:nvSpPr>
        <dsp:cNvPr id="0" name=""/>
        <dsp:cNvSpPr/>
      </dsp:nvSpPr>
      <dsp:spPr>
        <a:xfrm>
          <a:off x="3420269" y="989397"/>
          <a:ext cx="2392079" cy="415154"/>
        </a:xfrm>
        <a:custGeom>
          <a:avLst/>
          <a:gdLst/>
          <a:ahLst/>
          <a:cxnLst/>
          <a:rect l="0" t="0" r="0" b="0"/>
          <a:pathLst>
            <a:path>
              <a:moveTo>
                <a:pt x="0" y="0"/>
              </a:moveTo>
              <a:lnTo>
                <a:pt x="0" y="207577"/>
              </a:lnTo>
              <a:lnTo>
                <a:pt x="2392079" y="207577"/>
              </a:lnTo>
              <a:lnTo>
                <a:pt x="2392079" y="4151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F8CA92-59EF-46CA-AB40-9584554FF77F}">
      <dsp:nvSpPr>
        <dsp:cNvPr id="0" name=""/>
        <dsp:cNvSpPr/>
      </dsp:nvSpPr>
      <dsp:spPr>
        <a:xfrm>
          <a:off x="3374548" y="989397"/>
          <a:ext cx="91440" cy="415154"/>
        </a:xfrm>
        <a:custGeom>
          <a:avLst/>
          <a:gdLst/>
          <a:ahLst/>
          <a:cxnLst/>
          <a:rect l="0" t="0" r="0" b="0"/>
          <a:pathLst>
            <a:path>
              <a:moveTo>
                <a:pt x="45720" y="0"/>
              </a:moveTo>
              <a:lnTo>
                <a:pt x="45720" y="4151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2BD7CDC-AA4F-4B66-95A9-CC0A17893035}">
      <dsp:nvSpPr>
        <dsp:cNvPr id="0" name=""/>
        <dsp:cNvSpPr/>
      </dsp:nvSpPr>
      <dsp:spPr>
        <a:xfrm>
          <a:off x="1028189" y="989397"/>
          <a:ext cx="2392079" cy="415154"/>
        </a:xfrm>
        <a:custGeom>
          <a:avLst/>
          <a:gdLst/>
          <a:ahLst/>
          <a:cxnLst/>
          <a:rect l="0" t="0" r="0" b="0"/>
          <a:pathLst>
            <a:path>
              <a:moveTo>
                <a:pt x="2392079" y="0"/>
              </a:moveTo>
              <a:lnTo>
                <a:pt x="2392079" y="207577"/>
              </a:lnTo>
              <a:lnTo>
                <a:pt x="0" y="207577"/>
              </a:lnTo>
              <a:lnTo>
                <a:pt x="0" y="4151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1DDAC1-AECB-44A5-BFA9-42182CB21ACA}">
      <dsp:nvSpPr>
        <dsp:cNvPr id="0" name=""/>
        <dsp:cNvSpPr/>
      </dsp:nvSpPr>
      <dsp:spPr>
        <a:xfrm>
          <a:off x="2431806" y="935"/>
          <a:ext cx="1976925" cy="9884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400" b="0" i="0" u="none" strike="noStrike" kern="1200" cap="none" normalizeH="0" baseline="0">
              <a:ln>
                <a:noFill/>
              </a:ln>
              <a:solidFill>
                <a:schemeClr val="tx1"/>
              </a:solidFill>
              <a:effectLst/>
              <a:latin typeface="Arial" panose="020B0604020202020204" pitchFamily="34" charset="0"/>
            </a:rPr>
            <a:t>SYMMETRY</a:t>
          </a:r>
          <a:endParaRPr kumimoji="0" lang="en-US" altLang="en-US" sz="2400" b="0" i="0" u="none" strike="noStrike" kern="1200" cap="none" normalizeH="0" baseline="0">
            <a:ln>
              <a:noFill/>
            </a:ln>
            <a:solidFill>
              <a:schemeClr val="tx1"/>
            </a:solidFill>
            <a:effectLst/>
            <a:latin typeface="Arial" panose="020B0604020202020204" pitchFamily="34" charset="0"/>
          </a:endParaRPr>
        </a:p>
      </dsp:txBody>
      <dsp:txXfrm>
        <a:off x="2431806" y="935"/>
        <a:ext cx="1976925" cy="988462"/>
      </dsp:txXfrm>
    </dsp:sp>
    <dsp:sp modelId="{8B28B7FE-A611-40F2-BF66-092884F28E21}">
      <dsp:nvSpPr>
        <dsp:cNvPr id="0" name=""/>
        <dsp:cNvSpPr/>
      </dsp:nvSpPr>
      <dsp:spPr>
        <a:xfrm>
          <a:off x="39726" y="1404552"/>
          <a:ext cx="1976925" cy="9884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400" b="0" i="0" u="none" strike="noStrike" kern="1200" cap="none" normalizeH="0" baseline="0">
              <a:ln>
                <a:noFill/>
              </a:ln>
              <a:solidFill>
                <a:schemeClr val="tx1"/>
              </a:solidFill>
              <a:effectLst/>
              <a:latin typeface="Arial" panose="020B0604020202020204" pitchFamily="34" charset="0"/>
            </a:rPr>
            <a:t>INVERSION</a:t>
          </a:r>
          <a:endParaRPr kumimoji="0" lang="en-US" altLang="en-US" sz="2400" b="0" i="0" u="none" strike="noStrike" kern="1200" cap="none" normalizeH="0" baseline="0">
            <a:ln>
              <a:noFill/>
            </a:ln>
            <a:solidFill>
              <a:schemeClr val="tx1"/>
            </a:solidFill>
            <a:effectLst/>
            <a:latin typeface="Arial" panose="020B0604020202020204" pitchFamily="34" charset="0"/>
          </a:endParaRPr>
        </a:p>
      </dsp:txBody>
      <dsp:txXfrm>
        <a:off x="39726" y="1404552"/>
        <a:ext cx="1976925" cy="988462"/>
      </dsp:txXfrm>
    </dsp:sp>
    <dsp:sp modelId="{A9B42A71-6EBF-456B-952D-BA30983588D5}">
      <dsp:nvSpPr>
        <dsp:cNvPr id="0" name=""/>
        <dsp:cNvSpPr/>
      </dsp:nvSpPr>
      <dsp:spPr>
        <a:xfrm>
          <a:off x="2431806" y="1404552"/>
          <a:ext cx="1976925" cy="9884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400" b="0" i="0" u="none" strike="noStrike" kern="1200" cap="none" normalizeH="0" baseline="0">
              <a:ln>
                <a:noFill/>
              </a:ln>
              <a:solidFill>
                <a:schemeClr val="tx1"/>
              </a:solidFill>
              <a:effectLst/>
              <a:latin typeface="Arial" panose="020B0604020202020204" pitchFamily="34" charset="0"/>
            </a:rPr>
            <a:t>REFLECTION</a:t>
          </a:r>
          <a:endParaRPr kumimoji="0" lang="en-US" altLang="en-US" sz="2400" b="0" i="0" u="none" strike="noStrike" kern="1200" cap="none" normalizeH="0" baseline="0">
            <a:ln>
              <a:noFill/>
            </a:ln>
            <a:solidFill>
              <a:schemeClr val="tx1"/>
            </a:solidFill>
            <a:effectLst/>
            <a:latin typeface="Arial" panose="020B0604020202020204" pitchFamily="34" charset="0"/>
          </a:endParaRPr>
        </a:p>
      </dsp:txBody>
      <dsp:txXfrm>
        <a:off x="2431806" y="1404552"/>
        <a:ext cx="1976925" cy="988462"/>
      </dsp:txXfrm>
    </dsp:sp>
    <dsp:sp modelId="{1222D22B-BCA2-4A71-8073-A6F462F0D7AE}">
      <dsp:nvSpPr>
        <dsp:cNvPr id="0" name=""/>
        <dsp:cNvSpPr/>
      </dsp:nvSpPr>
      <dsp:spPr>
        <a:xfrm>
          <a:off x="4823886" y="1404552"/>
          <a:ext cx="1976925" cy="98846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en-US" sz="2400" b="0" i="0" u="none" strike="noStrike" kern="1200" cap="none" normalizeH="0" baseline="0">
              <a:ln>
                <a:noFill/>
              </a:ln>
              <a:solidFill>
                <a:schemeClr val="tx1"/>
              </a:solidFill>
              <a:effectLst/>
              <a:latin typeface="Arial" panose="020B0604020202020204" pitchFamily="34" charset="0"/>
            </a:rPr>
            <a:t>ROTATION</a:t>
          </a:r>
          <a:endParaRPr kumimoji="0" lang="en-US" altLang="en-US" sz="2400" b="0" i="0" u="none" strike="noStrike" kern="1200" cap="none" normalizeH="0" baseline="0">
            <a:ln>
              <a:noFill/>
            </a:ln>
            <a:solidFill>
              <a:schemeClr val="tx1"/>
            </a:solidFill>
            <a:effectLst/>
            <a:latin typeface="Arial" panose="020B0604020202020204" pitchFamily="34" charset="0"/>
          </a:endParaRPr>
        </a:p>
      </dsp:txBody>
      <dsp:txXfrm>
        <a:off x="4823886" y="1404552"/>
        <a:ext cx="1976925" cy="98846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4038600" cy="376238"/>
          </a:xfrm>
          <a:prstGeom prst="rect">
            <a:avLst/>
          </a:prstGeom>
          <a:noFill/>
          <a:ln w="9525">
            <a:noFill/>
            <a:miter lim="800000"/>
            <a:headEnd/>
            <a:tailEnd/>
          </a:ln>
          <a:effectLst/>
        </p:spPr>
        <p:txBody>
          <a:bodyPr vert="horz" wrap="square" lIns="91946" tIns="45972" rIns="91946" bIns="45972" numCol="1" anchor="t" anchorCtr="0" compatLnSpc="1">
            <a:prstTxWarp prst="textNoShape">
              <a:avLst/>
            </a:prstTxWarp>
          </a:bodyPr>
          <a:lstStyle>
            <a:lvl1pPr>
              <a:defRPr sz="1200"/>
            </a:lvl1pPr>
          </a:lstStyle>
          <a:p>
            <a:pPr>
              <a:defRPr/>
            </a:pPr>
            <a:endParaRPr lang="en-US"/>
          </a:p>
        </p:txBody>
      </p:sp>
      <p:sp>
        <p:nvSpPr>
          <p:cNvPr id="69635" name="Rectangle 3"/>
          <p:cNvSpPr>
            <a:spLocks noGrp="1" noChangeArrowheads="1"/>
          </p:cNvSpPr>
          <p:nvPr>
            <p:ph type="dt" sz="quarter" idx="1"/>
          </p:nvPr>
        </p:nvSpPr>
        <p:spPr bwMode="auto">
          <a:xfrm>
            <a:off x="5281613" y="0"/>
            <a:ext cx="3932237" cy="376238"/>
          </a:xfrm>
          <a:prstGeom prst="rect">
            <a:avLst/>
          </a:prstGeom>
          <a:noFill/>
          <a:ln w="9525">
            <a:noFill/>
            <a:miter lim="800000"/>
            <a:headEnd/>
            <a:tailEnd/>
          </a:ln>
          <a:effectLst/>
        </p:spPr>
        <p:txBody>
          <a:bodyPr vert="horz" wrap="square" lIns="91946" tIns="45972" rIns="91946" bIns="45972" numCol="1" anchor="t" anchorCtr="0" compatLnSpc="1">
            <a:prstTxWarp prst="textNoShape">
              <a:avLst/>
            </a:prstTxWarp>
          </a:bodyPr>
          <a:lstStyle>
            <a:lvl1pPr algn="r">
              <a:defRPr sz="1200"/>
            </a:lvl1pPr>
          </a:lstStyle>
          <a:p>
            <a:pPr>
              <a:defRPr/>
            </a:pPr>
            <a:endParaRPr lang="en-US"/>
          </a:p>
        </p:txBody>
      </p:sp>
      <p:sp>
        <p:nvSpPr>
          <p:cNvPr id="69636" name="Rectangle 4"/>
          <p:cNvSpPr>
            <a:spLocks noGrp="1" noChangeArrowheads="1"/>
          </p:cNvSpPr>
          <p:nvPr>
            <p:ph type="ftr" sz="quarter" idx="2"/>
          </p:nvPr>
        </p:nvSpPr>
        <p:spPr bwMode="auto">
          <a:xfrm>
            <a:off x="0" y="6673850"/>
            <a:ext cx="4038600" cy="322263"/>
          </a:xfrm>
          <a:prstGeom prst="rect">
            <a:avLst/>
          </a:prstGeom>
          <a:noFill/>
          <a:ln w="9525">
            <a:noFill/>
            <a:miter lim="800000"/>
            <a:headEnd/>
            <a:tailEnd/>
          </a:ln>
          <a:effectLst/>
        </p:spPr>
        <p:txBody>
          <a:bodyPr vert="horz" wrap="square" lIns="91946" tIns="45972" rIns="91946" bIns="45972" numCol="1" anchor="b" anchorCtr="0" compatLnSpc="1">
            <a:prstTxWarp prst="textNoShape">
              <a:avLst/>
            </a:prstTxWarp>
          </a:bodyPr>
          <a:lstStyle>
            <a:lvl1pPr>
              <a:defRPr sz="1200"/>
            </a:lvl1pPr>
          </a:lstStyle>
          <a:p>
            <a:pPr>
              <a:defRPr/>
            </a:pPr>
            <a:endParaRPr lang="en-US"/>
          </a:p>
        </p:txBody>
      </p:sp>
      <p:sp>
        <p:nvSpPr>
          <p:cNvPr id="69637" name="Rectangle 5"/>
          <p:cNvSpPr>
            <a:spLocks noGrp="1" noChangeArrowheads="1"/>
          </p:cNvSpPr>
          <p:nvPr>
            <p:ph type="sldNum" sz="quarter" idx="3"/>
          </p:nvPr>
        </p:nvSpPr>
        <p:spPr bwMode="auto">
          <a:xfrm>
            <a:off x="5281613" y="6673850"/>
            <a:ext cx="3932237" cy="322263"/>
          </a:xfrm>
          <a:prstGeom prst="rect">
            <a:avLst/>
          </a:prstGeom>
          <a:noFill/>
          <a:ln w="9525">
            <a:noFill/>
            <a:miter lim="800000"/>
            <a:headEnd/>
            <a:tailEnd/>
          </a:ln>
          <a:effectLst/>
        </p:spPr>
        <p:txBody>
          <a:bodyPr vert="horz" wrap="square" lIns="91946" tIns="45972" rIns="91946" bIns="45972" numCol="1" anchor="b" anchorCtr="0" compatLnSpc="1">
            <a:prstTxWarp prst="textNoShape">
              <a:avLst/>
            </a:prstTxWarp>
          </a:bodyPr>
          <a:lstStyle>
            <a:lvl1pPr algn="r">
              <a:defRPr sz="1200"/>
            </a:lvl1pPr>
          </a:lstStyle>
          <a:p>
            <a:fld id="{E5F53476-5BC3-4714-B916-D6A099209BAA}" type="slidenum">
              <a:rPr lang="da-DK" altLang="en-US"/>
              <a:pPr/>
              <a:t>‹#›</a:t>
            </a:fld>
            <a:endParaRPr lang="da-DK"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013200" cy="325438"/>
          </a:xfrm>
          <a:prstGeom prst="rect">
            <a:avLst/>
          </a:prstGeom>
          <a:noFill/>
          <a:ln w="9525">
            <a:noFill/>
            <a:miter lim="800000"/>
            <a:headEnd/>
            <a:tailEnd/>
          </a:ln>
          <a:effectLst/>
        </p:spPr>
        <p:txBody>
          <a:bodyPr vert="horz" wrap="square" lIns="93197" tIns="46600" rIns="93197" bIns="46600" numCol="1" anchor="t" anchorCtr="0" compatLnSpc="1">
            <a:prstTxWarp prst="textNoShape">
              <a:avLst/>
            </a:prstTxWarp>
          </a:bodyPr>
          <a:lstStyle>
            <a:lvl1pPr defTabSz="933450">
              <a:defRPr sz="1200"/>
            </a:lvl1pPr>
          </a:lstStyle>
          <a:p>
            <a:pPr>
              <a:defRPr/>
            </a:pPr>
            <a:endParaRPr lang="en-US"/>
          </a:p>
        </p:txBody>
      </p:sp>
      <p:sp>
        <p:nvSpPr>
          <p:cNvPr id="7171" name="Rectangle 3"/>
          <p:cNvSpPr>
            <a:spLocks noGrp="1" noChangeArrowheads="1"/>
          </p:cNvSpPr>
          <p:nvPr>
            <p:ph type="dt" idx="1"/>
          </p:nvPr>
        </p:nvSpPr>
        <p:spPr bwMode="auto">
          <a:xfrm>
            <a:off x="5283200" y="0"/>
            <a:ext cx="3906838" cy="325438"/>
          </a:xfrm>
          <a:prstGeom prst="rect">
            <a:avLst/>
          </a:prstGeom>
          <a:noFill/>
          <a:ln w="9525">
            <a:noFill/>
            <a:miter lim="800000"/>
            <a:headEnd/>
            <a:tailEnd/>
          </a:ln>
          <a:effectLst/>
        </p:spPr>
        <p:txBody>
          <a:bodyPr vert="horz" wrap="square" lIns="93197" tIns="46600" rIns="93197" bIns="46600" numCol="1" anchor="t" anchorCtr="0" compatLnSpc="1">
            <a:prstTxWarp prst="textNoShape">
              <a:avLst/>
            </a:prstTxWarp>
          </a:bodyPr>
          <a:lstStyle>
            <a:lvl1pPr algn="r" defTabSz="933450">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2906713" y="542925"/>
            <a:ext cx="3481387" cy="26098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1268413" y="3314700"/>
            <a:ext cx="6759575" cy="3149600"/>
          </a:xfrm>
          <a:prstGeom prst="rect">
            <a:avLst/>
          </a:prstGeom>
          <a:noFill/>
          <a:ln w="9525">
            <a:noFill/>
            <a:miter lim="800000"/>
            <a:headEnd/>
            <a:tailEnd/>
          </a:ln>
          <a:effectLst/>
        </p:spPr>
        <p:txBody>
          <a:bodyPr vert="horz" wrap="square" lIns="93197" tIns="46600" rIns="93197" bIns="46600" numCol="1" anchor="t" anchorCtr="0" compatLnSpc="1">
            <a:prstTxWarp prst="textNoShape">
              <a:avLst/>
            </a:prstTxWarp>
          </a:bodyPr>
          <a:lstStyle/>
          <a:p>
            <a:pPr lvl="0"/>
            <a:r>
              <a:rPr lang="da-DK" noProof="0"/>
              <a:t>Klik for at redigere teksttypografien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7174" name="Rectangle 6"/>
          <p:cNvSpPr>
            <a:spLocks noGrp="1" noChangeArrowheads="1"/>
          </p:cNvSpPr>
          <p:nvPr>
            <p:ph type="ftr" sz="quarter" idx="4"/>
          </p:nvPr>
        </p:nvSpPr>
        <p:spPr bwMode="auto">
          <a:xfrm>
            <a:off x="0" y="6683375"/>
            <a:ext cx="4013200" cy="325438"/>
          </a:xfrm>
          <a:prstGeom prst="rect">
            <a:avLst/>
          </a:prstGeom>
          <a:noFill/>
          <a:ln w="9525">
            <a:noFill/>
            <a:miter lim="800000"/>
            <a:headEnd/>
            <a:tailEnd/>
          </a:ln>
          <a:effectLst/>
        </p:spPr>
        <p:txBody>
          <a:bodyPr vert="horz" wrap="square" lIns="93197" tIns="46600" rIns="93197" bIns="46600" numCol="1" anchor="b" anchorCtr="0" compatLnSpc="1">
            <a:prstTxWarp prst="textNoShape">
              <a:avLst/>
            </a:prstTxWarp>
          </a:bodyPr>
          <a:lstStyle>
            <a:lvl1pPr defTabSz="933450">
              <a:defRPr sz="1200"/>
            </a:lvl1pPr>
          </a:lstStyle>
          <a:p>
            <a:pPr>
              <a:defRPr/>
            </a:pPr>
            <a:endParaRPr lang="en-US"/>
          </a:p>
        </p:txBody>
      </p:sp>
      <p:sp>
        <p:nvSpPr>
          <p:cNvPr id="7175" name="Rectangle 7"/>
          <p:cNvSpPr>
            <a:spLocks noGrp="1" noChangeArrowheads="1"/>
          </p:cNvSpPr>
          <p:nvPr>
            <p:ph type="sldNum" sz="quarter" idx="5"/>
          </p:nvPr>
        </p:nvSpPr>
        <p:spPr bwMode="auto">
          <a:xfrm>
            <a:off x="5283200" y="6683375"/>
            <a:ext cx="3906838" cy="325438"/>
          </a:xfrm>
          <a:prstGeom prst="rect">
            <a:avLst/>
          </a:prstGeom>
          <a:noFill/>
          <a:ln w="9525">
            <a:noFill/>
            <a:miter lim="800000"/>
            <a:headEnd/>
            <a:tailEnd/>
          </a:ln>
          <a:effectLst/>
        </p:spPr>
        <p:txBody>
          <a:bodyPr vert="horz" wrap="square" lIns="93197" tIns="46600" rIns="93197" bIns="46600" numCol="1" anchor="b" anchorCtr="0" compatLnSpc="1">
            <a:prstTxWarp prst="textNoShape">
              <a:avLst/>
            </a:prstTxWarp>
          </a:bodyPr>
          <a:lstStyle>
            <a:lvl1pPr algn="r" defTabSz="933450">
              <a:defRPr sz="1200"/>
            </a:lvl1pPr>
          </a:lstStyle>
          <a:p>
            <a:fld id="{363FAC79-5900-4691-8FC8-5D31313673BD}" type="slidenum">
              <a:rPr lang="da-DK" altLang="en-US"/>
              <a:pPr/>
              <a:t>‹#›</a:t>
            </a:fld>
            <a:endParaRPr lang="da-DK"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pPr marL="0" marR="0" lvl="0" indent="0" algn="r" defTabSz="931863" rtl="0" eaLnBrk="0" fontAlgn="base" latinLnBrk="0" hangingPunct="0">
              <a:lnSpc>
                <a:spcPct val="100000"/>
              </a:lnSpc>
              <a:spcBef>
                <a:spcPct val="0"/>
              </a:spcBef>
              <a:spcAft>
                <a:spcPct val="0"/>
              </a:spcAft>
              <a:buClrTx/>
              <a:buSzTx/>
              <a:buFontTx/>
              <a:buNone/>
              <a:tabLst/>
              <a:defRPr/>
            </a:pPr>
            <a:fld id="{0E201736-1197-4A27-ABBB-E9962AE35892}" type="slidenum">
              <a:rPr kumimoji="0" lang="da-DK" altLang="en-US" sz="1200" b="1" i="0" u="none" strike="noStrike" kern="1200" cap="none" spc="0" normalizeH="0" baseline="0" noProof="0">
                <a:ln>
                  <a:noFill/>
                </a:ln>
                <a:solidFill>
                  <a:srgbClr val="000000"/>
                </a:solidFill>
                <a:effectLst/>
                <a:uLnTx/>
                <a:uFillTx/>
                <a:latin typeface="Times New Roman" pitchFamily="18" charset="0"/>
                <a:ea typeface="MS PGothic" pitchFamily="34" charset="-128"/>
                <a:cs typeface="+mn-cs"/>
              </a:rPr>
              <a:pPr marL="0" marR="0" lvl="0" indent="0" algn="r" defTabSz="931863" rtl="0" eaLnBrk="0" fontAlgn="base" latinLnBrk="0" hangingPunct="0">
                <a:lnSpc>
                  <a:spcPct val="100000"/>
                </a:lnSpc>
                <a:spcBef>
                  <a:spcPct val="0"/>
                </a:spcBef>
                <a:spcAft>
                  <a:spcPct val="0"/>
                </a:spcAft>
                <a:buClrTx/>
                <a:buSzTx/>
                <a:buFontTx/>
                <a:buNone/>
                <a:tabLst/>
                <a:defRPr/>
              </a:pPr>
              <a:t>1</a:t>
            </a:fld>
            <a:endParaRPr kumimoji="0" lang="da-DK" altLang="en-US" sz="1200" b="1" i="0" u="none" strike="noStrike" kern="1200" cap="none" spc="0" normalizeH="0" baseline="0" noProof="0">
              <a:ln>
                <a:noFill/>
              </a:ln>
              <a:solidFill>
                <a:srgbClr val="000000"/>
              </a:solidFill>
              <a:effectLst/>
              <a:uLnTx/>
              <a:uFillTx/>
              <a:latin typeface="Times New Roman" pitchFamily="18" charset="0"/>
              <a:ea typeface="MS PGothic" pitchFamily="34" charset="-128"/>
              <a:cs typeface="+mn-cs"/>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66061B29-1886-49BD-99B4-9F5714C366BF}" type="slidenum">
              <a:rPr lang="en-US" smtClean="0"/>
              <a:pPr/>
              <a:t>2</a:t>
            </a:fld>
            <a:endParaRPr lang="en-US"/>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CA8CFA9C-58E6-49B7-A045-D05049E1E87E}" type="slidenum">
              <a:rPr lang="en-US" smtClean="0"/>
              <a:pPr/>
              <a:t>3</a:t>
            </a:fld>
            <a:endParaRPr lang="en-US"/>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886E36F9-F931-4CAF-9A4A-4F34C387E183}" type="slidenum">
              <a:rPr lang="en-US" smtClean="0"/>
              <a:pPr/>
              <a:t>4</a:t>
            </a:fld>
            <a:endParaRPr lang="en-US"/>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7610A9AE-8E75-45A5-988C-03DEFCBA5B01}" type="slidenum">
              <a:rPr lang="en-US" smtClean="0"/>
              <a:pPr/>
              <a:t>5</a:t>
            </a:fld>
            <a:endParaRPr lang="en-US"/>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hi-IN"/>
          </a:p>
        </p:txBody>
      </p:sp>
      <p:sp>
        <p:nvSpPr>
          <p:cNvPr id="4" name="Slide Number Placeholder 3"/>
          <p:cNvSpPr>
            <a:spLocks noGrp="1"/>
          </p:cNvSpPr>
          <p:nvPr>
            <p:ph type="sldNum" sz="quarter" idx="5"/>
          </p:nvPr>
        </p:nvSpPr>
        <p:spPr/>
        <p:txBody>
          <a:bodyPr/>
          <a:lstStyle/>
          <a:p>
            <a:pPr>
              <a:defRPr/>
            </a:pPr>
            <a:fld id="{B698A969-DD39-4C01-946E-A9F3C82A6D65}" type="slidenum">
              <a:rPr lang="en-US" smtClean="0"/>
              <a:pPr>
                <a:defRPr/>
              </a:pPr>
              <a:t>22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da-DK"/>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3" name="Vertical Text Placeholder 2"/>
          <p:cNvSpPr>
            <a:spLocks noGrp="1"/>
          </p:cNvSpPr>
          <p:nvPr>
            <p:ph type="body" orient="vert" idx="1"/>
          </p:nvPr>
        </p:nvSpPr>
        <p:spPr>
          <a:xfrm>
            <a:off x="685800" y="2362200"/>
            <a:ext cx="6629400" cy="3124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762000"/>
            <a:ext cx="1962150" cy="4724400"/>
          </a:xfrm>
          <a:prstGeom prst="rect">
            <a:avLst/>
          </a:prstGeo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685800" y="762000"/>
            <a:ext cx="5734050" cy="47244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931863" y="96838"/>
            <a:ext cx="7158037" cy="1412875"/>
          </a:xfrm>
        </p:spPr>
        <p:txBody>
          <a:bodyPr/>
          <a:lstStyle/>
          <a:p>
            <a:r>
              <a:rPr lang="tr-TR"/>
              <a:t>Asıl başlık stili için tıklatın</a:t>
            </a:r>
          </a:p>
        </p:txBody>
      </p:sp>
      <p:sp>
        <p:nvSpPr>
          <p:cNvPr id="3" name="2 Metin Yer Tutucusu"/>
          <p:cNvSpPr>
            <a:spLocks noGrp="1"/>
          </p:cNvSpPr>
          <p:nvPr>
            <p:ph type="body" sz="half" idx="1"/>
          </p:nvPr>
        </p:nvSpPr>
        <p:spPr>
          <a:xfrm>
            <a:off x="949325" y="1981200"/>
            <a:ext cx="3754438"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856163" y="1981200"/>
            <a:ext cx="3754437"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D1B88A94-5324-4679-8672-13C6648B8134}" type="slidenum">
              <a:rPr lang="en-US"/>
              <a:pPr>
                <a:defRPr/>
              </a:pPr>
              <a:t>‹#›</a:t>
            </a:fld>
            <a:endParaRPr lang="en-US"/>
          </a:p>
        </p:txBody>
      </p:sp>
    </p:spTree>
    <p:extLst>
      <p:ext uri="{BB962C8B-B14F-4D97-AF65-F5344CB8AC3E}">
        <p14:creationId xmlns:p14="http://schemas.microsoft.com/office/powerpoint/2010/main" val="277449690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Başlık, Metin ve Küçük Resim">
    <p:spTree>
      <p:nvGrpSpPr>
        <p:cNvPr id="1" name=""/>
        <p:cNvGrpSpPr/>
        <p:nvPr/>
      </p:nvGrpSpPr>
      <p:grpSpPr>
        <a:xfrm>
          <a:off x="0" y="0"/>
          <a:ext cx="0" cy="0"/>
          <a:chOff x="0" y="0"/>
          <a:chExt cx="0" cy="0"/>
        </a:xfrm>
      </p:grpSpPr>
      <p:sp>
        <p:nvSpPr>
          <p:cNvPr id="2" name="1 Başlık"/>
          <p:cNvSpPr>
            <a:spLocks noGrp="1"/>
          </p:cNvSpPr>
          <p:nvPr>
            <p:ph type="title"/>
          </p:nvPr>
        </p:nvSpPr>
        <p:spPr>
          <a:xfrm>
            <a:off x="931863" y="96838"/>
            <a:ext cx="7158037" cy="1412875"/>
          </a:xfrm>
        </p:spPr>
        <p:txBody>
          <a:bodyPr/>
          <a:lstStyle/>
          <a:p>
            <a:r>
              <a:rPr lang="tr-TR"/>
              <a:t>Asıl başlık stili için tıklatın</a:t>
            </a:r>
          </a:p>
        </p:txBody>
      </p:sp>
      <p:sp>
        <p:nvSpPr>
          <p:cNvPr id="3" name="2 Metin Yer Tutucusu"/>
          <p:cNvSpPr>
            <a:spLocks noGrp="1"/>
          </p:cNvSpPr>
          <p:nvPr>
            <p:ph type="body" sz="half" idx="1"/>
          </p:nvPr>
        </p:nvSpPr>
        <p:spPr>
          <a:xfrm>
            <a:off x="949325" y="1981200"/>
            <a:ext cx="3754438"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Küçük Resim Yer Tutucusu"/>
          <p:cNvSpPr>
            <a:spLocks noGrp="1"/>
          </p:cNvSpPr>
          <p:nvPr>
            <p:ph type="clipArt" sz="half" idx="2"/>
          </p:nvPr>
        </p:nvSpPr>
        <p:spPr>
          <a:xfrm>
            <a:off x="4856163" y="1981200"/>
            <a:ext cx="3754437" cy="4114800"/>
          </a:xfrm>
        </p:spPr>
        <p:txBody>
          <a:bodyPr/>
          <a:lstStyle/>
          <a:p>
            <a:pPr lvl="0"/>
            <a:endParaRPr lang="tr-TR" noProof="0"/>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pPr>
              <a:defRPr/>
            </a:pPr>
            <a:fld id="{D5FD9A95-1736-4005-BABF-588CE16C401F}" type="slidenum">
              <a:rPr lang="en-US"/>
              <a:pPr>
                <a:defRPr/>
              </a:pPr>
              <a:t>‹#›</a:t>
            </a:fld>
            <a:endParaRPr lang="en-US"/>
          </a:p>
        </p:txBody>
      </p:sp>
    </p:spTree>
    <p:extLst>
      <p:ext uri="{BB962C8B-B14F-4D97-AF65-F5344CB8AC3E}">
        <p14:creationId xmlns:p14="http://schemas.microsoft.com/office/powerpoint/2010/main" val="168894627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Başlık, 4 İçerik">
    <p:spTree>
      <p:nvGrpSpPr>
        <p:cNvPr id="1" name=""/>
        <p:cNvGrpSpPr/>
        <p:nvPr/>
      </p:nvGrpSpPr>
      <p:grpSpPr>
        <a:xfrm>
          <a:off x="0" y="0"/>
          <a:ext cx="0" cy="0"/>
          <a:chOff x="0" y="0"/>
          <a:chExt cx="0" cy="0"/>
        </a:xfrm>
      </p:grpSpPr>
      <p:sp>
        <p:nvSpPr>
          <p:cNvPr id="2" name="1 Başlık"/>
          <p:cNvSpPr>
            <a:spLocks noGrp="1"/>
          </p:cNvSpPr>
          <p:nvPr>
            <p:ph type="title" sz="quarter"/>
          </p:nvPr>
        </p:nvSpPr>
        <p:spPr>
          <a:xfrm>
            <a:off x="931863" y="96838"/>
            <a:ext cx="7158037" cy="1412875"/>
          </a:xfrm>
        </p:spPr>
        <p:txBody>
          <a:bodyPr/>
          <a:lstStyle/>
          <a:p>
            <a:r>
              <a:rPr lang="tr-TR"/>
              <a:t>Asıl başlık stili için tıklatın</a:t>
            </a:r>
          </a:p>
        </p:txBody>
      </p:sp>
      <p:sp>
        <p:nvSpPr>
          <p:cNvPr id="3" name="2 İçerik Yer Tutucusu"/>
          <p:cNvSpPr>
            <a:spLocks noGrp="1"/>
          </p:cNvSpPr>
          <p:nvPr>
            <p:ph sz="quarter" idx="1"/>
          </p:nvPr>
        </p:nvSpPr>
        <p:spPr>
          <a:xfrm>
            <a:off x="949325" y="1981200"/>
            <a:ext cx="3754438" cy="19812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quarter" idx="2"/>
          </p:nvPr>
        </p:nvSpPr>
        <p:spPr>
          <a:xfrm>
            <a:off x="4856163" y="1981200"/>
            <a:ext cx="3754437" cy="19812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İçerik Yer Tutucusu"/>
          <p:cNvSpPr>
            <a:spLocks noGrp="1"/>
          </p:cNvSpPr>
          <p:nvPr>
            <p:ph sz="quarter" idx="3"/>
          </p:nvPr>
        </p:nvSpPr>
        <p:spPr>
          <a:xfrm>
            <a:off x="949325" y="4114800"/>
            <a:ext cx="3754438" cy="19812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5 İçerik Yer Tutucusu"/>
          <p:cNvSpPr>
            <a:spLocks noGrp="1"/>
          </p:cNvSpPr>
          <p:nvPr>
            <p:ph sz="quarter" idx="4"/>
          </p:nvPr>
        </p:nvSpPr>
        <p:spPr>
          <a:xfrm>
            <a:off x="4856163" y="4114800"/>
            <a:ext cx="3754437" cy="19812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6"/>
          <p:cNvSpPr>
            <a:spLocks noGrp="1" noChangeArrowheads="1"/>
          </p:cNvSpPr>
          <p:nvPr>
            <p:ph type="dt" sz="half" idx="10"/>
          </p:nvPr>
        </p:nvSpPr>
        <p:spPr>
          <a:ln/>
        </p:spPr>
        <p:txBody>
          <a:bodyPr/>
          <a:lstStyle>
            <a:lvl1pPr>
              <a:defRPr/>
            </a:lvl1pPr>
          </a:lstStyle>
          <a:p>
            <a:pPr>
              <a:defRPr/>
            </a:pPr>
            <a:endParaRPr lang="en-US"/>
          </a:p>
        </p:txBody>
      </p:sp>
      <p:sp>
        <p:nvSpPr>
          <p:cNvPr id="8" name="Rectangle 7"/>
          <p:cNvSpPr>
            <a:spLocks noGrp="1" noChangeArrowheads="1"/>
          </p:cNvSpPr>
          <p:nvPr>
            <p:ph type="ftr" sz="quarter" idx="11"/>
          </p:nvPr>
        </p:nvSpPr>
        <p:spPr>
          <a:ln/>
        </p:spPr>
        <p:txBody>
          <a:bodyPr/>
          <a:lstStyle>
            <a:lvl1pPr>
              <a:defRPr/>
            </a:lvl1pPr>
          </a:lstStyle>
          <a:p>
            <a:pPr>
              <a:defRPr/>
            </a:pPr>
            <a:endParaRPr lang="en-US"/>
          </a:p>
        </p:txBody>
      </p:sp>
      <p:sp>
        <p:nvSpPr>
          <p:cNvPr id="9" name="Rectangle 8"/>
          <p:cNvSpPr>
            <a:spLocks noGrp="1" noChangeArrowheads="1"/>
          </p:cNvSpPr>
          <p:nvPr>
            <p:ph type="sldNum" sz="quarter" idx="12"/>
          </p:nvPr>
        </p:nvSpPr>
        <p:spPr>
          <a:ln/>
        </p:spPr>
        <p:txBody>
          <a:bodyPr/>
          <a:lstStyle>
            <a:lvl1pPr>
              <a:defRPr/>
            </a:lvl1pPr>
          </a:lstStyle>
          <a:p>
            <a:pPr>
              <a:defRPr/>
            </a:pPr>
            <a:fld id="{CA631D7E-80FC-4ADA-828A-98F0A4254878}" type="slidenum">
              <a:rPr lang="en-US"/>
              <a:pPr>
                <a:defRPr/>
              </a:pPr>
              <a:t>‹#›</a:t>
            </a:fld>
            <a:endParaRPr lang="en-US"/>
          </a:p>
        </p:txBody>
      </p:sp>
    </p:spTree>
    <p:extLst>
      <p:ext uri="{BB962C8B-B14F-4D97-AF65-F5344CB8AC3E}">
        <p14:creationId xmlns:p14="http://schemas.microsoft.com/office/powerpoint/2010/main" val="3111044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Başlık, Metin v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931863" y="96838"/>
            <a:ext cx="7158037" cy="1412875"/>
          </a:xfrm>
        </p:spPr>
        <p:txBody>
          <a:bodyPr/>
          <a:lstStyle/>
          <a:p>
            <a:r>
              <a:rPr lang="tr-TR"/>
              <a:t>Asıl başlık stili için tıklatın</a:t>
            </a:r>
          </a:p>
        </p:txBody>
      </p:sp>
      <p:sp>
        <p:nvSpPr>
          <p:cNvPr id="3" name="2 Metin Yer Tutucusu"/>
          <p:cNvSpPr>
            <a:spLocks noGrp="1"/>
          </p:cNvSpPr>
          <p:nvPr>
            <p:ph type="body" sz="half" idx="1"/>
          </p:nvPr>
        </p:nvSpPr>
        <p:spPr>
          <a:xfrm>
            <a:off x="949325" y="1981200"/>
            <a:ext cx="3754438" cy="41148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quarter" idx="2"/>
          </p:nvPr>
        </p:nvSpPr>
        <p:spPr>
          <a:xfrm>
            <a:off x="4856163" y="1981200"/>
            <a:ext cx="3754437" cy="19812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İçerik Yer Tutucusu"/>
          <p:cNvSpPr>
            <a:spLocks noGrp="1"/>
          </p:cNvSpPr>
          <p:nvPr>
            <p:ph sz="quarter" idx="3"/>
          </p:nvPr>
        </p:nvSpPr>
        <p:spPr>
          <a:xfrm>
            <a:off x="4856163" y="4114800"/>
            <a:ext cx="3754437" cy="19812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Rectangle 6"/>
          <p:cNvSpPr>
            <a:spLocks noGrp="1" noChangeArrowheads="1"/>
          </p:cNvSpPr>
          <p:nvPr>
            <p:ph type="dt" sz="half" idx="10"/>
          </p:nvPr>
        </p:nvSpPr>
        <p:spPr>
          <a:ln/>
        </p:spPr>
        <p:txBody>
          <a:bodyPr/>
          <a:lstStyle>
            <a:lvl1pPr>
              <a:defRPr/>
            </a:lvl1pPr>
          </a:lstStyle>
          <a:p>
            <a:pPr>
              <a:defRPr/>
            </a:pPr>
            <a:endParaRPr lang="en-US"/>
          </a:p>
        </p:txBody>
      </p:sp>
      <p:sp>
        <p:nvSpPr>
          <p:cNvPr id="7" name="Rectangle 7"/>
          <p:cNvSpPr>
            <a:spLocks noGrp="1" noChangeArrowheads="1"/>
          </p:cNvSpPr>
          <p:nvPr>
            <p:ph type="ftr" sz="quarter" idx="11"/>
          </p:nvPr>
        </p:nvSpPr>
        <p:spPr>
          <a:ln/>
        </p:spPr>
        <p:txBody>
          <a:bodyPr/>
          <a:lstStyle>
            <a:lvl1pPr>
              <a:defRPr/>
            </a:lvl1pPr>
          </a:lstStyle>
          <a:p>
            <a:pPr>
              <a:defRPr/>
            </a:pPr>
            <a:endParaRPr lang="en-US"/>
          </a:p>
        </p:txBody>
      </p:sp>
      <p:sp>
        <p:nvSpPr>
          <p:cNvPr id="8" name="Rectangle 8"/>
          <p:cNvSpPr>
            <a:spLocks noGrp="1" noChangeArrowheads="1"/>
          </p:cNvSpPr>
          <p:nvPr>
            <p:ph type="sldNum" sz="quarter" idx="12"/>
          </p:nvPr>
        </p:nvSpPr>
        <p:spPr>
          <a:ln/>
        </p:spPr>
        <p:txBody>
          <a:bodyPr/>
          <a:lstStyle>
            <a:lvl1pPr>
              <a:defRPr/>
            </a:lvl1pPr>
          </a:lstStyle>
          <a:p>
            <a:pPr>
              <a:defRPr/>
            </a:pPr>
            <a:fld id="{3E39EC67-40BD-4349-94FA-0B94B12371BF}" type="slidenum">
              <a:rPr lang="en-US"/>
              <a:pPr>
                <a:defRPr/>
              </a:pPr>
              <a:t>‹#›</a:t>
            </a:fld>
            <a:endParaRPr lang="en-US"/>
          </a:p>
        </p:txBody>
      </p:sp>
    </p:spTree>
    <p:extLst>
      <p:ext uri="{BB962C8B-B14F-4D97-AF65-F5344CB8AC3E}">
        <p14:creationId xmlns:p14="http://schemas.microsoft.com/office/powerpoint/2010/main" val="170956355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dgm">
  <p:cSld name="Başlık ve Diyagram veya Kuruluş Grafiği">
    <p:spTree>
      <p:nvGrpSpPr>
        <p:cNvPr id="1" name=""/>
        <p:cNvGrpSpPr/>
        <p:nvPr/>
      </p:nvGrpSpPr>
      <p:grpSpPr>
        <a:xfrm>
          <a:off x="0" y="0"/>
          <a:ext cx="0" cy="0"/>
          <a:chOff x="0" y="0"/>
          <a:chExt cx="0" cy="0"/>
        </a:xfrm>
      </p:grpSpPr>
      <p:sp>
        <p:nvSpPr>
          <p:cNvPr id="2" name="1 Başlık"/>
          <p:cNvSpPr>
            <a:spLocks noGrp="1"/>
          </p:cNvSpPr>
          <p:nvPr>
            <p:ph type="title"/>
          </p:nvPr>
        </p:nvSpPr>
        <p:spPr>
          <a:xfrm>
            <a:off x="931863" y="96838"/>
            <a:ext cx="7158037" cy="1412875"/>
          </a:xfrm>
        </p:spPr>
        <p:txBody>
          <a:bodyPr/>
          <a:lstStyle/>
          <a:p>
            <a:r>
              <a:rPr lang="tr-TR"/>
              <a:t>Asıl başlık stili için tıklatın</a:t>
            </a:r>
          </a:p>
        </p:txBody>
      </p:sp>
      <p:sp>
        <p:nvSpPr>
          <p:cNvPr id="3" name="2 SmartArt Yer Tutucusu"/>
          <p:cNvSpPr>
            <a:spLocks noGrp="1"/>
          </p:cNvSpPr>
          <p:nvPr>
            <p:ph type="dgm" idx="1"/>
          </p:nvPr>
        </p:nvSpPr>
        <p:spPr>
          <a:xfrm>
            <a:off x="949325" y="1981200"/>
            <a:ext cx="7661275" cy="4114800"/>
          </a:xfrm>
        </p:spPr>
        <p:txBody>
          <a:bodyPr/>
          <a:lstStyle/>
          <a:p>
            <a:pPr lvl="0"/>
            <a:endParaRPr lang="tr-TR" noProof="0"/>
          </a:p>
        </p:txBody>
      </p:sp>
      <p:sp>
        <p:nvSpPr>
          <p:cNvPr id="4" name="Rectangle 6"/>
          <p:cNvSpPr>
            <a:spLocks noGrp="1" noChangeArrowheads="1"/>
          </p:cNvSpPr>
          <p:nvPr>
            <p:ph type="dt" sz="half" idx="10"/>
          </p:nvPr>
        </p:nvSpPr>
        <p:spPr>
          <a:ln/>
        </p:spPr>
        <p:txBody>
          <a:bodyPr/>
          <a:lstStyle>
            <a:lvl1pPr>
              <a:defRPr/>
            </a:lvl1pPr>
          </a:lstStyle>
          <a:p>
            <a:pPr>
              <a:defRPr/>
            </a:pPr>
            <a:endParaRPr lang="en-US"/>
          </a:p>
        </p:txBody>
      </p:sp>
      <p:sp>
        <p:nvSpPr>
          <p:cNvPr id="5" name="Rectangle 7"/>
          <p:cNvSpPr>
            <a:spLocks noGrp="1" noChangeArrowheads="1"/>
          </p:cNvSpPr>
          <p:nvPr>
            <p:ph type="ftr" sz="quarter" idx="11"/>
          </p:nvPr>
        </p:nvSpPr>
        <p:spPr>
          <a:ln/>
        </p:spPr>
        <p:txBody>
          <a:bodyPr/>
          <a:lstStyle>
            <a:lvl1pPr>
              <a:defRPr/>
            </a:lvl1pPr>
          </a:lstStyle>
          <a:p>
            <a:pPr>
              <a:defRPr/>
            </a:pPr>
            <a:endParaRPr lang="en-US"/>
          </a:p>
        </p:txBody>
      </p:sp>
      <p:sp>
        <p:nvSpPr>
          <p:cNvPr id="6" name="Rectangle 8"/>
          <p:cNvSpPr>
            <a:spLocks noGrp="1" noChangeArrowheads="1"/>
          </p:cNvSpPr>
          <p:nvPr>
            <p:ph type="sldNum" sz="quarter" idx="12"/>
          </p:nvPr>
        </p:nvSpPr>
        <p:spPr>
          <a:ln/>
        </p:spPr>
        <p:txBody>
          <a:bodyPr/>
          <a:lstStyle>
            <a:lvl1pPr>
              <a:defRPr/>
            </a:lvl1pPr>
          </a:lstStyle>
          <a:p>
            <a:pPr>
              <a:defRPr/>
            </a:pPr>
            <a:fld id="{11FBF108-AE60-417B-8038-F905D7D2F985}" type="slidenum">
              <a:rPr lang="en-US"/>
              <a:pPr>
                <a:defRPr/>
              </a:pPr>
              <a:t>‹#›</a:t>
            </a:fld>
            <a:endParaRPr lang="en-US"/>
          </a:p>
        </p:txBody>
      </p:sp>
    </p:spTree>
    <p:extLst>
      <p:ext uri="{BB962C8B-B14F-4D97-AF65-F5344CB8AC3E}">
        <p14:creationId xmlns:p14="http://schemas.microsoft.com/office/powerpoint/2010/main" val="314066205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1FA07798-474F-4D47-9579-7E78B7792D58}" type="slidenum">
              <a:rPr lang="en-US" altLang="en-US"/>
              <a:pPr/>
              <a:t>‹#›</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86610544-D61D-41EF-825C-80F2C6D5C961}" type="slidenum">
              <a:rPr lang="en-US" altLang="en-US"/>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1C357478-7898-488C-9B8B-2AC10605AB15}"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3" name="Content Placeholder 2"/>
          <p:cNvSpPr>
            <a:spLocks noGrp="1"/>
          </p:cNvSpPr>
          <p:nvPr>
            <p:ph idx="1"/>
          </p:nvPr>
        </p:nvSpPr>
        <p:spPr>
          <a:xfrm>
            <a:off x="685800" y="2362200"/>
            <a:ext cx="6629400" cy="3124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7" name="Slide Number Placeholder 6"/>
          <p:cNvSpPr>
            <a:spLocks noGrp="1"/>
          </p:cNvSpPr>
          <p:nvPr>
            <p:ph type="sldNum" sz="quarter" idx="12"/>
          </p:nvPr>
        </p:nvSpPr>
        <p:spPr/>
        <p:txBody>
          <a:bodyPr/>
          <a:lstStyle>
            <a:lvl1pPr>
              <a:defRPr/>
            </a:lvl1pPr>
          </a:lstStyle>
          <a:p>
            <a:fld id="{1F829D18-767B-4569-BEB8-D18691116F09}" type="slidenum">
              <a:rPr lang="en-US" altLang="en-US"/>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endParaRPr lang="en-US" altLang="en-US"/>
          </a:p>
        </p:txBody>
      </p:sp>
      <p:sp>
        <p:nvSpPr>
          <p:cNvPr id="8" name="Footer Placeholder 7"/>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9" name="Slide Number Placeholder 8"/>
          <p:cNvSpPr>
            <a:spLocks noGrp="1"/>
          </p:cNvSpPr>
          <p:nvPr>
            <p:ph type="sldNum" sz="quarter" idx="12"/>
          </p:nvPr>
        </p:nvSpPr>
        <p:spPr/>
        <p:txBody>
          <a:bodyPr/>
          <a:lstStyle>
            <a:lvl1pPr>
              <a:defRPr/>
            </a:lvl1pPr>
          </a:lstStyle>
          <a:p>
            <a:fld id="{E2025340-754E-4979-8ACA-4E6B0289B5C8}" type="slidenum">
              <a:rPr lang="en-US" altLang="en-US"/>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endParaRPr lang="en-US" altLang="en-US"/>
          </a:p>
        </p:txBody>
      </p:sp>
      <p:sp>
        <p:nvSpPr>
          <p:cNvPr id="4" name="Footer Placeholder 3"/>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5" name="Slide Number Placeholder 4"/>
          <p:cNvSpPr>
            <a:spLocks noGrp="1"/>
          </p:cNvSpPr>
          <p:nvPr>
            <p:ph type="sldNum" sz="quarter" idx="12"/>
          </p:nvPr>
        </p:nvSpPr>
        <p:spPr/>
        <p:txBody>
          <a:bodyPr/>
          <a:lstStyle>
            <a:lvl1pPr>
              <a:defRPr/>
            </a:lvl1pPr>
          </a:lstStyle>
          <a:p>
            <a:fld id="{CBA7ABC8-F110-4605-BBFD-07CE6E997721}" type="slidenum">
              <a:rPr lang="en-US" altLang="en-US"/>
              <a:pPr/>
              <a:t>‹#›</a:t>
            </a:fld>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en-US"/>
          </a:p>
        </p:txBody>
      </p:sp>
      <p:sp>
        <p:nvSpPr>
          <p:cNvPr id="3" name="Footer Placeholder 2"/>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4" name="Slide Number Placeholder 3"/>
          <p:cNvSpPr>
            <a:spLocks noGrp="1"/>
          </p:cNvSpPr>
          <p:nvPr>
            <p:ph type="sldNum" sz="quarter" idx="12"/>
          </p:nvPr>
        </p:nvSpPr>
        <p:spPr/>
        <p:txBody>
          <a:bodyPr/>
          <a:lstStyle>
            <a:lvl1pPr>
              <a:defRPr/>
            </a:lvl1pPr>
          </a:lstStyle>
          <a:p>
            <a:fld id="{FC4058E2-1A2E-48E8-93A1-0990DFD8C570}" type="slidenum">
              <a:rPr lang="en-US" altLang="en-US"/>
              <a:pPr/>
              <a:t>‹#›</a:t>
            </a:fld>
            <a:endParaRPr lang="en-US"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7" name="Slide Number Placeholder 6"/>
          <p:cNvSpPr>
            <a:spLocks noGrp="1"/>
          </p:cNvSpPr>
          <p:nvPr>
            <p:ph type="sldNum" sz="quarter" idx="12"/>
          </p:nvPr>
        </p:nvSpPr>
        <p:spPr/>
        <p:txBody>
          <a:bodyPr/>
          <a:lstStyle>
            <a:lvl1pPr>
              <a:defRPr/>
            </a:lvl1pPr>
          </a:lstStyle>
          <a:p>
            <a:fld id="{9EE43F37-EB22-43CB-9D3A-F4BA35B7583B}" type="slidenum">
              <a:rPr lang="en-US" altLang="en-US"/>
              <a:pPr/>
              <a:t>‹#›</a:t>
            </a:fld>
            <a:endParaRPr lang="en-US"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ltLang="en-US"/>
          </a:p>
        </p:txBody>
      </p:sp>
      <p:sp>
        <p:nvSpPr>
          <p:cNvPr id="6" name="Footer Placeholder 5"/>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7" name="Slide Number Placeholder 6"/>
          <p:cNvSpPr>
            <a:spLocks noGrp="1"/>
          </p:cNvSpPr>
          <p:nvPr>
            <p:ph type="sldNum" sz="quarter" idx="12"/>
          </p:nvPr>
        </p:nvSpPr>
        <p:spPr/>
        <p:txBody>
          <a:bodyPr/>
          <a:lstStyle>
            <a:lvl1pPr>
              <a:defRPr/>
            </a:lvl1pPr>
          </a:lstStyle>
          <a:p>
            <a:fld id="{8EBFB5C3-0862-4923-A21C-B6921C33D51A}" type="slidenum">
              <a:rPr lang="en-US" altLang="en-US"/>
              <a:pPr/>
              <a:t>‹#›</a:t>
            </a:fld>
            <a:endParaRPr lang="en-US"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A33CC379-915D-41D3-80F7-B166302A0D50}" type="slidenum">
              <a:rPr lang="en-US" altLang="en-US"/>
              <a:pPr/>
              <a:t>‹#›</a:t>
            </a:fld>
            <a:endParaRPr lang="en-US"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wrap="square" numCol="1" anchorCtr="0" compatLnSpc="1">
            <a:prstTxWarp prst="textNoShape">
              <a:avLst/>
            </a:prstTxWarp>
          </a:bodyPr>
          <a:lstStyle>
            <a:lvl1pPr>
              <a:defRPr>
                <a:solidFill>
                  <a:srgbClr val="898989"/>
                </a:solidFill>
                <a:ea typeface="MS PGothic" pitchFamily="34" charset="-128"/>
              </a:defRPr>
            </a:lvl1pPr>
          </a:lstStyle>
          <a:p>
            <a:pPr>
              <a:defRPr/>
            </a:pPr>
            <a:r>
              <a:rPr lang="en-US"/>
              <a:t>ram</a:t>
            </a:r>
          </a:p>
        </p:txBody>
      </p:sp>
      <p:sp>
        <p:nvSpPr>
          <p:cNvPr id="6" name="Slide Number Placeholder 5"/>
          <p:cNvSpPr>
            <a:spLocks noGrp="1"/>
          </p:cNvSpPr>
          <p:nvPr>
            <p:ph type="sldNum" sz="quarter" idx="12"/>
          </p:nvPr>
        </p:nvSpPr>
        <p:spPr/>
        <p:txBody>
          <a:bodyPr/>
          <a:lstStyle>
            <a:lvl1pPr>
              <a:defRPr/>
            </a:lvl1pPr>
          </a:lstStyle>
          <a:p>
            <a:fld id="{C2EEEA07-A8F0-4AA0-A174-D74E76FF7C9F}"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
        <p:nvSpPr>
          <p:cNvPr id="3" name="Content Placeholder 2"/>
          <p:cNvSpPr>
            <a:spLocks noGrp="1"/>
          </p:cNvSpPr>
          <p:nvPr>
            <p:ph sz="half" idx="1"/>
          </p:nvPr>
        </p:nvSpPr>
        <p:spPr>
          <a:xfrm>
            <a:off x="685800" y="2362200"/>
            <a:ext cx="3238500" cy="3124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4076700" y="2362200"/>
            <a:ext cx="3238500" cy="3124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4348" y="928670"/>
            <a:ext cx="7848600" cy="685800"/>
          </a:xfrm>
          <a:prstGeom prst="rect">
            <a:avLst/>
          </a:prstGeom>
        </p:spPr>
        <p:txBody>
          <a:bodyPr/>
          <a:lstStyle/>
          <a:p>
            <a:r>
              <a:rPr lang="en-US"/>
              <a:t>Click to edit Master title style</a:t>
            </a:r>
            <a:endParaRPr lang="da-D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25"/>
          <p:cNvSpPr txBox="1">
            <a:spLocks noChangeArrowheads="1"/>
          </p:cNvSpPr>
          <p:nvPr/>
        </p:nvSpPr>
        <p:spPr bwMode="auto">
          <a:xfrm>
            <a:off x="457200" y="6400800"/>
            <a:ext cx="946150" cy="228600"/>
          </a:xfrm>
          <a:prstGeom prst="rect">
            <a:avLst/>
          </a:prstGeom>
          <a:noFill/>
          <a:ln>
            <a:noFill/>
          </a:ln>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a:spcBef>
                <a:spcPct val="50000"/>
              </a:spcBef>
              <a:defRPr/>
            </a:pPr>
            <a:fld id="{2EF09B32-439D-4645-BF50-9113890C07F7}" type="datetime1">
              <a:rPr lang="da-DK" altLang="en-US" sz="900" b="0" smtClean="0">
                <a:solidFill>
                  <a:srgbClr val="CCCCCC"/>
                </a:solidFill>
                <a:latin typeface="Frutiger 57Cn" pitchFamily="34" charset="0"/>
              </a:rPr>
              <a:pPr>
                <a:spcBef>
                  <a:spcPct val="50000"/>
                </a:spcBef>
                <a:defRPr/>
              </a:pPr>
              <a:t>23-04-2021</a:t>
            </a:fld>
            <a:endParaRPr lang="da-DK" altLang="en-US" sz="900" b="0">
              <a:solidFill>
                <a:srgbClr val="CCCCCC"/>
              </a:solidFill>
              <a:latin typeface="Frutiger 57Cn" pitchFamily="34" charset="0"/>
            </a:endParaRPr>
          </a:p>
        </p:txBody>
      </p:sp>
      <p:sp>
        <p:nvSpPr>
          <p:cNvPr id="1027" name="Text Box 26"/>
          <p:cNvSpPr txBox="1">
            <a:spLocks noChangeArrowheads="1"/>
          </p:cNvSpPr>
          <p:nvPr/>
        </p:nvSpPr>
        <p:spPr bwMode="auto">
          <a:xfrm>
            <a:off x="7924800" y="6400800"/>
            <a:ext cx="762000" cy="228600"/>
          </a:xfrm>
          <a:prstGeom prst="rect">
            <a:avLst/>
          </a:prstGeom>
          <a:noFill/>
          <a:ln>
            <a:noFill/>
          </a:ln>
        </p:spPr>
        <p:txBody>
          <a:bodyPr>
            <a:spAutoFit/>
          </a:bodyPr>
          <a:lstStyle/>
          <a:p>
            <a:pPr algn="r">
              <a:spcBef>
                <a:spcPct val="50000"/>
              </a:spcBef>
            </a:pPr>
            <a:r>
              <a:rPr lang="da-DK" altLang="en-US" sz="900" b="0">
                <a:solidFill>
                  <a:srgbClr val="CCCCCC"/>
                </a:solidFill>
                <a:latin typeface="Frutiger 57Cn" pitchFamily="34" charset="0"/>
              </a:rPr>
              <a:t>Side </a:t>
            </a:r>
            <a:fld id="{D26F1440-B8AF-495E-902E-645095F729A0}" type="slidenum">
              <a:rPr lang="da-DK" altLang="en-US" sz="900" b="0">
                <a:solidFill>
                  <a:srgbClr val="CCCCCC"/>
                </a:solidFill>
                <a:latin typeface="Frutiger 57Cn" pitchFamily="34" charset="0"/>
              </a:rPr>
              <a:pPr algn="r">
                <a:spcBef>
                  <a:spcPct val="50000"/>
                </a:spcBef>
              </a:pPr>
              <a:t>‹#›</a:t>
            </a:fld>
            <a:endParaRPr lang="da-DK" altLang="en-US" sz="900" b="0">
              <a:solidFill>
                <a:srgbClr val="CCCCCC"/>
              </a:solidFill>
              <a:latin typeface="Frutiger 57Cn" pitchFamily="34" charset="0"/>
            </a:endParaRPr>
          </a:p>
        </p:txBody>
      </p:sp>
      <p:sp>
        <p:nvSpPr>
          <p:cNvPr id="1028" name="TextBox 9"/>
          <p:cNvSpPr txBox="1">
            <a:spLocks noChangeArrowheads="1"/>
          </p:cNvSpPr>
          <p:nvPr userDrawn="1"/>
        </p:nvSpPr>
        <p:spPr bwMode="auto">
          <a:xfrm>
            <a:off x="3286125" y="0"/>
            <a:ext cx="5857875" cy="369888"/>
          </a:xfrm>
          <a:prstGeom prst="rect">
            <a:avLst/>
          </a:prstGeom>
          <a:noFill/>
          <a:ln>
            <a:noFill/>
          </a:ln>
        </p:spPr>
        <p:txBody>
          <a:bodyPr>
            <a:spAutoFit/>
          </a:bodyPr>
          <a:lstStyle>
            <a:lvl1pPr>
              <a:defRPr sz="2400" b="1">
                <a:solidFill>
                  <a:schemeClr val="tx1"/>
                </a:solidFill>
                <a:latin typeface="Times New Roman" pitchFamily="18" charset="0"/>
                <a:ea typeface="MS PGothic" pitchFamily="34" charset="-128"/>
              </a:defRPr>
            </a:lvl1pPr>
            <a:lvl2pPr marL="742950" indent="-285750">
              <a:defRPr sz="2400" b="1">
                <a:solidFill>
                  <a:schemeClr val="tx1"/>
                </a:solidFill>
                <a:latin typeface="Times New Roman" pitchFamily="18" charset="0"/>
                <a:ea typeface="MS PGothic" pitchFamily="34" charset="-128"/>
              </a:defRPr>
            </a:lvl2pPr>
            <a:lvl3pPr marL="1143000" indent="-228600">
              <a:defRPr sz="2400" b="1">
                <a:solidFill>
                  <a:schemeClr val="tx1"/>
                </a:solidFill>
                <a:latin typeface="Times New Roman" pitchFamily="18" charset="0"/>
                <a:ea typeface="MS PGothic" pitchFamily="34" charset="-128"/>
              </a:defRPr>
            </a:lvl3pPr>
            <a:lvl4pPr marL="1600200" indent="-228600">
              <a:defRPr sz="2400" b="1">
                <a:solidFill>
                  <a:schemeClr val="tx1"/>
                </a:solidFill>
                <a:latin typeface="Times New Roman" pitchFamily="18" charset="0"/>
                <a:ea typeface="MS PGothic" pitchFamily="34" charset="-128"/>
              </a:defRPr>
            </a:lvl4pPr>
            <a:lvl5pPr marL="2057400" indent="-228600">
              <a:defRPr sz="2400" b="1">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b="1">
                <a:solidFill>
                  <a:schemeClr val="tx1"/>
                </a:solidFill>
                <a:latin typeface="Times New Roman" pitchFamily="18" charset="0"/>
                <a:ea typeface="MS PGothic" pitchFamily="34" charset="-128"/>
              </a:defRPr>
            </a:lvl9pPr>
          </a:lstStyle>
          <a:p>
            <a:pPr>
              <a:defRPr/>
            </a:pPr>
            <a:r>
              <a:rPr lang="en-US" altLang="en-US" sz="1800" i="1" dirty="0" err="1"/>
              <a:t>Madan</a:t>
            </a:r>
            <a:r>
              <a:rPr lang="en-US" altLang="en-US" sz="1800" i="1" dirty="0"/>
              <a:t> Mohan </a:t>
            </a:r>
            <a:r>
              <a:rPr lang="en-US" altLang="en-US" sz="1800" i="1" dirty="0" err="1"/>
              <a:t>Malaviya</a:t>
            </a:r>
            <a:r>
              <a:rPr lang="en-US" altLang="en-US" sz="1800" i="1" dirty="0"/>
              <a:t> Univ. of Technology, Gorakhpur</a:t>
            </a:r>
          </a:p>
        </p:txBody>
      </p:sp>
      <p:cxnSp>
        <p:nvCxnSpPr>
          <p:cNvPr id="1029" name="Straight Connector 8"/>
          <p:cNvCxnSpPr>
            <a:cxnSpLocks noChangeShapeType="1"/>
          </p:cNvCxnSpPr>
          <p:nvPr userDrawn="1"/>
        </p:nvCxnSpPr>
        <p:spPr bwMode="auto">
          <a:xfrm>
            <a:off x="857250" y="357188"/>
            <a:ext cx="8143875" cy="1587"/>
          </a:xfrm>
          <a:prstGeom prst="line">
            <a:avLst/>
          </a:prstGeom>
          <a:noFill/>
          <a:ln w="9525">
            <a:solidFill>
              <a:srgbClr val="C00000"/>
            </a:solidFill>
            <a:round/>
            <a:headEnd/>
            <a:tailEnd/>
          </a:ln>
        </p:spPr>
      </p:cxnSp>
      <p:cxnSp>
        <p:nvCxnSpPr>
          <p:cNvPr id="1030" name="Straight Connector 11"/>
          <p:cNvCxnSpPr>
            <a:cxnSpLocks noChangeShapeType="1"/>
          </p:cNvCxnSpPr>
          <p:nvPr userDrawn="1"/>
        </p:nvCxnSpPr>
        <p:spPr bwMode="auto">
          <a:xfrm>
            <a:off x="0" y="6357938"/>
            <a:ext cx="9144000" cy="1587"/>
          </a:xfrm>
          <a:prstGeom prst="line">
            <a:avLst/>
          </a:prstGeom>
          <a:noFill/>
          <a:ln w="9525">
            <a:solidFill>
              <a:srgbClr val="00B050"/>
            </a:solidFill>
            <a:round/>
            <a:headEnd/>
            <a:tailEnd/>
          </a:ln>
        </p:spPr>
      </p:cxnSp>
      <p:pic>
        <p:nvPicPr>
          <p:cNvPr id="1031" name="Picture 1"/>
          <p:cNvPicPr>
            <a:picLocks noChangeAspect="1"/>
          </p:cNvPicPr>
          <p:nvPr userDrawn="1"/>
        </p:nvPicPr>
        <p:blipFill>
          <a:blip r:embed="rId18"/>
          <a:srcRect/>
          <a:stretch>
            <a:fillRect/>
          </a:stretch>
        </p:blipFill>
        <p:spPr bwMode="auto">
          <a:xfrm>
            <a:off x="0" y="-30163"/>
            <a:ext cx="900113" cy="103822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6020" r:id="rId1"/>
    <p:sldLayoutId id="2147486021" r:id="rId2"/>
    <p:sldLayoutId id="2147486022" r:id="rId3"/>
    <p:sldLayoutId id="2147486023" r:id="rId4"/>
    <p:sldLayoutId id="2147486024" r:id="rId5"/>
    <p:sldLayoutId id="2147486025" r:id="rId6"/>
    <p:sldLayoutId id="2147486026" r:id="rId7"/>
    <p:sldLayoutId id="2147486027" r:id="rId8"/>
    <p:sldLayoutId id="2147486028" r:id="rId9"/>
    <p:sldLayoutId id="2147486029" r:id="rId10"/>
    <p:sldLayoutId id="2147486030" r:id="rId11"/>
    <p:sldLayoutId id="2147486042" r:id="rId12"/>
    <p:sldLayoutId id="2147486044" r:id="rId13"/>
    <p:sldLayoutId id="2147486046" r:id="rId14"/>
    <p:sldLayoutId id="2147486047" r:id="rId15"/>
    <p:sldLayoutId id="2147486048" r:id="rId16"/>
  </p:sldLayoutIdLst>
  <p:hf hdr="0"/>
  <p:txStyles>
    <p:titleStyle>
      <a:lvl1pPr algn="l" rtl="0" eaLnBrk="0" fontAlgn="base" hangingPunct="0">
        <a:spcBef>
          <a:spcPct val="0"/>
        </a:spcBef>
        <a:spcAft>
          <a:spcPct val="0"/>
        </a:spcAft>
        <a:defRPr sz="2800" b="1">
          <a:solidFill>
            <a:srgbClr val="990000"/>
          </a:solidFill>
          <a:latin typeface="+mj-lt"/>
          <a:ea typeface="MS PGothic" pitchFamily="34" charset="-128"/>
          <a:cs typeface="+mj-cs"/>
        </a:defRPr>
      </a:lvl1pPr>
      <a:lvl2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2pPr>
      <a:lvl3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3pPr>
      <a:lvl4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4pPr>
      <a:lvl5pPr algn="l" rtl="0" eaLnBrk="0" fontAlgn="base" hangingPunct="0">
        <a:spcBef>
          <a:spcPct val="0"/>
        </a:spcBef>
        <a:spcAft>
          <a:spcPct val="0"/>
        </a:spcAft>
        <a:defRPr sz="2800" b="1">
          <a:solidFill>
            <a:srgbClr val="990000"/>
          </a:solidFill>
          <a:latin typeface="Frutiger 57Cn" pitchFamily="34" charset="0"/>
          <a:ea typeface="MS PGothic" pitchFamily="34" charset="-128"/>
        </a:defRPr>
      </a:lvl5pPr>
      <a:lvl6pPr marL="457200" algn="l" rtl="0" eaLnBrk="0" fontAlgn="base" hangingPunct="0">
        <a:spcBef>
          <a:spcPct val="0"/>
        </a:spcBef>
        <a:spcAft>
          <a:spcPct val="0"/>
        </a:spcAft>
        <a:defRPr sz="2800" b="1">
          <a:solidFill>
            <a:srgbClr val="990000"/>
          </a:solidFill>
          <a:latin typeface="Frutiger 57Cn" pitchFamily="34" charset="0"/>
        </a:defRPr>
      </a:lvl6pPr>
      <a:lvl7pPr marL="914400" algn="l" rtl="0" eaLnBrk="0" fontAlgn="base" hangingPunct="0">
        <a:spcBef>
          <a:spcPct val="0"/>
        </a:spcBef>
        <a:spcAft>
          <a:spcPct val="0"/>
        </a:spcAft>
        <a:defRPr sz="2800" b="1">
          <a:solidFill>
            <a:srgbClr val="990000"/>
          </a:solidFill>
          <a:latin typeface="Frutiger 57Cn" pitchFamily="34" charset="0"/>
        </a:defRPr>
      </a:lvl7pPr>
      <a:lvl8pPr marL="1371600" algn="l" rtl="0" eaLnBrk="0" fontAlgn="base" hangingPunct="0">
        <a:spcBef>
          <a:spcPct val="0"/>
        </a:spcBef>
        <a:spcAft>
          <a:spcPct val="0"/>
        </a:spcAft>
        <a:defRPr sz="2800" b="1">
          <a:solidFill>
            <a:srgbClr val="990000"/>
          </a:solidFill>
          <a:latin typeface="Frutiger 57Cn" pitchFamily="34" charset="0"/>
        </a:defRPr>
      </a:lvl8pPr>
      <a:lvl9pPr marL="1828800" algn="l" rtl="0" eaLnBrk="0" fontAlgn="base" hangingPunct="0">
        <a:spcBef>
          <a:spcPct val="0"/>
        </a:spcBef>
        <a:spcAft>
          <a:spcPct val="0"/>
        </a:spcAft>
        <a:defRPr sz="2800" b="1">
          <a:solidFill>
            <a:srgbClr val="990000"/>
          </a:solidFill>
          <a:latin typeface="Frutiger 57Cn" pitchFamily="34" charset="0"/>
        </a:defRPr>
      </a:lvl9pPr>
    </p:titleStyle>
    <p:bodyStyle>
      <a:lvl1pPr marL="342900" indent="-342900" algn="l" rtl="0" eaLnBrk="0" fontAlgn="base" hangingPunct="0">
        <a:spcBef>
          <a:spcPct val="30000"/>
        </a:spcBef>
        <a:spcAft>
          <a:spcPct val="0"/>
        </a:spcAft>
        <a:buChar char="•"/>
        <a:defRPr sz="20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16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16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1600">
          <a:solidFill>
            <a:schemeClr val="tx1"/>
          </a:solidFill>
          <a:latin typeface="+mn-lt"/>
          <a:ea typeface="MS PGothic" pitchFamily="34" charset="-128"/>
        </a:defRPr>
      </a:lvl5pPr>
      <a:lvl6pPr marL="2514600" indent="-228600" algn="l" rtl="0" eaLnBrk="0" fontAlgn="base" hangingPunct="0">
        <a:spcBef>
          <a:spcPct val="20000"/>
        </a:spcBef>
        <a:spcAft>
          <a:spcPct val="0"/>
        </a:spcAft>
        <a:buChar char="•"/>
        <a:defRPr sz="1600">
          <a:solidFill>
            <a:schemeClr val="tx1"/>
          </a:solidFill>
          <a:latin typeface="+mn-lt"/>
        </a:defRPr>
      </a:lvl6pPr>
      <a:lvl7pPr marL="2971800" indent="-228600" algn="l" rtl="0" eaLnBrk="0" fontAlgn="base" hangingPunct="0">
        <a:spcBef>
          <a:spcPct val="20000"/>
        </a:spcBef>
        <a:spcAft>
          <a:spcPct val="0"/>
        </a:spcAft>
        <a:buChar char="•"/>
        <a:defRPr sz="1600">
          <a:solidFill>
            <a:schemeClr val="tx1"/>
          </a:solidFill>
          <a:latin typeface="+mn-lt"/>
        </a:defRPr>
      </a:lvl7pPr>
      <a:lvl8pPr marL="3429000" indent="-228600" algn="l" rtl="0" eaLnBrk="0" fontAlgn="base" hangingPunct="0">
        <a:spcBef>
          <a:spcPct val="20000"/>
        </a:spcBef>
        <a:spcAft>
          <a:spcPct val="0"/>
        </a:spcAft>
        <a:buChar char="•"/>
        <a:defRPr sz="1600">
          <a:solidFill>
            <a:schemeClr val="tx1"/>
          </a:solidFill>
          <a:latin typeface="+mn-lt"/>
        </a:defRPr>
      </a:lvl8pPr>
      <a:lvl9pPr marL="388620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pPr>
              <a:defRPr/>
            </a:pPr>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ea typeface="+mn-ea"/>
              </a:defRPr>
            </a:lvl1pPr>
          </a:lstStyle>
          <a:p>
            <a:pPr>
              <a:defRPr/>
            </a:pPr>
            <a:r>
              <a:rPr lang="en-US"/>
              <a:t>ram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9ADBB4AB-9675-411B-8A12-F046E6E40DA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6031" r:id="rId1"/>
    <p:sldLayoutId id="2147486032" r:id="rId2"/>
    <p:sldLayoutId id="2147486033" r:id="rId3"/>
    <p:sldLayoutId id="2147486034" r:id="rId4"/>
    <p:sldLayoutId id="2147486035" r:id="rId5"/>
    <p:sldLayoutId id="2147486036" r:id="rId6"/>
    <p:sldLayoutId id="2147486037" r:id="rId7"/>
    <p:sldLayoutId id="2147486038" r:id="rId8"/>
    <p:sldLayoutId id="2147486039" r:id="rId9"/>
    <p:sldLayoutId id="2147486040" r:id="rId10"/>
    <p:sldLayoutId id="2147486041" r:id="rId11"/>
  </p:sldLayoutIdLst>
  <p:hf hdr="0"/>
  <p:txStyles>
    <p:titleStyle>
      <a:lvl1pPr algn="ctr" rtl="0" eaLnBrk="0" fontAlgn="base" hangingPunct="0">
        <a:spcBef>
          <a:spcPct val="0"/>
        </a:spcBef>
        <a:spcAft>
          <a:spcPct val="0"/>
        </a:spcAft>
        <a:defRPr sz="4400" kern="1200">
          <a:solidFill>
            <a:schemeClr val="tx1"/>
          </a:solidFill>
          <a:latin typeface="+mj-lt"/>
          <a:ea typeface="MS PGothic" pitchFamily="34" charset="-128"/>
          <a:cs typeface="+mj-cs"/>
        </a:defRPr>
      </a:lvl1pPr>
      <a:lvl2pPr algn="ctr" rtl="0" eaLnBrk="0" fontAlgn="base" hangingPunct="0">
        <a:spcBef>
          <a:spcPct val="0"/>
        </a:spcBef>
        <a:spcAft>
          <a:spcPct val="0"/>
        </a:spcAft>
        <a:defRPr sz="4400">
          <a:solidFill>
            <a:schemeClr val="tx1"/>
          </a:solidFill>
          <a:latin typeface="Calibri" pitchFamily="34" charset="0"/>
          <a:ea typeface="MS PGothic" pitchFamily="34" charset="-128"/>
        </a:defRPr>
      </a:lvl2pPr>
      <a:lvl3pPr algn="ctr" rtl="0" eaLnBrk="0" fontAlgn="base" hangingPunct="0">
        <a:spcBef>
          <a:spcPct val="0"/>
        </a:spcBef>
        <a:spcAft>
          <a:spcPct val="0"/>
        </a:spcAft>
        <a:defRPr sz="4400">
          <a:solidFill>
            <a:schemeClr val="tx1"/>
          </a:solidFill>
          <a:latin typeface="Calibri" pitchFamily="34" charset="0"/>
          <a:ea typeface="MS PGothic" pitchFamily="34" charset="-128"/>
        </a:defRPr>
      </a:lvl3pPr>
      <a:lvl4pPr algn="ctr" rtl="0" eaLnBrk="0" fontAlgn="base" hangingPunct="0">
        <a:spcBef>
          <a:spcPct val="0"/>
        </a:spcBef>
        <a:spcAft>
          <a:spcPct val="0"/>
        </a:spcAft>
        <a:defRPr sz="4400">
          <a:solidFill>
            <a:schemeClr val="tx1"/>
          </a:solidFill>
          <a:latin typeface="Calibri" pitchFamily="34" charset="0"/>
          <a:ea typeface="MS PGothic" pitchFamily="34" charset="-128"/>
        </a:defRPr>
      </a:lvl4pPr>
      <a:lvl5pPr algn="ctr" rtl="0" eaLnBrk="0" fontAlgn="base" hangingPunct="0">
        <a:spcBef>
          <a:spcPct val="0"/>
        </a:spcBef>
        <a:spcAft>
          <a:spcPct val="0"/>
        </a:spcAft>
        <a:defRPr sz="4400">
          <a:solidFill>
            <a:schemeClr val="tx1"/>
          </a:solidFill>
          <a:latin typeface="Calibri" pitchFamily="34" charset="0"/>
          <a:ea typeface="MS PGothic" pitchFamily="34" charset="-128"/>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kings.edu/~chemlab/vrml/simcubun.wrl" TargetMode="External"/><Relationship Id="rId1" Type="http://schemas.openxmlformats.org/officeDocument/2006/relationships/slideLayout" Target="../slideLayouts/slideLayout1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ideo" Target="file:///C:\WINDOWS\Desktop\bccun.avi" TargetMode="External"/><Relationship Id="rId5" Type="http://schemas.openxmlformats.org/officeDocument/2006/relationships/image" Target="../media/image24.jpe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2.xml"/><Relationship Id="rId1" Type="http://schemas.openxmlformats.org/officeDocument/2006/relationships/video" Target="file:///C:\WINDOWS\Desktop\bccun.avi" TargetMode="External"/><Relationship Id="rId5" Type="http://schemas.openxmlformats.org/officeDocument/2006/relationships/image" Target="../media/image25.png"/><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9.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4.wmf"/><Relationship Id="rId4"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subTitle" idx="1"/>
          </p:nvPr>
        </p:nvSpPr>
        <p:spPr bwMode="auto">
          <a:xfrm>
            <a:off x="263079" y="1126342"/>
            <a:ext cx="8731696" cy="1510570"/>
          </a:xfrm>
          <a:noFill/>
          <a:ln>
            <a:miter lim="800000"/>
            <a:headEnd/>
            <a:tailEnd/>
          </a:ln>
        </p:spPr>
        <p:txBody>
          <a:bodyPr vert="horz" wrap="square" lIns="91440" tIns="45720" rIns="91440" bIns="45720" numCol="1" anchor="t" anchorCtr="0" compatLnSpc="1">
            <a:prstTxWarp prst="textNoShape">
              <a:avLst/>
            </a:prstTxWarp>
          </a:bodyPr>
          <a:lstStyle/>
          <a:p>
            <a:pPr>
              <a:spcBef>
                <a:spcPts val="0"/>
              </a:spcBef>
            </a:pPr>
            <a:r>
              <a:rPr lang="en-US" sz="3600" b="1" kern="1200" dirty="0">
                <a:solidFill>
                  <a:srgbClr val="FF0000"/>
                </a:solidFill>
                <a:effectLst>
                  <a:outerShdw blurRad="38100" dist="25400" dir="5400000" algn="tl" rotWithShape="0">
                    <a:srgbClr val="000000">
                      <a:alpha val="43000"/>
                    </a:srgbClr>
                  </a:outerShdw>
                </a:effectLst>
                <a:latin typeface="Times New Roman" panose="02020603050405020304" pitchFamily="18" charset="0"/>
                <a:ea typeface="+mn-ea"/>
                <a:cs typeface="Times New Roman" panose="02020603050405020304" pitchFamily="18" charset="0"/>
              </a:rPr>
              <a:t>UNIT –I: </a:t>
            </a:r>
            <a:r>
              <a:rPr kumimoji="0" lang="en-US" sz="2800" b="1" i="0" u="none" strike="noStrike" kern="0" cap="none" spc="0" normalizeH="0" baseline="0" noProof="0" dirty="0">
                <a:ln>
                  <a:noFill/>
                </a:ln>
                <a:solidFill>
                  <a:srgbClr val="00B05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Crystal Structures and X-ray Diffraction</a:t>
            </a:r>
          </a:p>
          <a:p>
            <a:pPr>
              <a:spcBef>
                <a:spcPts val="0"/>
              </a:spcBef>
            </a:pPr>
            <a:r>
              <a:rPr lang="en-US" altLang="en-US" sz="3200" b="1" kern="1200" dirty="0">
                <a:solidFill>
                  <a:srgbClr val="FF0000"/>
                </a:solidFill>
                <a:effectLst>
                  <a:outerShdw blurRad="38100" dist="25400" dir="5400000" algn="tl" rotWithShape="0">
                    <a:srgbClr val="000000">
                      <a:alpha val="43000"/>
                    </a:srgbClr>
                  </a:outerShdw>
                </a:effectLst>
                <a:latin typeface="Times New Roman" panose="02020603050405020304" pitchFamily="18" charset="0"/>
                <a:ea typeface="+mn-ea"/>
                <a:cs typeface="Times New Roman" panose="02020603050405020304" pitchFamily="18" charset="0"/>
              </a:rPr>
              <a:t>Lecture-5</a:t>
            </a:r>
          </a:p>
          <a:p>
            <a:pPr>
              <a:spcBef>
                <a:spcPts val="0"/>
              </a:spcBef>
            </a:pPr>
            <a:r>
              <a:rPr lang="en-US" altLang="en-US" b="1" kern="1200" dirty="0">
                <a:solidFill>
                  <a:srgbClr val="FF0000"/>
                </a:solidFill>
                <a:effectLst>
                  <a:outerShdw blurRad="38100" dist="25400" dir="5400000" algn="tl" rotWithShape="0">
                    <a:srgbClr val="000000">
                      <a:alpha val="43000"/>
                    </a:srgbClr>
                  </a:outerShdw>
                </a:effectLst>
                <a:latin typeface="Calibri"/>
                <a:ea typeface="+mn-ea"/>
                <a:cs typeface="Times New Roman" pitchFamily="18" charset="0"/>
              </a:rPr>
              <a:t>By- </a:t>
            </a:r>
            <a:r>
              <a:rPr lang="en-US" altLang="en-US" b="1" kern="1200" dirty="0">
                <a:solidFill>
                  <a:srgbClr val="002060"/>
                </a:solidFill>
                <a:effectLst>
                  <a:outerShdw blurRad="38100" dist="25400" dir="5400000" algn="tl" rotWithShape="0">
                    <a:srgbClr val="000000">
                      <a:alpha val="43000"/>
                    </a:srgbClr>
                  </a:outerShdw>
                </a:effectLst>
                <a:latin typeface="Baskerville Old Face" panose="02020602080505020303" pitchFamily="18" charset="0"/>
                <a:ea typeface="+mn-ea"/>
                <a:cs typeface="Times New Roman" panose="02020603050405020304" pitchFamily="18" charset="0"/>
              </a:rPr>
              <a:t>Prof. B. K. Pandey, Dept. of Physics and Material Science </a:t>
            </a:r>
          </a:p>
          <a:p>
            <a:pPr>
              <a:spcBef>
                <a:spcPts val="0"/>
              </a:spcBef>
            </a:pPr>
            <a:endParaRPr lang="en-US" altLang="en-US" sz="3600" b="1" dirty="0">
              <a:solidFill>
                <a:srgbClr val="00B050"/>
              </a:solidFill>
            </a:endParaRPr>
          </a:p>
        </p:txBody>
      </p:sp>
      <p:sp>
        <p:nvSpPr>
          <p:cNvPr id="16387" name="AutoShape 4" descr="http://www.mmmut.ac.in/images/logo1.png"/>
          <p:cNvSpPr>
            <a:spLocks noChangeAspect="1" noChangeArrowheads="1"/>
          </p:cNvSpPr>
          <p:nvPr/>
        </p:nvSpPr>
        <p:spPr bwMode="auto">
          <a:xfrm>
            <a:off x="0" y="0"/>
            <a:ext cx="304800" cy="304800"/>
          </a:xfrm>
          <a:prstGeom prst="rect">
            <a:avLst/>
          </a:prstGeom>
          <a:noFill/>
          <a:ln w="9525">
            <a:noFill/>
            <a:miter lim="800000"/>
            <a:headEnd/>
            <a:tailEnd/>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1"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endParaRPr>
          </a:p>
        </p:txBody>
      </p:sp>
      <p:sp>
        <p:nvSpPr>
          <p:cNvPr id="16388" name="Title 3"/>
          <p:cNvSpPr>
            <a:spLocks noGrp="1" noChangeArrowheads="1"/>
          </p:cNvSpPr>
          <p:nvPr>
            <p:ph type="ctrTitle"/>
          </p:nvPr>
        </p:nvSpPr>
        <p:spPr bwMode="auto">
          <a:xfrm>
            <a:off x="1259632" y="479986"/>
            <a:ext cx="7621289" cy="797670"/>
          </a:xfrm>
          <a:noFill/>
          <a:ln>
            <a:miter lim="800000"/>
            <a:headEnd/>
            <a:tailEnd/>
          </a:ln>
        </p:spPr>
        <p:txBody>
          <a:bodyPr vert="horz" wrap="square" lIns="91440" tIns="45720" rIns="91440" bIns="45720" numCol="1" anchor="t" anchorCtr="0" compatLnSpc="1">
            <a:prstTxWarp prst="textNoShape">
              <a:avLst/>
            </a:prstTxWarp>
          </a:bodyPr>
          <a:lstStyle/>
          <a:p>
            <a:pPr algn="ctr"/>
            <a:r>
              <a:rPr lang="en-US" sz="3600" dirty="0">
                <a:latin typeface="Times New Roman" panose="02020603050405020304" pitchFamily="18" charset="0"/>
                <a:ea typeface="Times New Roman" panose="02020603050405020304" pitchFamily="18" charset="0"/>
              </a:rPr>
              <a:t>B</a:t>
            </a:r>
            <a:r>
              <a:rPr lang="en-US" sz="3600" b="1" dirty="0">
                <a:effectLst/>
                <a:latin typeface="Times New Roman" panose="02020603050405020304" pitchFamily="18" charset="0"/>
                <a:ea typeface="Times New Roman" panose="02020603050405020304" pitchFamily="18" charset="0"/>
              </a:rPr>
              <a:t>PM: 2 Engineering Physics-II</a:t>
            </a:r>
            <a:endParaRPr lang="en-IN" altLang="en-US" sz="3600" dirty="0">
              <a:solidFill>
                <a:schemeClr val="tx1"/>
              </a:solidFill>
            </a:endParaRPr>
          </a:p>
        </p:txBody>
      </p:sp>
      <p:sp>
        <p:nvSpPr>
          <p:cNvPr id="2" name="AutoShape 2">
            <a:extLst>
              <a:ext uri="{FF2B5EF4-FFF2-40B4-BE49-F238E27FC236}">
                <a16:creationId xmlns:a16="http://schemas.microsoft.com/office/drawing/2014/main" id="{D4B60E9F-8519-49F7-8CAB-AB027B4A2F2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2400" b="1"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endParaRPr>
          </a:p>
        </p:txBody>
      </p:sp>
      <p:sp>
        <p:nvSpPr>
          <p:cNvPr id="3" name="AutoShape 4">
            <a:extLst>
              <a:ext uri="{FF2B5EF4-FFF2-40B4-BE49-F238E27FC236}">
                <a16:creationId xmlns:a16="http://schemas.microsoft.com/office/drawing/2014/main" id="{1152E7F7-2B4D-4A1C-AB06-0D09E2575E0A}"/>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IN" sz="2400" b="1" i="0" u="none" strike="noStrike" kern="1200" cap="none" spc="0" normalizeH="0" baseline="0" noProof="0">
              <a:ln>
                <a:noFill/>
              </a:ln>
              <a:solidFill>
                <a:prstClr val="black"/>
              </a:solidFill>
              <a:effectLst/>
              <a:uLnTx/>
              <a:uFillTx/>
              <a:latin typeface="Times New Roman" pitchFamily="18" charset="0"/>
              <a:ea typeface="MS PGothic" pitchFamily="34" charset="-128"/>
              <a:cs typeface="+mn-cs"/>
            </a:endParaRPr>
          </a:p>
        </p:txBody>
      </p:sp>
      <p:pic>
        <p:nvPicPr>
          <p:cNvPr id="5" name="Picture 4" descr="A picture containing echinoderm&#10;&#10;Description automatically generated">
            <a:extLst>
              <a:ext uri="{FF2B5EF4-FFF2-40B4-BE49-F238E27FC236}">
                <a16:creationId xmlns:a16="http://schemas.microsoft.com/office/drawing/2014/main" id="{BA267A06-0EB4-4289-BAF9-5967E223A1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789" y="2636912"/>
            <a:ext cx="3581611" cy="3581611"/>
          </a:xfrm>
          <a:prstGeom prst="rect">
            <a:avLst/>
          </a:prstGeom>
        </p:spPr>
      </p:pic>
      <p:pic>
        <p:nvPicPr>
          <p:cNvPr id="6" name="Picture 2">
            <a:extLst>
              <a:ext uri="{FF2B5EF4-FFF2-40B4-BE49-F238E27FC236}">
                <a16:creationId xmlns:a16="http://schemas.microsoft.com/office/drawing/2014/main" id="{B3F3DD6F-12E8-4224-B90B-18A986543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2111" y="2636912"/>
            <a:ext cx="3221572" cy="322157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F355000-6746-4A0C-846E-CDE5DC52A71A}"/>
              </a:ext>
            </a:extLst>
          </p:cNvPr>
          <p:cNvSpPr txBox="1"/>
          <p:nvPr/>
        </p:nvSpPr>
        <p:spPr>
          <a:xfrm>
            <a:off x="4932040" y="5916349"/>
            <a:ext cx="4211960" cy="461665"/>
          </a:xfrm>
          <a:prstGeom prst="rect">
            <a:avLst/>
          </a:prstGeom>
          <a:noFill/>
        </p:spPr>
        <p:txBody>
          <a:bodyPr wrap="square">
            <a:spAutoFit/>
          </a:bodyPr>
          <a:lstStyle/>
          <a:p>
            <a:r>
              <a:rPr lang="en-US" altLang="en-US" dirty="0">
                <a:solidFill>
                  <a:srgbClr val="002060"/>
                </a:solidFill>
                <a:effectLst>
                  <a:outerShdw blurRad="38100" dist="25400" dir="5400000" algn="tl" rotWithShape="0">
                    <a:srgbClr val="000000">
                      <a:alpha val="43000"/>
                    </a:srgbClr>
                  </a:outerShdw>
                </a:effectLst>
                <a:latin typeface="Baskerville Old Face" panose="02020602080505020303" pitchFamily="18" charset="0"/>
                <a:ea typeface="+mn-ea"/>
                <a:cs typeface="Times New Roman" panose="02020603050405020304" pitchFamily="18" charset="0"/>
              </a:rPr>
              <a:t>A</a:t>
            </a:r>
            <a:r>
              <a:rPr lang="en-US" altLang="en-US" b="1" kern="1200" dirty="0">
                <a:solidFill>
                  <a:srgbClr val="002060"/>
                </a:solidFill>
                <a:effectLst>
                  <a:outerShdw blurRad="38100" dist="25400" dir="5400000" algn="tl" rotWithShape="0">
                    <a:srgbClr val="000000">
                      <a:alpha val="43000"/>
                    </a:srgbClr>
                  </a:outerShdw>
                </a:effectLst>
                <a:latin typeface="Baskerville Old Face" panose="02020602080505020303" pitchFamily="18" charset="0"/>
                <a:ea typeface="+mn-ea"/>
                <a:cs typeface="Times New Roman" panose="02020603050405020304" pitchFamily="18" charset="0"/>
              </a:rPr>
              <a:t>uguste-</a:t>
            </a:r>
            <a:r>
              <a:rPr lang="en-US" altLang="en-US" dirty="0">
                <a:solidFill>
                  <a:srgbClr val="002060"/>
                </a:solidFill>
                <a:effectLst>
                  <a:outerShdw blurRad="38100" dist="25400" dir="5400000" algn="tl" rotWithShape="0">
                    <a:srgbClr val="000000">
                      <a:alpha val="43000"/>
                    </a:srgbClr>
                  </a:outerShdw>
                </a:effectLst>
                <a:latin typeface="Baskerville Old Face" panose="02020602080505020303" pitchFamily="18" charset="0"/>
                <a:ea typeface="+mn-ea"/>
                <a:cs typeface="Times New Roman" panose="02020603050405020304" pitchFamily="18" charset="0"/>
              </a:rPr>
              <a:t>B</a:t>
            </a:r>
            <a:r>
              <a:rPr lang="en-US" altLang="en-US" b="1" kern="1200" dirty="0">
                <a:solidFill>
                  <a:srgbClr val="002060"/>
                </a:solidFill>
                <a:effectLst>
                  <a:outerShdw blurRad="38100" dist="25400" dir="5400000" algn="tl" rotWithShape="0">
                    <a:srgbClr val="000000">
                      <a:alpha val="43000"/>
                    </a:srgbClr>
                  </a:outerShdw>
                </a:effectLst>
                <a:latin typeface="Baskerville Old Face" panose="02020602080505020303" pitchFamily="18" charset="0"/>
                <a:ea typeface="+mn-ea"/>
                <a:cs typeface="Times New Roman" panose="02020603050405020304" pitchFamily="18" charset="0"/>
              </a:rPr>
              <a:t>ravais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848600" cy="685800"/>
          </a:xfrm>
        </p:spPr>
        <p:txBody>
          <a:bodyPr>
            <a:normAutofit fontScale="90000"/>
          </a:bodyPr>
          <a:lstStyle/>
          <a:p>
            <a:pPr algn="ctr"/>
            <a:r>
              <a:rPr lang="en-US" sz="4000" dirty="0">
                <a:solidFill>
                  <a:srgbClr val="FF0000"/>
                </a:solidFill>
                <a:latin typeface="Times New Roman" pitchFamily="18" charset="0"/>
                <a:cs typeface="Times New Roman" pitchFamily="18" charset="0"/>
              </a:rPr>
              <a:t>Planes of Symmetry</a:t>
            </a:r>
            <a:endParaRPr lang="en-IN" sz="40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395536" y="1340768"/>
            <a:ext cx="8748464" cy="4536504"/>
          </a:xfrm>
        </p:spPr>
        <p:txBody>
          <a:bodyPr>
            <a:normAutofit lnSpcReduction="10000"/>
          </a:bodyPr>
          <a:lstStyle/>
          <a:p>
            <a:pPr algn="just"/>
            <a:r>
              <a:rPr lang="en-US" sz="2600" dirty="0">
                <a:latin typeface="Times New Roman" pitchFamily="18" charset="0"/>
                <a:cs typeface="Times New Roman" pitchFamily="18" charset="0"/>
              </a:rPr>
              <a:t>If a plane is able to cut a crystal into two halves in such a way that one half becomes the mirror image of the other half then the plane is known as plane of symmetry.</a:t>
            </a:r>
          </a:p>
          <a:p>
            <a:pPr algn="just"/>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There are 9 such planes</a:t>
            </a:r>
          </a:p>
          <a:p>
            <a:pPr algn="just"/>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 3 are parallel to the faces of the cube.</a:t>
            </a:r>
          </a:p>
          <a:p>
            <a:pPr algn="just"/>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6 are diagonal planes passing through diagonally opposite parallel edges.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744" y="476672"/>
            <a:ext cx="5073352" cy="584775"/>
          </a:xfrm>
          <a:prstGeom prst="rect">
            <a:avLst/>
          </a:prstGeom>
        </p:spPr>
        <p:txBody>
          <a:bodyPr wrap="square">
            <a:spAutoFit/>
          </a:bodyPr>
          <a:lstStyle/>
          <a:p>
            <a:r>
              <a:rPr lang="en-US" sz="3200" b="1" dirty="0">
                <a:solidFill>
                  <a:srgbClr val="33CC33"/>
                </a:solidFill>
                <a:latin typeface="Times New Roman" pitchFamily="18" charset="0"/>
                <a:cs typeface="Times New Roman" pitchFamily="18" charset="0"/>
              </a:rPr>
              <a:t>Planes of Symmetry</a:t>
            </a:r>
          </a:p>
        </p:txBody>
      </p:sp>
      <p:sp>
        <p:nvSpPr>
          <p:cNvPr id="3" name="Rectangle 2"/>
          <p:cNvSpPr/>
          <p:nvPr/>
        </p:nvSpPr>
        <p:spPr>
          <a:xfrm>
            <a:off x="190500" y="1300135"/>
            <a:ext cx="8763000" cy="2123658"/>
          </a:xfrm>
          <a:prstGeom prst="rect">
            <a:avLst/>
          </a:prstGeom>
        </p:spPr>
        <p:txBody>
          <a:bodyPr wrap="square">
            <a:spAutoFit/>
          </a:bodyPr>
          <a:lstStyle/>
          <a:p>
            <a:pPr marL="236538" indent="-236538" algn="just">
              <a:buFont typeface="Wingdings" pitchFamily="2" charset="2"/>
              <a:buChar char="Ø"/>
            </a:pPr>
            <a:r>
              <a:rPr lang="en-US" sz="2200" dirty="0">
                <a:latin typeface="Times New Roman" pitchFamily="18" charset="0"/>
                <a:cs typeface="Times New Roman" pitchFamily="18" charset="0"/>
              </a:rPr>
              <a:t>If a plane is able to cut a crystal into two halves in such a way that one half becomes the mirror image of the other half, then that plane is known as the plane of symmetry.</a:t>
            </a:r>
          </a:p>
          <a:p>
            <a:pPr marL="236538" indent="-236538" algn="just">
              <a:buFont typeface="Wingdings" pitchFamily="2" charset="2"/>
              <a:buChar char="Ø"/>
            </a:pPr>
            <a:endParaRPr lang="en-US" sz="2200" dirty="0">
              <a:latin typeface="Times New Roman" pitchFamily="18" charset="0"/>
              <a:cs typeface="Times New Roman" pitchFamily="18" charset="0"/>
            </a:endParaRPr>
          </a:p>
          <a:p>
            <a:pPr marL="236538" indent="-236538" algn="just">
              <a:buFont typeface="Wingdings" pitchFamily="2" charset="2"/>
              <a:buChar char="Ø"/>
            </a:pPr>
            <a:r>
              <a:rPr lang="en-US" sz="2200" dirty="0">
                <a:latin typeface="Times New Roman" pitchFamily="18" charset="0"/>
                <a:cs typeface="Times New Roman" pitchFamily="18" charset="0"/>
              </a:rPr>
              <a:t>There are 9 planes—3 are parallel to the face of the cube and 6 are diagonal planes passing through diagonally opposite parallel edges.</a:t>
            </a:r>
          </a:p>
        </p:txBody>
      </p:sp>
      <p:pic>
        <p:nvPicPr>
          <p:cNvPr id="1026" name="Picture 2"/>
          <p:cNvPicPr>
            <a:picLocks noChangeAspect="1" noChangeArrowheads="1"/>
          </p:cNvPicPr>
          <p:nvPr/>
        </p:nvPicPr>
        <p:blipFill>
          <a:blip r:embed="rId2"/>
          <a:srcRect/>
          <a:stretch>
            <a:fillRect/>
          </a:stretch>
        </p:blipFill>
        <p:spPr bwMode="auto">
          <a:xfrm>
            <a:off x="1331640" y="3933056"/>
            <a:ext cx="5905500" cy="20955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48680"/>
            <a:ext cx="7848600" cy="685800"/>
          </a:xfrm>
        </p:spPr>
        <p:txBody>
          <a:bodyPr/>
          <a:lstStyle/>
          <a:p>
            <a:pPr algn="ctr"/>
            <a:r>
              <a:rPr lang="en-US" sz="3200" dirty="0"/>
              <a:t>Centre of Symmetry</a:t>
            </a:r>
            <a:endParaRPr lang="en-IN" sz="3200" dirty="0"/>
          </a:p>
        </p:txBody>
      </p:sp>
      <p:sp>
        <p:nvSpPr>
          <p:cNvPr id="3" name="Content Placeholder 2"/>
          <p:cNvSpPr>
            <a:spLocks noGrp="1"/>
          </p:cNvSpPr>
          <p:nvPr>
            <p:ph idx="1"/>
          </p:nvPr>
        </p:nvSpPr>
        <p:spPr>
          <a:xfrm>
            <a:off x="251520" y="1132993"/>
            <a:ext cx="8640959" cy="2368015"/>
          </a:xfrm>
        </p:spPr>
        <p:txBody>
          <a:bodyPr>
            <a:normAutofit/>
          </a:bodyPr>
          <a:lstStyle/>
          <a:p>
            <a:pPr algn="just"/>
            <a:r>
              <a:rPr lang="en-US" sz="2800" dirty="0">
                <a:latin typeface="Times New Roman" pitchFamily="18" charset="0"/>
                <a:cs typeface="Times New Roman" pitchFamily="18" charset="0"/>
              </a:rPr>
              <a:t>It is defined as a point in a crystal such that if a line is drawn from any point in the crystal through the point and an equal distance is produced on the other side of this central point, then it meets an identical point. There is only one centre of symmetry for cube system. </a:t>
            </a:r>
            <a:endParaRPr lang="en-IN" sz="28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3059832" y="3789040"/>
            <a:ext cx="4114800" cy="22383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Altbilgi Yer Tutucusu"/>
          <p:cNvSpPr>
            <a:spLocks noGrp="1"/>
          </p:cNvSpPr>
          <p:nvPr>
            <p:ph type="ftr" sz="quarter" idx="11"/>
          </p:nvPr>
        </p:nvSpPr>
        <p:spPr/>
        <p:txBody>
          <a:bodyPr/>
          <a:lstStyle/>
          <a:p>
            <a:pPr>
              <a:defRPr/>
            </a:pPr>
            <a:endParaRPr lang="en-US" dirty="0"/>
          </a:p>
        </p:txBody>
      </p:sp>
      <p:sp>
        <p:nvSpPr>
          <p:cNvPr id="6" name="5 Slayt Numarası Yer Tutucusu"/>
          <p:cNvSpPr>
            <a:spLocks noGrp="1"/>
          </p:cNvSpPr>
          <p:nvPr>
            <p:ph type="sldNum" sz="quarter" idx="12"/>
          </p:nvPr>
        </p:nvSpPr>
        <p:spPr/>
        <p:txBody>
          <a:bodyPr/>
          <a:lstStyle/>
          <a:p>
            <a:pPr>
              <a:defRPr/>
            </a:pPr>
            <a:fld id="{3DCBE2CD-A8D7-4489-B61F-C9BD687CB4E8}" type="slidenum">
              <a:rPr lang="en-US"/>
              <a:pPr>
                <a:defRPr/>
              </a:pPr>
              <a:t>13</a:t>
            </a:fld>
            <a:endParaRPr lang="en-US"/>
          </a:p>
        </p:txBody>
      </p:sp>
      <p:sp>
        <p:nvSpPr>
          <p:cNvPr id="17421" name="Rectangle 3"/>
          <p:cNvSpPr>
            <a:spLocks noGrp="1" noChangeArrowheads="1"/>
          </p:cNvSpPr>
          <p:nvPr>
            <p:ph type="body" idx="4294967295"/>
          </p:nvPr>
        </p:nvSpPr>
        <p:spPr>
          <a:xfrm>
            <a:off x="457200" y="1600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GB" sz="2600" dirty="0"/>
              <a:t>Each of the unit cells of the 14 Bravais lattices has one or more types of symmetry properties, such as inversion, reflection or rotation</a:t>
            </a:r>
            <a:r>
              <a:rPr lang="tr-TR" sz="2600" dirty="0"/>
              <a:t>,etc</a:t>
            </a:r>
            <a:r>
              <a:rPr lang="en-GB" sz="2600" dirty="0"/>
              <a:t>. </a:t>
            </a:r>
          </a:p>
          <a:p>
            <a:endParaRPr lang="en-GB" sz="2400" dirty="0"/>
          </a:p>
        </p:txBody>
      </p:sp>
      <p:graphicFrame>
        <p:nvGraphicFramePr>
          <p:cNvPr id="2" name="Diagram 1"/>
          <p:cNvGraphicFramePr/>
          <p:nvPr>
            <p:extLst>
              <p:ext uri="{D42A27DB-BD31-4B8C-83A1-F6EECF244321}">
                <p14:modId xmlns:p14="http://schemas.microsoft.com/office/powerpoint/2010/main" val="2643819381"/>
              </p:ext>
            </p:extLst>
          </p:nvPr>
        </p:nvGraphicFramePr>
        <p:xfrm>
          <a:off x="1151731" y="3429000"/>
          <a:ext cx="6840538" cy="2393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422" name="Rectangle 13"/>
          <p:cNvSpPr>
            <a:spLocks noChangeArrowheads="1"/>
          </p:cNvSpPr>
          <p:nvPr/>
        </p:nvSpPr>
        <p:spPr bwMode="auto">
          <a:xfrm>
            <a:off x="1042956" y="407801"/>
            <a:ext cx="7608888" cy="648072"/>
          </a:xfrm>
          <a:prstGeom prst="rect">
            <a:avLst/>
          </a:prstGeom>
          <a:noFill/>
          <a:ln w="9525">
            <a:noFill/>
            <a:miter lim="800000"/>
            <a:headEnd/>
            <a:tailEnd/>
          </a:ln>
        </p:spPr>
        <p:txBody>
          <a:bodyPr anchor="b"/>
          <a:lstStyle/>
          <a:p>
            <a:pPr algn="ctr"/>
            <a:r>
              <a:rPr lang="tr-TR" sz="3100" dirty="0">
                <a:solidFill>
                  <a:schemeClr val="accent1"/>
                </a:solidFill>
                <a:latin typeface="Copperplate Gothic Bold" pitchFamily="34" charset="0"/>
              </a:rPr>
              <a:t>ELEMENTS OF SYMMETRY</a:t>
            </a:r>
            <a:endParaRPr lang="en-US" sz="3100" dirty="0">
              <a:solidFill>
                <a:schemeClr val="accent1"/>
              </a:solidFill>
              <a:latin typeface="Copperplate Gothic Bold"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2 Altbilgi Yer Tutucusu"/>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32" name="3 Slayt Numarası Yer Tutucusu"/>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3AF3F91-EA0F-49AF-B50A-268034CBB7BA}" type="slidenum">
              <a:rPr lang="en-IN" smtClean="0"/>
              <a:pPr/>
              <a:t>14</a:t>
            </a:fld>
            <a:endParaRPr lang="en-US"/>
          </a:p>
        </p:txBody>
      </p:sp>
      <p:sp>
        <p:nvSpPr>
          <p:cNvPr id="133124" name="Rectangle 2"/>
          <p:cNvSpPr>
            <a:spLocks noChangeArrowheads="1"/>
          </p:cNvSpPr>
          <p:nvPr/>
        </p:nvSpPr>
        <p:spPr bwMode="auto">
          <a:xfrm>
            <a:off x="685800" y="612775"/>
            <a:ext cx="7772400" cy="728663"/>
          </a:xfrm>
          <a:prstGeom prst="rect">
            <a:avLst/>
          </a:prstGeom>
          <a:noFill/>
          <a:ln w="9525">
            <a:noFill/>
            <a:miter lim="800000"/>
            <a:headEnd/>
            <a:tailEnd/>
          </a:ln>
        </p:spPr>
        <p:txBody>
          <a:bodyPr anchor="ctr"/>
          <a:lstStyle/>
          <a:p>
            <a:pPr algn="ctr" eaLnBrk="0" hangingPunct="0"/>
            <a:r>
              <a:rPr lang="en-US" sz="3200" b="0">
                <a:solidFill>
                  <a:schemeClr val="tx2"/>
                </a:solidFill>
                <a:latin typeface="Arial" charset="0"/>
              </a:rPr>
              <a:t>Lattice goes into itself  through </a:t>
            </a:r>
            <a:endParaRPr lang="tr-TR" sz="3200" b="0">
              <a:solidFill>
                <a:schemeClr val="tx2"/>
              </a:solidFill>
              <a:latin typeface="Arial" charset="0"/>
            </a:endParaRPr>
          </a:p>
          <a:p>
            <a:pPr algn="ctr" eaLnBrk="0" hangingPunct="0"/>
            <a:r>
              <a:rPr lang="en-US" sz="3200" b="0">
                <a:solidFill>
                  <a:schemeClr val="tx2"/>
                </a:solidFill>
                <a:latin typeface="Arial" charset="0"/>
              </a:rPr>
              <a:t>Symmetry without translation</a:t>
            </a:r>
          </a:p>
        </p:txBody>
      </p:sp>
      <p:graphicFrame>
        <p:nvGraphicFramePr>
          <p:cNvPr id="283698" name="Group 50"/>
          <p:cNvGraphicFramePr>
            <a:graphicFrameLocks noGrp="1"/>
          </p:cNvGraphicFramePr>
          <p:nvPr/>
        </p:nvGraphicFramePr>
        <p:xfrm>
          <a:off x="1524000" y="1828800"/>
          <a:ext cx="6096000" cy="4418013"/>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a:ln>
                            <a:noFill/>
                          </a:ln>
                          <a:solidFill>
                            <a:schemeClr val="tx1"/>
                          </a:solidFill>
                          <a:effectLst/>
                          <a:latin typeface="Arial" charset="0"/>
                        </a:rPr>
                        <a:t>Operation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DBD6"/>
                        </a:gs>
                        <a:gs pos="50000">
                          <a:srgbClr val="00DBD6">
                            <a:gamma/>
                            <a:tint val="63529"/>
                            <a:invGamma/>
                          </a:srgbClr>
                        </a:gs>
                        <a:gs pos="100000">
                          <a:srgbClr val="00DBD6"/>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a:ln>
                            <a:noFill/>
                          </a:ln>
                          <a:solidFill>
                            <a:schemeClr val="tx1"/>
                          </a:solidFill>
                          <a:effectLst/>
                          <a:latin typeface="Arial" charset="0"/>
                        </a:rPr>
                        <a:t>Element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DBD6"/>
                        </a:gs>
                        <a:gs pos="50000">
                          <a:srgbClr val="00DBD6">
                            <a:gamma/>
                            <a:tint val="63529"/>
                            <a:invGamma/>
                          </a:srgbClr>
                        </a:gs>
                        <a:gs pos="100000">
                          <a:srgbClr val="00DBD6"/>
                        </a:gs>
                      </a:gsLst>
                      <a:lin ang="5400000" scaled="1"/>
                    </a:gradFill>
                  </a:tcPr>
                </a:tc>
                <a:extLst>
                  <a:ext uri="{0D108BD9-81ED-4DB2-BD59-A6C34878D82A}">
                    <a16:rowId xmlns:a16="http://schemas.microsoft.com/office/drawing/2014/main" val="10000"/>
                  </a:ext>
                </a:extLst>
              </a:tr>
              <a:tr h="1016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a:ln>
                            <a:noFill/>
                          </a:ln>
                          <a:solidFill>
                            <a:srgbClr val="CC3300"/>
                          </a:solidFill>
                          <a:effectLst/>
                          <a:latin typeface="Arial" charset="0"/>
                        </a:rPr>
                        <a:t>Inversion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DBD6"/>
                        </a:gs>
                        <a:gs pos="50000">
                          <a:srgbClr val="00DBD6">
                            <a:gamma/>
                            <a:tint val="63529"/>
                            <a:invGamma/>
                          </a:srgbClr>
                        </a:gs>
                        <a:gs pos="100000">
                          <a:srgbClr val="00DBD6"/>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a:ln>
                            <a:noFill/>
                          </a:ln>
                          <a:solidFill>
                            <a:srgbClr val="CC3300"/>
                          </a:solidFill>
                          <a:effectLst/>
                          <a:latin typeface="Arial" charset="0"/>
                        </a:rPr>
                        <a:t>Point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DBD6"/>
                        </a:gs>
                        <a:gs pos="50000">
                          <a:srgbClr val="00DBD6">
                            <a:gamma/>
                            <a:tint val="63529"/>
                            <a:invGamma/>
                          </a:srgbClr>
                        </a:gs>
                        <a:gs pos="100000">
                          <a:srgbClr val="00DBD6"/>
                        </a:gs>
                      </a:gsLst>
                      <a:lin ang="5400000" scaled="1"/>
                    </a:gradFill>
                  </a:tcPr>
                </a:tc>
                <a:extLst>
                  <a:ext uri="{0D108BD9-81ED-4DB2-BD59-A6C34878D82A}">
                    <a16:rowId xmlns:a16="http://schemas.microsoft.com/office/drawing/2014/main" val="10001"/>
                  </a:ext>
                </a:extLst>
              </a:tr>
              <a:tr h="1016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a:ln>
                            <a:noFill/>
                          </a:ln>
                          <a:solidFill>
                            <a:srgbClr val="CC3300"/>
                          </a:solidFill>
                          <a:effectLst/>
                          <a:latin typeface="Arial" charset="0"/>
                        </a:rPr>
                        <a:t>Reflection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DBD6"/>
                        </a:gs>
                        <a:gs pos="50000">
                          <a:srgbClr val="00DBD6">
                            <a:gamma/>
                            <a:tint val="63529"/>
                            <a:invGamma/>
                          </a:srgbClr>
                        </a:gs>
                        <a:gs pos="100000">
                          <a:srgbClr val="00DBD6"/>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a:ln>
                            <a:noFill/>
                          </a:ln>
                          <a:solidFill>
                            <a:srgbClr val="CC3300"/>
                          </a:solidFill>
                          <a:effectLst/>
                          <a:latin typeface="Arial" charset="0"/>
                        </a:rPr>
                        <a:t>Plane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DBD6"/>
                        </a:gs>
                        <a:gs pos="50000">
                          <a:srgbClr val="00DBD6">
                            <a:gamma/>
                            <a:tint val="63529"/>
                            <a:invGamma/>
                          </a:srgbClr>
                        </a:gs>
                        <a:gs pos="100000">
                          <a:srgbClr val="00DBD6"/>
                        </a:gs>
                      </a:gsLst>
                      <a:lin ang="5400000" scaled="1"/>
                    </a:gradFill>
                  </a:tcPr>
                </a:tc>
                <a:extLst>
                  <a:ext uri="{0D108BD9-81ED-4DB2-BD59-A6C34878D82A}">
                    <a16:rowId xmlns:a16="http://schemas.microsoft.com/office/drawing/2014/main" val="10002"/>
                  </a:ext>
                </a:extLst>
              </a:tr>
              <a:tr h="10160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a:ln>
                            <a:noFill/>
                          </a:ln>
                          <a:solidFill>
                            <a:srgbClr val="CC3300"/>
                          </a:solidFill>
                          <a:effectLst/>
                          <a:latin typeface="Arial" charset="0"/>
                        </a:rPr>
                        <a:t>Rotation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DBD6"/>
                        </a:gs>
                        <a:gs pos="50000">
                          <a:srgbClr val="00DBD6">
                            <a:gamma/>
                            <a:tint val="63529"/>
                            <a:invGamma/>
                          </a:srgbClr>
                        </a:gs>
                        <a:gs pos="100000">
                          <a:srgbClr val="00DBD6"/>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a:ln>
                            <a:noFill/>
                          </a:ln>
                          <a:solidFill>
                            <a:srgbClr val="CC3300"/>
                          </a:solidFill>
                          <a:effectLst/>
                          <a:latin typeface="Arial" charset="0"/>
                        </a:rPr>
                        <a:t>Axis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00DBD6"/>
                        </a:gs>
                        <a:gs pos="50000">
                          <a:srgbClr val="00DBD6">
                            <a:gamma/>
                            <a:tint val="63529"/>
                            <a:invGamma/>
                          </a:srgbClr>
                        </a:gs>
                        <a:gs pos="100000">
                          <a:srgbClr val="00DBD6"/>
                        </a:gs>
                      </a:gsLst>
                      <a:lin ang="5400000" scaled="1"/>
                    </a:gradFill>
                  </a:tcPr>
                </a:tc>
                <a:extLst>
                  <a:ext uri="{0D108BD9-81ED-4DB2-BD59-A6C34878D82A}">
                    <a16:rowId xmlns:a16="http://schemas.microsoft.com/office/drawing/2014/main" val="10003"/>
                  </a:ext>
                </a:extLst>
              </a:tr>
              <a:tr h="83661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a:ln>
                            <a:noFill/>
                          </a:ln>
                          <a:solidFill>
                            <a:srgbClr val="CC3300"/>
                          </a:solidFill>
                          <a:effectLst/>
                          <a:latin typeface="Arial" charset="0"/>
                        </a:rPr>
                        <a:t>Rotoinversion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DBD6"/>
                        </a:gs>
                        <a:gs pos="50000">
                          <a:srgbClr val="00DBD6">
                            <a:gamma/>
                            <a:tint val="63529"/>
                            <a:invGamma/>
                          </a:srgbClr>
                        </a:gs>
                        <a:gs pos="100000">
                          <a:srgbClr val="00DBD6"/>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a:ln>
                            <a:noFill/>
                          </a:ln>
                          <a:solidFill>
                            <a:srgbClr val="CC3300"/>
                          </a:solidFill>
                          <a:effectLst/>
                          <a:latin typeface="Arial" charset="0"/>
                        </a:rPr>
                        <a:t>Axes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DBD6"/>
                        </a:gs>
                        <a:gs pos="50000">
                          <a:srgbClr val="00DBD6">
                            <a:gamma/>
                            <a:tint val="63529"/>
                            <a:invGamma/>
                          </a:srgbClr>
                        </a:gs>
                        <a:gs pos="100000">
                          <a:srgbClr val="00DBD6"/>
                        </a:gs>
                      </a:gsLst>
                      <a:lin ang="5400000" scaled="1"/>
                    </a:gra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4 Altbilgi Yer Tutucusu"/>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48" name="5 Slayt Numarası Yer Tutucusu"/>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3AF3F91-EA0F-49AF-B50A-268034CBB7BA}" type="slidenum">
              <a:rPr lang="en-IN" smtClean="0"/>
              <a:pPr/>
              <a:t>15</a:t>
            </a:fld>
            <a:endParaRPr lang="en-US"/>
          </a:p>
        </p:txBody>
      </p:sp>
      <p:sp>
        <p:nvSpPr>
          <p:cNvPr id="87044" name="Rectangle 5"/>
          <p:cNvSpPr>
            <a:spLocks noGrp="1" noChangeArrowheads="1"/>
          </p:cNvSpPr>
          <p:nvPr>
            <p:ph type="title"/>
          </p:nvPr>
        </p:nvSpPr>
        <p:spPr>
          <a:xfrm>
            <a:off x="1295401" y="427037"/>
            <a:ext cx="7848600" cy="685800"/>
          </a:xfrm>
        </p:spPr>
        <p:txBody>
          <a:bodyPr/>
          <a:lstStyle/>
          <a:p>
            <a:pPr algn="ctr" eaLnBrk="1" hangingPunct="1"/>
            <a:r>
              <a:rPr lang="en-GB" sz="3200" dirty="0">
                <a:latin typeface="Verdana" pitchFamily="34" charset="0"/>
              </a:rPr>
              <a:t>Crystal Planes</a:t>
            </a:r>
            <a:r>
              <a:rPr lang="en-GB" sz="3200" dirty="0"/>
              <a:t> </a:t>
            </a:r>
          </a:p>
        </p:txBody>
      </p:sp>
      <p:sp>
        <p:nvSpPr>
          <p:cNvPr id="87045" name="Rectangle 6"/>
          <p:cNvSpPr>
            <a:spLocks noGrp="1" noChangeArrowheads="1"/>
          </p:cNvSpPr>
          <p:nvPr>
            <p:ph type="body" idx="1"/>
          </p:nvPr>
        </p:nvSpPr>
        <p:spPr>
          <a:xfrm>
            <a:off x="431800" y="1174750"/>
            <a:ext cx="8280400" cy="2000251"/>
          </a:xfrm>
        </p:spPr>
        <p:txBody>
          <a:bodyPr/>
          <a:lstStyle/>
          <a:p>
            <a:pPr algn="just" eaLnBrk="1" hangingPunct="1"/>
            <a:r>
              <a:rPr lang="en-GB" sz="2400" dirty="0"/>
              <a:t>Within a crystal lattice it is possible to identify sets of equally spaced parallel planes. These are called </a:t>
            </a:r>
            <a:r>
              <a:rPr lang="en-GB" sz="2400" dirty="0">
                <a:solidFill>
                  <a:schemeClr val="accent1"/>
                </a:solidFill>
              </a:rPr>
              <a:t>lattice planes</a:t>
            </a:r>
            <a:r>
              <a:rPr lang="en-GB" sz="2400" dirty="0"/>
              <a:t>.</a:t>
            </a:r>
          </a:p>
          <a:p>
            <a:pPr algn="just" eaLnBrk="1" hangingPunct="1"/>
            <a:r>
              <a:rPr lang="en-GB" sz="2400" dirty="0"/>
              <a:t>In the figure density of </a:t>
            </a:r>
            <a:r>
              <a:rPr lang="en-GB" sz="2400" dirty="0">
                <a:solidFill>
                  <a:schemeClr val="hlink"/>
                </a:solidFill>
              </a:rPr>
              <a:t>lattice points on each plane of a set is the same</a:t>
            </a:r>
            <a:r>
              <a:rPr lang="en-GB" sz="2400" dirty="0"/>
              <a:t> and all lattice points are contained on each set of  planes</a:t>
            </a:r>
            <a:r>
              <a:rPr lang="en-GB" sz="2400" b="1" dirty="0"/>
              <a:t>.</a:t>
            </a:r>
          </a:p>
        </p:txBody>
      </p:sp>
      <p:grpSp>
        <p:nvGrpSpPr>
          <p:cNvPr id="2" name="Group 7"/>
          <p:cNvGrpSpPr>
            <a:grpSpLocks/>
          </p:cNvGrpSpPr>
          <p:nvPr/>
        </p:nvGrpSpPr>
        <p:grpSpPr bwMode="auto">
          <a:xfrm>
            <a:off x="2195513" y="3716338"/>
            <a:ext cx="1657350" cy="2376487"/>
            <a:chOff x="1473" y="2387"/>
            <a:chExt cx="1044" cy="1497"/>
          </a:xfrm>
        </p:grpSpPr>
        <p:sp>
          <p:nvSpPr>
            <p:cNvPr id="87071" name="Line 8"/>
            <p:cNvSpPr>
              <a:spLocks noChangeShapeType="1"/>
            </p:cNvSpPr>
            <p:nvPr/>
          </p:nvSpPr>
          <p:spPr bwMode="auto">
            <a:xfrm>
              <a:off x="1509" y="2387"/>
              <a:ext cx="0" cy="1225"/>
            </a:xfrm>
            <a:prstGeom prst="line">
              <a:avLst/>
            </a:prstGeom>
            <a:noFill/>
            <a:ln w="9525">
              <a:solidFill>
                <a:schemeClr val="tx1"/>
              </a:solidFill>
              <a:prstDash val="dash"/>
              <a:round/>
              <a:headEnd/>
              <a:tailEnd/>
            </a:ln>
          </p:spPr>
          <p:txBody>
            <a:bodyPr/>
            <a:lstStyle/>
            <a:p>
              <a:endParaRPr lang="en-IN"/>
            </a:p>
          </p:txBody>
        </p:sp>
        <p:sp>
          <p:nvSpPr>
            <p:cNvPr id="87072" name="AutoShape 9"/>
            <p:cNvSpPr>
              <a:spLocks noChangeArrowheads="1"/>
            </p:cNvSpPr>
            <p:nvPr/>
          </p:nvSpPr>
          <p:spPr bwMode="auto">
            <a:xfrm>
              <a:off x="1473" y="2569"/>
              <a:ext cx="69" cy="45"/>
            </a:xfrm>
            <a:prstGeom prst="octagon">
              <a:avLst>
                <a:gd name="adj" fmla="val 29287"/>
              </a:avLst>
            </a:prstGeom>
            <a:solidFill>
              <a:srgbClr val="FF0000"/>
            </a:solidFill>
            <a:ln w="9525">
              <a:solidFill>
                <a:schemeClr val="tx1"/>
              </a:solidFill>
              <a:miter lim="800000"/>
              <a:headEnd/>
              <a:tailEnd/>
            </a:ln>
          </p:spPr>
          <p:txBody>
            <a:bodyPr wrap="none" anchor="ctr"/>
            <a:lstStyle/>
            <a:p>
              <a:endParaRPr lang="tr-TR"/>
            </a:p>
          </p:txBody>
        </p:sp>
        <p:sp>
          <p:nvSpPr>
            <p:cNvPr id="87073" name="AutoShape 10"/>
            <p:cNvSpPr>
              <a:spLocks noChangeArrowheads="1"/>
            </p:cNvSpPr>
            <p:nvPr/>
          </p:nvSpPr>
          <p:spPr bwMode="auto">
            <a:xfrm>
              <a:off x="1475" y="2977"/>
              <a:ext cx="69" cy="45"/>
            </a:xfrm>
            <a:prstGeom prst="octagon">
              <a:avLst>
                <a:gd name="adj" fmla="val 29287"/>
              </a:avLst>
            </a:prstGeom>
            <a:solidFill>
              <a:srgbClr val="FF0000"/>
            </a:solidFill>
            <a:ln w="9525">
              <a:solidFill>
                <a:schemeClr val="tx1"/>
              </a:solidFill>
              <a:miter lim="800000"/>
              <a:headEnd/>
              <a:tailEnd/>
            </a:ln>
          </p:spPr>
          <p:txBody>
            <a:bodyPr wrap="none" anchor="ctr"/>
            <a:lstStyle/>
            <a:p>
              <a:endParaRPr lang="tr-TR"/>
            </a:p>
          </p:txBody>
        </p:sp>
        <p:sp>
          <p:nvSpPr>
            <p:cNvPr id="87074" name="AutoShape 11"/>
            <p:cNvSpPr>
              <a:spLocks noChangeArrowheads="1"/>
            </p:cNvSpPr>
            <p:nvPr/>
          </p:nvSpPr>
          <p:spPr bwMode="auto">
            <a:xfrm>
              <a:off x="1473" y="3431"/>
              <a:ext cx="69" cy="45"/>
            </a:xfrm>
            <a:prstGeom prst="octagon">
              <a:avLst>
                <a:gd name="adj" fmla="val 29287"/>
              </a:avLst>
            </a:prstGeom>
            <a:solidFill>
              <a:srgbClr val="FF0000"/>
            </a:solidFill>
            <a:ln w="9525">
              <a:solidFill>
                <a:schemeClr val="tx1"/>
              </a:solidFill>
              <a:miter lim="800000"/>
              <a:headEnd/>
              <a:tailEnd/>
            </a:ln>
          </p:spPr>
          <p:txBody>
            <a:bodyPr wrap="none" anchor="ctr"/>
            <a:lstStyle/>
            <a:p>
              <a:endParaRPr lang="tr-TR"/>
            </a:p>
          </p:txBody>
        </p:sp>
        <p:grpSp>
          <p:nvGrpSpPr>
            <p:cNvPr id="3" name="Group 12"/>
            <p:cNvGrpSpPr>
              <a:grpSpLocks/>
            </p:cNvGrpSpPr>
            <p:nvPr/>
          </p:nvGrpSpPr>
          <p:grpSpPr bwMode="auto">
            <a:xfrm>
              <a:off x="1961" y="2523"/>
              <a:ext cx="70" cy="1225"/>
              <a:chOff x="657" y="2296"/>
              <a:chExt cx="46" cy="1225"/>
            </a:xfrm>
          </p:grpSpPr>
          <p:sp>
            <p:nvSpPr>
              <p:cNvPr id="87085" name="Line 13"/>
              <p:cNvSpPr>
                <a:spLocks noChangeShapeType="1"/>
              </p:cNvSpPr>
              <p:nvPr/>
            </p:nvSpPr>
            <p:spPr bwMode="auto">
              <a:xfrm>
                <a:off x="680" y="2296"/>
                <a:ext cx="0" cy="1225"/>
              </a:xfrm>
              <a:prstGeom prst="line">
                <a:avLst/>
              </a:prstGeom>
              <a:noFill/>
              <a:ln w="9525">
                <a:solidFill>
                  <a:schemeClr val="tx1"/>
                </a:solidFill>
                <a:prstDash val="dash"/>
                <a:round/>
                <a:headEnd/>
                <a:tailEnd/>
              </a:ln>
            </p:spPr>
            <p:txBody>
              <a:bodyPr/>
              <a:lstStyle/>
              <a:p>
                <a:endParaRPr lang="en-IN"/>
              </a:p>
            </p:txBody>
          </p:sp>
          <p:sp>
            <p:nvSpPr>
              <p:cNvPr id="87086" name="AutoShape 14"/>
              <p:cNvSpPr>
                <a:spLocks noChangeArrowheads="1"/>
              </p:cNvSpPr>
              <p:nvPr/>
            </p:nvSpPr>
            <p:spPr bwMode="auto">
              <a:xfrm>
                <a:off x="657" y="2478"/>
                <a:ext cx="45" cy="45"/>
              </a:xfrm>
              <a:prstGeom prst="octagon">
                <a:avLst>
                  <a:gd name="adj" fmla="val 29287"/>
                </a:avLst>
              </a:prstGeom>
              <a:solidFill>
                <a:srgbClr val="FF0000"/>
              </a:solidFill>
              <a:ln w="9525">
                <a:solidFill>
                  <a:schemeClr val="tx1"/>
                </a:solidFill>
                <a:miter lim="800000"/>
                <a:headEnd/>
                <a:tailEnd/>
              </a:ln>
            </p:spPr>
            <p:txBody>
              <a:bodyPr wrap="none" anchor="ctr"/>
              <a:lstStyle/>
              <a:p>
                <a:endParaRPr lang="tr-TR"/>
              </a:p>
            </p:txBody>
          </p:sp>
          <p:sp>
            <p:nvSpPr>
              <p:cNvPr id="87087" name="AutoShape 15"/>
              <p:cNvSpPr>
                <a:spLocks noChangeArrowheads="1"/>
              </p:cNvSpPr>
              <p:nvPr/>
            </p:nvSpPr>
            <p:spPr bwMode="auto">
              <a:xfrm>
                <a:off x="658" y="2886"/>
                <a:ext cx="45" cy="45"/>
              </a:xfrm>
              <a:prstGeom prst="octagon">
                <a:avLst>
                  <a:gd name="adj" fmla="val 29287"/>
                </a:avLst>
              </a:prstGeom>
              <a:solidFill>
                <a:srgbClr val="FF0000"/>
              </a:solidFill>
              <a:ln w="9525">
                <a:solidFill>
                  <a:schemeClr val="tx1"/>
                </a:solidFill>
                <a:miter lim="800000"/>
                <a:headEnd/>
                <a:tailEnd/>
              </a:ln>
            </p:spPr>
            <p:txBody>
              <a:bodyPr wrap="none" anchor="ctr"/>
              <a:lstStyle/>
              <a:p>
                <a:endParaRPr lang="tr-TR"/>
              </a:p>
            </p:txBody>
          </p:sp>
          <p:sp>
            <p:nvSpPr>
              <p:cNvPr id="87088" name="AutoShape 16"/>
              <p:cNvSpPr>
                <a:spLocks noChangeArrowheads="1"/>
              </p:cNvSpPr>
              <p:nvPr/>
            </p:nvSpPr>
            <p:spPr bwMode="auto">
              <a:xfrm>
                <a:off x="657" y="3340"/>
                <a:ext cx="45" cy="45"/>
              </a:xfrm>
              <a:prstGeom prst="octagon">
                <a:avLst>
                  <a:gd name="adj" fmla="val 29287"/>
                </a:avLst>
              </a:prstGeom>
              <a:solidFill>
                <a:srgbClr val="FF0000"/>
              </a:solidFill>
              <a:ln w="9525">
                <a:solidFill>
                  <a:schemeClr val="tx1"/>
                </a:solidFill>
                <a:miter lim="800000"/>
                <a:headEnd/>
                <a:tailEnd/>
              </a:ln>
            </p:spPr>
            <p:txBody>
              <a:bodyPr wrap="none" anchor="ctr"/>
              <a:lstStyle/>
              <a:p>
                <a:endParaRPr lang="tr-TR"/>
              </a:p>
            </p:txBody>
          </p:sp>
        </p:grpSp>
        <p:grpSp>
          <p:nvGrpSpPr>
            <p:cNvPr id="4" name="Group 17"/>
            <p:cNvGrpSpPr>
              <a:grpSpLocks/>
            </p:cNvGrpSpPr>
            <p:nvPr/>
          </p:nvGrpSpPr>
          <p:grpSpPr bwMode="auto">
            <a:xfrm>
              <a:off x="2446" y="2659"/>
              <a:ext cx="71" cy="1225"/>
              <a:chOff x="657" y="2296"/>
              <a:chExt cx="46" cy="1225"/>
            </a:xfrm>
          </p:grpSpPr>
          <p:sp>
            <p:nvSpPr>
              <p:cNvPr id="87081" name="Line 18"/>
              <p:cNvSpPr>
                <a:spLocks noChangeShapeType="1"/>
              </p:cNvSpPr>
              <p:nvPr/>
            </p:nvSpPr>
            <p:spPr bwMode="auto">
              <a:xfrm>
                <a:off x="680" y="2296"/>
                <a:ext cx="0" cy="1225"/>
              </a:xfrm>
              <a:prstGeom prst="line">
                <a:avLst/>
              </a:prstGeom>
              <a:noFill/>
              <a:ln w="9525">
                <a:solidFill>
                  <a:schemeClr val="tx1"/>
                </a:solidFill>
                <a:prstDash val="dash"/>
                <a:round/>
                <a:headEnd/>
                <a:tailEnd/>
              </a:ln>
            </p:spPr>
            <p:txBody>
              <a:bodyPr/>
              <a:lstStyle/>
              <a:p>
                <a:endParaRPr lang="en-IN"/>
              </a:p>
            </p:txBody>
          </p:sp>
          <p:sp>
            <p:nvSpPr>
              <p:cNvPr id="87082" name="AutoShape 19"/>
              <p:cNvSpPr>
                <a:spLocks noChangeArrowheads="1"/>
              </p:cNvSpPr>
              <p:nvPr/>
            </p:nvSpPr>
            <p:spPr bwMode="auto">
              <a:xfrm>
                <a:off x="657" y="2478"/>
                <a:ext cx="45" cy="45"/>
              </a:xfrm>
              <a:prstGeom prst="octagon">
                <a:avLst>
                  <a:gd name="adj" fmla="val 29287"/>
                </a:avLst>
              </a:prstGeom>
              <a:solidFill>
                <a:srgbClr val="FF0000"/>
              </a:solidFill>
              <a:ln w="9525">
                <a:solidFill>
                  <a:schemeClr val="tx1"/>
                </a:solidFill>
                <a:miter lim="800000"/>
                <a:headEnd/>
                <a:tailEnd/>
              </a:ln>
            </p:spPr>
            <p:txBody>
              <a:bodyPr wrap="none" anchor="ctr"/>
              <a:lstStyle/>
              <a:p>
                <a:endParaRPr lang="tr-TR"/>
              </a:p>
            </p:txBody>
          </p:sp>
          <p:sp>
            <p:nvSpPr>
              <p:cNvPr id="87083" name="AutoShape 20"/>
              <p:cNvSpPr>
                <a:spLocks noChangeArrowheads="1"/>
              </p:cNvSpPr>
              <p:nvPr/>
            </p:nvSpPr>
            <p:spPr bwMode="auto">
              <a:xfrm>
                <a:off x="658" y="2886"/>
                <a:ext cx="45" cy="45"/>
              </a:xfrm>
              <a:prstGeom prst="octagon">
                <a:avLst>
                  <a:gd name="adj" fmla="val 29287"/>
                </a:avLst>
              </a:prstGeom>
              <a:solidFill>
                <a:srgbClr val="FF0000"/>
              </a:solidFill>
              <a:ln w="9525">
                <a:solidFill>
                  <a:schemeClr val="tx1"/>
                </a:solidFill>
                <a:miter lim="800000"/>
                <a:headEnd/>
                <a:tailEnd/>
              </a:ln>
            </p:spPr>
            <p:txBody>
              <a:bodyPr wrap="none" anchor="ctr"/>
              <a:lstStyle/>
              <a:p>
                <a:endParaRPr lang="tr-TR"/>
              </a:p>
            </p:txBody>
          </p:sp>
          <p:sp>
            <p:nvSpPr>
              <p:cNvPr id="87084" name="AutoShape 21"/>
              <p:cNvSpPr>
                <a:spLocks noChangeArrowheads="1"/>
              </p:cNvSpPr>
              <p:nvPr/>
            </p:nvSpPr>
            <p:spPr bwMode="auto">
              <a:xfrm>
                <a:off x="657" y="3340"/>
                <a:ext cx="45" cy="45"/>
              </a:xfrm>
              <a:prstGeom prst="octagon">
                <a:avLst>
                  <a:gd name="adj" fmla="val 29287"/>
                </a:avLst>
              </a:prstGeom>
              <a:solidFill>
                <a:srgbClr val="FF0000"/>
              </a:solidFill>
              <a:ln w="9525">
                <a:solidFill>
                  <a:schemeClr val="tx1"/>
                </a:solidFill>
                <a:miter lim="800000"/>
                <a:headEnd/>
                <a:tailEnd/>
              </a:ln>
            </p:spPr>
            <p:txBody>
              <a:bodyPr wrap="none" anchor="ctr"/>
              <a:lstStyle/>
              <a:p>
                <a:endParaRPr lang="tr-TR"/>
              </a:p>
            </p:txBody>
          </p:sp>
        </p:grpSp>
        <p:sp>
          <p:nvSpPr>
            <p:cNvPr id="87077" name="Line 22"/>
            <p:cNvSpPr>
              <a:spLocks noChangeShapeType="1"/>
            </p:cNvSpPr>
            <p:nvPr/>
          </p:nvSpPr>
          <p:spPr bwMode="auto">
            <a:xfrm flipV="1">
              <a:off x="1994" y="2750"/>
              <a:ext cx="0" cy="363"/>
            </a:xfrm>
            <a:prstGeom prst="line">
              <a:avLst/>
            </a:prstGeom>
            <a:noFill/>
            <a:ln w="38100">
              <a:solidFill>
                <a:srgbClr val="0000FF"/>
              </a:solidFill>
              <a:round/>
              <a:headEnd/>
              <a:tailEnd type="triangle" w="med" len="med"/>
            </a:ln>
          </p:spPr>
          <p:txBody>
            <a:bodyPr/>
            <a:lstStyle/>
            <a:p>
              <a:endParaRPr lang="en-IN"/>
            </a:p>
          </p:txBody>
        </p:sp>
        <p:sp>
          <p:nvSpPr>
            <p:cNvPr id="87078" name="Line 23"/>
            <p:cNvSpPr>
              <a:spLocks noChangeShapeType="1"/>
            </p:cNvSpPr>
            <p:nvPr/>
          </p:nvSpPr>
          <p:spPr bwMode="auto">
            <a:xfrm>
              <a:off x="2029" y="3158"/>
              <a:ext cx="488" cy="91"/>
            </a:xfrm>
            <a:prstGeom prst="line">
              <a:avLst/>
            </a:prstGeom>
            <a:noFill/>
            <a:ln w="38100">
              <a:solidFill>
                <a:srgbClr val="0000FF"/>
              </a:solidFill>
              <a:round/>
              <a:headEnd/>
              <a:tailEnd type="triangle" w="med" len="med"/>
            </a:ln>
          </p:spPr>
          <p:txBody>
            <a:bodyPr/>
            <a:lstStyle/>
            <a:p>
              <a:endParaRPr lang="en-IN"/>
            </a:p>
          </p:txBody>
        </p:sp>
        <p:sp>
          <p:nvSpPr>
            <p:cNvPr id="87079" name="Text Box 24"/>
            <p:cNvSpPr txBox="1">
              <a:spLocks noChangeArrowheads="1"/>
            </p:cNvSpPr>
            <p:nvPr/>
          </p:nvSpPr>
          <p:spPr bwMode="auto">
            <a:xfrm>
              <a:off x="1732" y="2898"/>
              <a:ext cx="196" cy="231"/>
            </a:xfrm>
            <a:prstGeom prst="rect">
              <a:avLst/>
            </a:prstGeom>
            <a:noFill/>
            <a:ln w="9525">
              <a:noFill/>
              <a:miter lim="800000"/>
              <a:headEnd/>
              <a:tailEnd/>
            </a:ln>
          </p:spPr>
          <p:txBody>
            <a:bodyPr wrap="none">
              <a:spAutoFit/>
            </a:bodyPr>
            <a:lstStyle/>
            <a:p>
              <a:r>
                <a:rPr lang="tr-TR" b="0">
                  <a:latin typeface="Arial" charset="0"/>
                </a:rPr>
                <a:t>b</a:t>
              </a:r>
              <a:endParaRPr lang="en-US" b="0">
                <a:latin typeface="Arial" charset="0"/>
              </a:endParaRPr>
            </a:p>
          </p:txBody>
        </p:sp>
        <p:sp>
          <p:nvSpPr>
            <p:cNvPr id="87080" name="Text Box 25"/>
            <p:cNvSpPr txBox="1">
              <a:spLocks noChangeArrowheads="1"/>
            </p:cNvSpPr>
            <p:nvPr/>
          </p:nvSpPr>
          <p:spPr bwMode="auto">
            <a:xfrm>
              <a:off x="2080" y="3171"/>
              <a:ext cx="196" cy="231"/>
            </a:xfrm>
            <a:prstGeom prst="rect">
              <a:avLst/>
            </a:prstGeom>
            <a:noFill/>
            <a:ln w="9525">
              <a:noFill/>
              <a:miter lim="800000"/>
              <a:headEnd/>
              <a:tailEnd/>
            </a:ln>
          </p:spPr>
          <p:txBody>
            <a:bodyPr wrap="none">
              <a:spAutoFit/>
            </a:bodyPr>
            <a:lstStyle/>
            <a:p>
              <a:r>
                <a:rPr lang="tr-TR" b="0">
                  <a:latin typeface="Arial" charset="0"/>
                </a:rPr>
                <a:t>a</a:t>
              </a:r>
              <a:endParaRPr lang="en-US" b="0">
                <a:latin typeface="Arial" charset="0"/>
              </a:endParaRPr>
            </a:p>
          </p:txBody>
        </p:sp>
      </p:grpSp>
      <p:grpSp>
        <p:nvGrpSpPr>
          <p:cNvPr id="5" name="Group 26"/>
          <p:cNvGrpSpPr>
            <a:grpSpLocks/>
          </p:cNvGrpSpPr>
          <p:nvPr/>
        </p:nvGrpSpPr>
        <p:grpSpPr bwMode="auto">
          <a:xfrm>
            <a:off x="4716463" y="3716338"/>
            <a:ext cx="3346450" cy="2216150"/>
            <a:chOff x="3153" y="2568"/>
            <a:chExt cx="2108" cy="1396"/>
          </a:xfrm>
        </p:grpSpPr>
        <p:sp>
          <p:nvSpPr>
            <p:cNvPr id="87049" name="AutoShape 27"/>
            <p:cNvSpPr>
              <a:spLocks noChangeArrowheads="1"/>
            </p:cNvSpPr>
            <p:nvPr/>
          </p:nvSpPr>
          <p:spPr bwMode="auto">
            <a:xfrm>
              <a:off x="3377" y="2750"/>
              <a:ext cx="69" cy="45"/>
            </a:xfrm>
            <a:prstGeom prst="octagon">
              <a:avLst>
                <a:gd name="adj" fmla="val 29287"/>
              </a:avLst>
            </a:prstGeom>
            <a:solidFill>
              <a:srgbClr val="FF0000"/>
            </a:solidFill>
            <a:ln w="9525">
              <a:solidFill>
                <a:schemeClr val="tx1"/>
              </a:solidFill>
              <a:miter lim="800000"/>
              <a:headEnd/>
              <a:tailEnd/>
            </a:ln>
          </p:spPr>
          <p:txBody>
            <a:bodyPr wrap="none" anchor="ctr"/>
            <a:lstStyle/>
            <a:p>
              <a:endParaRPr lang="tr-TR"/>
            </a:p>
          </p:txBody>
        </p:sp>
        <p:sp>
          <p:nvSpPr>
            <p:cNvPr id="87050" name="AutoShape 28"/>
            <p:cNvSpPr>
              <a:spLocks noChangeArrowheads="1"/>
            </p:cNvSpPr>
            <p:nvPr/>
          </p:nvSpPr>
          <p:spPr bwMode="auto">
            <a:xfrm>
              <a:off x="3379" y="3158"/>
              <a:ext cx="69" cy="45"/>
            </a:xfrm>
            <a:prstGeom prst="octagon">
              <a:avLst>
                <a:gd name="adj" fmla="val 29287"/>
              </a:avLst>
            </a:prstGeom>
            <a:solidFill>
              <a:srgbClr val="FF0000"/>
            </a:solidFill>
            <a:ln w="9525">
              <a:solidFill>
                <a:schemeClr val="tx1"/>
              </a:solidFill>
              <a:miter lim="800000"/>
              <a:headEnd/>
              <a:tailEnd/>
            </a:ln>
          </p:spPr>
          <p:txBody>
            <a:bodyPr wrap="none" anchor="ctr"/>
            <a:lstStyle/>
            <a:p>
              <a:endParaRPr lang="tr-TR"/>
            </a:p>
          </p:txBody>
        </p:sp>
        <p:sp>
          <p:nvSpPr>
            <p:cNvPr id="87051" name="AutoShape 29"/>
            <p:cNvSpPr>
              <a:spLocks noChangeArrowheads="1"/>
            </p:cNvSpPr>
            <p:nvPr/>
          </p:nvSpPr>
          <p:spPr bwMode="auto">
            <a:xfrm>
              <a:off x="3377" y="3612"/>
              <a:ext cx="69" cy="45"/>
            </a:xfrm>
            <a:prstGeom prst="octagon">
              <a:avLst>
                <a:gd name="adj" fmla="val 29287"/>
              </a:avLst>
            </a:prstGeom>
            <a:solidFill>
              <a:srgbClr val="FF0000"/>
            </a:solidFill>
            <a:ln w="9525">
              <a:solidFill>
                <a:schemeClr val="tx1"/>
              </a:solidFill>
              <a:miter lim="800000"/>
              <a:headEnd/>
              <a:tailEnd/>
            </a:ln>
          </p:spPr>
          <p:txBody>
            <a:bodyPr wrap="none" anchor="ctr"/>
            <a:lstStyle/>
            <a:p>
              <a:endParaRPr lang="tr-TR"/>
            </a:p>
          </p:txBody>
        </p:sp>
        <p:sp>
          <p:nvSpPr>
            <p:cNvPr id="87052" name="AutoShape 30"/>
            <p:cNvSpPr>
              <a:spLocks noChangeArrowheads="1"/>
            </p:cNvSpPr>
            <p:nvPr/>
          </p:nvSpPr>
          <p:spPr bwMode="auto">
            <a:xfrm>
              <a:off x="3943" y="2886"/>
              <a:ext cx="69" cy="45"/>
            </a:xfrm>
            <a:prstGeom prst="octagon">
              <a:avLst>
                <a:gd name="adj" fmla="val 29287"/>
              </a:avLst>
            </a:prstGeom>
            <a:solidFill>
              <a:srgbClr val="FF0000"/>
            </a:solidFill>
            <a:ln w="9525">
              <a:solidFill>
                <a:schemeClr val="tx1"/>
              </a:solidFill>
              <a:miter lim="800000"/>
              <a:headEnd/>
              <a:tailEnd/>
            </a:ln>
          </p:spPr>
          <p:txBody>
            <a:bodyPr wrap="none" anchor="ctr"/>
            <a:lstStyle/>
            <a:p>
              <a:endParaRPr lang="tr-TR"/>
            </a:p>
          </p:txBody>
        </p:sp>
        <p:sp>
          <p:nvSpPr>
            <p:cNvPr id="87053" name="AutoShape 31"/>
            <p:cNvSpPr>
              <a:spLocks noChangeArrowheads="1"/>
            </p:cNvSpPr>
            <p:nvPr/>
          </p:nvSpPr>
          <p:spPr bwMode="auto">
            <a:xfrm>
              <a:off x="3945" y="3294"/>
              <a:ext cx="69" cy="45"/>
            </a:xfrm>
            <a:prstGeom prst="octagon">
              <a:avLst>
                <a:gd name="adj" fmla="val 29287"/>
              </a:avLst>
            </a:prstGeom>
            <a:solidFill>
              <a:srgbClr val="FF0000"/>
            </a:solidFill>
            <a:ln w="9525">
              <a:solidFill>
                <a:schemeClr val="tx1"/>
              </a:solidFill>
              <a:miter lim="800000"/>
              <a:headEnd/>
              <a:tailEnd/>
            </a:ln>
          </p:spPr>
          <p:txBody>
            <a:bodyPr wrap="none" anchor="ctr"/>
            <a:lstStyle/>
            <a:p>
              <a:endParaRPr lang="tr-TR"/>
            </a:p>
          </p:txBody>
        </p:sp>
        <p:sp>
          <p:nvSpPr>
            <p:cNvPr id="87054" name="AutoShape 32"/>
            <p:cNvSpPr>
              <a:spLocks noChangeArrowheads="1"/>
            </p:cNvSpPr>
            <p:nvPr/>
          </p:nvSpPr>
          <p:spPr bwMode="auto">
            <a:xfrm>
              <a:off x="3943" y="3748"/>
              <a:ext cx="69" cy="45"/>
            </a:xfrm>
            <a:prstGeom prst="octagon">
              <a:avLst>
                <a:gd name="adj" fmla="val 29287"/>
              </a:avLst>
            </a:prstGeom>
            <a:solidFill>
              <a:srgbClr val="FF0000"/>
            </a:solidFill>
            <a:ln w="9525">
              <a:solidFill>
                <a:schemeClr val="tx1"/>
              </a:solidFill>
              <a:miter lim="800000"/>
              <a:headEnd/>
              <a:tailEnd/>
            </a:ln>
          </p:spPr>
          <p:txBody>
            <a:bodyPr wrap="none" anchor="ctr"/>
            <a:lstStyle/>
            <a:p>
              <a:endParaRPr lang="tr-TR"/>
            </a:p>
          </p:txBody>
        </p:sp>
        <p:sp>
          <p:nvSpPr>
            <p:cNvPr id="87055" name="AutoShape 33"/>
            <p:cNvSpPr>
              <a:spLocks noChangeArrowheads="1"/>
            </p:cNvSpPr>
            <p:nvPr/>
          </p:nvSpPr>
          <p:spPr bwMode="auto">
            <a:xfrm>
              <a:off x="4487" y="2977"/>
              <a:ext cx="69" cy="45"/>
            </a:xfrm>
            <a:prstGeom prst="octagon">
              <a:avLst>
                <a:gd name="adj" fmla="val 29287"/>
              </a:avLst>
            </a:prstGeom>
            <a:solidFill>
              <a:srgbClr val="FF0000"/>
            </a:solidFill>
            <a:ln w="9525">
              <a:solidFill>
                <a:schemeClr val="tx1"/>
              </a:solidFill>
              <a:miter lim="800000"/>
              <a:headEnd/>
              <a:tailEnd/>
            </a:ln>
          </p:spPr>
          <p:txBody>
            <a:bodyPr wrap="none" anchor="ctr"/>
            <a:lstStyle/>
            <a:p>
              <a:endParaRPr lang="tr-TR"/>
            </a:p>
          </p:txBody>
        </p:sp>
        <p:sp>
          <p:nvSpPr>
            <p:cNvPr id="87056" name="AutoShape 34"/>
            <p:cNvSpPr>
              <a:spLocks noChangeArrowheads="1"/>
            </p:cNvSpPr>
            <p:nvPr/>
          </p:nvSpPr>
          <p:spPr bwMode="auto">
            <a:xfrm>
              <a:off x="4489" y="3385"/>
              <a:ext cx="69" cy="45"/>
            </a:xfrm>
            <a:prstGeom prst="octagon">
              <a:avLst>
                <a:gd name="adj" fmla="val 29287"/>
              </a:avLst>
            </a:prstGeom>
            <a:solidFill>
              <a:srgbClr val="FF0000"/>
            </a:solidFill>
            <a:ln w="9525">
              <a:solidFill>
                <a:schemeClr val="tx1"/>
              </a:solidFill>
              <a:miter lim="800000"/>
              <a:headEnd/>
              <a:tailEnd/>
            </a:ln>
          </p:spPr>
          <p:txBody>
            <a:bodyPr wrap="none" anchor="ctr"/>
            <a:lstStyle/>
            <a:p>
              <a:endParaRPr lang="tr-TR"/>
            </a:p>
          </p:txBody>
        </p:sp>
        <p:sp>
          <p:nvSpPr>
            <p:cNvPr id="87057" name="AutoShape 35"/>
            <p:cNvSpPr>
              <a:spLocks noChangeArrowheads="1"/>
            </p:cNvSpPr>
            <p:nvPr/>
          </p:nvSpPr>
          <p:spPr bwMode="auto">
            <a:xfrm>
              <a:off x="4487" y="3839"/>
              <a:ext cx="69" cy="45"/>
            </a:xfrm>
            <a:prstGeom prst="octagon">
              <a:avLst>
                <a:gd name="adj" fmla="val 29287"/>
              </a:avLst>
            </a:prstGeom>
            <a:solidFill>
              <a:srgbClr val="FF0000"/>
            </a:solidFill>
            <a:ln w="9525">
              <a:solidFill>
                <a:schemeClr val="tx1"/>
              </a:solidFill>
              <a:miter lim="800000"/>
              <a:headEnd/>
              <a:tailEnd/>
            </a:ln>
          </p:spPr>
          <p:txBody>
            <a:bodyPr wrap="none" anchor="ctr"/>
            <a:lstStyle/>
            <a:p>
              <a:endParaRPr lang="tr-TR"/>
            </a:p>
          </p:txBody>
        </p:sp>
        <p:sp>
          <p:nvSpPr>
            <p:cNvPr id="87058" name="Line 36"/>
            <p:cNvSpPr>
              <a:spLocks noChangeAspect="1" noChangeShapeType="1"/>
            </p:cNvSpPr>
            <p:nvPr/>
          </p:nvSpPr>
          <p:spPr bwMode="auto">
            <a:xfrm>
              <a:off x="3334" y="2704"/>
              <a:ext cx="1247" cy="1208"/>
            </a:xfrm>
            <a:prstGeom prst="line">
              <a:avLst/>
            </a:prstGeom>
            <a:noFill/>
            <a:ln w="9525">
              <a:solidFill>
                <a:schemeClr val="tx1"/>
              </a:solidFill>
              <a:prstDash val="lgDashDot"/>
              <a:round/>
              <a:headEnd/>
              <a:tailEnd/>
            </a:ln>
          </p:spPr>
          <p:txBody>
            <a:bodyPr/>
            <a:lstStyle/>
            <a:p>
              <a:endParaRPr lang="en-IN"/>
            </a:p>
          </p:txBody>
        </p:sp>
        <p:sp>
          <p:nvSpPr>
            <p:cNvPr id="87059" name="Line 37"/>
            <p:cNvSpPr>
              <a:spLocks noChangeAspect="1" noChangeShapeType="1"/>
            </p:cNvSpPr>
            <p:nvPr/>
          </p:nvSpPr>
          <p:spPr bwMode="auto">
            <a:xfrm>
              <a:off x="3470" y="2659"/>
              <a:ext cx="1224" cy="1186"/>
            </a:xfrm>
            <a:prstGeom prst="line">
              <a:avLst/>
            </a:prstGeom>
            <a:noFill/>
            <a:ln w="9525">
              <a:solidFill>
                <a:schemeClr val="tx1"/>
              </a:solidFill>
              <a:prstDash val="lgDashDot"/>
              <a:round/>
              <a:headEnd/>
              <a:tailEnd/>
            </a:ln>
          </p:spPr>
          <p:txBody>
            <a:bodyPr/>
            <a:lstStyle/>
            <a:p>
              <a:endParaRPr lang="en-IN"/>
            </a:p>
          </p:txBody>
        </p:sp>
        <p:sp>
          <p:nvSpPr>
            <p:cNvPr id="87060" name="Line 38"/>
            <p:cNvSpPr>
              <a:spLocks noChangeAspect="1" noChangeShapeType="1"/>
            </p:cNvSpPr>
            <p:nvPr/>
          </p:nvSpPr>
          <p:spPr bwMode="auto">
            <a:xfrm>
              <a:off x="3651" y="2568"/>
              <a:ext cx="1270" cy="1232"/>
            </a:xfrm>
            <a:prstGeom prst="line">
              <a:avLst/>
            </a:prstGeom>
            <a:noFill/>
            <a:ln w="9525">
              <a:solidFill>
                <a:schemeClr val="tx1"/>
              </a:solidFill>
              <a:prstDash val="lgDashDot"/>
              <a:round/>
              <a:headEnd/>
              <a:tailEnd/>
            </a:ln>
          </p:spPr>
          <p:txBody>
            <a:bodyPr/>
            <a:lstStyle/>
            <a:p>
              <a:endParaRPr lang="en-IN"/>
            </a:p>
          </p:txBody>
        </p:sp>
        <p:sp>
          <p:nvSpPr>
            <p:cNvPr id="87061" name="Line 39"/>
            <p:cNvSpPr>
              <a:spLocks noChangeAspect="1" noChangeShapeType="1"/>
            </p:cNvSpPr>
            <p:nvPr/>
          </p:nvSpPr>
          <p:spPr bwMode="auto">
            <a:xfrm>
              <a:off x="3833" y="2568"/>
              <a:ext cx="1247" cy="1208"/>
            </a:xfrm>
            <a:prstGeom prst="line">
              <a:avLst/>
            </a:prstGeom>
            <a:noFill/>
            <a:ln w="9525">
              <a:solidFill>
                <a:schemeClr val="tx1"/>
              </a:solidFill>
              <a:prstDash val="lgDashDot"/>
              <a:round/>
              <a:headEnd/>
              <a:tailEnd/>
            </a:ln>
          </p:spPr>
          <p:txBody>
            <a:bodyPr/>
            <a:lstStyle/>
            <a:p>
              <a:endParaRPr lang="en-IN"/>
            </a:p>
          </p:txBody>
        </p:sp>
        <p:sp>
          <p:nvSpPr>
            <p:cNvPr id="87062" name="Line 40"/>
            <p:cNvSpPr>
              <a:spLocks noChangeAspect="1" noChangeShapeType="1"/>
            </p:cNvSpPr>
            <p:nvPr/>
          </p:nvSpPr>
          <p:spPr bwMode="auto">
            <a:xfrm>
              <a:off x="4059" y="2568"/>
              <a:ext cx="1202" cy="1165"/>
            </a:xfrm>
            <a:prstGeom prst="line">
              <a:avLst/>
            </a:prstGeom>
            <a:noFill/>
            <a:ln w="9525">
              <a:solidFill>
                <a:schemeClr val="tx1"/>
              </a:solidFill>
              <a:prstDash val="lgDashDot"/>
              <a:round/>
              <a:headEnd/>
              <a:tailEnd/>
            </a:ln>
          </p:spPr>
          <p:txBody>
            <a:bodyPr/>
            <a:lstStyle/>
            <a:p>
              <a:endParaRPr lang="en-IN"/>
            </a:p>
          </p:txBody>
        </p:sp>
        <p:sp>
          <p:nvSpPr>
            <p:cNvPr id="87063" name="Line 41"/>
            <p:cNvSpPr>
              <a:spLocks noChangeAspect="1" noChangeShapeType="1"/>
            </p:cNvSpPr>
            <p:nvPr/>
          </p:nvSpPr>
          <p:spPr bwMode="auto">
            <a:xfrm>
              <a:off x="3334" y="2886"/>
              <a:ext cx="1088" cy="1054"/>
            </a:xfrm>
            <a:prstGeom prst="line">
              <a:avLst/>
            </a:prstGeom>
            <a:noFill/>
            <a:ln w="9525">
              <a:solidFill>
                <a:schemeClr val="tx1"/>
              </a:solidFill>
              <a:prstDash val="lgDashDot"/>
              <a:round/>
              <a:headEnd/>
              <a:tailEnd/>
            </a:ln>
          </p:spPr>
          <p:txBody>
            <a:bodyPr/>
            <a:lstStyle/>
            <a:p>
              <a:endParaRPr lang="en-IN"/>
            </a:p>
          </p:txBody>
        </p:sp>
        <p:sp>
          <p:nvSpPr>
            <p:cNvPr id="87064" name="Line 42"/>
            <p:cNvSpPr>
              <a:spLocks noChangeAspect="1" noChangeShapeType="1"/>
            </p:cNvSpPr>
            <p:nvPr/>
          </p:nvSpPr>
          <p:spPr bwMode="auto">
            <a:xfrm>
              <a:off x="3153" y="2931"/>
              <a:ext cx="1043" cy="1010"/>
            </a:xfrm>
            <a:prstGeom prst="line">
              <a:avLst/>
            </a:prstGeom>
            <a:noFill/>
            <a:ln w="9525">
              <a:solidFill>
                <a:schemeClr val="tx1"/>
              </a:solidFill>
              <a:prstDash val="lgDashDot"/>
              <a:round/>
              <a:headEnd/>
              <a:tailEnd/>
            </a:ln>
          </p:spPr>
          <p:txBody>
            <a:bodyPr/>
            <a:lstStyle/>
            <a:p>
              <a:endParaRPr lang="en-IN"/>
            </a:p>
          </p:txBody>
        </p:sp>
        <p:sp>
          <p:nvSpPr>
            <p:cNvPr id="87065" name="Line 43"/>
            <p:cNvSpPr>
              <a:spLocks noChangeAspect="1" noChangeShapeType="1"/>
            </p:cNvSpPr>
            <p:nvPr/>
          </p:nvSpPr>
          <p:spPr bwMode="auto">
            <a:xfrm>
              <a:off x="3289" y="3294"/>
              <a:ext cx="671" cy="650"/>
            </a:xfrm>
            <a:prstGeom prst="line">
              <a:avLst/>
            </a:prstGeom>
            <a:noFill/>
            <a:ln w="9525">
              <a:solidFill>
                <a:schemeClr val="tx1"/>
              </a:solidFill>
              <a:prstDash val="lgDashDot"/>
              <a:round/>
              <a:headEnd/>
              <a:tailEnd/>
            </a:ln>
          </p:spPr>
          <p:txBody>
            <a:bodyPr/>
            <a:lstStyle/>
            <a:p>
              <a:endParaRPr lang="en-IN"/>
            </a:p>
          </p:txBody>
        </p:sp>
        <p:sp>
          <p:nvSpPr>
            <p:cNvPr id="87066" name="Line 44"/>
            <p:cNvSpPr>
              <a:spLocks noChangeAspect="1" noChangeShapeType="1"/>
            </p:cNvSpPr>
            <p:nvPr/>
          </p:nvSpPr>
          <p:spPr bwMode="auto">
            <a:xfrm>
              <a:off x="3198" y="3430"/>
              <a:ext cx="551" cy="534"/>
            </a:xfrm>
            <a:prstGeom prst="line">
              <a:avLst/>
            </a:prstGeom>
            <a:noFill/>
            <a:ln w="9525">
              <a:solidFill>
                <a:schemeClr val="tx1"/>
              </a:solidFill>
              <a:prstDash val="lgDashDot"/>
              <a:round/>
              <a:headEnd/>
              <a:tailEnd/>
            </a:ln>
          </p:spPr>
          <p:txBody>
            <a:bodyPr/>
            <a:lstStyle/>
            <a:p>
              <a:endParaRPr lang="en-IN"/>
            </a:p>
          </p:txBody>
        </p:sp>
        <p:sp>
          <p:nvSpPr>
            <p:cNvPr id="87067" name="Line 45"/>
            <p:cNvSpPr>
              <a:spLocks noChangeShapeType="1"/>
            </p:cNvSpPr>
            <p:nvPr/>
          </p:nvSpPr>
          <p:spPr bwMode="auto">
            <a:xfrm flipV="1">
              <a:off x="3973" y="2918"/>
              <a:ext cx="0" cy="363"/>
            </a:xfrm>
            <a:prstGeom prst="line">
              <a:avLst/>
            </a:prstGeom>
            <a:noFill/>
            <a:ln w="38100">
              <a:solidFill>
                <a:srgbClr val="0000FF"/>
              </a:solidFill>
              <a:round/>
              <a:headEnd/>
              <a:tailEnd type="triangle" w="med" len="med"/>
            </a:ln>
          </p:spPr>
          <p:txBody>
            <a:bodyPr/>
            <a:lstStyle/>
            <a:p>
              <a:endParaRPr lang="en-IN"/>
            </a:p>
          </p:txBody>
        </p:sp>
        <p:sp>
          <p:nvSpPr>
            <p:cNvPr id="87068" name="Line 46"/>
            <p:cNvSpPr>
              <a:spLocks noChangeShapeType="1"/>
            </p:cNvSpPr>
            <p:nvPr/>
          </p:nvSpPr>
          <p:spPr bwMode="auto">
            <a:xfrm>
              <a:off x="4008" y="3326"/>
              <a:ext cx="488" cy="91"/>
            </a:xfrm>
            <a:prstGeom prst="line">
              <a:avLst/>
            </a:prstGeom>
            <a:noFill/>
            <a:ln w="38100">
              <a:solidFill>
                <a:srgbClr val="0000FF"/>
              </a:solidFill>
              <a:round/>
              <a:headEnd/>
              <a:tailEnd type="triangle" w="med" len="med"/>
            </a:ln>
          </p:spPr>
          <p:txBody>
            <a:bodyPr/>
            <a:lstStyle/>
            <a:p>
              <a:endParaRPr lang="en-IN"/>
            </a:p>
          </p:txBody>
        </p:sp>
        <p:sp>
          <p:nvSpPr>
            <p:cNvPr id="87069" name="Text Box 47"/>
            <p:cNvSpPr txBox="1">
              <a:spLocks noChangeArrowheads="1"/>
            </p:cNvSpPr>
            <p:nvPr/>
          </p:nvSpPr>
          <p:spPr bwMode="auto">
            <a:xfrm>
              <a:off x="3711" y="3066"/>
              <a:ext cx="196" cy="231"/>
            </a:xfrm>
            <a:prstGeom prst="rect">
              <a:avLst/>
            </a:prstGeom>
            <a:noFill/>
            <a:ln w="9525">
              <a:noFill/>
              <a:miter lim="800000"/>
              <a:headEnd/>
              <a:tailEnd/>
            </a:ln>
          </p:spPr>
          <p:txBody>
            <a:bodyPr wrap="none">
              <a:spAutoFit/>
            </a:bodyPr>
            <a:lstStyle/>
            <a:p>
              <a:r>
                <a:rPr lang="tr-TR" b="0">
                  <a:latin typeface="Arial" charset="0"/>
                </a:rPr>
                <a:t>b</a:t>
              </a:r>
              <a:endParaRPr lang="en-US" b="0">
                <a:latin typeface="Arial" charset="0"/>
              </a:endParaRPr>
            </a:p>
          </p:txBody>
        </p:sp>
        <p:sp>
          <p:nvSpPr>
            <p:cNvPr id="87070" name="Text Box 48"/>
            <p:cNvSpPr txBox="1">
              <a:spLocks noChangeArrowheads="1"/>
            </p:cNvSpPr>
            <p:nvPr/>
          </p:nvSpPr>
          <p:spPr bwMode="auto">
            <a:xfrm>
              <a:off x="4059" y="3339"/>
              <a:ext cx="196" cy="231"/>
            </a:xfrm>
            <a:prstGeom prst="rect">
              <a:avLst/>
            </a:prstGeom>
            <a:noFill/>
            <a:ln w="9525">
              <a:noFill/>
              <a:miter lim="800000"/>
              <a:headEnd/>
              <a:tailEnd/>
            </a:ln>
          </p:spPr>
          <p:txBody>
            <a:bodyPr wrap="none">
              <a:spAutoFit/>
            </a:bodyPr>
            <a:lstStyle/>
            <a:p>
              <a:r>
                <a:rPr lang="tr-TR" b="0">
                  <a:latin typeface="Arial" charset="0"/>
                </a:rPr>
                <a:t>a</a:t>
              </a:r>
              <a:endParaRPr lang="en-US" b="0">
                <a:latin typeface="Arial" charset="0"/>
              </a:endParaRPr>
            </a:p>
          </p:txBody>
        </p:sp>
      </p:grpSp>
      <p:sp>
        <p:nvSpPr>
          <p:cNvPr id="87048" name="Text Box 49"/>
          <p:cNvSpPr txBox="1">
            <a:spLocks noChangeArrowheads="1"/>
          </p:cNvSpPr>
          <p:nvPr/>
        </p:nvSpPr>
        <p:spPr bwMode="auto">
          <a:xfrm>
            <a:off x="395288" y="4241800"/>
            <a:ext cx="1327150" cy="915988"/>
          </a:xfrm>
          <a:prstGeom prst="rect">
            <a:avLst/>
          </a:prstGeom>
          <a:noFill/>
          <a:ln w="9525">
            <a:noFill/>
            <a:miter lim="800000"/>
            <a:headEnd/>
            <a:tailEnd/>
          </a:ln>
        </p:spPr>
        <p:txBody>
          <a:bodyPr wrap="none">
            <a:spAutoFit/>
          </a:bodyPr>
          <a:lstStyle/>
          <a:p>
            <a:pPr algn="ctr"/>
            <a:r>
              <a:rPr lang="tr-TR">
                <a:latin typeface="Arial" charset="0"/>
              </a:rPr>
              <a:t>The set of</a:t>
            </a:r>
          </a:p>
          <a:p>
            <a:pPr algn="ctr"/>
            <a:r>
              <a:rPr lang="tr-TR">
                <a:latin typeface="Arial" charset="0"/>
              </a:rPr>
              <a:t> planes in</a:t>
            </a:r>
          </a:p>
          <a:p>
            <a:pPr algn="ctr"/>
            <a:r>
              <a:rPr lang="tr-TR">
                <a:latin typeface="Arial" charset="0"/>
              </a:rPr>
              <a:t> 2D lattice.</a:t>
            </a:r>
            <a:endParaRPr lang="en-US">
              <a:latin typeface="Arial"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Altbilgi Yer Tutucusu"/>
          <p:cNvSpPr>
            <a:spLocks noGrp="1"/>
          </p:cNvSpPr>
          <p:nvPr>
            <p:ph type="ftr" sz="quarter" idx="11"/>
          </p:nvPr>
        </p:nvSpPr>
        <p:spPr/>
        <p:txBody>
          <a:bodyPr/>
          <a:lstStyle/>
          <a:p>
            <a:pPr>
              <a:defRPr/>
            </a:pPr>
            <a:endParaRPr lang="en-US" dirty="0"/>
          </a:p>
        </p:txBody>
      </p:sp>
      <p:sp>
        <p:nvSpPr>
          <p:cNvPr id="8" name="6 Slayt Numarası Yer Tutucusu"/>
          <p:cNvSpPr>
            <a:spLocks noGrp="1"/>
          </p:cNvSpPr>
          <p:nvPr>
            <p:ph type="sldNum" sz="quarter" idx="12"/>
          </p:nvPr>
        </p:nvSpPr>
        <p:spPr/>
        <p:txBody>
          <a:bodyPr/>
          <a:lstStyle/>
          <a:p>
            <a:pPr>
              <a:defRPr/>
            </a:pPr>
            <a:fld id="{902DF809-2A83-4F70-BC2D-FCCD80D2EFB5}" type="slidenum">
              <a:rPr lang="en-US"/>
              <a:pPr>
                <a:defRPr/>
              </a:pPr>
              <a:t>16</a:t>
            </a:fld>
            <a:endParaRPr lang="en-US"/>
          </a:p>
        </p:txBody>
      </p:sp>
      <p:grpSp>
        <p:nvGrpSpPr>
          <p:cNvPr id="2" name="Group 5"/>
          <p:cNvGrpSpPr>
            <a:grpSpLocks/>
          </p:cNvGrpSpPr>
          <p:nvPr/>
        </p:nvGrpSpPr>
        <p:grpSpPr bwMode="auto">
          <a:xfrm>
            <a:off x="0" y="2133600"/>
            <a:ext cx="8831263" cy="3325813"/>
            <a:chOff x="0" y="1516"/>
            <a:chExt cx="5563" cy="2095"/>
          </a:xfrm>
        </p:grpSpPr>
        <p:pic>
          <p:nvPicPr>
            <p:cNvPr id="46088" name="Picture 6" descr="mc_atom_bkgrd"/>
            <p:cNvPicPr>
              <a:picLocks noChangeAspect="1" noChangeArrowheads="1"/>
            </p:cNvPicPr>
            <p:nvPr/>
          </p:nvPicPr>
          <p:blipFill>
            <a:blip r:embed="rId2">
              <a:lum bright="-24000" contrast="42000"/>
            </a:blip>
            <a:srcRect l="-1448" t="16992" r="5116" b="11589"/>
            <a:stretch>
              <a:fillRect/>
            </a:stretch>
          </p:blipFill>
          <p:spPr bwMode="auto">
            <a:xfrm>
              <a:off x="2701" y="1602"/>
              <a:ext cx="2862" cy="2009"/>
            </a:xfrm>
            <a:prstGeom prst="rect">
              <a:avLst/>
            </a:prstGeom>
            <a:noFill/>
            <a:ln w="9525">
              <a:noFill/>
              <a:miter lim="800000"/>
              <a:headEnd/>
              <a:tailEnd/>
            </a:ln>
          </p:spPr>
        </p:pic>
        <p:pic>
          <p:nvPicPr>
            <p:cNvPr id="46089" name="Picture 7" descr="mc_atom_bkgrd"/>
            <p:cNvPicPr>
              <a:picLocks noChangeAspect="1" noChangeArrowheads="1"/>
            </p:cNvPicPr>
            <p:nvPr/>
          </p:nvPicPr>
          <p:blipFill>
            <a:blip r:embed="rId2">
              <a:lum bright="-24000" contrast="42000"/>
            </a:blip>
            <a:srcRect t="16992" r="5452" b="10843"/>
            <a:stretch>
              <a:fillRect/>
            </a:stretch>
          </p:blipFill>
          <p:spPr bwMode="auto">
            <a:xfrm>
              <a:off x="0" y="1516"/>
              <a:ext cx="2809" cy="2030"/>
            </a:xfrm>
            <a:prstGeom prst="rect">
              <a:avLst/>
            </a:prstGeom>
            <a:noFill/>
            <a:ln w="9525">
              <a:noFill/>
              <a:miter lim="800000"/>
              <a:headEnd/>
              <a:tailEnd/>
            </a:ln>
          </p:spPr>
        </p:pic>
      </p:grpSp>
      <p:sp>
        <p:nvSpPr>
          <p:cNvPr id="46085" name="Rectangle 2"/>
          <p:cNvSpPr>
            <a:spLocks noGrp="1" noChangeArrowheads="1"/>
          </p:cNvSpPr>
          <p:nvPr>
            <p:ph type="title"/>
          </p:nvPr>
        </p:nvSpPr>
        <p:spPr>
          <a:xfrm>
            <a:off x="1673226" y="303213"/>
            <a:ext cx="7158037" cy="625474"/>
          </a:xfrm>
        </p:spPr>
        <p:txBody>
          <a:bodyPr/>
          <a:lstStyle/>
          <a:p>
            <a:pPr eaLnBrk="1" hangingPunct="1"/>
            <a:r>
              <a:rPr lang="en-GB" sz="3600" dirty="0">
                <a:latin typeface="Arial" panose="020B0604020202020204" pitchFamily="34" charset="0"/>
                <a:cs typeface="Arial" panose="020B0604020202020204" pitchFamily="34" charset="0"/>
              </a:rPr>
              <a:t>Coordination Number </a:t>
            </a:r>
            <a:br>
              <a:rPr lang="en-GB" sz="3600" dirty="0">
                <a:latin typeface="Verdana" pitchFamily="34" charset="0"/>
              </a:rPr>
            </a:br>
            <a:endParaRPr lang="en-GB" sz="3600" dirty="0">
              <a:latin typeface="Verdana" pitchFamily="34" charset="0"/>
            </a:endParaRPr>
          </a:p>
        </p:txBody>
      </p:sp>
      <p:sp>
        <p:nvSpPr>
          <p:cNvPr id="46086" name="Rectangle 3"/>
          <p:cNvSpPr>
            <a:spLocks noGrp="1" noChangeArrowheads="1"/>
          </p:cNvSpPr>
          <p:nvPr>
            <p:ph type="body" sz="half" idx="1"/>
          </p:nvPr>
        </p:nvSpPr>
        <p:spPr>
          <a:xfrm>
            <a:off x="323850" y="1295400"/>
            <a:ext cx="8351838" cy="2895600"/>
          </a:xfrm>
        </p:spPr>
        <p:txBody>
          <a:bodyPr/>
          <a:lstStyle/>
          <a:p>
            <a:pPr algn="just" eaLnBrk="1" hangingPunct="1"/>
            <a:r>
              <a:rPr lang="en-GB" sz="2800" dirty="0">
                <a:solidFill>
                  <a:schemeClr val="tx2"/>
                </a:solidFill>
              </a:rPr>
              <a:t>Coordination Number (CN) :</a:t>
            </a:r>
            <a:r>
              <a:rPr lang="en-GB" sz="2800" dirty="0"/>
              <a:t> The Bravais lattice points closest to a given point are the nearest neighbours</a:t>
            </a:r>
            <a:r>
              <a:rPr lang="tr-TR" sz="2800" dirty="0"/>
              <a:t>.</a:t>
            </a:r>
          </a:p>
          <a:p>
            <a:pPr algn="just" eaLnBrk="1" hangingPunct="1"/>
            <a:endParaRPr lang="en-GB" sz="2800" dirty="0"/>
          </a:p>
          <a:p>
            <a:pPr algn="just" eaLnBrk="1" hangingPunct="1"/>
            <a:r>
              <a:rPr lang="en-GB" sz="2800" dirty="0"/>
              <a:t>Because the Bravais lattice is periodic, all points have the </a:t>
            </a:r>
            <a:r>
              <a:rPr lang="en-GB" sz="2800" u="sng" dirty="0"/>
              <a:t>same number of nearest neighbours or coordination number. </a:t>
            </a:r>
            <a:r>
              <a:rPr lang="en-GB" sz="2800" dirty="0"/>
              <a:t>It is a property of the lattice</a:t>
            </a:r>
            <a:r>
              <a:rPr lang="tr-TR" sz="2800" dirty="0"/>
              <a:t>.</a:t>
            </a:r>
          </a:p>
          <a:p>
            <a:pPr algn="just" eaLnBrk="1" hangingPunct="1"/>
            <a:endParaRPr lang="tr-TR" sz="2800" dirty="0"/>
          </a:p>
          <a:p>
            <a:pPr algn="just" eaLnBrk="1" hangingPunct="1"/>
            <a:endParaRPr lang="en-GB" sz="1000" dirty="0"/>
          </a:p>
        </p:txBody>
      </p:sp>
      <p:sp>
        <p:nvSpPr>
          <p:cNvPr id="46087" name="TextBox 8"/>
          <p:cNvSpPr txBox="1">
            <a:spLocks noChangeArrowheads="1"/>
          </p:cNvSpPr>
          <p:nvPr/>
        </p:nvSpPr>
        <p:spPr bwMode="auto">
          <a:xfrm>
            <a:off x="754697" y="4557713"/>
            <a:ext cx="8351838" cy="1754326"/>
          </a:xfrm>
          <a:prstGeom prst="rect">
            <a:avLst/>
          </a:prstGeom>
          <a:noFill/>
          <a:ln w="9525">
            <a:noFill/>
            <a:miter lim="800000"/>
            <a:headEnd/>
            <a:tailEnd/>
          </a:ln>
        </p:spPr>
        <p:txBody>
          <a:bodyPr wrap="square">
            <a:spAutoFit/>
          </a:bodyPr>
          <a:lstStyle/>
          <a:p>
            <a:pPr lvl="1">
              <a:buFont typeface="Wingdings" pitchFamily="2" charset="2"/>
              <a:buChar char="Ø"/>
            </a:pPr>
            <a:r>
              <a:rPr lang="en-US" sz="2800" b="1" dirty="0"/>
              <a:t> </a:t>
            </a:r>
            <a:r>
              <a:rPr lang="tr-TR" sz="2800" b="1" dirty="0">
                <a:solidFill>
                  <a:srgbClr val="FF0000"/>
                </a:solidFill>
              </a:rPr>
              <a:t>A simple cubic has coordination number 6;</a:t>
            </a:r>
            <a:endParaRPr lang="en-US" sz="2800" b="1" dirty="0">
              <a:solidFill>
                <a:srgbClr val="FF0000"/>
              </a:solidFill>
            </a:endParaRPr>
          </a:p>
          <a:p>
            <a:pPr lvl="1">
              <a:buFont typeface="Wingdings" pitchFamily="2" charset="2"/>
              <a:buChar char="Ø"/>
            </a:pPr>
            <a:r>
              <a:rPr lang="en-US" sz="2800" b="1" dirty="0">
                <a:solidFill>
                  <a:srgbClr val="0070C0"/>
                </a:solidFill>
              </a:rPr>
              <a:t>A</a:t>
            </a:r>
            <a:r>
              <a:rPr lang="tr-TR" sz="2800" b="1" dirty="0">
                <a:solidFill>
                  <a:srgbClr val="0070C0"/>
                </a:solidFill>
              </a:rPr>
              <a:t> body-centered cubic lattice, 8; </a:t>
            </a:r>
            <a:endParaRPr lang="en-US" sz="2800" b="1" dirty="0">
              <a:solidFill>
                <a:srgbClr val="0070C0"/>
              </a:solidFill>
            </a:endParaRPr>
          </a:p>
          <a:p>
            <a:pPr lvl="1">
              <a:buFont typeface="Wingdings" pitchFamily="2" charset="2"/>
              <a:buChar char="Ø"/>
            </a:pPr>
            <a:r>
              <a:rPr lang="en-US" sz="2800" b="1" dirty="0">
                <a:solidFill>
                  <a:srgbClr val="00B050"/>
                </a:solidFill>
              </a:rPr>
              <a:t>A</a:t>
            </a:r>
            <a:r>
              <a:rPr lang="tr-TR" sz="2800" b="1" dirty="0">
                <a:solidFill>
                  <a:srgbClr val="00B050"/>
                </a:solidFill>
              </a:rPr>
              <a:t> face-centered cubic lattice,12.</a:t>
            </a:r>
            <a:endParaRPr lang="en-GB" sz="2800" b="1" dirty="0">
              <a:solidFill>
                <a:srgbClr val="00B050"/>
              </a:solidFill>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5"/>
          <p:cNvSpPr>
            <a:spLocks noGrp="1" noChangeArrowheads="1"/>
          </p:cNvSpPr>
          <p:nvPr>
            <p:ph type="title"/>
          </p:nvPr>
        </p:nvSpPr>
        <p:spPr>
          <a:xfrm>
            <a:off x="1691680" y="509902"/>
            <a:ext cx="7158037" cy="739874"/>
          </a:xfrm>
        </p:spPr>
        <p:txBody>
          <a:bodyPr/>
          <a:lstStyle/>
          <a:p>
            <a:pPr eaLnBrk="1" hangingPunct="1"/>
            <a:r>
              <a:rPr lang="en-GB" sz="3200" dirty="0">
                <a:latin typeface="Verdana" pitchFamily="34" charset="0"/>
              </a:rPr>
              <a:t>Atomic Packing Factor</a:t>
            </a:r>
            <a:endParaRPr lang="tr-TR" sz="3200" dirty="0">
              <a:latin typeface="Verdana" pitchFamily="34" charset="0"/>
            </a:endParaRPr>
          </a:p>
        </p:txBody>
      </p:sp>
      <p:sp>
        <p:nvSpPr>
          <p:cNvPr id="47107" name="Rectangle 3"/>
          <p:cNvSpPr>
            <a:spLocks noGrp="1" noChangeArrowheads="1"/>
          </p:cNvSpPr>
          <p:nvPr>
            <p:ph type="body" sz="half" idx="1"/>
          </p:nvPr>
        </p:nvSpPr>
        <p:spPr>
          <a:xfrm>
            <a:off x="430212" y="1316037"/>
            <a:ext cx="7799388" cy="1808163"/>
          </a:xfrm>
        </p:spPr>
        <p:txBody>
          <a:bodyPr/>
          <a:lstStyle/>
          <a:p>
            <a:pPr algn="just" eaLnBrk="1" hangingPunct="1"/>
            <a:endParaRPr lang="en-GB" sz="1000" dirty="0"/>
          </a:p>
          <a:p>
            <a:pPr algn="just" eaLnBrk="1" hangingPunct="1"/>
            <a:r>
              <a:rPr lang="en-GB" sz="2800" u="sng" dirty="0">
                <a:solidFill>
                  <a:schemeClr val="tx2"/>
                </a:solidFill>
              </a:rPr>
              <a:t>Atomic Packing Factor (APF)  </a:t>
            </a:r>
            <a:r>
              <a:rPr lang="en-GB" sz="2800" dirty="0"/>
              <a:t>is defined as the volume of atoms within the unit cell divided by the volume of the unit cell.</a:t>
            </a:r>
            <a:endParaRPr lang="tr-TR" sz="2800" dirty="0"/>
          </a:p>
        </p:txBody>
      </p:sp>
      <p:pic>
        <p:nvPicPr>
          <p:cNvPr id="47108" name="Picture 8" descr="APFsolutionFCC"/>
          <p:cNvPicPr>
            <a:picLocks noGrp="1" noChangeAspect="1" noChangeArrowheads="1"/>
          </p:cNvPicPr>
          <p:nvPr>
            <p:ph sz="half" idx="2"/>
          </p:nvPr>
        </p:nvPicPr>
        <p:blipFill>
          <a:blip r:embed="rId2"/>
          <a:srcRect t="26888" r="51497" b="26888"/>
          <a:stretch>
            <a:fillRect/>
          </a:stretch>
        </p:blipFill>
        <p:spPr>
          <a:xfrm>
            <a:off x="1101725" y="3124200"/>
            <a:ext cx="7127875" cy="1771650"/>
          </a:xfrm>
          <a:noFill/>
        </p:spPr>
      </p:pic>
      <p:pic>
        <p:nvPicPr>
          <p:cNvPr id="2" name="Picture 1">
            <a:extLst>
              <a:ext uri="{FF2B5EF4-FFF2-40B4-BE49-F238E27FC236}">
                <a16:creationId xmlns:a16="http://schemas.microsoft.com/office/drawing/2014/main" id="{6D9D89C5-DDF8-4A50-AA37-489C45A83C34}"/>
              </a:ext>
            </a:extLst>
          </p:cNvPr>
          <p:cNvPicPr>
            <a:picLocks noChangeAspect="1"/>
          </p:cNvPicPr>
          <p:nvPr/>
        </p:nvPicPr>
        <p:blipFill>
          <a:blip r:embed="rId3"/>
          <a:stretch>
            <a:fillRect/>
          </a:stretch>
        </p:blipFill>
        <p:spPr>
          <a:xfrm>
            <a:off x="1691680" y="3581636"/>
            <a:ext cx="6018940" cy="1493150"/>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7 Altbilgi Yer Tutucusu"/>
          <p:cNvSpPr>
            <a:spLocks noGrp="1"/>
          </p:cNvSpPr>
          <p:nvPr>
            <p:ph type="ftr" sz="quarter" idx="11"/>
          </p:nvPr>
        </p:nvSpPr>
        <p:spPr/>
        <p:txBody>
          <a:bodyPr/>
          <a:lstStyle/>
          <a:p>
            <a:pPr>
              <a:defRPr/>
            </a:pPr>
            <a:endParaRPr lang="en-US" dirty="0"/>
          </a:p>
        </p:txBody>
      </p:sp>
      <p:sp>
        <p:nvSpPr>
          <p:cNvPr id="16" name="8 Slayt Numarası Yer Tutucusu"/>
          <p:cNvSpPr>
            <a:spLocks noGrp="1"/>
          </p:cNvSpPr>
          <p:nvPr>
            <p:ph type="sldNum" sz="quarter" idx="12"/>
          </p:nvPr>
        </p:nvSpPr>
        <p:spPr/>
        <p:txBody>
          <a:bodyPr/>
          <a:lstStyle/>
          <a:p>
            <a:pPr>
              <a:defRPr/>
            </a:pPr>
            <a:fld id="{F8F5A6B0-F86E-4F77-902C-8662FD3D0C2F}" type="slidenum">
              <a:rPr lang="en-US"/>
              <a:pPr>
                <a:defRPr/>
              </a:pPr>
              <a:t>18</a:t>
            </a:fld>
            <a:endParaRPr lang="en-US"/>
          </a:p>
        </p:txBody>
      </p:sp>
      <p:sp>
        <p:nvSpPr>
          <p:cNvPr id="48132" name="Rectangle 5"/>
          <p:cNvSpPr>
            <a:spLocks noChangeArrowheads="1"/>
          </p:cNvSpPr>
          <p:nvPr/>
        </p:nvSpPr>
        <p:spPr bwMode="auto">
          <a:xfrm>
            <a:off x="951251" y="631825"/>
            <a:ext cx="6696075" cy="523220"/>
          </a:xfrm>
          <a:prstGeom prst="rect">
            <a:avLst/>
          </a:prstGeom>
          <a:noFill/>
          <a:ln w="9525" algn="ctr">
            <a:noFill/>
            <a:miter lim="800000"/>
            <a:headEnd/>
            <a:tailEnd/>
          </a:ln>
        </p:spPr>
        <p:txBody>
          <a:bodyPr>
            <a:spAutoFit/>
          </a:bodyPr>
          <a:lstStyle/>
          <a:p>
            <a:pPr marL="447675" indent="-447675" algn="ctr">
              <a:spcBef>
                <a:spcPct val="20000"/>
              </a:spcBef>
              <a:buClr>
                <a:schemeClr val="accent1"/>
              </a:buClr>
              <a:buSzPct val="70000"/>
              <a:buFont typeface="Wingdings" pitchFamily="2" charset="2"/>
              <a:buNone/>
            </a:pPr>
            <a:r>
              <a:rPr lang="tr-TR" sz="2800" dirty="0">
                <a:solidFill>
                  <a:schemeClr val="tx2"/>
                </a:solidFill>
                <a:latin typeface="Verdana" pitchFamily="34" charset="0"/>
              </a:rPr>
              <a:t>1-CUBIC CRYSTAL SYSTEM</a:t>
            </a:r>
          </a:p>
        </p:txBody>
      </p:sp>
      <p:sp>
        <p:nvSpPr>
          <p:cNvPr id="48133" name="Rectangle 6"/>
          <p:cNvSpPr>
            <a:spLocks noChangeArrowheads="1"/>
          </p:cNvSpPr>
          <p:nvPr/>
        </p:nvSpPr>
        <p:spPr bwMode="auto">
          <a:xfrm>
            <a:off x="504031" y="2057935"/>
            <a:ext cx="8460457" cy="2017177"/>
          </a:xfrm>
          <a:prstGeom prst="rect">
            <a:avLst/>
          </a:prstGeom>
          <a:noFill/>
          <a:ln w="9525">
            <a:noFill/>
            <a:miter lim="800000"/>
            <a:headEnd/>
            <a:tailEnd/>
          </a:ln>
        </p:spPr>
        <p:txBody>
          <a:bodyPr/>
          <a:lstStyle/>
          <a:p>
            <a:pPr marL="447675" indent="-447675" algn="just">
              <a:spcBef>
                <a:spcPct val="20000"/>
              </a:spcBef>
              <a:buClr>
                <a:schemeClr val="accent1"/>
              </a:buClr>
              <a:buSzPct val="70000"/>
              <a:buFont typeface="Wingdings" pitchFamily="2" charset="2"/>
              <a:buChar char="n"/>
            </a:pPr>
            <a:r>
              <a:rPr lang="tr-TR" dirty="0"/>
              <a:t>Simple Cubic has one lattice point so its primitive cell.</a:t>
            </a:r>
          </a:p>
          <a:p>
            <a:pPr marL="447675" indent="-447675" algn="just">
              <a:spcBef>
                <a:spcPct val="20000"/>
              </a:spcBef>
              <a:buClr>
                <a:schemeClr val="accent1"/>
              </a:buClr>
              <a:buSzPct val="70000"/>
              <a:buFont typeface="Wingdings" pitchFamily="2" charset="2"/>
              <a:buChar char="n"/>
            </a:pPr>
            <a:r>
              <a:rPr lang="tr-TR" dirty="0"/>
              <a:t>In </a:t>
            </a:r>
            <a:r>
              <a:rPr lang="en-US" dirty="0"/>
              <a:t>the unit cell on the left, the atoms at the corners are cut because only a portion (in this case 1/8) belongs to that cell. The rest of the atom belongs to neighboring cells</a:t>
            </a:r>
            <a:r>
              <a:rPr lang="tr-TR" dirty="0"/>
              <a:t>.</a:t>
            </a:r>
          </a:p>
          <a:p>
            <a:pPr marL="447675" indent="-447675" algn="just">
              <a:spcBef>
                <a:spcPct val="20000"/>
              </a:spcBef>
              <a:buClr>
                <a:schemeClr val="accent1"/>
              </a:buClr>
              <a:buSzPct val="70000"/>
              <a:buFont typeface="Wingdings" pitchFamily="2" charset="2"/>
              <a:buChar char="n"/>
            </a:pPr>
            <a:r>
              <a:rPr lang="tr-TR" dirty="0"/>
              <a:t>Coordinatination number of simple cubic is 6.</a:t>
            </a:r>
            <a:endParaRPr lang="en-US" dirty="0"/>
          </a:p>
        </p:txBody>
      </p:sp>
      <p:pic>
        <p:nvPicPr>
          <p:cNvPr id="48134" name="Picture 7" descr="simcubun">
            <a:hlinkClick r:id="rId2"/>
          </p:cNvPr>
          <p:cNvPicPr>
            <a:picLocks noChangeAspect="1" noChangeArrowheads="1"/>
          </p:cNvPicPr>
          <p:nvPr/>
        </p:nvPicPr>
        <p:blipFill>
          <a:blip r:embed="rId3"/>
          <a:srcRect l="24176" t="17570" r="20882" b="14987"/>
          <a:stretch>
            <a:fillRect/>
          </a:stretch>
        </p:blipFill>
        <p:spPr bwMode="auto">
          <a:xfrm>
            <a:off x="3851276" y="4303712"/>
            <a:ext cx="2016125" cy="1855787"/>
          </a:xfrm>
          <a:prstGeom prst="rect">
            <a:avLst/>
          </a:prstGeom>
          <a:noFill/>
          <a:ln w="9525">
            <a:noFill/>
            <a:miter lim="800000"/>
            <a:headEnd/>
            <a:tailEnd/>
          </a:ln>
        </p:spPr>
      </p:pic>
      <p:pic>
        <p:nvPicPr>
          <p:cNvPr id="48135" name="Picture 8" descr="scubicun"/>
          <p:cNvPicPr>
            <a:picLocks noGrp="1" noChangeAspect="1" noChangeArrowheads="1"/>
          </p:cNvPicPr>
          <p:nvPr>
            <p:ph sz="quarter" idx="3"/>
          </p:nvPr>
        </p:nvPicPr>
        <p:blipFill>
          <a:blip r:embed="rId4"/>
          <a:srcRect l="9503" t="3670" r="4962" b="3833"/>
          <a:stretch>
            <a:fillRect/>
          </a:stretch>
        </p:blipFill>
        <p:spPr>
          <a:xfrm>
            <a:off x="6227763" y="4367213"/>
            <a:ext cx="2016125" cy="1728787"/>
          </a:xfrm>
          <a:noFill/>
        </p:spPr>
      </p:pic>
      <p:sp>
        <p:nvSpPr>
          <p:cNvPr id="48136" name="Text Box 9"/>
          <p:cNvSpPr txBox="1">
            <a:spLocks noChangeArrowheads="1"/>
          </p:cNvSpPr>
          <p:nvPr/>
        </p:nvSpPr>
        <p:spPr bwMode="auto">
          <a:xfrm>
            <a:off x="853938" y="1461294"/>
            <a:ext cx="4481513" cy="482600"/>
          </a:xfrm>
          <a:prstGeom prst="rect">
            <a:avLst/>
          </a:prstGeom>
          <a:noFill/>
          <a:ln w="9525" algn="ctr">
            <a:noFill/>
            <a:miter lim="800000"/>
            <a:headEnd/>
            <a:tailEnd/>
          </a:ln>
        </p:spPr>
        <p:txBody>
          <a:bodyPr wrap="none">
            <a:spAutoFit/>
          </a:bodyPr>
          <a:lstStyle/>
          <a:p>
            <a:pPr marL="447675" indent="-447675">
              <a:lnSpc>
                <a:spcPct val="80000"/>
              </a:lnSpc>
              <a:spcBef>
                <a:spcPct val="20000"/>
              </a:spcBef>
              <a:buClr>
                <a:schemeClr val="accent1"/>
              </a:buClr>
              <a:buSzPct val="70000"/>
              <a:buFont typeface="Wingdings" pitchFamily="2" charset="2"/>
              <a:buNone/>
            </a:pPr>
            <a:r>
              <a:rPr lang="tr-TR" sz="3200" dirty="0">
                <a:latin typeface="Verdana" pitchFamily="34" charset="0"/>
              </a:rPr>
              <a:t>a- Simple Cubic (SC)</a:t>
            </a:r>
            <a:endParaRPr lang="en-US" sz="3200" dirty="0">
              <a:latin typeface="Verdana" pitchFamily="34" charset="0"/>
            </a:endParaRPr>
          </a:p>
        </p:txBody>
      </p:sp>
      <p:grpSp>
        <p:nvGrpSpPr>
          <p:cNvPr id="2" name="Group 10"/>
          <p:cNvGrpSpPr>
            <a:grpSpLocks/>
          </p:cNvGrpSpPr>
          <p:nvPr/>
        </p:nvGrpSpPr>
        <p:grpSpPr bwMode="auto">
          <a:xfrm>
            <a:off x="825540" y="4337050"/>
            <a:ext cx="2232025" cy="1987550"/>
            <a:chOff x="567" y="2512"/>
            <a:chExt cx="1406" cy="1252"/>
          </a:xfrm>
        </p:grpSpPr>
        <p:pic>
          <p:nvPicPr>
            <p:cNvPr id="48138" name="Picture 11" descr="Unit cells for simple cubic, FCC and BCC structures"/>
            <p:cNvPicPr>
              <a:picLocks noChangeAspect="1" noChangeArrowheads="1"/>
            </p:cNvPicPr>
            <p:nvPr/>
          </p:nvPicPr>
          <p:blipFill>
            <a:blip r:embed="rId5"/>
            <a:srcRect l="45334" r="5499" b="58379"/>
            <a:stretch>
              <a:fillRect/>
            </a:stretch>
          </p:blipFill>
          <p:spPr bwMode="auto">
            <a:xfrm>
              <a:off x="567" y="2512"/>
              <a:ext cx="1406" cy="1190"/>
            </a:xfrm>
            <a:prstGeom prst="rect">
              <a:avLst/>
            </a:prstGeom>
            <a:noFill/>
            <a:ln w="9525">
              <a:noFill/>
              <a:miter lim="800000"/>
              <a:headEnd/>
              <a:tailEnd/>
            </a:ln>
          </p:spPr>
        </p:pic>
        <p:sp>
          <p:nvSpPr>
            <p:cNvPr id="48139" name="Line 12"/>
            <p:cNvSpPr>
              <a:spLocks noChangeShapeType="1"/>
            </p:cNvSpPr>
            <p:nvPr/>
          </p:nvSpPr>
          <p:spPr bwMode="auto">
            <a:xfrm>
              <a:off x="793" y="3521"/>
              <a:ext cx="545" cy="0"/>
            </a:xfrm>
            <a:prstGeom prst="line">
              <a:avLst/>
            </a:prstGeom>
            <a:noFill/>
            <a:ln w="57150">
              <a:solidFill>
                <a:srgbClr val="FF3399"/>
              </a:solidFill>
              <a:round/>
              <a:headEnd/>
              <a:tailEnd type="triangle" w="med" len="med"/>
            </a:ln>
          </p:spPr>
          <p:txBody>
            <a:bodyPr/>
            <a:lstStyle/>
            <a:p>
              <a:endParaRPr lang="hi-IN"/>
            </a:p>
          </p:txBody>
        </p:sp>
        <p:sp>
          <p:nvSpPr>
            <p:cNvPr id="48140" name="Line 13"/>
            <p:cNvSpPr>
              <a:spLocks noChangeShapeType="1"/>
            </p:cNvSpPr>
            <p:nvPr/>
          </p:nvSpPr>
          <p:spPr bwMode="auto">
            <a:xfrm flipV="1">
              <a:off x="748" y="3339"/>
              <a:ext cx="363" cy="182"/>
            </a:xfrm>
            <a:prstGeom prst="line">
              <a:avLst/>
            </a:prstGeom>
            <a:noFill/>
            <a:ln w="57150">
              <a:solidFill>
                <a:srgbClr val="FF3399"/>
              </a:solidFill>
              <a:round/>
              <a:headEnd/>
              <a:tailEnd type="triangle" w="med" len="med"/>
            </a:ln>
          </p:spPr>
          <p:txBody>
            <a:bodyPr/>
            <a:lstStyle/>
            <a:p>
              <a:endParaRPr lang="hi-IN"/>
            </a:p>
          </p:txBody>
        </p:sp>
        <p:sp>
          <p:nvSpPr>
            <p:cNvPr id="48141" name="Line 14"/>
            <p:cNvSpPr>
              <a:spLocks noChangeShapeType="1"/>
            </p:cNvSpPr>
            <p:nvPr/>
          </p:nvSpPr>
          <p:spPr bwMode="auto">
            <a:xfrm flipV="1">
              <a:off x="793" y="2840"/>
              <a:ext cx="0" cy="635"/>
            </a:xfrm>
            <a:prstGeom prst="line">
              <a:avLst/>
            </a:prstGeom>
            <a:noFill/>
            <a:ln w="57150">
              <a:solidFill>
                <a:srgbClr val="FF3399"/>
              </a:solidFill>
              <a:round/>
              <a:headEnd/>
              <a:tailEnd type="triangle" w="med" len="med"/>
            </a:ln>
          </p:spPr>
          <p:txBody>
            <a:bodyPr/>
            <a:lstStyle/>
            <a:p>
              <a:endParaRPr lang="hi-IN"/>
            </a:p>
          </p:txBody>
        </p:sp>
        <p:sp>
          <p:nvSpPr>
            <p:cNvPr id="48142" name="Text Box 15"/>
            <p:cNvSpPr txBox="1">
              <a:spLocks noChangeArrowheads="1"/>
            </p:cNvSpPr>
            <p:nvPr/>
          </p:nvSpPr>
          <p:spPr bwMode="auto">
            <a:xfrm>
              <a:off x="962" y="3533"/>
              <a:ext cx="196" cy="231"/>
            </a:xfrm>
            <a:prstGeom prst="rect">
              <a:avLst/>
            </a:prstGeom>
            <a:noFill/>
            <a:ln w="9525">
              <a:noFill/>
              <a:miter lim="800000"/>
              <a:headEnd/>
              <a:tailEnd/>
            </a:ln>
          </p:spPr>
          <p:txBody>
            <a:bodyPr wrap="none">
              <a:spAutoFit/>
            </a:bodyPr>
            <a:lstStyle/>
            <a:p>
              <a:r>
                <a:rPr lang="tr-TR"/>
                <a:t>a</a:t>
              </a:r>
              <a:endParaRPr lang="en-US"/>
            </a:p>
          </p:txBody>
        </p:sp>
        <p:sp>
          <p:nvSpPr>
            <p:cNvPr id="48143" name="Text Box 16"/>
            <p:cNvSpPr txBox="1">
              <a:spLocks noChangeArrowheads="1"/>
            </p:cNvSpPr>
            <p:nvPr/>
          </p:nvSpPr>
          <p:spPr bwMode="auto">
            <a:xfrm>
              <a:off x="599" y="3125"/>
              <a:ext cx="196" cy="231"/>
            </a:xfrm>
            <a:prstGeom prst="rect">
              <a:avLst/>
            </a:prstGeom>
            <a:noFill/>
            <a:ln w="9525">
              <a:noFill/>
              <a:miter lim="800000"/>
              <a:headEnd/>
              <a:tailEnd/>
            </a:ln>
          </p:spPr>
          <p:txBody>
            <a:bodyPr wrap="none">
              <a:spAutoFit/>
            </a:bodyPr>
            <a:lstStyle/>
            <a:p>
              <a:r>
                <a:rPr lang="tr-TR"/>
                <a:t>b</a:t>
              </a:r>
              <a:endParaRPr lang="en-US"/>
            </a:p>
          </p:txBody>
        </p:sp>
        <p:sp>
          <p:nvSpPr>
            <p:cNvPr id="48144" name="Text Box 17"/>
            <p:cNvSpPr txBox="1">
              <a:spLocks noChangeArrowheads="1"/>
            </p:cNvSpPr>
            <p:nvPr/>
          </p:nvSpPr>
          <p:spPr bwMode="auto">
            <a:xfrm>
              <a:off x="793" y="3199"/>
              <a:ext cx="188" cy="231"/>
            </a:xfrm>
            <a:prstGeom prst="rect">
              <a:avLst/>
            </a:prstGeom>
            <a:noFill/>
            <a:ln w="9525">
              <a:noFill/>
              <a:miter lim="800000"/>
              <a:headEnd/>
              <a:tailEnd/>
            </a:ln>
          </p:spPr>
          <p:txBody>
            <a:bodyPr wrap="none">
              <a:spAutoFit/>
            </a:bodyPr>
            <a:lstStyle/>
            <a:p>
              <a:r>
                <a:rPr lang="tr-TR"/>
                <a:t>c</a:t>
              </a:r>
              <a:endParaRPr lang="en-US"/>
            </a:p>
          </p:txBody>
        </p:sp>
      </p:grpSp>
      <p:pic>
        <p:nvPicPr>
          <p:cNvPr id="3" name="Picture 2">
            <a:extLst>
              <a:ext uri="{FF2B5EF4-FFF2-40B4-BE49-F238E27FC236}">
                <a16:creationId xmlns:a16="http://schemas.microsoft.com/office/drawing/2014/main" id="{DFED214C-0288-4453-A01D-6D4D362F19D7}"/>
              </a:ext>
            </a:extLst>
          </p:cNvPr>
          <p:cNvPicPr>
            <a:picLocks noChangeAspect="1"/>
          </p:cNvPicPr>
          <p:nvPr/>
        </p:nvPicPr>
        <p:blipFill>
          <a:blip r:embed="rId6"/>
          <a:stretch>
            <a:fillRect/>
          </a:stretch>
        </p:blipFill>
        <p:spPr>
          <a:xfrm>
            <a:off x="6516216" y="4300330"/>
            <a:ext cx="2011854" cy="173141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043608" y="534194"/>
            <a:ext cx="7848600" cy="685800"/>
          </a:xfrm>
        </p:spPr>
        <p:txBody>
          <a:bodyPr/>
          <a:lstStyle/>
          <a:p>
            <a:pPr algn="ctr" eaLnBrk="1" hangingPunct="1"/>
            <a:r>
              <a:rPr lang="en-US" sz="3400" dirty="0">
                <a:latin typeface="Arial" panose="020B0604020202020204" pitchFamily="34" charset="0"/>
                <a:cs typeface="Arial" panose="020B0604020202020204" pitchFamily="34" charset="0"/>
              </a:rPr>
              <a:t>Atomic Radius for SC</a:t>
            </a:r>
          </a:p>
        </p:txBody>
      </p:sp>
      <p:sp>
        <p:nvSpPr>
          <p:cNvPr id="49155" name="Content Placeholder 2"/>
          <p:cNvSpPr>
            <a:spLocks noGrp="1"/>
          </p:cNvSpPr>
          <p:nvPr>
            <p:ph idx="1"/>
          </p:nvPr>
        </p:nvSpPr>
        <p:spPr>
          <a:xfrm>
            <a:off x="190500" y="1547018"/>
            <a:ext cx="6613748" cy="4525963"/>
          </a:xfrm>
        </p:spPr>
        <p:txBody>
          <a:bodyPr>
            <a:normAutofit/>
          </a:bodyPr>
          <a:lstStyle/>
          <a:p>
            <a:pPr eaLnBrk="1" hangingPunct="1"/>
            <a:r>
              <a:rPr lang="en-US" sz="2800" dirty="0">
                <a:latin typeface="Arial" panose="020B0604020202020204" pitchFamily="34" charset="0"/>
                <a:cs typeface="Arial" panose="020B0604020202020204" pitchFamily="34" charset="0"/>
              </a:rPr>
              <a:t>It is half the distance between any two nearest neighbors in the given crystal structure.</a:t>
            </a:r>
          </a:p>
          <a:p>
            <a:pPr eaLnBrk="1" hangingPunct="1"/>
            <a:r>
              <a:rPr lang="en-US" sz="2800" dirty="0">
                <a:latin typeface="Arial" panose="020B0604020202020204" pitchFamily="34" charset="0"/>
                <a:cs typeface="Arial" panose="020B0604020202020204" pitchFamily="34" charset="0"/>
              </a:rPr>
              <a:t>It is expressed in terms of cube edge a</a:t>
            </a:r>
          </a:p>
          <a:p>
            <a:pPr eaLnBrk="1" hangingPunct="1">
              <a:buFont typeface="Arial" pitchFamily="34" charset="0"/>
              <a:buNone/>
            </a:pPr>
            <a:r>
              <a:rPr lang="en-US" sz="2800" b="1" dirty="0">
                <a:solidFill>
                  <a:srgbClr val="0070C0"/>
                </a:solidFill>
                <a:latin typeface="Arial" panose="020B0604020202020204" pitchFamily="34" charset="0"/>
                <a:cs typeface="Arial" panose="020B0604020202020204" pitchFamily="34" charset="0"/>
              </a:rPr>
              <a:t>		a = 2r, </a:t>
            </a:r>
          </a:p>
          <a:p>
            <a:pPr eaLnBrk="1" hangingPunct="1">
              <a:buFont typeface="Arial" pitchFamily="34" charset="0"/>
              <a:buNone/>
            </a:pPr>
            <a:r>
              <a:rPr lang="en-US" sz="2800" b="1" dirty="0">
                <a:solidFill>
                  <a:srgbClr val="0070C0"/>
                </a:solidFill>
                <a:latin typeface="Arial" panose="020B0604020202020204" pitchFamily="34" charset="0"/>
                <a:cs typeface="Arial" panose="020B0604020202020204" pitchFamily="34" charset="0"/>
              </a:rPr>
              <a:t>		r = a/2</a:t>
            </a:r>
          </a:p>
          <a:p>
            <a:pPr eaLnBrk="1" hangingPunct="1">
              <a:buFont typeface="Arial" pitchFamily="34" charset="0"/>
              <a:buNone/>
            </a:pPr>
            <a:r>
              <a:rPr lang="en-US" b="1" dirty="0">
                <a:solidFill>
                  <a:srgbClr val="0070C0"/>
                </a:solidFill>
              </a:rPr>
              <a:t>		</a:t>
            </a:r>
            <a:r>
              <a:rPr lang="en-US" sz="4000" b="1" dirty="0">
                <a:solidFill>
                  <a:srgbClr val="0070C0"/>
                </a:solidFill>
              </a:rPr>
              <a:t>Atomic Radius, r = 0.5a</a:t>
            </a:r>
          </a:p>
          <a:p>
            <a:pPr eaLnBrk="1" hangingPunct="1"/>
            <a:endParaRPr lang="en-US" dirty="0"/>
          </a:p>
          <a:p>
            <a:pPr eaLnBrk="1" hangingPunct="1"/>
            <a:endParaRPr lang="en-US" dirty="0"/>
          </a:p>
        </p:txBody>
      </p:sp>
      <p:sp>
        <p:nvSpPr>
          <p:cNvPr id="8" name="Rectangle 7"/>
          <p:cNvSpPr/>
          <p:nvPr/>
        </p:nvSpPr>
        <p:spPr>
          <a:xfrm>
            <a:off x="7429500" y="3316287"/>
            <a:ext cx="1066800" cy="1066800"/>
          </a:xfrm>
          <a:prstGeom prst="rect">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6992937" y="2840037"/>
            <a:ext cx="936625"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p:cNvSpPr/>
          <p:nvPr/>
        </p:nvSpPr>
        <p:spPr>
          <a:xfrm>
            <a:off x="7972365" y="2840037"/>
            <a:ext cx="9906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Oval 10"/>
          <p:cNvSpPr/>
          <p:nvPr/>
        </p:nvSpPr>
        <p:spPr>
          <a:xfrm>
            <a:off x="6979557" y="3806996"/>
            <a:ext cx="9906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Oval 11"/>
          <p:cNvSpPr/>
          <p:nvPr/>
        </p:nvSpPr>
        <p:spPr>
          <a:xfrm>
            <a:off x="7972365" y="3806996"/>
            <a:ext cx="990600"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4" name="Straight Arrow Connector 13"/>
          <p:cNvCxnSpPr/>
          <p:nvPr/>
        </p:nvCxnSpPr>
        <p:spPr>
          <a:xfrm>
            <a:off x="7399761" y="4536904"/>
            <a:ext cx="1143000" cy="1587"/>
          </a:xfrm>
          <a:prstGeom prst="straightConnector1">
            <a:avLst/>
          </a:prstGeom>
          <a:ln w="38100">
            <a:solidFill>
              <a:schemeClr val="tx1">
                <a:lumMod val="95000"/>
                <a:lumOff val="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9162" name="TextBox 16"/>
          <p:cNvSpPr txBox="1">
            <a:spLocks noChangeArrowheads="1"/>
          </p:cNvSpPr>
          <p:nvPr/>
        </p:nvSpPr>
        <p:spPr bwMode="auto">
          <a:xfrm>
            <a:off x="7750599" y="4406331"/>
            <a:ext cx="441325" cy="646113"/>
          </a:xfrm>
          <a:prstGeom prst="rect">
            <a:avLst/>
          </a:prstGeom>
          <a:noFill/>
          <a:ln w="9525">
            <a:noFill/>
            <a:miter lim="800000"/>
            <a:headEnd/>
            <a:tailEnd/>
          </a:ln>
        </p:spPr>
        <p:txBody>
          <a:bodyPr wrap="none">
            <a:spAutoFit/>
          </a:bodyPr>
          <a:lstStyle/>
          <a:p>
            <a:r>
              <a:rPr lang="en-US" sz="3600" dirty="0"/>
              <a:t>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Altbilgi Yer Tutucusu"/>
          <p:cNvSpPr>
            <a:spLocks noGrp="1"/>
          </p:cNvSpPr>
          <p:nvPr>
            <p:ph type="ftr" sz="quarter" idx="11"/>
          </p:nvPr>
        </p:nvSpPr>
        <p:spPr/>
        <p:txBody>
          <a:bodyPr/>
          <a:lstStyle/>
          <a:p>
            <a:pPr>
              <a:defRPr/>
            </a:pPr>
            <a:endParaRPr lang="en-US" dirty="0"/>
          </a:p>
        </p:txBody>
      </p:sp>
      <p:sp>
        <p:nvSpPr>
          <p:cNvPr id="7" name="6 Slayt Numarası Yer Tutucusu"/>
          <p:cNvSpPr>
            <a:spLocks noGrp="1"/>
          </p:cNvSpPr>
          <p:nvPr>
            <p:ph type="sldNum" sz="quarter" idx="12"/>
          </p:nvPr>
        </p:nvSpPr>
        <p:spPr/>
        <p:txBody>
          <a:bodyPr/>
          <a:lstStyle/>
          <a:p>
            <a:pPr>
              <a:defRPr/>
            </a:pPr>
            <a:fld id="{7C290A43-E9BB-4E9B-A876-775FC6112E4C}" type="slidenum">
              <a:rPr lang="en-US"/>
              <a:pPr>
                <a:defRPr/>
              </a:pPr>
              <a:t>2</a:t>
            </a:fld>
            <a:endParaRPr lang="en-US"/>
          </a:p>
        </p:txBody>
      </p:sp>
      <p:sp>
        <p:nvSpPr>
          <p:cNvPr id="82948" name="Rectangle 5"/>
          <p:cNvSpPr>
            <a:spLocks noGrp="1" noChangeArrowheads="1"/>
          </p:cNvSpPr>
          <p:nvPr>
            <p:ph type="title"/>
          </p:nvPr>
        </p:nvSpPr>
        <p:spPr>
          <a:xfrm>
            <a:off x="992981" y="388144"/>
            <a:ext cx="7158037" cy="515144"/>
          </a:xfrm>
        </p:spPr>
        <p:txBody>
          <a:bodyPr/>
          <a:lstStyle/>
          <a:p>
            <a:pPr algn="ctr" eaLnBrk="1" hangingPunct="1"/>
            <a:r>
              <a:rPr lang="en-GB" sz="3000" dirty="0">
                <a:latin typeface="Verdana" pitchFamily="34" charset="0"/>
              </a:rPr>
              <a:t>Crystal Directions</a:t>
            </a:r>
          </a:p>
        </p:txBody>
      </p:sp>
      <p:pic>
        <p:nvPicPr>
          <p:cNvPr id="82949" name="Picture 6" descr="smi02334_0311"/>
          <p:cNvPicPr>
            <a:picLocks noGrp="1" noChangeAspect="1" noChangeArrowheads="1"/>
          </p:cNvPicPr>
          <p:nvPr>
            <p:ph sz="half" idx="2"/>
          </p:nvPr>
        </p:nvPicPr>
        <p:blipFill>
          <a:blip r:embed="rId3">
            <a:lum bright="-6000" contrast="12000"/>
          </a:blip>
          <a:srcRect l="29854" r="49355" b="19768"/>
          <a:stretch>
            <a:fillRect/>
          </a:stretch>
        </p:blipFill>
        <p:spPr>
          <a:xfrm>
            <a:off x="6053138" y="1898650"/>
            <a:ext cx="2849562" cy="2982913"/>
          </a:xfrm>
          <a:noFill/>
        </p:spPr>
      </p:pic>
      <p:sp>
        <p:nvSpPr>
          <p:cNvPr id="82950" name="Text Box 7"/>
          <p:cNvSpPr txBox="1">
            <a:spLocks noChangeArrowheads="1"/>
          </p:cNvSpPr>
          <p:nvPr/>
        </p:nvSpPr>
        <p:spPr bwMode="auto">
          <a:xfrm>
            <a:off x="6478588" y="4870450"/>
            <a:ext cx="1917700" cy="1006475"/>
          </a:xfrm>
          <a:prstGeom prst="rect">
            <a:avLst/>
          </a:prstGeom>
          <a:noFill/>
          <a:ln w="9525">
            <a:noFill/>
            <a:miter lim="800000"/>
            <a:headEnd/>
            <a:tailEnd/>
          </a:ln>
        </p:spPr>
        <p:txBody>
          <a:bodyPr wrap="none">
            <a:spAutoFit/>
          </a:bodyPr>
          <a:lstStyle/>
          <a:p>
            <a:pPr algn="ctr"/>
            <a:r>
              <a:rPr lang="tr-TR" sz="2000">
                <a:latin typeface="Arial" charset="0"/>
              </a:rPr>
              <a:t>Fig. Shows </a:t>
            </a:r>
          </a:p>
          <a:p>
            <a:pPr algn="ctr"/>
            <a:r>
              <a:rPr lang="tr-TR" sz="2000">
                <a:latin typeface="Arial" charset="0"/>
                <a:sym typeface="Arial Alternative" pitchFamily="49" charset="2"/>
              </a:rPr>
              <a:t>[111] direction</a:t>
            </a:r>
          </a:p>
          <a:p>
            <a:pPr algn="ctr"/>
            <a:endParaRPr lang="en-US" sz="2000">
              <a:latin typeface="Arial" charset="0"/>
            </a:endParaRPr>
          </a:p>
        </p:txBody>
      </p:sp>
      <p:sp>
        <p:nvSpPr>
          <p:cNvPr id="82951" name="Rectangle 8"/>
          <p:cNvSpPr>
            <a:spLocks noGrp="1" noChangeArrowheads="1"/>
          </p:cNvSpPr>
          <p:nvPr>
            <p:ph type="body" sz="half" idx="1"/>
          </p:nvPr>
        </p:nvSpPr>
        <p:spPr>
          <a:xfrm>
            <a:off x="241300" y="1013867"/>
            <a:ext cx="5540375" cy="5378202"/>
          </a:xfrm>
        </p:spPr>
        <p:txBody>
          <a:bodyPr>
            <a:noAutofit/>
          </a:bodyPr>
          <a:lstStyle/>
          <a:p>
            <a:pPr algn="just" eaLnBrk="1" hangingPunct="1">
              <a:lnSpc>
                <a:spcPct val="80000"/>
              </a:lnSpc>
            </a:pPr>
            <a:r>
              <a:rPr lang="en-GB" sz="2200" dirty="0">
                <a:latin typeface="Arial" panose="020B0604020202020204" pitchFamily="34" charset="0"/>
                <a:cs typeface="Arial" panose="020B0604020202020204" pitchFamily="34" charset="0"/>
              </a:rPr>
              <a:t>We choose one lattice point on the line as an origin, say the point O. Choice of origin is completely arbitrary, since every lattice point is identical. </a:t>
            </a:r>
          </a:p>
          <a:p>
            <a:pPr algn="just" eaLnBrk="1" hangingPunct="1">
              <a:lnSpc>
                <a:spcPct val="80000"/>
              </a:lnSpc>
            </a:pPr>
            <a:endParaRPr lang="en-GB" sz="2200" dirty="0">
              <a:latin typeface="Arial" panose="020B0604020202020204" pitchFamily="34" charset="0"/>
              <a:cs typeface="Arial" panose="020B0604020202020204" pitchFamily="34" charset="0"/>
            </a:endParaRPr>
          </a:p>
          <a:p>
            <a:pPr algn="just" eaLnBrk="1" hangingPunct="1">
              <a:lnSpc>
                <a:spcPct val="80000"/>
              </a:lnSpc>
            </a:pPr>
            <a:r>
              <a:rPr lang="en-GB" sz="2200" dirty="0">
                <a:latin typeface="Arial" panose="020B0604020202020204" pitchFamily="34" charset="0"/>
                <a:cs typeface="Arial" panose="020B0604020202020204" pitchFamily="34" charset="0"/>
              </a:rPr>
              <a:t>Then we choose the lattice vector joining O to any point on the line, say point T. This vector can be written as;</a:t>
            </a:r>
          </a:p>
          <a:p>
            <a:pPr algn="just" eaLnBrk="1" hangingPunct="1">
              <a:lnSpc>
                <a:spcPct val="80000"/>
              </a:lnSpc>
            </a:pPr>
            <a:endParaRPr lang="en-GB" sz="2200" dirty="0">
              <a:latin typeface="Arial" panose="020B0604020202020204" pitchFamily="34" charset="0"/>
              <a:cs typeface="Arial" panose="020B0604020202020204" pitchFamily="34" charset="0"/>
            </a:endParaRPr>
          </a:p>
          <a:p>
            <a:pPr algn="ctr" eaLnBrk="1" hangingPunct="1">
              <a:lnSpc>
                <a:spcPct val="80000"/>
              </a:lnSpc>
              <a:buFont typeface="Wingdings" pitchFamily="2" charset="2"/>
              <a:buNone/>
            </a:pPr>
            <a:r>
              <a:rPr lang="en-GB" sz="2200" dirty="0">
                <a:latin typeface="Arial" panose="020B0604020202020204" pitchFamily="34" charset="0"/>
                <a:cs typeface="Arial" panose="020B0604020202020204" pitchFamily="34" charset="0"/>
              </a:rPr>
              <a:t> R = n</a:t>
            </a:r>
            <a:r>
              <a:rPr lang="en-GB" sz="2200" baseline="-25000" dirty="0">
                <a:latin typeface="Arial" panose="020B0604020202020204" pitchFamily="34" charset="0"/>
                <a:cs typeface="Arial" panose="020B0604020202020204" pitchFamily="34" charset="0"/>
              </a:rPr>
              <a:t>1</a:t>
            </a:r>
            <a:r>
              <a:rPr lang="en-GB" sz="2200" dirty="0">
                <a:latin typeface="Arial" panose="020B0604020202020204" pitchFamily="34" charset="0"/>
                <a:cs typeface="Arial" panose="020B0604020202020204" pitchFamily="34" charset="0"/>
              </a:rPr>
              <a:t> a + n</a:t>
            </a:r>
            <a:r>
              <a:rPr lang="en-GB" sz="2200" baseline="-25000" dirty="0">
                <a:latin typeface="Arial" panose="020B0604020202020204" pitchFamily="34" charset="0"/>
                <a:cs typeface="Arial" panose="020B0604020202020204" pitchFamily="34" charset="0"/>
              </a:rPr>
              <a:t>2</a:t>
            </a:r>
            <a:r>
              <a:rPr lang="en-GB" sz="2200" dirty="0">
                <a:latin typeface="Arial" panose="020B0604020202020204" pitchFamily="34" charset="0"/>
                <a:cs typeface="Arial" panose="020B0604020202020204" pitchFamily="34" charset="0"/>
              </a:rPr>
              <a:t> b + n</a:t>
            </a:r>
            <a:r>
              <a:rPr lang="en-GB" sz="2200" baseline="-25000" dirty="0">
                <a:latin typeface="Arial" panose="020B0604020202020204" pitchFamily="34" charset="0"/>
                <a:cs typeface="Arial" panose="020B0604020202020204" pitchFamily="34" charset="0"/>
              </a:rPr>
              <a:t>3</a:t>
            </a:r>
            <a:r>
              <a:rPr lang="en-GB" sz="2200" dirty="0">
                <a:latin typeface="Arial" panose="020B0604020202020204" pitchFamily="34" charset="0"/>
                <a:cs typeface="Arial" panose="020B0604020202020204" pitchFamily="34" charset="0"/>
              </a:rPr>
              <a:t>c</a:t>
            </a:r>
          </a:p>
          <a:p>
            <a:pPr algn="just" eaLnBrk="1" hangingPunct="1">
              <a:lnSpc>
                <a:spcPct val="80000"/>
              </a:lnSpc>
            </a:pPr>
            <a:endParaRPr lang="en-GB" sz="2200" dirty="0">
              <a:latin typeface="Arial" panose="020B0604020202020204" pitchFamily="34" charset="0"/>
              <a:cs typeface="Arial" panose="020B0604020202020204" pitchFamily="34" charset="0"/>
            </a:endParaRPr>
          </a:p>
          <a:p>
            <a:pPr algn="just" eaLnBrk="1" hangingPunct="1">
              <a:lnSpc>
                <a:spcPct val="80000"/>
              </a:lnSpc>
            </a:pPr>
            <a:r>
              <a:rPr lang="en-GB" sz="2200" dirty="0">
                <a:latin typeface="Arial" panose="020B0604020202020204" pitchFamily="34" charset="0"/>
                <a:cs typeface="Arial" panose="020B0604020202020204" pitchFamily="34" charset="0"/>
              </a:rPr>
              <a:t>To distinguish a lattice </a:t>
            </a:r>
            <a:r>
              <a:rPr lang="en-GB" sz="2200" u="sng" dirty="0">
                <a:latin typeface="Arial" panose="020B0604020202020204" pitchFamily="34" charset="0"/>
                <a:cs typeface="Arial" panose="020B0604020202020204" pitchFamily="34" charset="0"/>
              </a:rPr>
              <a:t>direction</a:t>
            </a:r>
            <a:r>
              <a:rPr lang="en-GB" sz="2200" dirty="0">
                <a:latin typeface="Arial" panose="020B0604020202020204" pitchFamily="34" charset="0"/>
                <a:cs typeface="Arial" panose="020B0604020202020204" pitchFamily="34" charset="0"/>
              </a:rPr>
              <a:t> from a lattice </a:t>
            </a:r>
            <a:r>
              <a:rPr lang="en-GB" sz="2200" u="sng" dirty="0">
                <a:latin typeface="Arial" panose="020B0604020202020204" pitchFamily="34" charset="0"/>
                <a:cs typeface="Arial" panose="020B0604020202020204" pitchFamily="34" charset="0"/>
              </a:rPr>
              <a:t>point</a:t>
            </a:r>
            <a:r>
              <a:rPr lang="en-GB" sz="2200" dirty="0">
                <a:latin typeface="Arial" panose="020B0604020202020204" pitchFamily="34" charset="0"/>
                <a:cs typeface="Arial" panose="020B0604020202020204" pitchFamily="34" charset="0"/>
              </a:rPr>
              <a:t>, the triple is enclosed in square brackets [ ...] is used.</a:t>
            </a:r>
            <a:r>
              <a:rPr lang="en-GB" sz="2200" dirty="0">
                <a:latin typeface="Arial" panose="020B0604020202020204" pitchFamily="34" charset="0"/>
                <a:cs typeface="Arial" panose="020B0604020202020204" pitchFamily="34" charset="0"/>
                <a:sym typeface="Arial Alternative" pitchFamily="49" charset="2"/>
              </a:rPr>
              <a:t>[n</a:t>
            </a:r>
            <a:r>
              <a:rPr lang="en-GB" sz="2200" baseline="-25000" dirty="0">
                <a:latin typeface="Arial" panose="020B0604020202020204" pitchFamily="34" charset="0"/>
                <a:cs typeface="Arial" panose="020B0604020202020204" pitchFamily="34" charset="0"/>
                <a:sym typeface="Arial Alternative" pitchFamily="49" charset="2"/>
              </a:rPr>
              <a:t>1</a:t>
            </a:r>
            <a:r>
              <a:rPr lang="en-GB" sz="2200" dirty="0">
                <a:latin typeface="Arial" panose="020B0604020202020204" pitchFamily="34" charset="0"/>
                <a:cs typeface="Arial" panose="020B0604020202020204" pitchFamily="34" charset="0"/>
                <a:sym typeface="Arial Alternative" pitchFamily="49" charset="2"/>
              </a:rPr>
              <a:t>n</a:t>
            </a:r>
            <a:r>
              <a:rPr lang="en-GB" sz="2200" baseline="-25000" dirty="0">
                <a:latin typeface="Arial" panose="020B0604020202020204" pitchFamily="34" charset="0"/>
                <a:cs typeface="Arial" panose="020B0604020202020204" pitchFamily="34" charset="0"/>
                <a:sym typeface="Arial Alternative" pitchFamily="49" charset="2"/>
              </a:rPr>
              <a:t>2</a:t>
            </a:r>
            <a:r>
              <a:rPr lang="en-GB" sz="2200" dirty="0">
                <a:latin typeface="Arial" panose="020B0604020202020204" pitchFamily="34" charset="0"/>
                <a:cs typeface="Arial" panose="020B0604020202020204" pitchFamily="34" charset="0"/>
                <a:sym typeface="Arial Alternative" pitchFamily="49" charset="2"/>
              </a:rPr>
              <a:t>n</a:t>
            </a:r>
            <a:r>
              <a:rPr lang="en-GB" sz="2200" baseline="-25000" dirty="0">
                <a:latin typeface="Arial" panose="020B0604020202020204" pitchFamily="34" charset="0"/>
                <a:cs typeface="Arial" panose="020B0604020202020204" pitchFamily="34" charset="0"/>
                <a:sym typeface="Arial Alternative" pitchFamily="49" charset="2"/>
              </a:rPr>
              <a:t>3</a:t>
            </a:r>
            <a:r>
              <a:rPr lang="en-GB" sz="2200" dirty="0">
                <a:latin typeface="Arial" panose="020B0604020202020204" pitchFamily="34" charset="0"/>
                <a:cs typeface="Arial" panose="020B0604020202020204" pitchFamily="34" charset="0"/>
                <a:sym typeface="Arial Alternative" pitchFamily="49" charset="2"/>
              </a:rPr>
              <a:t>]</a:t>
            </a:r>
          </a:p>
          <a:p>
            <a:pPr algn="just" eaLnBrk="1" hangingPunct="1">
              <a:lnSpc>
                <a:spcPct val="80000"/>
              </a:lnSpc>
            </a:pPr>
            <a:r>
              <a:rPr lang="en-GB" sz="2200" dirty="0">
                <a:latin typeface="Arial" panose="020B0604020202020204" pitchFamily="34" charset="0"/>
                <a:cs typeface="Arial" panose="020B0604020202020204" pitchFamily="34" charset="0"/>
                <a:sym typeface="Arial Alternative" pitchFamily="49" charset="2"/>
              </a:rPr>
              <a:t>[n</a:t>
            </a:r>
            <a:r>
              <a:rPr lang="en-GB" sz="2200" baseline="-25000" dirty="0">
                <a:latin typeface="Arial" panose="020B0604020202020204" pitchFamily="34" charset="0"/>
                <a:cs typeface="Arial" panose="020B0604020202020204" pitchFamily="34" charset="0"/>
                <a:sym typeface="Arial Alternative" pitchFamily="49" charset="2"/>
              </a:rPr>
              <a:t>1</a:t>
            </a:r>
            <a:r>
              <a:rPr lang="en-GB" sz="2200" dirty="0">
                <a:latin typeface="Arial" panose="020B0604020202020204" pitchFamily="34" charset="0"/>
                <a:cs typeface="Arial" panose="020B0604020202020204" pitchFamily="34" charset="0"/>
                <a:sym typeface="Arial Alternative" pitchFamily="49" charset="2"/>
              </a:rPr>
              <a:t>n</a:t>
            </a:r>
            <a:r>
              <a:rPr lang="en-GB" sz="2200" baseline="-25000" dirty="0">
                <a:latin typeface="Arial" panose="020B0604020202020204" pitchFamily="34" charset="0"/>
                <a:cs typeface="Arial" panose="020B0604020202020204" pitchFamily="34" charset="0"/>
                <a:sym typeface="Arial Alternative" pitchFamily="49" charset="2"/>
              </a:rPr>
              <a:t>2</a:t>
            </a:r>
            <a:r>
              <a:rPr lang="en-GB" sz="2200" dirty="0">
                <a:latin typeface="Arial" panose="020B0604020202020204" pitchFamily="34" charset="0"/>
                <a:cs typeface="Arial" panose="020B0604020202020204" pitchFamily="34" charset="0"/>
                <a:sym typeface="Arial Alternative" pitchFamily="49" charset="2"/>
              </a:rPr>
              <a:t>n</a:t>
            </a:r>
            <a:r>
              <a:rPr lang="en-GB" sz="2200" baseline="-25000" dirty="0">
                <a:latin typeface="Arial" panose="020B0604020202020204" pitchFamily="34" charset="0"/>
                <a:cs typeface="Arial" panose="020B0604020202020204" pitchFamily="34" charset="0"/>
                <a:sym typeface="Arial Alternative" pitchFamily="49" charset="2"/>
              </a:rPr>
              <a:t>3</a:t>
            </a:r>
            <a:r>
              <a:rPr lang="en-GB" sz="2200" dirty="0">
                <a:latin typeface="Arial" panose="020B0604020202020204" pitchFamily="34" charset="0"/>
                <a:cs typeface="Arial" panose="020B0604020202020204" pitchFamily="34" charset="0"/>
                <a:sym typeface="Arial Alternative" pitchFamily="49" charset="2"/>
              </a:rPr>
              <a:t>] is the </a:t>
            </a:r>
            <a:r>
              <a:rPr lang="en-GB" sz="2200" u="sng" dirty="0">
                <a:latin typeface="Arial" panose="020B0604020202020204" pitchFamily="34" charset="0"/>
                <a:cs typeface="Arial" panose="020B0604020202020204" pitchFamily="34" charset="0"/>
                <a:sym typeface="Arial Alternative" pitchFamily="49" charset="2"/>
              </a:rPr>
              <a:t>smallest integer</a:t>
            </a:r>
            <a:r>
              <a:rPr lang="en-GB" sz="2200" dirty="0">
                <a:latin typeface="Arial" panose="020B0604020202020204" pitchFamily="34" charset="0"/>
                <a:cs typeface="Arial" panose="020B0604020202020204" pitchFamily="34" charset="0"/>
                <a:sym typeface="Arial Alternative" pitchFamily="49" charset="2"/>
              </a:rPr>
              <a:t> of the </a:t>
            </a:r>
            <a:r>
              <a:rPr lang="en-GB" sz="2200" i="1" u="sng" dirty="0">
                <a:latin typeface="Arial" panose="020B0604020202020204" pitchFamily="34" charset="0"/>
                <a:cs typeface="Arial" panose="020B0604020202020204" pitchFamily="34" charset="0"/>
                <a:sym typeface="Arial Alternative" pitchFamily="49" charset="2"/>
              </a:rPr>
              <a:t>same relative ratios</a:t>
            </a:r>
            <a:r>
              <a:rPr lang="en-GB" sz="2200" dirty="0">
                <a:latin typeface="Arial" panose="020B0604020202020204" pitchFamily="34" charset="0"/>
                <a:cs typeface="Arial" panose="020B0604020202020204" pitchFamily="34" charset="0"/>
                <a:sym typeface="Arial Alternative" pitchFamily="49" charset="2"/>
              </a:rPr>
              <a:t>.</a:t>
            </a:r>
          </a:p>
        </p:txBody>
      </p:sp>
      <p:pic>
        <p:nvPicPr>
          <p:cNvPr id="2" name="Picture 1">
            <a:extLst>
              <a:ext uri="{FF2B5EF4-FFF2-40B4-BE49-F238E27FC236}">
                <a16:creationId xmlns:a16="http://schemas.microsoft.com/office/drawing/2014/main" id="{565E0FDC-EE0D-4459-8CE8-FBE8A02C1853}"/>
              </a:ext>
            </a:extLst>
          </p:cNvPr>
          <p:cNvPicPr>
            <a:picLocks noChangeAspect="1"/>
          </p:cNvPicPr>
          <p:nvPr/>
        </p:nvPicPr>
        <p:blipFill>
          <a:blip r:embed="rId4"/>
          <a:stretch>
            <a:fillRect/>
          </a:stretch>
        </p:blipFill>
        <p:spPr>
          <a:xfrm>
            <a:off x="6053138" y="1430461"/>
            <a:ext cx="2853175" cy="2981202"/>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1CBE6-A66B-4479-ADE6-90B146FE8B91}"/>
              </a:ext>
            </a:extLst>
          </p:cNvPr>
          <p:cNvSpPr>
            <a:spLocks noGrp="1"/>
          </p:cNvSpPr>
          <p:nvPr>
            <p:ph type="title"/>
          </p:nvPr>
        </p:nvSpPr>
        <p:spPr>
          <a:xfrm>
            <a:off x="1043608" y="564843"/>
            <a:ext cx="7848600" cy="685800"/>
          </a:xfrm>
        </p:spPr>
        <p:txBody>
          <a:bodyPr/>
          <a:lstStyle/>
          <a:p>
            <a:pPr algn="ctr"/>
            <a:r>
              <a:rPr lang="en-GB" sz="2800" dirty="0">
                <a:latin typeface="Verdana" pitchFamily="34" charset="0"/>
              </a:rPr>
              <a:t>Atomic Packing Factor of SC</a:t>
            </a:r>
            <a:endParaRPr lang="en-IN" dirty="0"/>
          </a:p>
        </p:txBody>
      </p:sp>
      <p:sp>
        <p:nvSpPr>
          <p:cNvPr id="3" name="Content Placeholder 2">
            <a:extLst>
              <a:ext uri="{FF2B5EF4-FFF2-40B4-BE49-F238E27FC236}">
                <a16:creationId xmlns:a16="http://schemas.microsoft.com/office/drawing/2014/main" id="{04A8C29E-FF89-482F-A502-C7DF2E814B73}"/>
              </a:ext>
            </a:extLst>
          </p:cNvPr>
          <p:cNvSpPr>
            <a:spLocks noGrp="1"/>
          </p:cNvSpPr>
          <p:nvPr>
            <p:ph idx="1"/>
          </p:nvPr>
        </p:nvSpPr>
        <p:spPr/>
        <p:txBody>
          <a:bodyPr/>
          <a:lstStyle/>
          <a:p>
            <a:endParaRPr lang="en-IN" dirty="0"/>
          </a:p>
        </p:txBody>
      </p:sp>
      <p:grpSp>
        <p:nvGrpSpPr>
          <p:cNvPr id="4" name="Group 3">
            <a:extLst>
              <a:ext uri="{FF2B5EF4-FFF2-40B4-BE49-F238E27FC236}">
                <a16:creationId xmlns:a16="http://schemas.microsoft.com/office/drawing/2014/main" id="{EBA4D255-F43E-4C24-8910-9E51245922EE}"/>
              </a:ext>
            </a:extLst>
          </p:cNvPr>
          <p:cNvGrpSpPr>
            <a:grpSpLocks/>
          </p:cNvGrpSpPr>
          <p:nvPr/>
        </p:nvGrpSpPr>
        <p:grpSpPr bwMode="auto">
          <a:xfrm>
            <a:off x="611187" y="1398881"/>
            <a:ext cx="7921625" cy="4800600"/>
            <a:chOff x="385" y="1298"/>
            <a:chExt cx="4990" cy="2177"/>
          </a:xfrm>
        </p:grpSpPr>
        <p:pic>
          <p:nvPicPr>
            <p:cNvPr id="5" name="Picture 4" descr="chap3_slide6">
              <a:extLst>
                <a:ext uri="{FF2B5EF4-FFF2-40B4-BE49-F238E27FC236}">
                  <a16:creationId xmlns:a16="http://schemas.microsoft.com/office/drawing/2014/main" id="{FB17199F-EFEC-4FBB-9AF0-0ED61C8DFEE4}"/>
                </a:ext>
              </a:extLst>
            </p:cNvPr>
            <p:cNvPicPr>
              <a:picLocks noChangeAspect="1" noChangeArrowheads="1"/>
            </p:cNvPicPr>
            <p:nvPr/>
          </p:nvPicPr>
          <p:blipFill>
            <a:blip r:embed="rId2"/>
            <a:srcRect t="40584" r="894" b="3877"/>
            <a:stretch>
              <a:fillRect/>
            </a:stretch>
          </p:blipFill>
          <p:spPr bwMode="auto">
            <a:xfrm>
              <a:off x="385" y="1298"/>
              <a:ext cx="4990" cy="2177"/>
            </a:xfrm>
            <a:prstGeom prst="rect">
              <a:avLst/>
            </a:prstGeom>
            <a:noFill/>
            <a:ln w="9525">
              <a:noFill/>
              <a:miter lim="800000"/>
              <a:headEnd/>
              <a:tailEnd/>
            </a:ln>
          </p:spPr>
        </p:pic>
        <p:sp>
          <p:nvSpPr>
            <p:cNvPr id="6" name="Rectangle 5">
              <a:extLst>
                <a:ext uri="{FF2B5EF4-FFF2-40B4-BE49-F238E27FC236}">
                  <a16:creationId xmlns:a16="http://schemas.microsoft.com/office/drawing/2014/main" id="{5AB699D3-5A79-4500-8B94-3F935A4ABAA7}"/>
                </a:ext>
              </a:extLst>
            </p:cNvPr>
            <p:cNvSpPr>
              <a:spLocks noChangeArrowheads="1"/>
            </p:cNvSpPr>
            <p:nvPr/>
          </p:nvSpPr>
          <p:spPr bwMode="auto">
            <a:xfrm>
              <a:off x="521" y="2432"/>
              <a:ext cx="1452" cy="363"/>
            </a:xfrm>
            <a:prstGeom prst="rect">
              <a:avLst/>
            </a:prstGeom>
            <a:solidFill>
              <a:schemeClr val="bg1"/>
            </a:solidFill>
            <a:ln w="9525">
              <a:noFill/>
              <a:miter lim="800000"/>
              <a:headEnd/>
              <a:tailEnd/>
            </a:ln>
          </p:spPr>
          <p:txBody>
            <a:bodyPr wrap="none" anchor="ctr"/>
            <a:lstStyle/>
            <a:p>
              <a:endParaRPr lang="tr-TR">
                <a:latin typeface="Calibri" pitchFamily="34" charset="0"/>
              </a:endParaRPr>
            </a:p>
          </p:txBody>
        </p:sp>
      </p:grpSp>
    </p:spTree>
    <p:extLst>
      <p:ext uri="{BB962C8B-B14F-4D97-AF65-F5344CB8AC3E}">
        <p14:creationId xmlns:p14="http://schemas.microsoft.com/office/powerpoint/2010/main" val="2949168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568422" y="1412776"/>
            <a:ext cx="8568952" cy="3672408"/>
          </a:xfrm>
        </p:spPr>
        <p:txBody>
          <a:bodyPr/>
          <a:lstStyle/>
          <a:p>
            <a:r>
              <a:rPr lang="en-US" sz="2800" dirty="0">
                <a:latin typeface="Arial" panose="020B0604020202020204" pitchFamily="34" charset="0"/>
                <a:cs typeface="Arial" panose="020B0604020202020204" pitchFamily="34" charset="0"/>
              </a:rPr>
              <a:t>APF = 0.52</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That means that the percentage of packing is 52%</a:t>
            </a:r>
          </a:p>
          <a:p>
            <a:endParaRPr lang="en-US" sz="2800" dirty="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Thus, 52% of the volume of the simple cubic unit cell is occupied by atoms and the remaining 48% volume of unit cell is vacant or void space.</a:t>
            </a:r>
          </a:p>
        </p:txBody>
      </p:sp>
      <p:sp>
        <p:nvSpPr>
          <p:cNvPr id="3" name="Title 1">
            <a:extLst>
              <a:ext uri="{FF2B5EF4-FFF2-40B4-BE49-F238E27FC236}">
                <a16:creationId xmlns:a16="http://schemas.microsoft.com/office/drawing/2014/main" id="{86E12E4D-0DA1-4B79-ACB9-C30F132498A0}"/>
              </a:ext>
            </a:extLst>
          </p:cNvPr>
          <p:cNvSpPr>
            <a:spLocks noGrp="1"/>
          </p:cNvSpPr>
          <p:nvPr>
            <p:ph type="title"/>
          </p:nvPr>
        </p:nvSpPr>
        <p:spPr>
          <a:xfrm>
            <a:off x="1043608" y="564843"/>
            <a:ext cx="7848600" cy="685800"/>
          </a:xfrm>
        </p:spPr>
        <p:txBody>
          <a:bodyPr/>
          <a:lstStyle/>
          <a:p>
            <a:pPr algn="ctr"/>
            <a:r>
              <a:rPr lang="en-GB" sz="2800" dirty="0">
                <a:latin typeface="Verdana" pitchFamily="34" charset="0"/>
              </a:rPr>
              <a:t>Discussions </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Altbilgi Yer Tutucusu"/>
          <p:cNvSpPr>
            <a:spLocks noGrp="1"/>
          </p:cNvSpPr>
          <p:nvPr>
            <p:ph type="ftr" sz="quarter" idx="11"/>
          </p:nvPr>
        </p:nvSpPr>
        <p:spPr/>
        <p:txBody>
          <a:bodyPr/>
          <a:lstStyle/>
          <a:p>
            <a:pPr>
              <a:defRPr/>
            </a:pPr>
            <a:endParaRPr lang="en-US" dirty="0"/>
          </a:p>
        </p:txBody>
      </p:sp>
      <p:sp>
        <p:nvSpPr>
          <p:cNvPr id="14" name="6 Slayt Numarası Yer Tutucusu"/>
          <p:cNvSpPr>
            <a:spLocks noGrp="1"/>
          </p:cNvSpPr>
          <p:nvPr>
            <p:ph type="sldNum" sz="quarter" idx="12"/>
          </p:nvPr>
        </p:nvSpPr>
        <p:spPr/>
        <p:txBody>
          <a:bodyPr/>
          <a:lstStyle/>
          <a:p>
            <a:pPr>
              <a:defRPr/>
            </a:pPr>
            <a:fld id="{3869FF95-0D0C-4076-BBB2-016A16AA34BA}" type="slidenum">
              <a:rPr lang="en-US"/>
              <a:pPr>
                <a:defRPr/>
              </a:pPr>
              <a:t>22</a:t>
            </a:fld>
            <a:endParaRPr lang="en-US"/>
          </a:p>
        </p:txBody>
      </p:sp>
      <p:sp>
        <p:nvSpPr>
          <p:cNvPr id="52228" name="Rectangle 2"/>
          <p:cNvSpPr>
            <a:spLocks noGrp="1" noChangeArrowheads="1"/>
          </p:cNvSpPr>
          <p:nvPr>
            <p:ph type="title"/>
          </p:nvPr>
        </p:nvSpPr>
        <p:spPr>
          <a:xfrm>
            <a:off x="1291432" y="444726"/>
            <a:ext cx="7158037" cy="487362"/>
          </a:xfrm>
        </p:spPr>
        <p:txBody>
          <a:bodyPr/>
          <a:lstStyle/>
          <a:p>
            <a:pPr eaLnBrk="1" hangingPunct="1"/>
            <a:r>
              <a:rPr lang="en-GB" sz="3200" dirty="0">
                <a:latin typeface="Verdana" pitchFamily="34" charset="0"/>
              </a:rPr>
              <a:t>b-Body </a:t>
            </a:r>
            <a:r>
              <a:rPr lang="en-GB" sz="3200" dirty="0" err="1">
                <a:latin typeface="Verdana" pitchFamily="34" charset="0"/>
              </a:rPr>
              <a:t>Centered</a:t>
            </a:r>
            <a:r>
              <a:rPr lang="en-GB" sz="3200" dirty="0">
                <a:latin typeface="Verdana" pitchFamily="34" charset="0"/>
              </a:rPr>
              <a:t> Cubic (BCC)</a:t>
            </a:r>
          </a:p>
        </p:txBody>
      </p:sp>
      <p:sp>
        <p:nvSpPr>
          <p:cNvPr id="52229" name="Text Box 3"/>
          <p:cNvSpPr txBox="1">
            <a:spLocks noChangeArrowheads="1"/>
          </p:cNvSpPr>
          <p:nvPr/>
        </p:nvSpPr>
        <p:spPr bwMode="auto">
          <a:xfrm>
            <a:off x="538163" y="3284538"/>
            <a:ext cx="4897437" cy="336550"/>
          </a:xfrm>
          <a:prstGeom prst="rect">
            <a:avLst/>
          </a:prstGeom>
          <a:noFill/>
          <a:ln w="9525" algn="ctr">
            <a:noFill/>
            <a:miter lim="800000"/>
            <a:headEnd/>
            <a:tailEnd/>
          </a:ln>
        </p:spPr>
        <p:txBody>
          <a:bodyPr>
            <a:spAutoFit/>
          </a:bodyPr>
          <a:lstStyle/>
          <a:p>
            <a:pPr marL="447675" indent="-447675">
              <a:lnSpc>
                <a:spcPct val="80000"/>
              </a:lnSpc>
              <a:spcBef>
                <a:spcPct val="20000"/>
              </a:spcBef>
              <a:buClr>
                <a:schemeClr val="accent1"/>
              </a:buClr>
              <a:buSzPct val="70000"/>
              <a:buFont typeface="Wingdings" pitchFamily="2" charset="2"/>
              <a:buNone/>
            </a:pPr>
            <a:r>
              <a:rPr lang="tr-TR" sz="2000"/>
              <a:t>	</a:t>
            </a:r>
            <a:endParaRPr lang="en-US" sz="2000"/>
          </a:p>
        </p:txBody>
      </p:sp>
      <p:pic>
        <p:nvPicPr>
          <p:cNvPr id="211972" name="bccun.avi">
            <a:hlinkClick r:id="" action="ppaction://media"/>
          </p:cNvPr>
          <p:cNvPicPr>
            <a:picLocks noRot="1" noChangeAspect="1" noChangeArrowheads="1"/>
          </p:cNvPicPr>
          <p:nvPr>
            <a:videoFile r:link="rId1"/>
          </p:nvPr>
        </p:nvPicPr>
        <p:blipFill>
          <a:blip r:embed="rId4"/>
          <a:srcRect/>
          <a:stretch>
            <a:fillRect/>
          </a:stretch>
        </p:blipFill>
        <p:spPr bwMode="auto">
          <a:xfrm>
            <a:off x="5122069" y="1368425"/>
            <a:ext cx="3938588" cy="2921000"/>
          </a:xfrm>
          <a:prstGeom prst="rect">
            <a:avLst/>
          </a:prstGeom>
          <a:noFill/>
          <a:ln w="9525">
            <a:noFill/>
            <a:miter lim="800000"/>
            <a:headEnd/>
            <a:tailEnd/>
          </a:ln>
        </p:spPr>
      </p:pic>
      <p:pic>
        <p:nvPicPr>
          <p:cNvPr id="52231" name="Picture 6" descr="smi02334_0303"/>
          <p:cNvPicPr>
            <a:picLocks noGrp="1" noChangeAspect="1" noChangeArrowheads="1"/>
          </p:cNvPicPr>
          <p:nvPr>
            <p:ph sz="half" idx="2"/>
          </p:nvPr>
        </p:nvPicPr>
        <p:blipFill>
          <a:blip r:embed="rId5"/>
          <a:srcRect l="174" t="15608" r="70081" b="4929"/>
          <a:stretch>
            <a:fillRect/>
          </a:stretch>
        </p:blipFill>
        <p:spPr>
          <a:xfrm>
            <a:off x="6154738" y="4184650"/>
            <a:ext cx="1873250" cy="1931988"/>
          </a:xfrm>
          <a:noFill/>
        </p:spPr>
      </p:pic>
      <p:sp>
        <p:nvSpPr>
          <p:cNvPr id="52232" name="Line 7"/>
          <p:cNvSpPr>
            <a:spLocks noChangeShapeType="1"/>
          </p:cNvSpPr>
          <p:nvPr/>
        </p:nvSpPr>
        <p:spPr bwMode="auto">
          <a:xfrm>
            <a:off x="6300788" y="5748338"/>
            <a:ext cx="863600" cy="0"/>
          </a:xfrm>
          <a:prstGeom prst="line">
            <a:avLst/>
          </a:prstGeom>
          <a:noFill/>
          <a:ln w="9525">
            <a:solidFill>
              <a:schemeClr val="tx1"/>
            </a:solidFill>
            <a:round/>
            <a:headEnd/>
            <a:tailEnd type="triangle" w="med" len="med"/>
          </a:ln>
        </p:spPr>
        <p:txBody>
          <a:bodyPr/>
          <a:lstStyle/>
          <a:p>
            <a:endParaRPr lang="hi-IN"/>
          </a:p>
        </p:txBody>
      </p:sp>
      <p:sp>
        <p:nvSpPr>
          <p:cNvPr id="52233" name="Line 8"/>
          <p:cNvSpPr>
            <a:spLocks noChangeShapeType="1"/>
          </p:cNvSpPr>
          <p:nvPr/>
        </p:nvSpPr>
        <p:spPr bwMode="auto">
          <a:xfrm flipV="1">
            <a:off x="6287408" y="4724400"/>
            <a:ext cx="0" cy="1009650"/>
          </a:xfrm>
          <a:prstGeom prst="line">
            <a:avLst/>
          </a:prstGeom>
          <a:noFill/>
          <a:ln w="9525">
            <a:solidFill>
              <a:schemeClr val="tx1"/>
            </a:solidFill>
            <a:round/>
            <a:headEnd/>
            <a:tailEnd type="triangle" w="med" len="med"/>
          </a:ln>
        </p:spPr>
        <p:txBody>
          <a:bodyPr/>
          <a:lstStyle/>
          <a:p>
            <a:endParaRPr lang="hi-IN" dirty="0"/>
          </a:p>
        </p:txBody>
      </p:sp>
      <p:sp>
        <p:nvSpPr>
          <p:cNvPr id="52234" name="Line 9"/>
          <p:cNvSpPr>
            <a:spLocks noChangeShapeType="1"/>
          </p:cNvSpPr>
          <p:nvPr/>
        </p:nvSpPr>
        <p:spPr bwMode="auto">
          <a:xfrm flipV="1">
            <a:off x="6300788" y="5157788"/>
            <a:ext cx="647700" cy="576262"/>
          </a:xfrm>
          <a:prstGeom prst="line">
            <a:avLst/>
          </a:prstGeom>
          <a:noFill/>
          <a:ln w="9525">
            <a:solidFill>
              <a:schemeClr val="tx1"/>
            </a:solidFill>
            <a:round/>
            <a:headEnd/>
            <a:tailEnd type="triangle" w="med" len="med"/>
          </a:ln>
        </p:spPr>
        <p:txBody>
          <a:bodyPr/>
          <a:lstStyle/>
          <a:p>
            <a:endParaRPr lang="hi-IN"/>
          </a:p>
        </p:txBody>
      </p:sp>
      <p:sp>
        <p:nvSpPr>
          <p:cNvPr id="52235" name="Text Box 10"/>
          <p:cNvSpPr txBox="1">
            <a:spLocks noChangeArrowheads="1"/>
          </p:cNvSpPr>
          <p:nvPr/>
        </p:nvSpPr>
        <p:spPr bwMode="auto">
          <a:xfrm>
            <a:off x="6496050" y="5753100"/>
            <a:ext cx="311150" cy="366713"/>
          </a:xfrm>
          <a:prstGeom prst="rect">
            <a:avLst/>
          </a:prstGeom>
          <a:noFill/>
          <a:ln w="9525">
            <a:noFill/>
            <a:miter lim="800000"/>
            <a:headEnd/>
            <a:tailEnd/>
          </a:ln>
        </p:spPr>
        <p:txBody>
          <a:bodyPr wrap="none">
            <a:spAutoFit/>
          </a:bodyPr>
          <a:lstStyle/>
          <a:p>
            <a:r>
              <a:rPr lang="tr-TR"/>
              <a:t>a</a:t>
            </a:r>
            <a:endParaRPr lang="en-US"/>
          </a:p>
        </p:txBody>
      </p:sp>
      <p:sp>
        <p:nvSpPr>
          <p:cNvPr id="52236" name="Text Box 11"/>
          <p:cNvSpPr txBox="1">
            <a:spLocks noChangeArrowheads="1"/>
          </p:cNvSpPr>
          <p:nvPr/>
        </p:nvSpPr>
        <p:spPr bwMode="auto">
          <a:xfrm>
            <a:off x="5992813" y="5105400"/>
            <a:ext cx="311150" cy="366713"/>
          </a:xfrm>
          <a:prstGeom prst="rect">
            <a:avLst/>
          </a:prstGeom>
          <a:noFill/>
          <a:ln w="9525">
            <a:noFill/>
            <a:miter lim="800000"/>
            <a:headEnd/>
            <a:tailEnd/>
          </a:ln>
        </p:spPr>
        <p:txBody>
          <a:bodyPr wrap="none">
            <a:spAutoFit/>
          </a:bodyPr>
          <a:lstStyle/>
          <a:p>
            <a:r>
              <a:rPr lang="tr-TR"/>
              <a:t>b</a:t>
            </a:r>
            <a:endParaRPr lang="en-US"/>
          </a:p>
        </p:txBody>
      </p:sp>
      <p:sp>
        <p:nvSpPr>
          <p:cNvPr id="52237" name="Text Box 12"/>
          <p:cNvSpPr txBox="1">
            <a:spLocks noChangeArrowheads="1"/>
          </p:cNvSpPr>
          <p:nvPr/>
        </p:nvSpPr>
        <p:spPr bwMode="auto">
          <a:xfrm>
            <a:off x="6505575" y="5084763"/>
            <a:ext cx="298450" cy="366712"/>
          </a:xfrm>
          <a:prstGeom prst="rect">
            <a:avLst/>
          </a:prstGeom>
          <a:noFill/>
          <a:ln w="9525">
            <a:noFill/>
            <a:miter lim="800000"/>
            <a:headEnd/>
            <a:tailEnd/>
          </a:ln>
        </p:spPr>
        <p:txBody>
          <a:bodyPr wrap="none">
            <a:spAutoFit/>
          </a:bodyPr>
          <a:lstStyle/>
          <a:p>
            <a:r>
              <a:rPr lang="tr-TR" dirty="0"/>
              <a:t>c</a:t>
            </a:r>
            <a:endParaRPr lang="en-US" dirty="0"/>
          </a:p>
        </p:txBody>
      </p:sp>
      <p:sp>
        <p:nvSpPr>
          <p:cNvPr id="52238" name="TextBox 14"/>
          <p:cNvSpPr txBox="1">
            <a:spLocks noChangeArrowheads="1"/>
          </p:cNvSpPr>
          <p:nvPr/>
        </p:nvSpPr>
        <p:spPr bwMode="auto">
          <a:xfrm>
            <a:off x="233362" y="1371600"/>
            <a:ext cx="5557838" cy="5078313"/>
          </a:xfrm>
          <a:prstGeom prst="rect">
            <a:avLst/>
          </a:prstGeom>
          <a:noFill/>
          <a:ln w="9525">
            <a:noFill/>
            <a:miter lim="800000"/>
            <a:headEnd/>
            <a:tailEnd/>
          </a:ln>
        </p:spPr>
        <p:txBody>
          <a:bodyPr wrap="square">
            <a:spAutoFit/>
          </a:bodyPr>
          <a:lstStyle/>
          <a:p>
            <a:pPr>
              <a:buFont typeface="Wingdings" pitchFamily="2" charset="2"/>
              <a:buChar char="Ø"/>
            </a:pPr>
            <a:r>
              <a:rPr lang="en-US" dirty="0"/>
              <a:t> </a:t>
            </a:r>
            <a:r>
              <a:rPr lang="en-US" b="0" dirty="0"/>
              <a:t>BCC structure has 8 corner atoms and 1 body </a:t>
            </a:r>
            <a:r>
              <a:rPr lang="en-US" b="0" dirty="0" err="1"/>
              <a:t>centre</a:t>
            </a:r>
            <a:r>
              <a:rPr lang="en-US" b="0" dirty="0"/>
              <a:t> atom.</a:t>
            </a:r>
          </a:p>
          <a:p>
            <a:pPr>
              <a:buFont typeface="Wingdings" pitchFamily="2" charset="2"/>
              <a:buChar char="Ø"/>
            </a:pPr>
            <a:endParaRPr lang="en-US" b="0" dirty="0"/>
          </a:p>
          <a:p>
            <a:pPr>
              <a:buFont typeface="Wingdings" pitchFamily="2" charset="2"/>
              <a:buChar char="Ø"/>
            </a:pPr>
            <a:r>
              <a:rPr lang="en-US" b="0" dirty="0"/>
              <a:t>Each corner atom is shared by 8 unit cells.</a:t>
            </a:r>
          </a:p>
          <a:p>
            <a:pPr>
              <a:buFont typeface="Wingdings" pitchFamily="2" charset="2"/>
              <a:buChar char="Ø"/>
            </a:pPr>
            <a:endParaRPr lang="en-US" b="0" dirty="0"/>
          </a:p>
          <a:p>
            <a:pPr>
              <a:buFont typeface="Wingdings" pitchFamily="2" charset="2"/>
              <a:buChar char="Ø"/>
            </a:pPr>
            <a:r>
              <a:rPr lang="en-US" b="0" dirty="0"/>
              <a:t>The center atom is not shared by any of the unit cells.</a:t>
            </a:r>
          </a:p>
          <a:p>
            <a:pPr>
              <a:buFont typeface="Wingdings" pitchFamily="2" charset="2"/>
              <a:buChar char="Ø"/>
            </a:pPr>
            <a:endParaRPr lang="en-US" b="0" dirty="0"/>
          </a:p>
          <a:p>
            <a:pPr>
              <a:buFont typeface="Wingdings" pitchFamily="2" charset="2"/>
              <a:buChar char="Ø"/>
            </a:pPr>
            <a:r>
              <a:rPr lang="en-US" b="0" dirty="0"/>
              <a:t>So the</a:t>
            </a:r>
          </a:p>
          <a:p>
            <a:r>
              <a:rPr lang="en-US" sz="2800" dirty="0"/>
              <a:t> </a:t>
            </a:r>
            <a:r>
              <a:rPr lang="en-US" sz="2800" b="1" dirty="0">
                <a:solidFill>
                  <a:srgbClr val="FF0000"/>
                </a:solidFill>
              </a:rPr>
              <a:t>Number of atoms per unit cell</a:t>
            </a:r>
          </a:p>
          <a:p>
            <a:r>
              <a:rPr lang="en-US" sz="3200" b="1" dirty="0">
                <a:solidFill>
                  <a:srgbClr val="FF0000"/>
                </a:solidFill>
              </a:rPr>
              <a:t>	n = (1/8)x8 +1 = 2</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334" fill="hold"/>
                                        <p:tgtEl>
                                          <p:spTgt spid="21197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11972"/>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211972"/>
                                        </p:tgtEl>
                                      </p:cBhvr>
                                    </p:cmd>
                                  </p:childTnLst>
                                </p:cTn>
                              </p:par>
                            </p:childTnLst>
                          </p:cTn>
                        </p:par>
                      </p:childTnLst>
                    </p:cTn>
                  </p:par>
                </p:childTnLst>
              </p:cTn>
              <p:nextCondLst>
                <p:cond evt="onClick" delay="0">
                  <p:tgtEl>
                    <p:spTgt spid="211972"/>
                  </p:tgtEl>
                </p:cond>
              </p:nextCondLst>
            </p:seq>
            <p:video>
              <p:cMediaNode>
                <p:cTn id="12" fill="hold" display="0">
                  <p:stCondLst>
                    <p:cond delay="indefinite"/>
                  </p:stCondLst>
                  <p:endCondLst>
                    <p:cond evt="onNext" delay="0">
                      <p:tgtEl>
                        <p:sldTgt/>
                      </p:tgtEl>
                    </p:cond>
                    <p:cond evt="onPrev" delay="0">
                      <p:tgtEl>
                        <p:sldTgt/>
                      </p:tgtEl>
                    </p:cond>
                  </p:endCondLst>
                </p:cTn>
                <p:tgtEl>
                  <p:spTgt spid="211972"/>
                </p:tgtEl>
              </p:cMediaNode>
            </p:vide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Altbilgi Yer Tutucusu"/>
          <p:cNvSpPr>
            <a:spLocks noGrp="1"/>
          </p:cNvSpPr>
          <p:nvPr>
            <p:ph type="ftr" sz="quarter" idx="11"/>
          </p:nvPr>
        </p:nvSpPr>
        <p:spPr/>
        <p:txBody>
          <a:bodyPr/>
          <a:lstStyle/>
          <a:p>
            <a:pPr>
              <a:defRPr/>
            </a:pPr>
            <a:endParaRPr lang="en-US" dirty="0"/>
          </a:p>
        </p:txBody>
      </p:sp>
      <p:sp>
        <p:nvSpPr>
          <p:cNvPr id="14" name="6 Slayt Numarası Yer Tutucusu"/>
          <p:cNvSpPr>
            <a:spLocks noGrp="1"/>
          </p:cNvSpPr>
          <p:nvPr>
            <p:ph type="sldNum" sz="quarter" idx="12"/>
          </p:nvPr>
        </p:nvSpPr>
        <p:spPr/>
        <p:txBody>
          <a:bodyPr/>
          <a:lstStyle/>
          <a:p>
            <a:pPr>
              <a:defRPr/>
            </a:pPr>
            <a:fld id="{9246402D-0142-46B4-AA00-A06D31E4EA63}" type="slidenum">
              <a:rPr lang="en-US"/>
              <a:pPr>
                <a:defRPr/>
              </a:pPr>
              <a:t>23</a:t>
            </a:fld>
            <a:endParaRPr lang="en-US"/>
          </a:p>
        </p:txBody>
      </p:sp>
      <p:sp>
        <p:nvSpPr>
          <p:cNvPr id="53252" name="Rectangle 2"/>
          <p:cNvSpPr>
            <a:spLocks noGrp="1" noChangeArrowheads="1"/>
          </p:cNvSpPr>
          <p:nvPr>
            <p:ph type="title"/>
          </p:nvPr>
        </p:nvSpPr>
        <p:spPr>
          <a:xfrm>
            <a:off x="1547664" y="342902"/>
            <a:ext cx="7158037" cy="641349"/>
          </a:xfrm>
        </p:spPr>
        <p:txBody>
          <a:bodyPr/>
          <a:lstStyle/>
          <a:p>
            <a:pPr eaLnBrk="1" hangingPunct="1"/>
            <a:r>
              <a:rPr lang="en-GB" sz="3200" dirty="0">
                <a:latin typeface="Arial" panose="020B0604020202020204" pitchFamily="34" charset="0"/>
                <a:cs typeface="Arial" panose="020B0604020202020204" pitchFamily="34" charset="0"/>
              </a:rPr>
              <a:t>b-Body </a:t>
            </a:r>
            <a:r>
              <a:rPr lang="en-GB" sz="3200" dirty="0" err="1">
                <a:latin typeface="Arial" panose="020B0604020202020204" pitchFamily="34" charset="0"/>
                <a:cs typeface="Arial" panose="020B0604020202020204" pitchFamily="34" charset="0"/>
              </a:rPr>
              <a:t>Centered</a:t>
            </a:r>
            <a:r>
              <a:rPr lang="en-GB" sz="3200" dirty="0">
                <a:latin typeface="Arial" panose="020B0604020202020204" pitchFamily="34" charset="0"/>
                <a:cs typeface="Arial" panose="020B0604020202020204" pitchFamily="34" charset="0"/>
              </a:rPr>
              <a:t> Cubic (BCC)</a:t>
            </a:r>
          </a:p>
        </p:txBody>
      </p:sp>
      <p:sp>
        <p:nvSpPr>
          <p:cNvPr id="53253" name="Text Box 3"/>
          <p:cNvSpPr txBox="1">
            <a:spLocks noChangeArrowheads="1"/>
          </p:cNvSpPr>
          <p:nvPr/>
        </p:nvSpPr>
        <p:spPr bwMode="auto">
          <a:xfrm>
            <a:off x="538163" y="3284538"/>
            <a:ext cx="4897437" cy="336550"/>
          </a:xfrm>
          <a:prstGeom prst="rect">
            <a:avLst/>
          </a:prstGeom>
          <a:noFill/>
          <a:ln w="9525" algn="ctr">
            <a:noFill/>
            <a:miter lim="800000"/>
            <a:headEnd/>
            <a:tailEnd/>
          </a:ln>
        </p:spPr>
        <p:txBody>
          <a:bodyPr>
            <a:spAutoFit/>
          </a:bodyPr>
          <a:lstStyle/>
          <a:p>
            <a:pPr marL="447675" indent="-447675">
              <a:lnSpc>
                <a:spcPct val="80000"/>
              </a:lnSpc>
              <a:spcBef>
                <a:spcPct val="20000"/>
              </a:spcBef>
              <a:buClr>
                <a:schemeClr val="accent1"/>
              </a:buClr>
              <a:buSzPct val="70000"/>
              <a:buFont typeface="Wingdings" pitchFamily="2" charset="2"/>
              <a:buNone/>
            </a:pPr>
            <a:r>
              <a:rPr lang="tr-TR" sz="2000"/>
              <a:t>	</a:t>
            </a:r>
            <a:endParaRPr lang="en-US" sz="2000"/>
          </a:p>
        </p:txBody>
      </p:sp>
      <p:pic>
        <p:nvPicPr>
          <p:cNvPr id="211972" name="bccun.avi">
            <a:hlinkClick r:id="" action="ppaction://media"/>
          </p:cNvPr>
          <p:cNvPicPr>
            <a:picLocks noRot="1" noChangeAspect="1" noChangeArrowheads="1"/>
          </p:cNvPicPr>
          <p:nvPr>
            <a:videoFile r:link="rId1"/>
          </p:nvPr>
        </p:nvPicPr>
        <p:blipFill>
          <a:blip r:embed="rId3"/>
          <a:srcRect/>
          <a:stretch>
            <a:fillRect/>
          </a:stretch>
        </p:blipFill>
        <p:spPr bwMode="auto">
          <a:xfrm>
            <a:off x="4972050" y="1397000"/>
            <a:ext cx="3938588" cy="2921000"/>
          </a:xfrm>
          <a:prstGeom prst="rect">
            <a:avLst/>
          </a:prstGeom>
          <a:noFill/>
          <a:ln w="9525">
            <a:noFill/>
            <a:miter lim="800000"/>
            <a:headEnd/>
            <a:tailEnd/>
          </a:ln>
        </p:spPr>
      </p:pic>
      <p:sp>
        <p:nvSpPr>
          <p:cNvPr id="53255" name="Rectangle 5"/>
          <p:cNvSpPr>
            <a:spLocks noChangeArrowheads="1"/>
          </p:cNvSpPr>
          <p:nvPr/>
        </p:nvSpPr>
        <p:spPr bwMode="auto">
          <a:xfrm>
            <a:off x="457200" y="1295400"/>
            <a:ext cx="4967288" cy="4821238"/>
          </a:xfrm>
          <a:prstGeom prst="rect">
            <a:avLst/>
          </a:prstGeom>
          <a:noFill/>
          <a:ln w="9525">
            <a:noFill/>
            <a:miter lim="800000"/>
            <a:headEnd/>
            <a:tailEnd/>
          </a:ln>
        </p:spPr>
        <p:txBody>
          <a:bodyPr/>
          <a:lstStyle/>
          <a:p>
            <a:pPr marL="342900" indent="-342900" algn="just">
              <a:spcBef>
                <a:spcPct val="20000"/>
              </a:spcBef>
              <a:buClr>
                <a:schemeClr val="accent1"/>
              </a:buClr>
              <a:buSzPct val="70000"/>
              <a:buFont typeface="Wingdings" pitchFamily="2" charset="2"/>
              <a:buChar char="n"/>
            </a:pPr>
            <a:r>
              <a:rPr lang="en-US" sz="2200" dirty="0"/>
              <a:t>BCC has two lattice points so  BCC is  </a:t>
            </a:r>
            <a:r>
              <a:rPr lang="tr-TR" sz="2200" dirty="0"/>
              <a:t>a </a:t>
            </a:r>
            <a:r>
              <a:rPr lang="en-US" sz="2200" dirty="0"/>
              <a:t>non-primitive cell.</a:t>
            </a:r>
          </a:p>
          <a:p>
            <a:pPr marL="342900" indent="-342900" algn="just">
              <a:spcBef>
                <a:spcPct val="20000"/>
              </a:spcBef>
              <a:buClr>
                <a:schemeClr val="accent1"/>
              </a:buClr>
              <a:buSzPct val="70000"/>
              <a:buFont typeface="Wingdings" pitchFamily="2" charset="2"/>
              <a:buChar char="n"/>
            </a:pPr>
            <a:endParaRPr lang="en-US" sz="800" dirty="0"/>
          </a:p>
          <a:p>
            <a:pPr marL="342900" indent="-342900" algn="just">
              <a:spcBef>
                <a:spcPct val="20000"/>
              </a:spcBef>
              <a:buClr>
                <a:schemeClr val="accent1"/>
              </a:buClr>
              <a:buSzPct val="70000"/>
              <a:buFont typeface="Wingdings" pitchFamily="2" charset="2"/>
              <a:buChar char="n"/>
            </a:pPr>
            <a:r>
              <a:rPr lang="en-US" sz="2200" dirty="0"/>
              <a:t>BCC has eight nearest neighbors. Each atom is in contact with its </a:t>
            </a:r>
            <a:r>
              <a:rPr lang="tr-TR" sz="2200" dirty="0"/>
              <a:t> </a:t>
            </a:r>
            <a:r>
              <a:rPr lang="en-US" sz="2200" dirty="0"/>
              <a:t>neighbors only along </a:t>
            </a:r>
            <a:r>
              <a:rPr lang="tr-TR" sz="2200" dirty="0"/>
              <a:t>the </a:t>
            </a:r>
            <a:r>
              <a:rPr lang="en-US" sz="2200" dirty="0"/>
              <a:t>body-diagonal directions.</a:t>
            </a:r>
          </a:p>
          <a:p>
            <a:pPr marL="342900" indent="-342900" algn="just">
              <a:spcBef>
                <a:spcPct val="20000"/>
              </a:spcBef>
              <a:buClr>
                <a:schemeClr val="accent1"/>
              </a:buClr>
              <a:buSzPct val="70000"/>
              <a:buFont typeface="Wingdings" pitchFamily="2" charset="2"/>
              <a:buChar char="n"/>
            </a:pPr>
            <a:r>
              <a:rPr lang="en-US" sz="2400" b="1" dirty="0">
                <a:solidFill>
                  <a:srgbClr val="00B050"/>
                </a:solidFill>
              </a:rPr>
              <a:t>Hence, the coordination no. for BCC unit cell is 8</a:t>
            </a:r>
            <a:endParaRPr lang="tr-TR" sz="2200" b="1" dirty="0">
              <a:solidFill>
                <a:srgbClr val="00B050"/>
              </a:solidFill>
            </a:endParaRPr>
          </a:p>
          <a:p>
            <a:pPr marL="342900" indent="-342900" algn="just">
              <a:spcBef>
                <a:spcPct val="20000"/>
              </a:spcBef>
              <a:buClr>
                <a:schemeClr val="accent1"/>
              </a:buClr>
              <a:buSzPct val="70000"/>
              <a:buFont typeface="Wingdings" pitchFamily="2" charset="2"/>
              <a:buChar char="n"/>
            </a:pPr>
            <a:endParaRPr lang="en-US" sz="800" dirty="0"/>
          </a:p>
          <a:p>
            <a:pPr marL="342900" indent="-342900" algn="just">
              <a:spcBef>
                <a:spcPct val="20000"/>
              </a:spcBef>
              <a:buClr>
                <a:schemeClr val="accent1"/>
              </a:buClr>
              <a:buSzPct val="70000"/>
              <a:buFont typeface="Wingdings" pitchFamily="2" charset="2"/>
              <a:buChar char="n"/>
            </a:pPr>
            <a:r>
              <a:rPr lang="en-US" sz="2200" dirty="0"/>
              <a:t>Many  metals</a:t>
            </a:r>
            <a:r>
              <a:rPr lang="tr-TR" sz="2200" dirty="0"/>
              <a:t> (Fe,Li,Na..etc)</a:t>
            </a:r>
            <a:r>
              <a:rPr lang="en-US" sz="2200" dirty="0"/>
              <a:t>, including the alkalis and several transition elements choose the BCC structure.</a:t>
            </a:r>
          </a:p>
        </p:txBody>
      </p:sp>
      <p:pic>
        <p:nvPicPr>
          <p:cNvPr id="53256" name="Picture 6" descr="smi02334_0303"/>
          <p:cNvPicPr>
            <a:picLocks noGrp="1" noChangeAspect="1" noChangeArrowheads="1"/>
          </p:cNvPicPr>
          <p:nvPr>
            <p:ph sz="half" idx="2"/>
          </p:nvPr>
        </p:nvPicPr>
        <p:blipFill>
          <a:blip r:embed="rId4"/>
          <a:srcRect l="174" t="15608" r="70081" b="4929"/>
          <a:stretch>
            <a:fillRect/>
          </a:stretch>
        </p:blipFill>
        <p:spPr>
          <a:xfrm>
            <a:off x="6154738" y="4184650"/>
            <a:ext cx="1873250" cy="1931988"/>
          </a:xfrm>
          <a:noFill/>
        </p:spPr>
      </p:pic>
      <p:pic>
        <p:nvPicPr>
          <p:cNvPr id="2" name="Picture 1">
            <a:extLst>
              <a:ext uri="{FF2B5EF4-FFF2-40B4-BE49-F238E27FC236}">
                <a16:creationId xmlns:a16="http://schemas.microsoft.com/office/drawing/2014/main" id="{F09D45C6-74FF-4F4F-A442-32F71854AC0C}"/>
              </a:ext>
            </a:extLst>
          </p:cNvPr>
          <p:cNvPicPr>
            <a:picLocks noChangeAspect="1"/>
          </p:cNvPicPr>
          <p:nvPr/>
        </p:nvPicPr>
        <p:blipFill>
          <a:blip r:embed="rId5"/>
          <a:stretch>
            <a:fillRect/>
          </a:stretch>
        </p:blipFill>
        <p:spPr>
          <a:xfrm>
            <a:off x="6267126" y="4184039"/>
            <a:ext cx="1871634" cy="1932599"/>
          </a:xfrm>
          <a:prstGeom prst="rect">
            <a:avLst/>
          </a:prstGeom>
        </p:spPr>
      </p:pic>
      <p:pic>
        <p:nvPicPr>
          <p:cNvPr id="16" name="Picture 6" descr="smi02334_0303">
            <a:extLst>
              <a:ext uri="{FF2B5EF4-FFF2-40B4-BE49-F238E27FC236}">
                <a16:creationId xmlns:a16="http://schemas.microsoft.com/office/drawing/2014/main" id="{1EB80011-19B3-4091-A774-2EDF1DEBF29C}"/>
              </a:ext>
            </a:extLst>
          </p:cNvPr>
          <p:cNvPicPr>
            <a:picLocks noChangeAspect="1" noChangeArrowheads="1"/>
          </p:cNvPicPr>
          <p:nvPr/>
        </p:nvPicPr>
        <p:blipFill>
          <a:blip r:embed="rId4"/>
          <a:srcRect l="174" t="15608" r="70081" b="4929"/>
          <a:stretch>
            <a:fillRect/>
          </a:stretch>
        </p:blipFill>
        <p:spPr>
          <a:xfrm>
            <a:off x="6307138" y="4337050"/>
            <a:ext cx="1873250" cy="1931988"/>
          </a:xfrm>
          <a:noFill/>
        </p:spPr>
      </p:pic>
      <p:sp>
        <p:nvSpPr>
          <p:cNvPr id="17" name="Line 8">
            <a:extLst>
              <a:ext uri="{FF2B5EF4-FFF2-40B4-BE49-F238E27FC236}">
                <a16:creationId xmlns:a16="http://schemas.microsoft.com/office/drawing/2014/main" id="{28808156-E302-449C-A5B8-E12B5E21DD70}"/>
              </a:ext>
            </a:extLst>
          </p:cNvPr>
          <p:cNvSpPr>
            <a:spLocks noChangeShapeType="1"/>
          </p:cNvSpPr>
          <p:nvPr/>
        </p:nvSpPr>
        <p:spPr bwMode="auto">
          <a:xfrm flipV="1">
            <a:off x="6307138" y="4750051"/>
            <a:ext cx="0" cy="1009650"/>
          </a:xfrm>
          <a:prstGeom prst="line">
            <a:avLst/>
          </a:prstGeom>
          <a:noFill/>
          <a:ln w="9525">
            <a:solidFill>
              <a:schemeClr val="tx1"/>
            </a:solidFill>
            <a:round/>
            <a:headEnd/>
            <a:tailEnd type="triangle" w="med" len="med"/>
          </a:ln>
        </p:spPr>
        <p:txBody>
          <a:bodyPr/>
          <a:lstStyle/>
          <a:p>
            <a:endParaRPr lang="hi-IN"/>
          </a:p>
        </p:txBody>
      </p:sp>
      <p:sp>
        <p:nvSpPr>
          <p:cNvPr id="18" name="Line 9">
            <a:extLst>
              <a:ext uri="{FF2B5EF4-FFF2-40B4-BE49-F238E27FC236}">
                <a16:creationId xmlns:a16="http://schemas.microsoft.com/office/drawing/2014/main" id="{26430CF2-5F31-4E8C-84F0-7ADE60D9AB72}"/>
              </a:ext>
            </a:extLst>
          </p:cNvPr>
          <p:cNvSpPr>
            <a:spLocks noChangeShapeType="1"/>
          </p:cNvSpPr>
          <p:nvPr/>
        </p:nvSpPr>
        <p:spPr bwMode="auto">
          <a:xfrm flipV="1">
            <a:off x="6320729" y="5235417"/>
            <a:ext cx="647700" cy="576262"/>
          </a:xfrm>
          <a:prstGeom prst="line">
            <a:avLst/>
          </a:prstGeom>
          <a:noFill/>
          <a:ln w="9525">
            <a:solidFill>
              <a:schemeClr val="tx1"/>
            </a:solidFill>
            <a:round/>
            <a:headEnd/>
            <a:tailEnd type="triangle" w="med" len="med"/>
          </a:ln>
        </p:spPr>
        <p:txBody>
          <a:bodyPr/>
          <a:lstStyle/>
          <a:p>
            <a:endParaRPr lang="hi-IN"/>
          </a:p>
        </p:txBody>
      </p:sp>
      <p:sp>
        <p:nvSpPr>
          <p:cNvPr id="19" name="Line 7">
            <a:extLst>
              <a:ext uri="{FF2B5EF4-FFF2-40B4-BE49-F238E27FC236}">
                <a16:creationId xmlns:a16="http://schemas.microsoft.com/office/drawing/2014/main" id="{D131806E-86AB-42B5-8AF3-A2D722E909B4}"/>
              </a:ext>
            </a:extLst>
          </p:cNvPr>
          <p:cNvSpPr>
            <a:spLocks noChangeShapeType="1"/>
          </p:cNvSpPr>
          <p:nvPr/>
        </p:nvSpPr>
        <p:spPr bwMode="auto">
          <a:xfrm>
            <a:off x="6300788" y="5791420"/>
            <a:ext cx="863600" cy="0"/>
          </a:xfrm>
          <a:prstGeom prst="line">
            <a:avLst/>
          </a:prstGeom>
          <a:noFill/>
          <a:ln w="9525">
            <a:solidFill>
              <a:schemeClr val="tx1"/>
            </a:solidFill>
            <a:round/>
            <a:headEnd/>
            <a:tailEnd type="triangle" w="med" len="med"/>
          </a:ln>
        </p:spPr>
        <p:txBody>
          <a:bodyPr/>
          <a:lstStyle/>
          <a:p>
            <a:endParaRPr lang="hi-IN"/>
          </a:p>
        </p:txBody>
      </p:sp>
      <p:sp>
        <p:nvSpPr>
          <p:cNvPr id="20" name="Text Box 11">
            <a:extLst>
              <a:ext uri="{FF2B5EF4-FFF2-40B4-BE49-F238E27FC236}">
                <a16:creationId xmlns:a16="http://schemas.microsoft.com/office/drawing/2014/main" id="{3CEBC0ED-BB77-4965-91A7-CF3879192EB6}"/>
              </a:ext>
            </a:extLst>
          </p:cNvPr>
          <p:cNvSpPr txBox="1">
            <a:spLocks noChangeArrowheads="1"/>
          </p:cNvSpPr>
          <p:nvPr/>
        </p:nvSpPr>
        <p:spPr bwMode="auto">
          <a:xfrm>
            <a:off x="5992813" y="5105400"/>
            <a:ext cx="311150" cy="366713"/>
          </a:xfrm>
          <a:prstGeom prst="rect">
            <a:avLst/>
          </a:prstGeom>
          <a:noFill/>
          <a:ln w="9525">
            <a:noFill/>
            <a:miter lim="800000"/>
            <a:headEnd/>
            <a:tailEnd/>
          </a:ln>
        </p:spPr>
        <p:txBody>
          <a:bodyPr wrap="square">
            <a:spAutoFit/>
          </a:bodyPr>
          <a:lstStyle/>
          <a:p>
            <a:r>
              <a:rPr lang="tr-TR" dirty="0"/>
              <a:t>b</a:t>
            </a:r>
            <a:endParaRPr lang="en-US" dirty="0"/>
          </a:p>
        </p:txBody>
      </p:sp>
      <p:sp>
        <p:nvSpPr>
          <p:cNvPr id="22" name="Text Box 12">
            <a:extLst>
              <a:ext uri="{FF2B5EF4-FFF2-40B4-BE49-F238E27FC236}">
                <a16:creationId xmlns:a16="http://schemas.microsoft.com/office/drawing/2014/main" id="{7ECFF996-DCD0-4077-9255-CC89E574BAB7}"/>
              </a:ext>
            </a:extLst>
          </p:cNvPr>
          <p:cNvSpPr txBox="1">
            <a:spLocks noChangeArrowheads="1"/>
          </p:cNvSpPr>
          <p:nvPr/>
        </p:nvSpPr>
        <p:spPr bwMode="auto">
          <a:xfrm>
            <a:off x="6505575" y="5084763"/>
            <a:ext cx="298450" cy="366712"/>
          </a:xfrm>
          <a:prstGeom prst="rect">
            <a:avLst/>
          </a:prstGeom>
          <a:noFill/>
          <a:ln w="9525">
            <a:noFill/>
            <a:miter lim="800000"/>
            <a:headEnd/>
            <a:tailEnd/>
          </a:ln>
        </p:spPr>
        <p:txBody>
          <a:bodyPr wrap="none">
            <a:spAutoFit/>
          </a:bodyPr>
          <a:lstStyle/>
          <a:p>
            <a:r>
              <a:rPr lang="tr-TR" dirty="0"/>
              <a:t>c</a:t>
            </a:r>
            <a:endParaRPr lang="en-US" dirty="0"/>
          </a:p>
        </p:txBody>
      </p:sp>
      <p:sp>
        <p:nvSpPr>
          <p:cNvPr id="23" name="Text Box 10">
            <a:extLst>
              <a:ext uri="{FF2B5EF4-FFF2-40B4-BE49-F238E27FC236}">
                <a16:creationId xmlns:a16="http://schemas.microsoft.com/office/drawing/2014/main" id="{1993FDB6-E9A2-4C0E-A500-C5E148200EAF}"/>
              </a:ext>
            </a:extLst>
          </p:cNvPr>
          <p:cNvSpPr txBox="1">
            <a:spLocks noChangeArrowheads="1"/>
          </p:cNvSpPr>
          <p:nvPr/>
        </p:nvSpPr>
        <p:spPr bwMode="auto">
          <a:xfrm>
            <a:off x="6630194" y="5704523"/>
            <a:ext cx="311150" cy="366713"/>
          </a:xfrm>
          <a:prstGeom prst="rect">
            <a:avLst/>
          </a:prstGeom>
          <a:noFill/>
          <a:ln w="9525">
            <a:noFill/>
            <a:miter lim="800000"/>
            <a:headEnd/>
            <a:tailEnd/>
          </a:ln>
        </p:spPr>
        <p:txBody>
          <a:bodyPr wrap="none">
            <a:spAutoFit/>
          </a:bodyPr>
          <a:lstStyle/>
          <a:p>
            <a:r>
              <a:rPr lang="tr-TR" dirty="0"/>
              <a:t>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334" fill="hold"/>
                                        <p:tgtEl>
                                          <p:spTgt spid="21197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11972"/>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211972"/>
                                        </p:tgtEl>
                                      </p:cBhvr>
                                    </p:cmd>
                                  </p:childTnLst>
                                </p:cTn>
                              </p:par>
                            </p:childTnLst>
                          </p:cTn>
                        </p:par>
                      </p:childTnLst>
                    </p:cTn>
                  </p:par>
                </p:childTnLst>
              </p:cTn>
              <p:nextCondLst>
                <p:cond evt="onClick" delay="0">
                  <p:tgtEl>
                    <p:spTgt spid="211972"/>
                  </p:tgtEl>
                </p:cond>
              </p:nextCondLst>
            </p:seq>
            <p:video>
              <p:cMediaNode>
                <p:cTn id="12" fill="hold" display="0">
                  <p:stCondLst>
                    <p:cond delay="indefinite"/>
                  </p:stCondLst>
                  <p:endCondLst>
                    <p:cond evt="onNext" delay="0">
                      <p:tgtEl>
                        <p:sldTgt/>
                      </p:tgtEl>
                    </p:cond>
                    <p:cond evt="onPrev" delay="0">
                      <p:tgtEl>
                        <p:sldTgt/>
                      </p:tgtEl>
                    </p:cond>
                  </p:endCondLst>
                </p:cTn>
                <p:tgtEl>
                  <p:spTgt spid="211972"/>
                </p:tgtEl>
              </p:cMediaNode>
            </p:vide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5 Altbilgi Yer Tutucusu"/>
          <p:cNvSpPr>
            <a:spLocks noGrp="1"/>
          </p:cNvSpPr>
          <p:nvPr>
            <p:ph type="ftr" sz="quarter" idx="11"/>
          </p:nvPr>
        </p:nvSpPr>
        <p:spPr/>
        <p:txBody>
          <a:bodyPr/>
          <a:lstStyle/>
          <a:p>
            <a:pPr>
              <a:defRPr/>
            </a:pPr>
            <a:endParaRPr lang="en-US" dirty="0"/>
          </a:p>
        </p:txBody>
      </p:sp>
      <p:sp>
        <p:nvSpPr>
          <p:cNvPr id="35" name="6 Slayt Numarası Yer Tutucusu"/>
          <p:cNvSpPr>
            <a:spLocks noGrp="1"/>
          </p:cNvSpPr>
          <p:nvPr>
            <p:ph type="sldNum" sz="quarter" idx="12"/>
          </p:nvPr>
        </p:nvSpPr>
        <p:spPr/>
        <p:txBody>
          <a:bodyPr/>
          <a:lstStyle/>
          <a:p>
            <a:pPr>
              <a:defRPr/>
            </a:pPr>
            <a:fld id="{626B115F-5229-47CD-979C-7C7F9128B858}" type="slidenum">
              <a:rPr lang="en-US"/>
              <a:pPr>
                <a:defRPr/>
              </a:pPr>
              <a:t>24</a:t>
            </a:fld>
            <a:endParaRPr lang="en-US"/>
          </a:p>
        </p:txBody>
      </p:sp>
      <p:sp>
        <p:nvSpPr>
          <p:cNvPr id="33796" name="Rectangle 2"/>
          <p:cNvSpPr>
            <a:spLocks noGrp="1" noChangeArrowheads="1"/>
          </p:cNvSpPr>
          <p:nvPr>
            <p:ph type="title"/>
          </p:nvPr>
        </p:nvSpPr>
        <p:spPr>
          <a:xfrm>
            <a:off x="1374776" y="552312"/>
            <a:ext cx="7158037" cy="639763"/>
          </a:xfrm>
        </p:spPr>
        <p:txBody>
          <a:bodyPr/>
          <a:lstStyle/>
          <a:p>
            <a:r>
              <a:rPr lang="en-US" sz="3200" b="1" dirty="0">
                <a:solidFill>
                  <a:srgbClr val="00B0F0"/>
                </a:solidFill>
              </a:rPr>
              <a:t>Atomic Radius for BCC unit cell</a:t>
            </a:r>
          </a:p>
        </p:txBody>
      </p:sp>
      <p:grpSp>
        <p:nvGrpSpPr>
          <p:cNvPr id="36" name="Group 8">
            <a:extLst>
              <a:ext uri="{FF2B5EF4-FFF2-40B4-BE49-F238E27FC236}">
                <a16:creationId xmlns:a16="http://schemas.microsoft.com/office/drawing/2014/main" id="{9270ABD1-9319-45D8-8595-2105CF56C6D0}"/>
              </a:ext>
            </a:extLst>
          </p:cNvPr>
          <p:cNvGrpSpPr>
            <a:grpSpLocks/>
          </p:cNvGrpSpPr>
          <p:nvPr/>
        </p:nvGrpSpPr>
        <p:grpSpPr bwMode="auto">
          <a:xfrm>
            <a:off x="611186" y="1192075"/>
            <a:ext cx="8425309" cy="4757205"/>
            <a:chOff x="474618" y="1371600"/>
            <a:chExt cx="7388497" cy="5029200"/>
          </a:xfrm>
        </p:grpSpPr>
        <p:pic>
          <p:nvPicPr>
            <p:cNvPr id="37" name="Picture 6" descr="11082011747.jpg">
              <a:extLst>
                <a:ext uri="{FF2B5EF4-FFF2-40B4-BE49-F238E27FC236}">
                  <a16:creationId xmlns:a16="http://schemas.microsoft.com/office/drawing/2014/main" id="{CA3278A6-6A8A-4858-B8FE-2031AD6021C6}"/>
                </a:ext>
              </a:extLst>
            </p:cNvPr>
            <p:cNvPicPr>
              <a:picLocks noChangeAspect="1"/>
            </p:cNvPicPr>
            <p:nvPr/>
          </p:nvPicPr>
          <p:blipFill>
            <a:blip r:embed="rId2"/>
            <a:srcRect/>
            <a:stretch>
              <a:fillRect/>
            </a:stretch>
          </p:blipFill>
          <p:spPr bwMode="auto">
            <a:xfrm>
              <a:off x="474618" y="1371600"/>
              <a:ext cx="3733799" cy="5029200"/>
            </a:xfrm>
            <a:prstGeom prst="rect">
              <a:avLst/>
            </a:prstGeom>
            <a:noFill/>
            <a:ln w="9525">
              <a:noFill/>
              <a:miter lim="800000"/>
              <a:headEnd/>
              <a:tailEnd/>
            </a:ln>
          </p:spPr>
        </p:pic>
        <p:pic>
          <p:nvPicPr>
            <p:cNvPr id="38" name="Picture 7" descr="11082011748.jpg">
              <a:extLst>
                <a:ext uri="{FF2B5EF4-FFF2-40B4-BE49-F238E27FC236}">
                  <a16:creationId xmlns:a16="http://schemas.microsoft.com/office/drawing/2014/main" id="{8DAB0FBE-86F1-473B-A115-E7F8F202F701}"/>
                </a:ext>
              </a:extLst>
            </p:cNvPr>
            <p:cNvPicPr>
              <a:picLocks noChangeAspect="1"/>
            </p:cNvPicPr>
            <p:nvPr/>
          </p:nvPicPr>
          <p:blipFill>
            <a:blip r:embed="rId3"/>
            <a:srcRect/>
            <a:stretch>
              <a:fillRect/>
            </a:stretch>
          </p:blipFill>
          <p:spPr bwMode="auto">
            <a:xfrm>
              <a:off x="4205515" y="1371600"/>
              <a:ext cx="3657600" cy="5029200"/>
            </a:xfrm>
            <a:prstGeom prst="rect">
              <a:avLst/>
            </a:prstGeom>
            <a:noFill/>
            <a:ln w="9525">
              <a:noFill/>
              <a:miter lim="800000"/>
              <a:headEnd/>
              <a:tailEnd/>
            </a:ln>
          </p:spPr>
        </p:pic>
      </p:grpSp>
      <p:sp>
        <p:nvSpPr>
          <p:cNvPr id="39" name="TextBox 38">
            <a:extLst>
              <a:ext uri="{FF2B5EF4-FFF2-40B4-BE49-F238E27FC236}">
                <a16:creationId xmlns:a16="http://schemas.microsoft.com/office/drawing/2014/main" id="{D2C90674-AF4F-4804-B342-62BFEB61C152}"/>
              </a:ext>
            </a:extLst>
          </p:cNvPr>
          <p:cNvSpPr txBox="1"/>
          <p:nvPr/>
        </p:nvSpPr>
        <p:spPr>
          <a:xfrm>
            <a:off x="2797696" y="5868563"/>
            <a:ext cx="3548608" cy="584775"/>
          </a:xfrm>
          <a:prstGeom prst="rect">
            <a:avLst/>
          </a:prstGeom>
          <a:noFill/>
        </p:spPr>
        <p:txBody>
          <a:bodyPr wrap="square">
            <a:spAutoFit/>
          </a:bodyPr>
          <a:lstStyle/>
          <a:p>
            <a:pPr>
              <a:defRPr/>
            </a:pPr>
            <a:r>
              <a:rPr lang="en-US" sz="3200" b="1" dirty="0">
                <a:solidFill>
                  <a:srgbClr val="7030A0"/>
                </a:solidFill>
                <a:latin typeface="Arial" charset="0"/>
              </a:rPr>
              <a:t>r =a x (3)</a:t>
            </a:r>
            <a:r>
              <a:rPr lang="en-US" sz="3200" b="1" baseline="30000" dirty="0">
                <a:solidFill>
                  <a:srgbClr val="7030A0"/>
                </a:solidFill>
                <a:latin typeface="Arial" charset="0"/>
              </a:rPr>
              <a:t>1/2</a:t>
            </a:r>
            <a:r>
              <a:rPr lang="en-US" sz="3200" b="1" dirty="0">
                <a:solidFill>
                  <a:srgbClr val="7030A0"/>
                </a:solidFill>
                <a:latin typeface="Arial" charset="0"/>
              </a:rPr>
              <a:t>/4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2 Altbilgi Yer Tutucusu"/>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10" name="3 Slayt Numarası Yer Tutucusu"/>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3AF3F91-EA0F-49AF-B50A-268034CBB7BA}" type="slidenum">
              <a:rPr lang="en-IN" smtClean="0"/>
              <a:pPr>
                <a:defRPr/>
              </a:pPr>
              <a:t>25</a:t>
            </a:fld>
            <a:endParaRPr lang="en-US"/>
          </a:p>
        </p:txBody>
      </p:sp>
      <p:pic>
        <p:nvPicPr>
          <p:cNvPr id="4101" name="Picture 2"/>
          <p:cNvPicPr>
            <a:picLocks noChangeAspect="1" noChangeArrowheads="1"/>
          </p:cNvPicPr>
          <p:nvPr/>
        </p:nvPicPr>
        <p:blipFill>
          <a:blip r:embed="rId2">
            <a:lum bright="-6000" contrast="12000"/>
          </a:blip>
          <a:srcRect l="10815" t="3105"/>
          <a:stretch>
            <a:fillRect/>
          </a:stretch>
        </p:blipFill>
        <p:spPr bwMode="auto">
          <a:xfrm>
            <a:off x="162411" y="1572419"/>
            <a:ext cx="4149725" cy="4508500"/>
          </a:xfrm>
          <a:prstGeom prst="rect">
            <a:avLst/>
          </a:prstGeom>
          <a:noFill/>
          <a:ln w="9525">
            <a:noFill/>
            <a:miter lim="800000"/>
            <a:headEnd/>
            <a:tailEnd/>
          </a:ln>
        </p:spPr>
      </p:pic>
      <p:graphicFrame>
        <p:nvGraphicFramePr>
          <p:cNvPr id="4098" name="Object 3"/>
          <p:cNvGraphicFramePr>
            <a:graphicFrameLocks noChangeAspect="1"/>
          </p:cNvGraphicFramePr>
          <p:nvPr>
            <p:extLst>
              <p:ext uri="{D42A27DB-BD31-4B8C-83A1-F6EECF244321}">
                <p14:modId xmlns:p14="http://schemas.microsoft.com/office/powerpoint/2010/main" val="4052810441"/>
              </p:ext>
            </p:extLst>
          </p:nvPr>
        </p:nvGraphicFramePr>
        <p:xfrm>
          <a:off x="4295581" y="1706110"/>
          <a:ext cx="3840162" cy="966788"/>
        </p:xfrm>
        <a:graphic>
          <a:graphicData uri="http://schemas.openxmlformats.org/presentationml/2006/ole">
            <mc:AlternateContent xmlns:mc="http://schemas.openxmlformats.org/markup-compatibility/2006">
              <mc:Choice xmlns:v="urn:schemas-microsoft-com:vml" Requires="v">
                <p:oleObj name="Denklem" r:id="rId3" imgW="63703200" imgH="10058400" progId="Equation.3">
                  <p:embed/>
                </p:oleObj>
              </mc:Choice>
              <mc:Fallback>
                <p:oleObj name="Denklem" r:id="rId3" imgW="63703200" imgH="10058400" progId="Equation.3">
                  <p:embed/>
                  <p:pic>
                    <p:nvPicPr>
                      <p:cNvPr id="4098" name="Object 3"/>
                      <p:cNvPicPr>
                        <a:picLocks noChangeAspect="1" noChangeArrowheads="1"/>
                      </p:cNvPicPr>
                      <p:nvPr/>
                    </p:nvPicPr>
                    <p:blipFill>
                      <a:blip r:embed="rId4">
                        <a:extLst>
                          <a:ext uri="{28A0092B-C50C-407E-A947-70E740481C1C}">
                            <a14:useLocalDpi xmlns:a14="http://schemas.microsoft.com/office/drawing/2010/main" val="0"/>
                          </a:ext>
                        </a:extLst>
                      </a:blip>
                      <a:srcRect l="36874" b="-829"/>
                      <a:stretch>
                        <a:fillRect/>
                      </a:stretch>
                    </p:blipFill>
                    <p:spPr bwMode="auto">
                      <a:xfrm>
                        <a:off x="4295581" y="1706110"/>
                        <a:ext cx="3840162" cy="966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4067175" y="3500438"/>
            <a:ext cx="4968875" cy="2305050"/>
            <a:chOff x="2426" y="1298"/>
            <a:chExt cx="3130" cy="1452"/>
          </a:xfrm>
        </p:grpSpPr>
        <p:pic>
          <p:nvPicPr>
            <p:cNvPr id="4104" name="Picture 5" descr="chap3_slide6"/>
            <p:cNvPicPr>
              <a:picLocks noChangeAspect="1" noChangeArrowheads="1"/>
            </p:cNvPicPr>
            <p:nvPr/>
          </p:nvPicPr>
          <p:blipFill>
            <a:blip r:embed="rId5"/>
            <a:srcRect l="36942" t="59081" r="894" b="3877"/>
            <a:stretch>
              <a:fillRect/>
            </a:stretch>
          </p:blipFill>
          <p:spPr bwMode="auto">
            <a:xfrm>
              <a:off x="2426" y="1298"/>
              <a:ext cx="3130" cy="1452"/>
            </a:xfrm>
            <a:prstGeom prst="rect">
              <a:avLst/>
            </a:prstGeom>
            <a:noFill/>
            <a:ln w="9525">
              <a:noFill/>
              <a:miter lim="800000"/>
              <a:headEnd/>
              <a:tailEnd/>
            </a:ln>
          </p:spPr>
        </p:pic>
        <p:sp>
          <p:nvSpPr>
            <p:cNvPr id="4105" name="Text Box 6"/>
            <p:cNvSpPr txBox="1">
              <a:spLocks noChangeArrowheads="1"/>
            </p:cNvSpPr>
            <p:nvPr/>
          </p:nvSpPr>
          <p:spPr bwMode="auto">
            <a:xfrm>
              <a:off x="3333" y="1693"/>
              <a:ext cx="196" cy="231"/>
            </a:xfrm>
            <a:prstGeom prst="rect">
              <a:avLst/>
            </a:prstGeom>
            <a:solidFill>
              <a:schemeClr val="bg1"/>
            </a:solidFill>
            <a:ln w="9525">
              <a:noFill/>
              <a:miter lim="800000"/>
              <a:headEnd/>
              <a:tailEnd/>
            </a:ln>
          </p:spPr>
          <p:txBody>
            <a:bodyPr wrap="none">
              <a:spAutoFit/>
            </a:bodyPr>
            <a:lstStyle/>
            <a:p>
              <a:r>
                <a:rPr lang="tr-TR"/>
                <a:t>2</a:t>
              </a:r>
              <a:endParaRPr lang="en-US"/>
            </a:p>
          </p:txBody>
        </p:sp>
        <p:sp>
          <p:nvSpPr>
            <p:cNvPr id="4106" name="Text Box 7"/>
            <p:cNvSpPr txBox="1">
              <a:spLocks noChangeArrowheads="1"/>
            </p:cNvSpPr>
            <p:nvPr/>
          </p:nvSpPr>
          <p:spPr bwMode="auto">
            <a:xfrm>
              <a:off x="3787" y="1706"/>
              <a:ext cx="536" cy="173"/>
            </a:xfrm>
            <a:prstGeom prst="rect">
              <a:avLst/>
            </a:prstGeom>
            <a:solidFill>
              <a:schemeClr val="bg1"/>
            </a:solidFill>
            <a:ln w="9525">
              <a:noFill/>
              <a:miter lim="800000"/>
              <a:headEnd/>
              <a:tailEnd/>
            </a:ln>
          </p:spPr>
          <p:txBody>
            <a:bodyPr wrap="none" lIns="0" tIns="0" rIns="0" bIns="0">
              <a:spAutoFit/>
            </a:bodyPr>
            <a:lstStyle/>
            <a:p>
              <a:r>
                <a:rPr lang="tr-TR"/>
                <a:t>(0,433a)</a:t>
              </a:r>
              <a:endParaRPr lang="en-US"/>
            </a:p>
          </p:txBody>
        </p:sp>
      </p:grpSp>
      <p:sp>
        <p:nvSpPr>
          <p:cNvPr id="4103" name="Rectangle 8"/>
          <p:cNvSpPr>
            <a:spLocks noChangeArrowheads="1"/>
          </p:cNvSpPr>
          <p:nvPr/>
        </p:nvSpPr>
        <p:spPr bwMode="auto">
          <a:xfrm>
            <a:off x="1193006" y="365125"/>
            <a:ext cx="7158037" cy="687387"/>
          </a:xfrm>
          <a:prstGeom prst="rect">
            <a:avLst/>
          </a:prstGeom>
          <a:noFill/>
          <a:ln w="9525">
            <a:noFill/>
            <a:miter lim="800000"/>
            <a:headEnd/>
            <a:tailEnd/>
          </a:ln>
        </p:spPr>
        <p:txBody>
          <a:bodyPr anchor="b"/>
          <a:lstStyle/>
          <a:p>
            <a:r>
              <a:rPr lang="tr-TR" sz="3200" dirty="0">
                <a:solidFill>
                  <a:schemeClr val="tx2"/>
                </a:solidFill>
                <a:latin typeface="Verdana" pitchFamily="34" charset="0"/>
              </a:rPr>
              <a:t>Atomic Packing Factor of BCC</a:t>
            </a:r>
            <a:endParaRPr lang="en-US" sz="3200" dirty="0">
              <a:solidFill>
                <a:schemeClr val="tx2"/>
              </a:solidFill>
              <a:latin typeface="Verdana"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Box 1"/>
          <p:cNvSpPr txBox="1">
            <a:spLocks noChangeArrowheads="1"/>
          </p:cNvSpPr>
          <p:nvPr/>
        </p:nvSpPr>
        <p:spPr bwMode="auto">
          <a:xfrm>
            <a:off x="838200" y="1676400"/>
            <a:ext cx="8054280" cy="2308225"/>
          </a:xfrm>
          <a:prstGeom prst="rect">
            <a:avLst/>
          </a:prstGeom>
          <a:noFill/>
          <a:ln w="9525">
            <a:noFill/>
            <a:miter lim="800000"/>
            <a:headEnd/>
            <a:tailEnd/>
          </a:ln>
        </p:spPr>
        <p:txBody>
          <a:bodyPr wrap="square">
            <a:spAutoFit/>
          </a:bodyPr>
          <a:lstStyle/>
          <a:p>
            <a:pPr marL="342900" indent="-342900" algn="just">
              <a:buFont typeface="Wingdings" panose="05000000000000000000" pitchFamily="2" charset="2"/>
              <a:buChar char="Ø"/>
            </a:pPr>
            <a:r>
              <a:rPr lang="en-US" sz="2400" dirty="0"/>
              <a:t> The percentage of packing for BCC structure is 68%</a:t>
            </a:r>
          </a:p>
          <a:p>
            <a:pPr marL="342900" indent="-342900" algn="just">
              <a:buFont typeface="Wingdings" panose="05000000000000000000" pitchFamily="2" charset="2"/>
              <a:buChar char="Ø"/>
            </a:pPr>
            <a:endParaRPr lang="en-US" sz="2400" dirty="0"/>
          </a:p>
          <a:p>
            <a:pPr marL="342900" indent="-342900" algn="just">
              <a:buFont typeface="Wingdings" panose="05000000000000000000" pitchFamily="2" charset="2"/>
              <a:buChar char="Ø"/>
            </a:pPr>
            <a:r>
              <a:rPr lang="en-US" sz="2400" dirty="0"/>
              <a:t>Thus , 68% of the volume of body centered cubic cell     is occupied by atoms and the remaining 32% of the volume is vacant or void space</a:t>
            </a:r>
          </a:p>
          <a:p>
            <a:pPr algn="just"/>
            <a:endParaRPr lang="en-US" sz="2400" dirty="0"/>
          </a:p>
        </p:txBody>
      </p:sp>
      <p:sp>
        <p:nvSpPr>
          <p:cNvPr id="3" name="Rectangle 8">
            <a:extLst>
              <a:ext uri="{FF2B5EF4-FFF2-40B4-BE49-F238E27FC236}">
                <a16:creationId xmlns:a16="http://schemas.microsoft.com/office/drawing/2014/main" id="{C51F4A92-FF9B-4C1D-AA91-1EF76903D53B}"/>
              </a:ext>
            </a:extLst>
          </p:cNvPr>
          <p:cNvSpPr>
            <a:spLocks noChangeArrowheads="1"/>
          </p:cNvSpPr>
          <p:nvPr/>
        </p:nvSpPr>
        <p:spPr bwMode="auto">
          <a:xfrm>
            <a:off x="1193006" y="365125"/>
            <a:ext cx="7158037" cy="687387"/>
          </a:xfrm>
          <a:prstGeom prst="rect">
            <a:avLst/>
          </a:prstGeom>
          <a:noFill/>
          <a:ln w="9525">
            <a:noFill/>
            <a:miter lim="800000"/>
            <a:headEnd/>
            <a:tailEnd/>
          </a:ln>
        </p:spPr>
        <p:txBody>
          <a:bodyPr anchor="b"/>
          <a:lstStyle/>
          <a:p>
            <a:r>
              <a:rPr lang="tr-TR" sz="3200" dirty="0">
                <a:solidFill>
                  <a:schemeClr val="tx2"/>
                </a:solidFill>
                <a:latin typeface="Verdana" pitchFamily="34" charset="0"/>
              </a:rPr>
              <a:t>Atomic Packing Factor of BCC</a:t>
            </a:r>
            <a:endParaRPr lang="en-US" sz="3200" dirty="0">
              <a:solidFill>
                <a:schemeClr val="tx2"/>
              </a:solidFill>
              <a:latin typeface="Verdana"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92981" y="409897"/>
            <a:ext cx="7158037" cy="667866"/>
          </a:xfrm>
          <a:prstGeom prst="rect">
            <a:avLst/>
          </a:prstGeom>
        </p:spPr>
        <p:txBody>
          <a:bodyPr/>
          <a:lstStyle/>
          <a:p>
            <a:pPr algn="ctr">
              <a:defRPr/>
            </a:pPr>
            <a:r>
              <a:rPr lang="en-GB" sz="3200" dirty="0">
                <a:latin typeface="Verdana" pitchFamily="34" charset="0"/>
                <a:ea typeface="+mj-ea"/>
                <a:cs typeface="+mj-cs"/>
              </a:rPr>
              <a:t>c- Face </a:t>
            </a:r>
            <a:r>
              <a:rPr lang="en-GB" sz="3200" dirty="0" err="1">
                <a:latin typeface="Verdana" pitchFamily="34" charset="0"/>
                <a:ea typeface="+mj-ea"/>
                <a:cs typeface="+mj-cs"/>
              </a:rPr>
              <a:t>Centered</a:t>
            </a:r>
            <a:r>
              <a:rPr lang="en-GB" sz="3200" dirty="0">
                <a:latin typeface="Verdana" pitchFamily="34" charset="0"/>
                <a:ea typeface="+mj-ea"/>
                <a:cs typeface="+mj-cs"/>
              </a:rPr>
              <a:t> Cubic (FCC)</a:t>
            </a:r>
          </a:p>
        </p:txBody>
      </p:sp>
      <p:sp>
        <p:nvSpPr>
          <p:cNvPr id="56323" name="TextBox 2"/>
          <p:cNvSpPr txBox="1">
            <a:spLocks noChangeArrowheads="1"/>
          </p:cNvSpPr>
          <p:nvPr/>
        </p:nvSpPr>
        <p:spPr bwMode="auto">
          <a:xfrm>
            <a:off x="199234" y="1112245"/>
            <a:ext cx="5740917" cy="5139869"/>
          </a:xfrm>
          <a:prstGeom prst="rect">
            <a:avLst/>
          </a:prstGeom>
          <a:noFill/>
          <a:ln w="9525">
            <a:noFill/>
            <a:miter lim="800000"/>
            <a:headEnd/>
            <a:tailEnd/>
          </a:ln>
        </p:spPr>
        <p:txBody>
          <a:bodyPr wrap="square">
            <a:spAutoFit/>
          </a:bodyPr>
          <a:lstStyle/>
          <a:p>
            <a:pPr>
              <a:buFont typeface="Wingdings" pitchFamily="2" charset="2"/>
              <a:buChar char="Ø"/>
            </a:pPr>
            <a:r>
              <a:rPr lang="en-US" sz="2400" dirty="0"/>
              <a:t> FCC structure has 8 corner atoms and 6 face </a:t>
            </a:r>
            <a:r>
              <a:rPr lang="en-US" sz="2400" dirty="0" err="1"/>
              <a:t>centre</a:t>
            </a:r>
            <a:r>
              <a:rPr lang="en-US" sz="2400" dirty="0"/>
              <a:t> atoms.</a:t>
            </a:r>
          </a:p>
          <a:p>
            <a:pPr>
              <a:buFont typeface="Wingdings" pitchFamily="2" charset="2"/>
              <a:buChar char="Ø"/>
            </a:pPr>
            <a:r>
              <a:rPr lang="en-US" sz="2400" dirty="0"/>
              <a:t> Each corner atom is shared by 8 unit cells.</a:t>
            </a:r>
          </a:p>
          <a:p>
            <a:pPr>
              <a:buFont typeface="Wingdings" pitchFamily="2" charset="2"/>
              <a:buChar char="Ø"/>
            </a:pPr>
            <a:r>
              <a:rPr lang="en-US" sz="2400" dirty="0"/>
              <a:t> Each face centered atom is shared by 2 unit cells.</a:t>
            </a:r>
          </a:p>
          <a:p>
            <a:pPr>
              <a:buFont typeface="Wingdings" pitchFamily="2" charset="2"/>
              <a:buChar char="Ø"/>
            </a:pPr>
            <a:r>
              <a:rPr lang="en-US" sz="2400" dirty="0"/>
              <a:t> So the </a:t>
            </a:r>
          </a:p>
          <a:p>
            <a:endParaRPr lang="en-US" sz="2400" b="1" dirty="0">
              <a:solidFill>
                <a:srgbClr val="00B050"/>
              </a:solidFill>
            </a:endParaRPr>
          </a:p>
          <a:p>
            <a:r>
              <a:rPr lang="en-US" sz="2400" b="1" dirty="0">
                <a:solidFill>
                  <a:srgbClr val="00B050"/>
                </a:solidFill>
              </a:rPr>
              <a:t>Number of atoms present in unit cell is</a:t>
            </a:r>
          </a:p>
          <a:p>
            <a:r>
              <a:rPr lang="en-US" sz="2800" b="1" dirty="0">
                <a:solidFill>
                  <a:srgbClr val="00B050"/>
                </a:solidFill>
              </a:rPr>
              <a:t> n 	= (1/8 x8) + (1/2 x 6)</a:t>
            </a:r>
          </a:p>
          <a:p>
            <a:r>
              <a:rPr lang="en-US" sz="2800" b="1" dirty="0">
                <a:solidFill>
                  <a:srgbClr val="00B050"/>
                </a:solidFill>
              </a:rPr>
              <a:t> 	= 1 + 3 </a:t>
            </a:r>
          </a:p>
          <a:p>
            <a:r>
              <a:rPr lang="en-US" sz="2800" b="1" dirty="0">
                <a:solidFill>
                  <a:srgbClr val="00B050"/>
                </a:solidFill>
              </a:rPr>
              <a:t>	= 4</a:t>
            </a:r>
          </a:p>
          <a:p>
            <a:endParaRPr lang="en-US" sz="2800" dirty="0"/>
          </a:p>
        </p:txBody>
      </p:sp>
      <p:pic>
        <p:nvPicPr>
          <p:cNvPr id="56324" name="Picture 3"/>
          <p:cNvPicPr>
            <a:picLocks noChangeAspect="1" noChangeArrowheads="1"/>
          </p:cNvPicPr>
          <p:nvPr/>
        </p:nvPicPr>
        <p:blipFill>
          <a:blip r:embed="rId2"/>
          <a:srcRect b="-2061"/>
          <a:stretch>
            <a:fillRect/>
          </a:stretch>
        </p:blipFill>
        <p:spPr bwMode="auto">
          <a:xfrm rot="5400000">
            <a:off x="4960748" y="2284008"/>
            <a:ext cx="5259365" cy="3068825"/>
          </a:xfrm>
          <a:prstGeom prst="rect">
            <a:avLst/>
          </a:prstGeom>
          <a:noFill/>
          <a:ln w="9525" algn="ctr">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Altbilgi Yer Tutucusu"/>
          <p:cNvSpPr>
            <a:spLocks noGrp="1"/>
          </p:cNvSpPr>
          <p:nvPr>
            <p:ph type="ftr" sz="quarter" idx="11"/>
          </p:nvPr>
        </p:nvSpPr>
        <p:spPr/>
        <p:txBody>
          <a:bodyPr/>
          <a:lstStyle/>
          <a:p>
            <a:pPr>
              <a:defRPr/>
            </a:pPr>
            <a:endParaRPr lang="en-US" dirty="0"/>
          </a:p>
        </p:txBody>
      </p:sp>
      <p:sp>
        <p:nvSpPr>
          <p:cNvPr id="6" name="6 Slayt Numarası Yer Tutucusu"/>
          <p:cNvSpPr>
            <a:spLocks noGrp="1"/>
          </p:cNvSpPr>
          <p:nvPr>
            <p:ph type="sldNum" sz="quarter" idx="12"/>
          </p:nvPr>
        </p:nvSpPr>
        <p:spPr/>
        <p:txBody>
          <a:bodyPr/>
          <a:lstStyle/>
          <a:p>
            <a:pPr>
              <a:defRPr/>
            </a:pPr>
            <a:fld id="{82DE6705-69B0-4437-A347-4B2EE643C1C9}" type="slidenum">
              <a:rPr lang="en-US"/>
              <a:pPr>
                <a:defRPr/>
              </a:pPr>
              <a:t>28</a:t>
            </a:fld>
            <a:endParaRPr lang="en-US"/>
          </a:p>
        </p:txBody>
      </p:sp>
      <p:sp>
        <p:nvSpPr>
          <p:cNvPr id="57349" name="Rectangle 4"/>
          <p:cNvSpPr>
            <a:spLocks noGrp="1" noChangeArrowheads="1"/>
          </p:cNvSpPr>
          <p:nvPr>
            <p:ph type="body" sz="half" idx="1"/>
          </p:nvPr>
        </p:nvSpPr>
        <p:spPr>
          <a:xfrm>
            <a:off x="251520" y="1772816"/>
            <a:ext cx="8892480" cy="4176464"/>
          </a:xfrm>
        </p:spPr>
        <p:txBody>
          <a:bodyPr>
            <a:normAutofit lnSpcReduction="10000"/>
          </a:bodyPr>
          <a:lstStyle/>
          <a:p>
            <a:pPr algn="just" eaLnBrk="1" hangingPunct="1">
              <a:lnSpc>
                <a:spcPct val="90000"/>
              </a:lnSpc>
            </a:pPr>
            <a:r>
              <a:rPr lang="en-GB" sz="2400" dirty="0">
                <a:latin typeface="Arial" pitchFamily="34" charset="0"/>
                <a:cs typeface="Arial" pitchFamily="34" charset="0"/>
              </a:rPr>
              <a:t>The corner atom in its own plane touches 4 face centred atoms.</a:t>
            </a:r>
          </a:p>
          <a:p>
            <a:pPr algn="just" eaLnBrk="1" hangingPunct="1">
              <a:lnSpc>
                <a:spcPct val="90000"/>
              </a:lnSpc>
            </a:pPr>
            <a:endParaRPr lang="en-GB" sz="2400" dirty="0">
              <a:latin typeface="Arial" pitchFamily="34" charset="0"/>
              <a:cs typeface="Arial" pitchFamily="34" charset="0"/>
            </a:endParaRPr>
          </a:p>
          <a:p>
            <a:pPr algn="just" eaLnBrk="1" hangingPunct="1">
              <a:lnSpc>
                <a:spcPct val="90000"/>
              </a:lnSpc>
            </a:pPr>
            <a:r>
              <a:rPr lang="en-GB" sz="2400" dirty="0">
                <a:latin typeface="Arial" pitchFamily="34" charset="0"/>
                <a:cs typeface="Arial" pitchFamily="34" charset="0"/>
              </a:rPr>
              <a:t>In the plane just above, the corner atom has another 4 face </a:t>
            </a:r>
            <a:r>
              <a:rPr lang="en-GB" sz="2400" dirty="0" err="1">
                <a:latin typeface="Arial" pitchFamily="34" charset="0"/>
                <a:cs typeface="Arial" pitchFamily="34" charset="0"/>
              </a:rPr>
              <a:t>centered</a:t>
            </a:r>
            <a:r>
              <a:rPr lang="en-GB" sz="2400" dirty="0">
                <a:latin typeface="Arial" pitchFamily="34" charset="0"/>
                <a:cs typeface="Arial" pitchFamily="34" charset="0"/>
              </a:rPr>
              <a:t> atoms as its nearest neighbours</a:t>
            </a:r>
          </a:p>
          <a:p>
            <a:pPr algn="just" eaLnBrk="1" hangingPunct="1">
              <a:lnSpc>
                <a:spcPct val="90000"/>
              </a:lnSpc>
            </a:pPr>
            <a:endParaRPr lang="en-GB" sz="2400" dirty="0">
              <a:latin typeface="Arial" pitchFamily="34" charset="0"/>
              <a:cs typeface="Arial" pitchFamily="34" charset="0"/>
            </a:endParaRPr>
          </a:p>
          <a:p>
            <a:pPr algn="just" eaLnBrk="1" hangingPunct="1">
              <a:lnSpc>
                <a:spcPct val="90000"/>
              </a:lnSpc>
            </a:pPr>
            <a:r>
              <a:rPr lang="en-GB" sz="2400" dirty="0">
                <a:latin typeface="Arial" pitchFamily="34" charset="0"/>
                <a:cs typeface="Arial" pitchFamily="34" charset="0"/>
              </a:rPr>
              <a:t>Similarly, in the plane just below it has 4 more face </a:t>
            </a:r>
            <a:r>
              <a:rPr lang="en-GB" sz="2400" dirty="0" err="1">
                <a:latin typeface="Arial" pitchFamily="34" charset="0"/>
                <a:cs typeface="Arial" pitchFamily="34" charset="0"/>
              </a:rPr>
              <a:t>centered</a:t>
            </a:r>
            <a:r>
              <a:rPr lang="en-GB" sz="2400" dirty="0">
                <a:latin typeface="Arial" pitchFamily="34" charset="0"/>
                <a:cs typeface="Arial" pitchFamily="34" charset="0"/>
              </a:rPr>
              <a:t> atoms as its nearest neighbours</a:t>
            </a:r>
          </a:p>
          <a:p>
            <a:pPr algn="just" eaLnBrk="1" hangingPunct="1">
              <a:lnSpc>
                <a:spcPct val="90000"/>
              </a:lnSpc>
            </a:pPr>
            <a:endParaRPr lang="en-GB" sz="2400" dirty="0">
              <a:latin typeface="Arial" pitchFamily="34" charset="0"/>
              <a:cs typeface="Arial" pitchFamily="34" charset="0"/>
            </a:endParaRPr>
          </a:p>
          <a:p>
            <a:pPr algn="just" eaLnBrk="1" hangingPunct="1">
              <a:lnSpc>
                <a:spcPct val="90000"/>
              </a:lnSpc>
            </a:pPr>
            <a:r>
              <a:rPr lang="en-GB" sz="2400" dirty="0">
                <a:latin typeface="Arial" pitchFamily="34" charset="0"/>
                <a:cs typeface="Arial" pitchFamily="34" charset="0"/>
              </a:rPr>
              <a:t>Therefore the </a:t>
            </a:r>
            <a:r>
              <a:rPr lang="en-GB" sz="2400" b="1" dirty="0">
                <a:solidFill>
                  <a:srgbClr val="C00000"/>
                </a:solidFill>
                <a:latin typeface="Arial" pitchFamily="34" charset="0"/>
                <a:cs typeface="Arial" pitchFamily="34" charset="0"/>
              </a:rPr>
              <a:t>no. of nearest neighbours are : </a:t>
            </a:r>
          </a:p>
          <a:p>
            <a:pPr algn="just" eaLnBrk="1" hangingPunct="1">
              <a:lnSpc>
                <a:spcPct val="90000"/>
              </a:lnSpc>
              <a:buFont typeface="Arial" pitchFamily="34" charset="0"/>
              <a:buNone/>
            </a:pPr>
            <a:r>
              <a:rPr lang="en-GB" sz="2400" b="1" dirty="0">
                <a:solidFill>
                  <a:srgbClr val="C00000"/>
                </a:solidFill>
                <a:latin typeface="Arial" pitchFamily="34" charset="0"/>
                <a:cs typeface="Arial" pitchFamily="34" charset="0"/>
              </a:rPr>
              <a:t>			4 + 4 + 4  = 12</a:t>
            </a:r>
          </a:p>
          <a:p>
            <a:pPr algn="just" eaLnBrk="1" hangingPunct="1">
              <a:lnSpc>
                <a:spcPct val="90000"/>
              </a:lnSpc>
            </a:pPr>
            <a:endParaRPr lang="en-GB" sz="2400" dirty="0"/>
          </a:p>
        </p:txBody>
      </p:sp>
      <p:sp>
        <p:nvSpPr>
          <p:cNvPr id="7" name="Rectangle 2">
            <a:extLst>
              <a:ext uri="{FF2B5EF4-FFF2-40B4-BE49-F238E27FC236}">
                <a16:creationId xmlns:a16="http://schemas.microsoft.com/office/drawing/2014/main" id="{C18477B8-7C92-4512-83AF-558D2DD88FC7}"/>
              </a:ext>
            </a:extLst>
          </p:cNvPr>
          <p:cNvSpPr txBox="1">
            <a:spLocks noChangeArrowheads="1"/>
          </p:cNvSpPr>
          <p:nvPr/>
        </p:nvSpPr>
        <p:spPr>
          <a:xfrm>
            <a:off x="992981" y="409896"/>
            <a:ext cx="7158037" cy="1074887"/>
          </a:xfrm>
          <a:prstGeom prst="rect">
            <a:avLst/>
          </a:prstGeom>
        </p:spPr>
        <p:txBody>
          <a:bodyPr/>
          <a:lstStyle/>
          <a:p>
            <a:pPr algn="ctr">
              <a:defRPr/>
            </a:pPr>
            <a:r>
              <a:rPr lang="en-GB" sz="3200" dirty="0">
                <a:latin typeface="Arial" pitchFamily="34" charset="0"/>
                <a:cs typeface="Arial" pitchFamily="34" charset="0"/>
              </a:rPr>
              <a:t>Co ordination Number</a:t>
            </a:r>
          </a:p>
          <a:p>
            <a:pPr algn="ctr">
              <a:defRPr/>
            </a:pPr>
            <a:r>
              <a:rPr lang="en-GB" sz="3000" dirty="0">
                <a:latin typeface="Verdana" pitchFamily="34" charset="0"/>
                <a:ea typeface="+mj-ea"/>
                <a:cs typeface="+mj-cs"/>
              </a:rPr>
              <a:t>Face </a:t>
            </a:r>
            <a:r>
              <a:rPr lang="en-GB" sz="3000" dirty="0" err="1">
                <a:latin typeface="Verdana" pitchFamily="34" charset="0"/>
                <a:ea typeface="+mj-ea"/>
                <a:cs typeface="+mj-cs"/>
              </a:rPr>
              <a:t>Centered</a:t>
            </a:r>
            <a:r>
              <a:rPr lang="en-GB" sz="3000" dirty="0">
                <a:latin typeface="Verdana" pitchFamily="34" charset="0"/>
                <a:ea typeface="+mj-ea"/>
                <a:cs typeface="+mj-cs"/>
              </a:rPr>
              <a:t> Cubic (FCC)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Altbilgi Yer Tutucusu"/>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6" name="5 Slayt Numarası Yer Tutucusu"/>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3AF3F91-EA0F-49AF-B50A-268034CBB7BA}" type="slidenum">
              <a:rPr lang="en-IN" smtClean="0"/>
              <a:pPr>
                <a:defRPr/>
              </a:pPr>
              <a:t>29</a:t>
            </a:fld>
            <a:endParaRPr lang="en-US"/>
          </a:p>
        </p:txBody>
      </p:sp>
      <p:sp>
        <p:nvSpPr>
          <p:cNvPr id="38916" name="Rectangle 2"/>
          <p:cNvSpPr>
            <a:spLocks noGrp="1" noChangeArrowheads="1"/>
          </p:cNvSpPr>
          <p:nvPr>
            <p:ph type="title"/>
          </p:nvPr>
        </p:nvSpPr>
        <p:spPr>
          <a:xfrm>
            <a:off x="1115616" y="430250"/>
            <a:ext cx="7848600" cy="1126542"/>
          </a:xfrm>
        </p:spPr>
        <p:txBody>
          <a:bodyPr/>
          <a:lstStyle/>
          <a:p>
            <a:r>
              <a:rPr lang="en-GB" sz="3200" dirty="0">
                <a:latin typeface="Arial" panose="020B0604020202020204" pitchFamily="34" charset="0"/>
                <a:cs typeface="Arial" panose="020B0604020202020204" pitchFamily="34" charset="0"/>
              </a:rPr>
              <a:t>Many of common metals (</a:t>
            </a:r>
            <a:r>
              <a:rPr lang="en-GB" sz="3200" dirty="0" err="1">
                <a:latin typeface="Arial" panose="020B0604020202020204" pitchFamily="34" charset="0"/>
                <a:cs typeface="Arial" panose="020B0604020202020204" pitchFamily="34" charset="0"/>
              </a:rPr>
              <a:t>Cu,Ni,Pb..etc</a:t>
            </a:r>
            <a:r>
              <a:rPr lang="en-GB" sz="3200" dirty="0">
                <a:latin typeface="Arial" panose="020B0604020202020204" pitchFamily="34" charset="0"/>
                <a:cs typeface="Arial" panose="020B0604020202020204" pitchFamily="34" charset="0"/>
              </a:rPr>
              <a:t>) crystallize in FCC structure.</a:t>
            </a:r>
          </a:p>
        </p:txBody>
      </p:sp>
      <p:pic>
        <p:nvPicPr>
          <p:cNvPr id="7" name="Picture 3">
            <a:extLst>
              <a:ext uri="{FF2B5EF4-FFF2-40B4-BE49-F238E27FC236}">
                <a16:creationId xmlns:a16="http://schemas.microsoft.com/office/drawing/2014/main" id="{72F725B6-EA26-4522-AE63-0D3E292E46A4}"/>
              </a:ext>
            </a:extLst>
          </p:cNvPr>
          <p:cNvPicPr>
            <a:picLocks noChangeAspect="1" noChangeArrowheads="1"/>
          </p:cNvPicPr>
          <p:nvPr/>
        </p:nvPicPr>
        <p:blipFill>
          <a:blip r:embed="rId2"/>
          <a:srcRect b="-2061"/>
          <a:stretch>
            <a:fillRect/>
          </a:stretch>
        </p:blipFill>
        <p:spPr bwMode="auto">
          <a:xfrm>
            <a:off x="137092" y="2204864"/>
            <a:ext cx="9006908" cy="2709664"/>
          </a:xfrm>
          <a:prstGeom prst="rect">
            <a:avLst/>
          </a:prstGeom>
          <a:noFill/>
          <a:ln w="9525" algn="ctr">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4 Altbilgi Yer Tutucusu"/>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13" name="5 Slayt Numarası Yer Tutucusu"/>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3AF3F91-EA0F-49AF-B50A-268034CBB7BA}" type="slidenum">
              <a:rPr lang="en-IN" smtClean="0"/>
              <a:pPr/>
              <a:t>3</a:t>
            </a:fld>
            <a:endParaRPr lang="en-US"/>
          </a:p>
        </p:txBody>
      </p:sp>
      <p:pic>
        <p:nvPicPr>
          <p:cNvPr id="83972" name="Picture 2" descr="smi02334_0312"/>
          <p:cNvPicPr>
            <a:picLocks noChangeAspect="1" noChangeArrowheads="1"/>
          </p:cNvPicPr>
          <p:nvPr/>
        </p:nvPicPr>
        <p:blipFill>
          <a:blip r:embed="rId3">
            <a:lum bright="-6000" contrast="18000"/>
          </a:blip>
          <a:srcRect l="56419" r="-2348" b="56842"/>
          <a:stretch>
            <a:fillRect/>
          </a:stretch>
        </p:blipFill>
        <p:spPr bwMode="auto">
          <a:xfrm>
            <a:off x="4787035" y="1356616"/>
            <a:ext cx="3635375" cy="3600450"/>
          </a:xfrm>
          <a:prstGeom prst="rect">
            <a:avLst/>
          </a:prstGeom>
          <a:noFill/>
          <a:ln w="9525">
            <a:noFill/>
            <a:miter lim="800000"/>
            <a:headEnd/>
            <a:tailEnd/>
          </a:ln>
        </p:spPr>
      </p:pic>
      <p:grpSp>
        <p:nvGrpSpPr>
          <p:cNvPr id="2" name="Group 3"/>
          <p:cNvGrpSpPr>
            <a:grpSpLocks/>
          </p:cNvGrpSpPr>
          <p:nvPr/>
        </p:nvGrpSpPr>
        <p:grpSpPr bwMode="auto">
          <a:xfrm>
            <a:off x="361227" y="1265624"/>
            <a:ext cx="4248150" cy="4049712"/>
            <a:chOff x="249" y="1434"/>
            <a:chExt cx="2676" cy="2551"/>
          </a:xfrm>
        </p:grpSpPr>
        <p:pic>
          <p:nvPicPr>
            <p:cNvPr id="83980" name="Picture 4"/>
            <p:cNvPicPr>
              <a:picLocks noChangeAspect="1" noChangeArrowheads="1"/>
            </p:cNvPicPr>
            <p:nvPr/>
          </p:nvPicPr>
          <p:blipFill>
            <a:blip r:embed="rId4">
              <a:lum bright="-6000" contrast="12000"/>
            </a:blip>
            <a:srcRect r="49045" b="7292"/>
            <a:stretch>
              <a:fillRect/>
            </a:stretch>
          </p:blipFill>
          <p:spPr bwMode="auto">
            <a:xfrm>
              <a:off x="249" y="1434"/>
              <a:ext cx="2676" cy="2551"/>
            </a:xfrm>
            <a:prstGeom prst="rect">
              <a:avLst/>
            </a:prstGeom>
            <a:noFill/>
            <a:ln w="9525">
              <a:noFill/>
              <a:miter lim="800000"/>
              <a:headEnd/>
              <a:tailEnd/>
            </a:ln>
          </p:spPr>
        </p:pic>
        <p:sp>
          <p:nvSpPr>
            <p:cNvPr id="83981" name="Rectangle 5"/>
            <p:cNvSpPr>
              <a:spLocks noChangeArrowheads="1"/>
            </p:cNvSpPr>
            <p:nvPr/>
          </p:nvSpPr>
          <p:spPr bwMode="auto">
            <a:xfrm>
              <a:off x="476" y="2341"/>
              <a:ext cx="317" cy="182"/>
            </a:xfrm>
            <a:prstGeom prst="rect">
              <a:avLst/>
            </a:prstGeom>
            <a:solidFill>
              <a:schemeClr val="bg1"/>
            </a:solidFill>
            <a:ln w="9525">
              <a:solidFill>
                <a:schemeClr val="bg1"/>
              </a:solidFill>
              <a:miter lim="800000"/>
              <a:headEnd/>
              <a:tailEnd/>
            </a:ln>
          </p:spPr>
          <p:txBody>
            <a:bodyPr wrap="none" anchor="ctr"/>
            <a:lstStyle/>
            <a:p>
              <a:pPr algn="ctr"/>
              <a:r>
                <a:rPr lang="tr-TR" b="0">
                  <a:latin typeface="Arial" charset="0"/>
                </a:rPr>
                <a:t>210</a:t>
              </a:r>
              <a:endParaRPr lang="en-US" b="0">
                <a:latin typeface="Arial" charset="0"/>
              </a:endParaRPr>
            </a:p>
          </p:txBody>
        </p:sp>
      </p:grpSp>
      <p:grpSp>
        <p:nvGrpSpPr>
          <p:cNvPr id="3" name="Group 6"/>
          <p:cNvGrpSpPr>
            <a:grpSpLocks/>
          </p:cNvGrpSpPr>
          <p:nvPr/>
        </p:nvGrpSpPr>
        <p:grpSpPr bwMode="auto">
          <a:xfrm>
            <a:off x="1061314" y="5472116"/>
            <a:ext cx="2928938" cy="830263"/>
            <a:chOff x="463" y="3579"/>
            <a:chExt cx="1845" cy="523"/>
          </a:xfrm>
        </p:grpSpPr>
        <p:sp>
          <p:nvSpPr>
            <p:cNvPr id="83978" name="Text Box 7"/>
            <p:cNvSpPr txBox="1">
              <a:spLocks noChangeArrowheads="1"/>
            </p:cNvSpPr>
            <p:nvPr/>
          </p:nvSpPr>
          <p:spPr bwMode="auto">
            <a:xfrm>
              <a:off x="463" y="3579"/>
              <a:ext cx="1845" cy="523"/>
            </a:xfrm>
            <a:prstGeom prst="rect">
              <a:avLst/>
            </a:prstGeom>
            <a:noFill/>
            <a:ln w="9525">
              <a:noFill/>
              <a:miter lim="800000"/>
              <a:headEnd/>
              <a:tailEnd/>
            </a:ln>
          </p:spPr>
          <p:txBody>
            <a:bodyPr wrap="none">
              <a:spAutoFit/>
            </a:bodyPr>
            <a:lstStyle/>
            <a:p>
              <a:r>
                <a:rPr lang="tr-TR" dirty="0">
                  <a:latin typeface="Arial" charset="0"/>
                </a:rPr>
                <a:t>X = 1 , Y = ½ , Z = 0</a:t>
              </a:r>
            </a:p>
            <a:p>
              <a:r>
                <a:rPr lang="tr-TR" dirty="0">
                  <a:latin typeface="Arial" charset="0"/>
                  <a:sym typeface="Arial Alternative" pitchFamily="49" charset="2"/>
                </a:rPr>
                <a:t>[1 ½ 0]</a:t>
              </a:r>
              <a:r>
                <a:rPr lang="tr-TR" b="0" dirty="0">
                  <a:latin typeface="Arial" charset="0"/>
                  <a:sym typeface="Arial Alternative" pitchFamily="49" charset="2"/>
                </a:rPr>
                <a:t>     [</a:t>
              </a:r>
              <a:r>
                <a:rPr lang="tr-TR" dirty="0">
                  <a:latin typeface="Arial" charset="0"/>
                  <a:sym typeface="Arial Alternative" pitchFamily="49" charset="2"/>
                </a:rPr>
                <a:t>2 1 0]</a:t>
              </a:r>
              <a:endParaRPr lang="tr-TR" b="0" dirty="0">
                <a:latin typeface="Arial" charset="0"/>
                <a:sym typeface="Arial Alternative" pitchFamily="49" charset="2"/>
              </a:endParaRPr>
            </a:p>
          </p:txBody>
        </p:sp>
        <p:sp>
          <p:nvSpPr>
            <p:cNvPr id="83979" name="AutoShape 8"/>
            <p:cNvSpPr>
              <a:spLocks noChangeArrowheads="1"/>
            </p:cNvSpPr>
            <p:nvPr/>
          </p:nvSpPr>
          <p:spPr bwMode="auto">
            <a:xfrm>
              <a:off x="1179" y="3917"/>
              <a:ext cx="181" cy="90"/>
            </a:xfrm>
            <a:prstGeom prst="rightArrow">
              <a:avLst>
                <a:gd name="adj1" fmla="val 50000"/>
                <a:gd name="adj2" fmla="val 50278"/>
              </a:avLst>
            </a:prstGeom>
            <a:solidFill>
              <a:srgbClr val="FF6699"/>
            </a:solidFill>
            <a:ln w="9525">
              <a:solidFill>
                <a:schemeClr val="tx1"/>
              </a:solidFill>
              <a:miter lim="800000"/>
              <a:headEnd/>
              <a:tailEnd/>
            </a:ln>
          </p:spPr>
          <p:txBody>
            <a:bodyPr wrap="none" anchor="ctr"/>
            <a:lstStyle/>
            <a:p>
              <a:endParaRPr lang="tr-TR" dirty="0"/>
            </a:p>
          </p:txBody>
        </p:sp>
      </p:grpSp>
      <p:sp>
        <p:nvSpPr>
          <p:cNvPr id="83975" name="Text Box 9"/>
          <p:cNvSpPr txBox="1">
            <a:spLocks noChangeArrowheads="1"/>
          </p:cNvSpPr>
          <p:nvPr/>
        </p:nvSpPr>
        <p:spPr bwMode="auto">
          <a:xfrm>
            <a:off x="5186610" y="5367340"/>
            <a:ext cx="3130303" cy="830997"/>
          </a:xfrm>
          <a:prstGeom prst="rect">
            <a:avLst/>
          </a:prstGeom>
          <a:noFill/>
          <a:ln w="9525">
            <a:noFill/>
            <a:miter lim="800000"/>
            <a:headEnd/>
            <a:tailEnd/>
          </a:ln>
        </p:spPr>
        <p:txBody>
          <a:bodyPr wrap="square">
            <a:spAutoFit/>
          </a:bodyPr>
          <a:lstStyle/>
          <a:p>
            <a:r>
              <a:rPr lang="tr-TR" dirty="0">
                <a:latin typeface="Arial" charset="0"/>
              </a:rPr>
              <a:t>X = ½  , Y = ½ , Z = 1</a:t>
            </a:r>
          </a:p>
          <a:p>
            <a:r>
              <a:rPr lang="tr-TR" dirty="0">
                <a:latin typeface="Arial" charset="0"/>
                <a:sym typeface="Arial Alternative" pitchFamily="49" charset="2"/>
              </a:rPr>
              <a:t>[½ ½ 1]     </a:t>
            </a:r>
            <a:r>
              <a:rPr lang="tr-TR" b="0" dirty="0">
                <a:latin typeface="Arial" charset="0"/>
                <a:sym typeface="Arial Alternative" pitchFamily="49" charset="2"/>
              </a:rPr>
              <a:t> [</a:t>
            </a:r>
            <a:r>
              <a:rPr lang="tr-TR" dirty="0">
                <a:latin typeface="Arial" charset="0"/>
                <a:sym typeface="Arial Alternative" pitchFamily="49" charset="2"/>
              </a:rPr>
              <a:t>1 1 2]</a:t>
            </a:r>
            <a:endParaRPr lang="tr-TR" b="0" dirty="0">
              <a:latin typeface="Arial" charset="0"/>
              <a:sym typeface="Arial Alternative" pitchFamily="49" charset="2"/>
            </a:endParaRPr>
          </a:p>
        </p:txBody>
      </p:sp>
      <p:sp>
        <p:nvSpPr>
          <p:cNvPr id="83976" name="AutoShape 10"/>
          <p:cNvSpPr>
            <a:spLocks noChangeArrowheads="1"/>
          </p:cNvSpPr>
          <p:nvPr/>
        </p:nvSpPr>
        <p:spPr bwMode="auto">
          <a:xfrm>
            <a:off x="6409531" y="5927283"/>
            <a:ext cx="287338" cy="142875"/>
          </a:xfrm>
          <a:prstGeom prst="rightArrow">
            <a:avLst>
              <a:gd name="adj1" fmla="val 50000"/>
              <a:gd name="adj2" fmla="val 50278"/>
            </a:avLst>
          </a:prstGeom>
          <a:solidFill>
            <a:srgbClr val="FF6699"/>
          </a:solidFill>
          <a:ln w="9525">
            <a:solidFill>
              <a:schemeClr val="tx1"/>
            </a:solidFill>
            <a:miter lim="800000"/>
            <a:headEnd/>
            <a:tailEnd/>
          </a:ln>
        </p:spPr>
        <p:txBody>
          <a:bodyPr wrap="none" anchor="ctr"/>
          <a:lstStyle/>
          <a:p>
            <a:endParaRPr lang="tr-TR"/>
          </a:p>
        </p:txBody>
      </p:sp>
      <p:sp>
        <p:nvSpPr>
          <p:cNvPr id="83977" name="Rectangle 11"/>
          <p:cNvSpPr>
            <a:spLocks noGrp="1" noChangeArrowheads="1"/>
          </p:cNvSpPr>
          <p:nvPr>
            <p:ph type="title"/>
          </p:nvPr>
        </p:nvSpPr>
        <p:spPr>
          <a:xfrm>
            <a:off x="915540" y="514349"/>
            <a:ext cx="7848600" cy="685800"/>
          </a:xfrm>
        </p:spPr>
        <p:txBody>
          <a:bodyPr/>
          <a:lstStyle/>
          <a:p>
            <a:pPr algn="ctr" eaLnBrk="1" hangingPunct="1"/>
            <a:r>
              <a:rPr lang="en-GB" sz="3600" dirty="0">
                <a:latin typeface="Verdana" pitchFamily="34" charset="0"/>
              </a:rPr>
              <a:t>Examples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4" descr="11082011749.jpg"/>
          <p:cNvPicPr>
            <a:picLocks noChangeAspect="1"/>
          </p:cNvPicPr>
          <p:nvPr/>
        </p:nvPicPr>
        <p:blipFill>
          <a:blip r:embed="rId2"/>
          <a:srcRect/>
          <a:stretch>
            <a:fillRect/>
          </a:stretch>
        </p:blipFill>
        <p:spPr bwMode="auto">
          <a:xfrm>
            <a:off x="5810250" y="438149"/>
            <a:ext cx="2724150" cy="2640013"/>
          </a:xfrm>
          <a:prstGeom prst="rect">
            <a:avLst/>
          </a:prstGeom>
          <a:noFill/>
          <a:ln w="9525">
            <a:noFill/>
            <a:miter lim="800000"/>
            <a:headEnd/>
            <a:tailEnd/>
          </a:ln>
        </p:spPr>
      </p:pic>
      <p:pic>
        <p:nvPicPr>
          <p:cNvPr id="58371" name="Picture 5" descr="11082011750.jpg"/>
          <p:cNvPicPr>
            <a:picLocks noChangeAspect="1"/>
          </p:cNvPicPr>
          <p:nvPr/>
        </p:nvPicPr>
        <p:blipFill>
          <a:blip r:embed="rId3"/>
          <a:srcRect/>
          <a:stretch>
            <a:fillRect/>
          </a:stretch>
        </p:blipFill>
        <p:spPr bwMode="auto">
          <a:xfrm>
            <a:off x="602704" y="3156858"/>
            <a:ext cx="7797894" cy="3182814"/>
          </a:xfrm>
          <a:prstGeom prst="rect">
            <a:avLst/>
          </a:prstGeom>
          <a:noFill/>
          <a:ln w="9525">
            <a:noFill/>
            <a:miter lim="800000"/>
            <a:headEnd/>
            <a:tailEnd/>
          </a:ln>
        </p:spPr>
      </p:pic>
      <p:sp>
        <p:nvSpPr>
          <p:cNvPr id="7" name="TextBox 6"/>
          <p:cNvSpPr txBox="1"/>
          <p:nvPr/>
        </p:nvSpPr>
        <p:spPr>
          <a:xfrm>
            <a:off x="609600" y="1066800"/>
            <a:ext cx="4724400" cy="1508125"/>
          </a:xfrm>
          <a:prstGeom prst="rect">
            <a:avLst/>
          </a:prstGeom>
          <a:noFill/>
        </p:spPr>
        <p:txBody>
          <a:bodyPr>
            <a:spAutoFit/>
          </a:bodyPr>
          <a:lstStyle/>
          <a:p>
            <a:pPr>
              <a:defRPr/>
            </a:pPr>
            <a:r>
              <a:rPr lang="en-US" sz="2800" dirty="0">
                <a:latin typeface="Arial" charset="0"/>
              </a:rPr>
              <a:t>Atomic Radius for FCC </a:t>
            </a:r>
          </a:p>
          <a:p>
            <a:pPr>
              <a:defRPr/>
            </a:pPr>
            <a:endParaRPr lang="en-US" sz="2800" dirty="0">
              <a:latin typeface="Arial" charset="0"/>
            </a:endParaRPr>
          </a:p>
          <a:p>
            <a:pPr algn="ctr">
              <a:defRPr/>
            </a:pPr>
            <a:r>
              <a:rPr lang="en-US" sz="3600" b="1" dirty="0">
                <a:solidFill>
                  <a:schemeClr val="accent6">
                    <a:lumMod val="75000"/>
                  </a:schemeClr>
                </a:solidFill>
                <a:latin typeface="Arial" charset="0"/>
              </a:rPr>
              <a:t>r = a x (2)</a:t>
            </a:r>
            <a:r>
              <a:rPr lang="en-US" sz="3600" b="1" baseline="30000" dirty="0">
                <a:solidFill>
                  <a:schemeClr val="accent6">
                    <a:lumMod val="75000"/>
                  </a:schemeClr>
                </a:solidFill>
                <a:latin typeface="Arial" charset="0"/>
              </a:rPr>
              <a:t>1/2</a:t>
            </a:r>
            <a:r>
              <a:rPr lang="en-US" sz="3600" b="1" dirty="0">
                <a:solidFill>
                  <a:schemeClr val="accent6">
                    <a:lumMod val="75000"/>
                  </a:schemeClr>
                </a:solidFill>
                <a:latin typeface="Arial" charset="0"/>
              </a:rPr>
              <a:t>/4</a:t>
            </a:r>
            <a:endParaRPr lang="en-US" sz="2800" b="1" dirty="0">
              <a:solidFill>
                <a:schemeClr val="accent6">
                  <a:lumMod val="75000"/>
                </a:schemeClr>
              </a:solidFill>
              <a:latin typeface="Arial"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2 Altbilgi Yer Tutucusu"/>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12" name="3 Slayt Numarası Yer Tutucusu"/>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3AF3F91-EA0F-49AF-B50A-268034CBB7BA}" type="slidenum">
              <a:rPr lang="en-IN" smtClean="0"/>
              <a:pPr>
                <a:defRPr/>
              </a:pPr>
              <a:t>31</a:t>
            </a:fld>
            <a:endParaRPr lang="en-US"/>
          </a:p>
        </p:txBody>
      </p:sp>
      <p:pic>
        <p:nvPicPr>
          <p:cNvPr id="5125" name="Picture 2"/>
          <p:cNvPicPr>
            <a:picLocks noChangeAspect="1" noChangeArrowheads="1"/>
          </p:cNvPicPr>
          <p:nvPr/>
        </p:nvPicPr>
        <p:blipFill>
          <a:blip r:embed="rId2">
            <a:lum bright="-6000" contrast="12000"/>
          </a:blip>
          <a:srcRect l="7996" t="9494" r="10670" b="108"/>
          <a:stretch>
            <a:fillRect/>
          </a:stretch>
        </p:blipFill>
        <p:spPr bwMode="auto">
          <a:xfrm>
            <a:off x="-44562" y="2001158"/>
            <a:ext cx="3889375" cy="3506787"/>
          </a:xfrm>
          <a:prstGeom prst="rect">
            <a:avLst/>
          </a:prstGeom>
          <a:noFill/>
          <a:ln w="9525">
            <a:noFill/>
            <a:miter lim="800000"/>
            <a:headEnd/>
            <a:tailEnd/>
          </a:ln>
        </p:spPr>
      </p:pic>
      <p:pic>
        <p:nvPicPr>
          <p:cNvPr id="5126" name="Picture 4" descr="chap3_slide6"/>
          <p:cNvPicPr>
            <a:picLocks noChangeAspect="1" noChangeArrowheads="1"/>
          </p:cNvPicPr>
          <p:nvPr/>
        </p:nvPicPr>
        <p:blipFill>
          <a:blip r:embed="rId3"/>
          <a:srcRect l="36942" t="59081" r="894" b="3877"/>
          <a:stretch>
            <a:fillRect/>
          </a:stretch>
        </p:blipFill>
        <p:spPr bwMode="auto">
          <a:xfrm>
            <a:off x="3851275" y="3860800"/>
            <a:ext cx="4968875" cy="2305050"/>
          </a:xfrm>
          <a:prstGeom prst="rect">
            <a:avLst/>
          </a:prstGeom>
          <a:noFill/>
          <a:ln w="9525">
            <a:noFill/>
            <a:miter lim="800000"/>
            <a:headEnd/>
            <a:tailEnd/>
          </a:ln>
        </p:spPr>
      </p:pic>
      <p:sp>
        <p:nvSpPr>
          <p:cNvPr id="5127" name="Text Box 5"/>
          <p:cNvSpPr txBox="1">
            <a:spLocks noChangeArrowheads="1"/>
          </p:cNvSpPr>
          <p:nvPr/>
        </p:nvSpPr>
        <p:spPr bwMode="auto">
          <a:xfrm>
            <a:off x="5364163" y="4502150"/>
            <a:ext cx="311150" cy="366713"/>
          </a:xfrm>
          <a:prstGeom prst="rect">
            <a:avLst/>
          </a:prstGeom>
          <a:solidFill>
            <a:schemeClr val="bg1"/>
          </a:solidFill>
          <a:ln w="9525">
            <a:noFill/>
            <a:miter lim="800000"/>
            <a:headEnd/>
            <a:tailEnd/>
          </a:ln>
        </p:spPr>
        <p:txBody>
          <a:bodyPr wrap="none">
            <a:spAutoFit/>
          </a:bodyPr>
          <a:lstStyle/>
          <a:p>
            <a:r>
              <a:rPr lang="tr-TR"/>
              <a:t>4</a:t>
            </a:r>
            <a:endParaRPr lang="en-US"/>
          </a:p>
        </p:txBody>
      </p:sp>
      <p:sp>
        <p:nvSpPr>
          <p:cNvPr id="5128" name="Text Box 6"/>
          <p:cNvSpPr txBox="1">
            <a:spLocks noChangeArrowheads="1"/>
          </p:cNvSpPr>
          <p:nvPr/>
        </p:nvSpPr>
        <p:spPr bwMode="auto">
          <a:xfrm>
            <a:off x="6084888" y="4572000"/>
            <a:ext cx="858837" cy="276225"/>
          </a:xfrm>
          <a:prstGeom prst="rect">
            <a:avLst/>
          </a:prstGeom>
          <a:solidFill>
            <a:schemeClr val="bg1"/>
          </a:solidFill>
          <a:ln w="9525">
            <a:noFill/>
            <a:miter lim="800000"/>
            <a:headEnd/>
            <a:tailEnd/>
          </a:ln>
        </p:spPr>
        <p:txBody>
          <a:bodyPr wrap="none" lIns="0" tIns="0" rIns="0" bIns="0">
            <a:spAutoFit/>
          </a:bodyPr>
          <a:lstStyle/>
          <a:p>
            <a:r>
              <a:rPr lang="tr-TR"/>
              <a:t>(0</a:t>
            </a:r>
            <a:r>
              <a:rPr lang="en-US"/>
              <a:t>.</a:t>
            </a:r>
            <a:r>
              <a:rPr lang="tr-TR"/>
              <a:t>353a)</a:t>
            </a:r>
            <a:endParaRPr lang="en-US"/>
          </a:p>
        </p:txBody>
      </p:sp>
      <p:grpSp>
        <p:nvGrpSpPr>
          <p:cNvPr id="2" name="Group 7"/>
          <p:cNvGrpSpPr>
            <a:grpSpLocks/>
          </p:cNvGrpSpPr>
          <p:nvPr/>
        </p:nvGrpSpPr>
        <p:grpSpPr bwMode="auto">
          <a:xfrm>
            <a:off x="4427538" y="2205038"/>
            <a:ext cx="3881437" cy="966787"/>
            <a:chOff x="2789" y="1823"/>
            <a:chExt cx="2445" cy="609"/>
          </a:xfrm>
        </p:grpSpPr>
        <p:graphicFrame>
          <p:nvGraphicFramePr>
            <p:cNvPr id="5122" name="Object 8"/>
            <p:cNvGraphicFramePr>
              <a:graphicFrameLocks noChangeAspect="1"/>
            </p:cNvGraphicFramePr>
            <p:nvPr/>
          </p:nvGraphicFramePr>
          <p:xfrm>
            <a:off x="2789" y="1823"/>
            <a:ext cx="2419" cy="609"/>
          </p:xfrm>
          <a:graphic>
            <a:graphicData uri="http://schemas.openxmlformats.org/presentationml/2006/ole">
              <mc:AlternateContent xmlns:mc="http://schemas.openxmlformats.org/markup-compatibility/2006">
                <mc:Choice xmlns:v="urn:schemas-microsoft-com:vml" Requires="v">
                  <p:oleObj r:id="rId4" imgW="63703200" imgH="10058400" progId="Equation.3">
                    <p:embed/>
                  </p:oleObj>
                </mc:Choice>
                <mc:Fallback>
                  <p:oleObj r:id="rId4" imgW="63703200" imgH="10058400" progId="Equation.3">
                    <p:embed/>
                    <p:pic>
                      <p:nvPicPr>
                        <p:cNvPr id="5122" name="Object 8"/>
                        <p:cNvPicPr>
                          <a:picLocks noChangeAspect="1" noChangeArrowheads="1"/>
                        </p:cNvPicPr>
                        <p:nvPr/>
                      </p:nvPicPr>
                      <p:blipFill>
                        <a:blip r:embed="rId5">
                          <a:extLst>
                            <a:ext uri="{28A0092B-C50C-407E-A947-70E740481C1C}">
                              <a14:useLocalDpi xmlns:a14="http://schemas.microsoft.com/office/drawing/2010/main" val="0"/>
                            </a:ext>
                          </a:extLst>
                        </a:blip>
                        <a:srcRect l="36874" b="-829"/>
                        <a:stretch>
                          <a:fillRect/>
                        </a:stretch>
                      </p:blipFill>
                      <p:spPr bwMode="auto">
                        <a:xfrm>
                          <a:off x="2789" y="1823"/>
                          <a:ext cx="2419" cy="6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1" name="Text Box 9"/>
            <p:cNvSpPr txBox="1">
              <a:spLocks noChangeArrowheads="1"/>
            </p:cNvSpPr>
            <p:nvPr/>
          </p:nvSpPr>
          <p:spPr bwMode="auto">
            <a:xfrm>
              <a:off x="3298" y="2097"/>
              <a:ext cx="262" cy="154"/>
            </a:xfrm>
            <a:prstGeom prst="rect">
              <a:avLst/>
            </a:prstGeom>
            <a:solidFill>
              <a:schemeClr val="bg1"/>
            </a:solidFill>
            <a:ln w="9525">
              <a:noFill/>
              <a:miter lim="800000"/>
              <a:headEnd/>
              <a:tailEnd/>
            </a:ln>
          </p:spPr>
          <p:txBody>
            <a:bodyPr wrap="none" lIns="0" tIns="0" rIns="0" bIns="0">
              <a:spAutoFit/>
            </a:bodyPr>
            <a:lstStyle/>
            <a:p>
              <a:r>
                <a:rPr lang="tr-TR" sz="1600"/>
                <a:t>FCC</a:t>
              </a:r>
              <a:endParaRPr lang="en-US" sz="1600"/>
            </a:p>
          </p:txBody>
        </p:sp>
        <p:sp>
          <p:nvSpPr>
            <p:cNvPr id="5132" name="Text Box 10"/>
            <p:cNvSpPr txBox="1">
              <a:spLocks noChangeArrowheads="1"/>
            </p:cNvSpPr>
            <p:nvPr/>
          </p:nvSpPr>
          <p:spPr bwMode="auto">
            <a:xfrm>
              <a:off x="4740" y="1933"/>
              <a:ext cx="494" cy="291"/>
            </a:xfrm>
            <a:prstGeom prst="rect">
              <a:avLst/>
            </a:prstGeom>
            <a:solidFill>
              <a:schemeClr val="bg1"/>
            </a:solidFill>
            <a:ln w="9525">
              <a:noFill/>
              <a:miter lim="800000"/>
              <a:headEnd/>
              <a:tailEnd/>
            </a:ln>
          </p:spPr>
          <p:txBody>
            <a:bodyPr wrap="none">
              <a:spAutoFit/>
            </a:bodyPr>
            <a:lstStyle/>
            <a:p>
              <a:r>
                <a:rPr lang="tr-TR" sz="2400"/>
                <a:t>0</a:t>
              </a:r>
              <a:r>
                <a:rPr lang="en-US" sz="2400"/>
                <a:t>.</a:t>
              </a:r>
              <a:r>
                <a:rPr lang="tr-TR" sz="2400"/>
                <a:t>74</a:t>
              </a:r>
              <a:endParaRPr lang="en-US" sz="2400"/>
            </a:p>
          </p:txBody>
        </p:sp>
      </p:grpSp>
      <p:sp>
        <p:nvSpPr>
          <p:cNvPr id="5130" name="Rectangle 11"/>
          <p:cNvSpPr>
            <a:spLocks noChangeArrowheads="1"/>
          </p:cNvSpPr>
          <p:nvPr/>
        </p:nvSpPr>
        <p:spPr bwMode="auto">
          <a:xfrm>
            <a:off x="1242219" y="551091"/>
            <a:ext cx="7158037" cy="601662"/>
          </a:xfrm>
          <a:prstGeom prst="rect">
            <a:avLst/>
          </a:prstGeom>
          <a:noFill/>
          <a:ln w="9525">
            <a:noFill/>
            <a:miter lim="800000"/>
            <a:headEnd/>
            <a:tailEnd/>
          </a:ln>
        </p:spPr>
        <p:txBody>
          <a:bodyPr anchor="b"/>
          <a:lstStyle/>
          <a:p>
            <a:r>
              <a:rPr lang="tr-TR" sz="3200" dirty="0">
                <a:solidFill>
                  <a:schemeClr val="tx2"/>
                </a:solidFill>
                <a:latin typeface="Verdana" pitchFamily="34" charset="0"/>
              </a:rPr>
              <a:t>Atomic Packing Factor of FCC</a:t>
            </a:r>
            <a:endParaRPr lang="en-US" sz="3200" dirty="0">
              <a:solidFill>
                <a:schemeClr val="tx2"/>
              </a:solidFill>
              <a:latin typeface="Verdana"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2 Altbilgi Yer Tutucusu"/>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9" name="3 Slayt Numarası Yer Tutucusu"/>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3AF3F91-EA0F-49AF-B50A-268034CBB7BA}" type="slidenum">
              <a:rPr lang="en-IN" smtClean="0"/>
              <a:pPr>
                <a:defRPr/>
              </a:pPr>
              <a:t>32</a:t>
            </a:fld>
            <a:endParaRPr lang="en-US"/>
          </a:p>
        </p:txBody>
      </p:sp>
      <p:sp>
        <p:nvSpPr>
          <p:cNvPr id="276482" name="Text Box 2"/>
          <p:cNvSpPr txBox="1">
            <a:spLocks noChangeArrowheads="1"/>
          </p:cNvSpPr>
          <p:nvPr/>
        </p:nvSpPr>
        <p:spPr bwMode="auto">
          <a:xfrm>
            <a:off x="755650" y="2309813"/>
            <a:ext cx="7467600" cy="1446212"/>
          </a:xfrm>
          <a:prstGeom prst="rect">
            <a:avLst/>
          </a:prstGeom>
          <a:noFill/>
          <a:ln w="9525">
            <a:noFill/>
            <a:miter lim="800000"/>
            <a:headEnd/>
            <a:tailEnd/>
          </a:ln>
        </p:spPr>
        <p:txBody>
          <a:bodyPr>
            <a:spAutoFit/>
          </a:bodyPr>
          <a:lstStyle/>
          <a:p>
            <a:pPr eaLnBrk="0" hangingPunct="0"/>
            <a:r>
              <a:rPr lang="en-US" sz="2200"/>
              <a:t>Atoms	     	Shared Between:	Each atom counts:</a:t>
            </a:r>
          </a:p>
          <a:p>
            <a:pPr eaLnBrk="0" hangingPunct="0"/>
            <a:r>
              <a:rPr lang="en-US" sz="2200"/>
              <a:t>corner		8 cells			1/8</a:t>
            </a:r>
          </a:p>
          <a:p>
            <a:pPr eaLnBrk="0" hangingPunct="0"/>
            <a:r>
              <a:rPr lang="en-US" sz="2200"/>
              <a:t>face centre	2 cells			1/2</a:t>
            </a:r>
          </a:p>
          <a:p>
            <a:pPr eaLnBrk="0" hangingPunct="0"/>
            <a:r>
              <a:rPr lang="en-US" sz="2200"/>
              <a:t>body centre	1 cell			1</a:t>
            </a:r>
          </a:p>
        </p:txBody>
      </p:sp>
      <p:sp>
        <p:nvSpPr>
          <p:cNvPr id="276483" name="Text Box 3"/>
          <p:cNvSpPr txBox="1">
            <a:spLocks noChangeArrowheads="1"/>
          </p:cNvSpPr>
          <p:nvPr/>
        </p:nvSpPr>
        <p:spPr bwMode="auto">
          <a:xfrm>
            <a:off x="774700" y="4167188"/>
            <a:ext cx="7975600" cy="1631950"/>
          </a:xfrm>
          <a:prstGeom prst="rect">
            <a:avLst/>
          </a:prstGeom>
          <a:noFill/>
          <a:ln w="9525">
            <a:noFill/>
            <a:miter lim="800000"/>
            <a:headEnd/>
            <a:tailEnd/>
          </a:ln>
        </p:spPr>
        <p:txBody>
          <a:bodyPr>
            <a:spAutoFit/>
          </a:bodyPr>
          <a:lstStyle/>
          <a:p>
            <a:pPr eaLnBrk="0" hangingPunct="0"/>
            <a:endParaRPr lang="en-US" sz="2000" dirty="0"/>
          </a:p>
          <a:p>
            <a:pPr eaLnBrk="0" hangingPunct="0"/>
            <a:r>
              <a:rPr lang="en-US" sz="2000" dirty="0"/>
              <a:t>lattice type			cell contents</a:t>
            </a:r>
          </a:p>
          <a:p>
            <a:pPr eaLnBrk="0" hangingPunct="0"/>
            <a:r>
              <a:rPr lang="en-US" sz="2000" dirty="0"/>
              <a:t>P				1   	[=8 x 1/8]</a:t>
            </a:r>
          </a:p>
          <a:p>
            <a:pPr eaLnBrk="0" hangingPunct="0"/>
            <a:r>
              <a:rPr lang="en-US" sz="2000" dirty="0"/>
              <a:t>I				2   	[=(8 x 1/8) + (1 x 1)]</a:t>
            </a:r>
          </a:p>
          <a:p>
            <a:pPr eaLnBrk="0" hangingPunct="0"/>
            <a:r>
              <a:rPr lang="en-US" sz="2000" dirty="0"/>
              <a:t>F				4  	[=(8 x 1/8) + (6 x 1/2)]</a:t>
            </a:r>
          </a:p>
        </p:txBody>
      </p:sp>
      <p:sp>
        <p:nvSpPr>
          <p:cNvPr id="59398" name="Rectangle 6"/>
          <p:cNvSpPr>
            <a:spLocks noChangeArrowheads="1"/>
          </p:cNvSpPr>
          <p:nvPr/>
        </p:nvSpPr>
        <p:spPr bwMode="auto">
          <a:xfrm>
            <a:off x="976313" y="652463"/>
            <a:ext cx="7772400" cy="749300"/>
          </a:xfrm>
          <a:prstGeom prst="rect">
            <a:avLst/>
          </a:prstGeom>
          <a:noFill/>
          <a:ln w="9525">
            <a:noFill/>
            <a:miter lim="800000"/>
            <a:headEnd/>
            <a:tailEnd/>
          </a:ln>
        </p:spPr>
        <p:txBody>
          <a:bodyPr anchor="ctr"/>
          <a:lstStyle/>
          <a:p>
            <a:pPr algn="ctr">
              <a:lnSpc>
                <a:spcPct val="85000"/>
              </a:lnSpc>
            </a:pPr>
            <a:r>
              <a:rPr lang="en-US" sz="3600" dirty="0">
                <a:solidFill>
                  <a:schemeClr val="tx2"/>
                </a:solidFill>
                <a:latin typeface="Verdana" pitchFamily="34" charset="0"/>
              </a:rPr>
              <a:t>Unit cell contents</a:t>
            </a:r>
            <a:endParaRPr lang="en-US" sz="2800" dirty="0">
              <a:solidFill>
                <a:schemeClr val="tx2"/>
              </a:solidFill>
              <a:latin typeface="Verdana" pitchFamily="34" charset="0"/>
            </a:endParaRPr>
          </a:p>
        </p:txBody>
      </p:sp>
      <p:sp>
        <p:nvSpPr>
          <p:cNvPr id="59399" name="Rectangle 7"/>
          <p:cNvSpPr>
            <a:spLocks noChangeArrowheads="1"/>
          </p:cNvSpPr>
          <p:nvPr/>
        </p:nvSpPr>
        <p:spPr bwMode="auto">
          <a:xfrm>
            <a:off x="1106488" y="1627188"/>
            <a:ext cx="6778625" cy="457200"/>
          </a:xfrm>
          <a:prstGeom prst="rect">
            <a:avLst/>
          </a:prstGeom>
          <a:noFill/>
          <a:ln w="9525">
            <a:noFill/>
            <a:miter lim="800000"/>
            <a:headEnd/>
            <a:tailEnd/>
          </a:ln>
        </p:spPr>
        <p:txBody>
          <a:bodyPr wrap="none">
            <a:spAutoFit/>
          </a:bodyPr>
          <a:lstStyle/>
          <a:p>
            <a:r>
              <a:rPr lang="en-US" sz="2400">
                <a:solidFill>
                  <a:schemeClr val="tx2"/>
                </a:solidFill>
              </a:rPr>
              <a:t>Counting the number of atoms </a:t>
            </a:r>
            <a:r>
              <a:rPr lang="en-US" sz="2400" u="sng">
                <a:solidFill>
                  <a:schemeClr val="tx2"/>
                </a:solidFill>
              </a:rPr>
              <a:t>within</a:t>
            </a:r>
            <a:r>
              <a:rPr lang="en-US" sz="2400">
                <a:solidFill>
                  <a:schemeClr val="tx2"/>
                </a:solidFill>
              </a:rPr>
              <a:t> the unit cell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8">
                                            <p:txEl>
                                              <p:pRg st="0" end="0"/>
                                            </p:txEl>
                                          </p:spTgt>
                                        </p:tgtEl>
                                        <p:attrNameLst>
                                          <p:attrName>style.visibility</p:attrName>
                                        </p:attrNameLst>
                                      </p:cBhvr>
                                      <p:to>
                                        <p:strVal val="visible"/>
                                      </p:to>
                                    </p:set>
                                    <p:anim calcmode="lin" valueType="num">
                                      <p:cBhvr additive="base">
                                        <p:cTn id="7" dur="500" fill="hold"/>
                                        <p:tgtEl>
                                          <p:spTgt spid="593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9399">
                                            <p:txEl>
                                              <p:pRg st="0" end="0"/>
                                            </p:txEl>
                                          </p:spTgt>
                                        </p:tgtEl>
                                        <p:attrNameLst>
                                          <p:attrName>style.visibility</p:attrName>
                                        </p:attrNameLst>
                                      </p:cBhvr>
                                      <p:to>
                                        <p:strVal val="visible"/>
                                      </p:to>
                                    </p:set>
                                    <p:animEffect transition="in" filter="wipe(down)">
                                      <p:cBhvr>
                                        <p:cTn id="13" dur="500"/>
                                        <p:tgtEl>
                                          <p:spTgt spid="5939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76482">
                                            <p:txEl>
                                              <p:pRg st="0" end="0"/>
                                            </p:txEl>
                                          </p:spTgt>
                                        </p:tgtEl>
                                        <p:attrNameLst>
                                          <p:attrName>style.visibility</p:attrName>
                                        </p:attrNameLst>
                                      </p:cBhvr>
                                      <p:to>
                                        <p:strVal val="visible"/>
                                      </p:to>
                                    </p:set>
                                    <p:animEffect transition="in" filter="wipe(down)">
                                      <p:cBhvr>
                                        <p:cTn id="18" dur="500"/>
                                        <p:tgtEl>
                                          <p:spTgt spid="276482">
                                            <p:txEl>
                                              <p:pRg st="0" end="0"/>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76482">
                                            <p:txEl>
                                              <p:pRg st="1" end="1"/>
                                            </p:txEl>
                                          </p:spTgt>
                                        </p:tgtEl>
                                        <p:attrNameLst>
                                          <p:attrName>style.visibility</p:attrName>
                                        </p:attrNameLst>
                                      </p:cBhvr>
                                      <p:to>
                                        <p:strVal val="visible"/>
                                      </p:to>
                                    </p:set>
                                    <p:animEffect transition="in" filter="wipe(down)">
                                      <p:cBhvr>
                                        <p:cTn id="21" dur="500"/>
                                        <p:tgtEl>
                                          <p:spTgt spid="276482">
                                            <p:txEl>
                                              <p:pRg st="1" end="1"/>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76482">
                                            <p:txEl>
                                              <p:pRg st="2" end="2"/>
                                            </p:txEl>
                                          </p:spTgt>
                                        </p:tgtEl>
                                        <p:attrNameLst>
                                          <p:attrName>style.visibility</p:attrName>
                                        </p:attrNameLst>
                                      </p:cBhvr>
                                      <p:to>
                                        <p:strVal val="visible"/>
                                      </p:to>
                                    </p:set>
                                    <p:animEffect transition="in" filter="wipe(down)">
                                      <p:cBhvr>
                                        <p:cTn id="24" dur="500"/>
                                        <p:tgtEl>
                                          <p:spTgt spid="276482">
                                            <p:txEl>
                                              <p:pRg st="2" end="2"/>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76482">
                                            <p:txEl>
                                              <p:pRg st="3" end="3"/>
                                            </p:txEl>
                                          </p:spTgt>
                                        </p:tgtEl>
                                        <p:attrNameLst>
                                          <p:attrName>style.visibility</p:attrName>
                                        </p:attrNameLst>
                                      </p:cBhvr>
                                      <p:to>
                                        <p:strVal val="visible"/>
                                      </p:to>
                                    </p:set>
                                    <p:animEffect transition="in" filter="wipe(down)">
                                      <p:cBhvr>
                                        <p:cTn id="27" dur="500"/>
                                        <p:tgtEl>
                                          <p:spTgt spid="27648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76483">
                                            <p:txEl>
                                              <p:pRg st="1" end="1"/>
                                            </p:txEl>
                                          </p:spTgt>
                                        </p:tgtEl>
                                        <p:attrNameLst>
                                          <p:attrName>style.visibility</p:attrName>
                                        </p:attrNameLst>
                                      </p:cBhvr>
                                      <p:to>
                                        <p:strVal val="visible"/>
                                      </p:to>
                                    </p:set>
                                    <p:animEffect transition="in" filter="wipe(down)">
                                      <p:cBhvr>
                                        <p:cTn id="32" dur="500"/>
                                        <p:tgtEl>
                                          <p:spTgt spid="276483">
                                            <p:txEl>
                                              <p:pRg st="1" end="1"/>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76483">
                                            <p:txEl>
                                              <p:pRg st="2" end="2"/>
                                            </p:txEl>
                                          </p:spTgt>
                                        </p:tgtEl>
                                        <p:attrNameLst>
                                          <p:attrName>style.visibility</p:attrName>
                                        </p:attrNameLst>
                                      </p:cBhvr>
                                      <p:to>
                                        <p:strVal val="visible"/>
                                      </p:to>
                                    </p:set>
                                    <p:animEffect transition="in" filter="wipe(down)">
                                      <p:cBhvr>
                                        <p:cTn id="35" dur="500"/>
                                        <p:tgtEl>
                                          <p:spTgt spid="276483">
                                            <p:txEl>
                                              <p:pRg st="2" end="2"/>
                                            </p:txEl>
                                          </p:spTgt>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276483">
                                            <p:txEl>
                                              <p:pRg st="3" end="3"/>
                                            </p:txEl>
                                          </p:spTgt>
                                        </p:tgtEl>
                                        <p:attrNameLst>
                                          <p:attrName>style.visibility</p:attrName>
                                        </p:attrNameLst>
                                      </p:cBhvr>
                                      <p:to>
                                        <p:strVal val="visible"/>
                                      </p:to>
                                    </p:set>
                                    <p:animEffect transition="in" filter="wipe(down)">
                                      <p:cBhvr>
                                        <p:cTn id="38" dur="500"/>
                                        <p:tgtEl>
                                          <p:spTgt spid="276483">
                                            <p:txEl>
                                              <p:pRg st="3" end="3"/>
                                            </p:txEl>
                                          </p:spTgt>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276483">
                                            <p:txEl>
                                              <p:pRg st="4" end="4"/>
                                            </p:txEl>
                                          </p:spTgt>
                                        </p:tgtEl>
                                        <p:attrNameLst>
                                          <p:attrName>style.visibility</p:attrName>
                                        </p:attrNameLst>
                                      </p:cBhvr>
                                      <p:to>
                                        <p:strVal val="visible"/>
                                      </p:to>
                                    </p:set>
                                    <p:animEffect transition="in" filter="wipe(down)">
                                      <p:cBhvr>
                                        <p:cTn id="41" dur="500"/>
                                        <p:tgtEl>
                                          <p:spTgt spid="276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2" grpId="0" build="allAtOnce"/>
      <p:bldP spid="276483" grpId="0" build="allAtOnce"/>
      <p:bldP spid="59398" grpId="0" build="allAtOnce"/>
      <p:bldP spid="59399"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6 Altbilgi Yer Tutucusu"/>
          <p:cNvSpPr>
            <a:spLocks noGrp="1"/>
          </p:cNvSpPr>
          <p:nvPr>
            <p:ph type="ftr" sz="quarter" idx="11"/>
          </p:nvPr>
        </p:nvSpPr>
        <p:spPr/>
        <p:txBody>
          <a:bodyPr/>
          <a:lstStyle/>
          <a:p>
            <a:pPr>
              <a:defRPr/>
            </a:pPr>
            <a:endParaRPr lang="en-US" dirty="0"/>
          </a:p>
        </p:txBody>
      </p:sp>
      <p:sp>
        <p:nvSpPr>
          <p:cNvPr id="21" name="7 Slayt Numarası Yer Tutucusu"/>
          <p:cNvSpPr>
            <a:spLocks noGrp="1"/>
          </p:cNvSpPr>
          <p:nvPr>
            <p:ph type="sldNum" sz="quarter" idx="12"/>
          </p:nvPr>
        </p:nvSpPr>
        <p:spPr/>
        <p:txBody>
          <a:bodyPr/>
          <a:lstStyle/>
          <a:p>
            <a:pPr>
              <a:defRPr/>
            </a:pPr>
            <a:fld id="{FB9FC679-2044-4321-9FC9-8F82D3847560}" type="slidenum">
              <a:rPr lang="en-US"/>
              <a:pPr>
                <a:defRPr/>
              </a:pPr>
              <a:t>4</a:t>
            </a:fld>
            <a:endParaRPr lang="en-US"/>
          </a:p>
        </p:txBody>
      </p:sp>
      <p:sp>
        <p:nvSpPr>
          <p:cNvPr id="10247" name="Rectangle 5"/>
          <p:cNvSpPr>
            <a:spLocks noGrp="1" noChangeArrowheads="1"/>
          </p:cNvSpPr>
          <p:nvPr>
            <p:ph type="title"/>
          </p:nvPr>
        </p:nvSpPr>
        <p:spPr>
          <a:xfrm>
            <a:off x="1513511" y="489098"/>
            <a:ext cx="7158037" cy="749301"/>
          </a:xfrm>
        </p:spPr>
        <p:txBody>
          <a:bodyPr/>
          <a:lstStyle/>
          <a:p>
            <a:pPr algn="ctr" eaLnBrk="1" hangingPunct="1"/>
            <a:r>
              <a:rPr lang="en-GB" sz="3200" dirty="0">
                <a:latin typeface="Verdana" pitchFamily="34" charset="0"/>
              </a:rPr>
              <a:t>Negative directions</a:t>
            </a:r>
          </a:p>
        </p:txBody>
      </p:sp>
      <p:sp>
        <p:nvSpPr>
          <p:cNvPr id="10248" name="Rectangle 6"/>
          <p:cNvSpPr>
            <a:spLocks noGrp="1" noChangeArrowheads="1"/>
          </p:cNvSpPr>
          <p:nvPr>
            <p:ph type="body" sz="half" idx="1"/>
          </p:nvPr>
        </p:nvSpPr>
        <p:spPr>
          <a:xfrm>
            <a:off x="250825" y="1557338"/>
            <a:ext cx="4465638" cy="5040312"/>
          </a:xfrm>
        </p:spPr>
        <p:txBody>
          <a:bodyPr/>
          <a:lstStyle/>
          <a:p>
            <a:pPr algn="just" eaLnBrk="1" hangingPunct="1"/>
            <a:r>
              <a:rPr lang="en-GB" sz="2800" dirty="0"/>
              <a:t>When we write the direction</a:t>
            </a:r>
            <a:r>
              <a:rPr lang="en-GB" sz="3600" dirty="0"/>
              <a:t> </a:t>
            </a:r>
            <a:r>
              <a:rPr lang="en-GB" sz="2800" dirty="0">
                <a:sym typeface="Arial Alternative" pitchFamily="49" charset="2"/>
              </a:rPr>
              <a:t>[n</a:t>
            </a:r>
            <a:r>
              <a:rPr lang="en-GB" sz="2800" baseline="-25000" dirty="0">
                <a:sym typeface="Arial Alternative" pitchFamily="49" charset="2"/>
              </a:rPr>
              <a:t>1</a:t>
            </a:r>
            <a:r>
              <a:rPr lang="en-GB" sz="2800" dirty="0">
                <a:sym typeface="Arial Alternative" pitchFamily="49" charset="2"/>
              </a:rPr>
              <a:t>n</a:t>
            </a:r>
            <a:r>
              <a:rPr lang="en-GB" sz="2800" baseline="-25000" dirty="0">
                <a:sym typeface="Arial Alternative" pitchFamily="49" charset="2"/>
              </a:rPr>
              <a:t>2</a:t>
            </a:r>
            <a:r>
              <a:rPr lang="en-GB" sz="2800" dirty="0">
                <a:sym typeface="Arial Alternative" pitchFamily="49" charset="2"/>
              </a:rPr>
              <a:t>n</a:t>
            </a:r>
            <a:r>
              <a:rPr lang="en-GB" sz="2800" baseline="-25000" dirty="0">
                <a:sym typeface="Arial Alternative" pitchFamily="49" charset="2"/>
              </a:rPr>
              <a:t>3</a:t>
            </a:r>
            <a:r>
              <a:rPr lang="en-GB" sz="2800" dirty="0">
                <a:sym typeface="Arial Alternative" pitchFamily="49" charset="2"/>
              </a:rPr>
              <a:t>] depend on the origin, negative directions can be written as </a:t>
            </a:r>
            <a:endParaRPr lang="tr-TR" sz="2800" dirty="0">
              <a:sym typeface="Arial Alternative" pitchFamily="49" charset="2"/>
            </a:endParaRPr>
          </a:p>
          <a:p>
            <a:pPr algn="just" eaLnBrk="1" hangingPunct="1"/>
            <a:endParaRPr lang="tr-TR" sz="2800" dirty="0">
              <a:sym typeface="Arial Alternative" pitchFamily="49" charset="2"/>
            </a:endParaRPr>
          </a:p>
          <a:p>
            <a:pPr algn="just" eaLnBrk="1" hangingPunct="1"/>
            <a:r>
              <a:rPr lang="en-GB" sz="2800" dirty="0"/>
              <a:t>R = n</a:t>
            </a:r>
            <a:r>
              <a:rPr lang="en-GB" sz="2800" baseline="-25000" dirty="0"/>
              <a:t>1</a:t>
            </a:r>
            <a:r>
              <a:rPr lang="en-GB" sz="2800" dirty="0"/>
              <a:t> a + n</a:t>
            </a:r>
            <a:r>
              <a:rPr lang="en-GB" sz="2800" baseline="-25000" dirty="0"/>
              <a:t>2</a:t>
            </a:r>
            <a:r>
              <a:rPr lang="en-GB" sz="2800" dirty="0"/>
              <a:t> b + n</a:t>
            </a:r>
            <a:r>
              <a:rPr lang="en-GB" sz="2800" baseline="-25000" dirty="0"/>
              <a:t>3</a:t>
            </a:r>
            <a:r>
              <a:rPr lang="en-GB" sz="2800" dirty="0"/>
              <a:t>c</a:t>
            </a:r>
          </a:p>
          <a:p>
            <a:pPr algn="ctr" eaLnBrk="1" hangingPunct="1">
              <a:buFont typeface="Wingdings" pitchFamily="2" charset="2"/>
              <a:buNone/>
            </a:pPr>
            <a:endParaRPr lang="en-GB" sz="600" dirty="0"/>
          </a:p>
          <a:p>
            <a:pPr eaLnBrk="1" hangingPunct="1">
              <a:buFont typeface="Wingdings" pitchFamily="2" charset="2"/>
              <a:buNone/>
            </a:pPr>
            <a:r>
              <a:rPr lang="en-GB" sz="2800" dirty="0"/>
              <a:t>Direction must be </a:t>
            </a:r>
          </a:p>
          <a:p>
            <a:pPr eaLnBrk="1" hangingPunct="1">
              <a:buFont typeface="Wingdings" pitchFamily="2" charset="2"/>
              <a:buNone/>
            </a:pPr>
            <a:r>
              <a:rPr lang="en-GB" sz="2800" dirty="0"/>
              <a:t>		smallest integers.</a:t>
            </a:r>
          </a:p>
          <a:p>
            <a:pPr algn="just" eaLnBrk="1" hangingPunct="1"/>
            <a:endParaRPr lang="en-GB" sz="2800" dirty="0">
              <a:sym typeface="Arial Alternative" pitchFamily="49" charset="2"/>
            </a:endParaRPr>
          </a:p>
        </p:txBody>
      </p:sp>
      <p:sp>
        <p:nvSpPr>
          <p:cNvPr id="10249" name="Text Box 7"/>
          <p:cNvSpPr txBox="1">
            <a:spLocks noChangeArrowheads="1"/>
          </p:cNvSpPr>
          <p:nvPr/>
        </p:nvSpPr>
        <p:spPr bwMode="auto">
          <a:xfrm>
            <a:off x="7778750" y="4572000"/>
            <a:ext cx="1365250" cy="366713"/>
          </a:xfrm>
          <a:prstGeom prst="rect">
            <a:avLst/>
          </a:prstGeom>
          <a:noFill/>
          <a:ln w="9525">
            <a:noFill/>
            <a:miter lim="800000"/>
            <a:headEnd/>
            <a:tailEnd/>
          </a:ln>
        </p:spPr>
        <p:txBody>
          <a:bodyPr wrap="none">
            <a:spAutoFit/>
          </a:bodyPr>
          <a:lstStyle/>
          <a:p>
            <a:r>
              <a:rPr lang="tr-TR">
                <a:latin typeface="Arial" charset="0"/>
              </a:rPr>
              <a:t>Y direction</a:t>
            </a:r>
            <a:endParaRPr lang="en-US">
              <a:latin typeface="Arial" charset="0"/>
            </a:endParaRPr>
          </a:p>
        </p:txBody>
      </p:sp>
      <p:grpSp>
        <p:nvGrpSpPr>
          <p:cNvPr id="2" name="Group 8"/>
          <p:cNvGrpSpPr>
            <a:grpSpLocks/>
          </p:cNvGrpSpPr>
          <p:nvPr/>
        </p:nvGrpSpPr>
        <p:grpSpPr bwMode="auto">
          <a:xfrm>
            <a:off x="4710735" y="1844824"/>
            <a:ext cx="4281488" cy="3681412"/>
            <a:chOff x="2814" y="1383"/>
            <a:chExt cx="2697" cy="2319"/>
          </a:xfrm>
        </p:grpSpPr>
        <p:sp>
          <p:nvSpPr>
            <p:cNvPr id="10252" name="Rectangle 9"/>
            <p:cNvSpPr>
              <a:spLocks noChangeArrowheads="1"/>
            </p:cNvSpPr>
            <p:nvPr/>
          </p:nvSpPr>
          <p:spPr bwMode="auto">
            <a:xfrm>
              <a:off x="3778" y="2185"/>
              <a:ext cx="990" cy="946"/>
            </a:xfrm>
            <a:prstGeom prst="rect">
              <a:avLst/>
            </a:prstGeom>
            <a:solidFill>
              <a:schemeClr val="bg1"/>
            </a:solidFill>
            <a:ln w="9525">
              <a:miter lim="800000"/>
              <a:headEnd/>
              <a:tailEnd/>
            </a:ln>
            <a:scene3d>
              <a:camera prst="legacyObliqueTopRight">
                <a:rot lat="21299991" lon="300000" rev="0"/>
              </a:camera>
              <a:lightRig rig="legacyFlat3" dir="t"/>
            </a:scene3d>
            <a:sp3d extrusionH="1801800" prstMaterial="legacyWireframe">
              <a:bevelT w="13500" h="13500" prst="angle"/>
              <a:bevelB w="13500" h="13500" prst="angle"/>
              <a:extrusionClr>
                <a:schemeClr val="bg1"/>
              </a:extrusionClr>
            </a:sp3d>
          </p:spPr>
          <p:txBody>
            <a:bodyPr wrap="none" anchor="ctr">
              <a:flatTx/>
            </a:bodyPr>
            <a:lstStyle/>
            <a:p>
              <a:endParaRPr lang="tr-TR"/>
            </a:p>
          </p:txBody>
        </p:sp>
        <p:sp>
          <p:nvSpPr>
            <p:cNvPr id="10253" name="Line 10"/>
            <p:cNvSpPr>
              <a:spLocks noChangeShapeType="1"/>
            </p:cNvSpPr>
            <p:nvPr/>
          </p:nvSpPr>
          <p:spPr bwMode="auto">
            <a:xfrm flipH="1">
              <a:off x="3539" y="2674"/>
              <a:ext cx="990" cy="620"/>
            </a:xfrm>
            <a:prstGeom prst="line">
              <a:avLst/>
            </a:prstGeom>
            <a:noFill/>
            <a:ln w="38100">
              <a:solidFill>
                <a:srgbClr val="FF0000"/>
              </a:solidFill>
              <a:round/>
              <a:headEnd type="triangle" w="med" len="med"/>
              <a:tailEnd type="triangle" w="med" len="med"/>
            </a:ln>
          </p:spPr>
          <p:txBody>
            <a:bodyPr/>
            <a:lstStyle/>
            <a:p>
              <a:endParaRPr lang="en-IN"/>
            </a:p>
          </p:txBody>
        </p:sp>
        <p:sp>
          <p:nvSpPr>
            <p:cNvPr id="10254" name="Line 11"/>
            <p:cNvSpPr>
              <a:spLocks noChangeShapeType="1"/>
            </p:cNvSpPr>
            <p:nvPr/>
          </p:nvSpPr>
          <p:spPr bwMode="auto">
            <a:xfrm>
              <a:off x="3424" y="2840"/>
              <a:ext cx="2087" cy="0"/>
            </a:xfrm>
            <a:prstGeom prst="line">
              <a:avLst/>
            </a:prstGeom>
            <a:noFill/>
            <a:ln w="38100">
              <a:solidFill>
                <a:srgbClr val="0000FF"/>
              </a:solidFill>
              <a:round/>
              <a:headEnd type="triangle" w="med" len="med"/>
              <a:tailEnd type="triangle" w="med" len="med"/>
            </a:ln>
          </p:spPr>
          <p:txBody>
            <a:bodyPr/>
            <a:lstStyle/>
            <a:p>
              <a:endParaRPr lang="en-IN"/>
            </a:p>
          </p:txBody>
        </p:sp>
        <p:sp>
          <p:nvSpPr>
            <p:cNvPr id="10255" name="Line 12"/>
            <p:cNvSpPr>
              <a:spLocks noChangeShapeType="1"/>
            </p:cNvSpPr>
            <p:nvPr/>
          </p:nvSpPr>
          <p:spPr bwMode="auto">
            <a:xfrm flipH="1">
              <a:off x="4277" y="1610"/>
              <a:ext cx="33" cy="1859"/>
            </a:xfrm>
            <a:prstGeom prst="line">
              <a:avLst/>
            </a:prstGeom>
            <a:noFill/>
            <a:ln w="38100">
              <a:solidFill>
                <a:schemeClr val="accent1"/>
              </a:solidFill>
              <a:round/>
              <a:headEnd type="triangle" w="med" len="med"/>
              <a:tailEnd type="triangle" w="med" len="med"/>
            </a:ln>
          </p:spPr>
          <p:txBody>
            <a:bodyPr/>
            <a:lstStyle/>
            <a:p>
              <a:endParaRPr lang="en-IN"/>
            </a:p>
          </p:txBody>
        </p:sp>
        <p:sp>
          <p:nvSpPr>
            <p:cNvPr id="10256" name="Text Box 13"/>
            <p:cNvSpPr txBox="1">
              <a:spLocks noChangeArrowheads="1"/>
            </p:cNvSpPr>
            <p:nvPr/>
          </p:nvSpPr>
          <p:spPr bwMode="auto">
            <a:xfrm>
              <a:off x="3470" y="2545"/>
              <a:ext cx="834" cy="250"/>
            </a:xfrm>
            <a:prstGeom prst="rect">
              <a:avLst/>
            </a:prstGeom>
            <a:noFill/>
            <a:ln w="9525">
              <a:noFill/>
              <a:miter lim="800000"/>
              <a:headEnd/>
              <a:tailEnd/>
            </a:ln>
          </p:spPr>
          <p:txBody>
            <a:bodyPr wrap="none">
              <a:spAutoFit/>
            </a:bodyPr>
            <a:lstStyle/>
            <a:p>
              <a:r>
                <a:rPr lang="tr-TR" sz="2000">
                  <a:latin typeface="Arial" charset="0"/>
                </a:rPr>
                <a:t>(origin) O</a:t>
              </a:r>
              <a:endParaRPr lang="en-US" sz="2000">
                <a:latin typeface="Arial" charset="0"/>
              </a:endParaRPr>
            </a:p>
          </p:txBody>
        </p:sp>
        <p:sp>
          <p:nvSpPr>
            <p:cNvPr id="10257" name="Text Box 14"/>
            <p:cNvSpPr txBox="1">
              <a:spLocks noChangeArrowheads="1"/>
            </p:cNvSpPr>
            <p:nvPr/>
          </p:nvSpPr>
          <p:spPr bwMode="auto">
            <a:xfrm>
              <a:off x="2814" y="2836"/>
              <a:ext cx="948" cy="231"/>
            </a:xfrm>
            <a:prstGeom prst="rect">
              <a:avLst/>
            </a:prstGeom>
            <a:noFill/>
            <a:ln w="9525">
              <a:noFill/>
              <a:miter lim="800000"/>
              <a:headEnd/>
              <a:tailEnd/>
            </a:ln>
          </p:spPr>
          <p:txBody>
            <a:bodyPr wrap="none">
              <a:spAutoFit/>
            </a:bodyPr>
            <a:lstStyle/>
            <a:p>
              <a:r>
                <a:rPr lang="tr-TR">
                  <a:latin typeface="Arial" charset="0"/>
                </a:rPr>
                <a:t>- Y direction</a:t>
              </a:r>
              <a:endParaRPr lang="en-US">
                <a:latin typeface="Arial" charset="0"/>
              </a:endParaRPr>
            </a:p>
          </p:txBody>
        </p:sp>
        <p:sp>
          <p:nvSpPr>
            <p:cNvPr id="10258" name="Text Box 15"/>
            <p:cNvSpPr txBox="1">
              <a:spLocks noChangeArrowheads="1"/>
            </p:cNvSpPr>
            <p:nvPr/>
          </p:nvSpPr>
          <p:spPr bwMode="auto">
            <a:xfrm>
              <a:off x="2995" y="3288"/>
              <a:ext cx="860" cy="231"/>
            </a:xfrm>
            <a:prstGeom prst="rect">
              <a:avLst/>
            </a:prstGeom>
            <a:noFill/>
            <a:ln w="9525">
              <a:noFill/>
              <a:miter lim="800000"/>
              <a:headEnd/>
              <a:tailEnd/>
            </a:ln>
          </p:spPr>
          <p:txBody>
            <a:bodyPr wrap="none">
              <a:spAutoFit/>
            </a:bodyPr>
            <a:lstStyle/>
            <a:p>
              <a:r>
                <a:rPr lang="tr-TR">
                  <a:latin typeface="Arial" charset="0"/>
                </a:rPr>
                <a:t>X direction</a:t>
              </a:r>
              <a:endParaRPr lang="en-US">
                <a:latin typeface="Arial" charset="0"/>
              </a:endParaRPr>
            </a:p>
          </p:txBody>
        </p:sp>
        <p:sp>
          <p:nvSpPr>
            <p:cNvPr id="10259" name="Text Box 16"/>
            <p:cNvSpPr txBox="1">
              <a:spLocks noChangeArrowheads="1"/>
            </p:cNvSpPr>
            <p:nvPr/>
          </p:nvSpPr>
          <p:spPr bwMode="auto">
            <a:xfrm>
              <a:off x="4361" y="2426"/>
              <a:ext cx="948" cy="231"/>
            </a:xfrm>
            <a:prstGeom prst="rect">
              <a:avLst/>
            </a:prstGeom>
            <a:noFill/>
            <a:ln w="9525">
              <a:noFill/>
              <a:miter lim="800000"/>
              <a:headEnd/>
              <a:tailEnd/>
            </a:ln>
          </p:spPr>
          <p:txBody>
            <a:bodyPr wrap="none">
              <a:spAutoFit/>
            </a:bodyPr>
            <a:lstStyle/>
            <a:p>
              <a:r>
                <a:rPr lang="tr-TR">
                  <a:latin typeface="Arial" charset="0"/>
                </a:rPr>
                <a:t>- X direction</a:t>
              </a:r>
              <a:endParaRPr lang="en-US">
                <a:latin typeface="Arial" charset="0"/>
              </a:endParaRPr>
            </a:p>
          </p:txBody>
        </p:sp>
        <p:sp>
          <p:nvSpPr>
            <p:cNvPr id="10260" name="Text Box 17"/>
            <p:cNvSpPr txBox="1">
              <a:spLocks noChangeArrowheads="1"/>
            </p:cNvSpPr>
            <p:nvPr/>
          </p:nvSpPr>
          <p:spPr bwMode="auto">
            <a:xfrm>
              <a:off x="3973" y="1383"/>
              <a:ext cx="852" cy="231"/>
            </a:xfrm>
            <a:prstGeom prst="rect">
              <a:avLst/>
            </a:prstGeom>
            <a:noFill/>
            <a:ln w="9525">
              <a:noFill/>
              <a:miter lim="800000"/>
              <a:headEnd/>
              <a:tailEnd/>
            </a:ln>
          </p:spPr>
          <p:txBody>
            <a:bodyPr wrap="none">
              <a:spAutoFit/>
            </a:bodyPr>
            <a:lstStyle/>
            <a:p>
              <a:r>
                <a:rPr lang="tr-TR">
                  <a:latin typeface="Arial" charset="0"/>
                </a:rPr>
                <a:t>Z direction</a:t>
              </a:r>
              <a:endParaRPr lang="en-US">
                <a:latin typeface="Arial" charset="0"/>
              </a:endParaRPr>
            </a:p>
          </p:txBody>
        </p:sp>
        <p:sp>
          <p:nvSpPr>
            <p:cNvPr id="10261" name="Text Box 18"/>
            <p:cNvSpPr txBox="1">
              <a:spLocks noChangeArrowheads="1"/>
            </p:cNvSpPr>
            <p:nvPr/>
          </p:nvSpPr>
          <p:spPr bwMode="auto">
            <a:xfrm>
              <a:off x="3812" y="3470"/>
              <a:ext cx="940" cy="232"/>
            </a:xfrm>
            <a:prstGeom prst="rect">
              <a:avLst/>
            </a:prstGeom>
            <a:noFill/>
            <a:ln w="9525">
              <a:noFill/>
              <a:miter lim="800000"/>
              <a:headEnd/>
              <a:tailEnd/>
            </a:ln>
          </p:spPr>
          <p:txBody>
            <a:bodyPr wrap="none">
              <a:spAutoFit/>
            </a:bodyPr>
            <a:lstStyle/>
            <a:p>
              <a:r>
                <a:rPr lang="tr-TR" dirty="0">
                  <a:latin typeface="Arial" charset="0"/>
                </a:rPr>
                <a:t>- Z direction</a:t>
              </a:r>
              <a:endParaRPr lang="en-US" dirty="0">
                <a:latin typeface="Arial" charset="0"/>
              </a:endParaRPr>
            </a:p>
          </p:txBody>
        </p:sp>
      </p:grpSp>
      <p:sp>
        <p:nvSpPr>
          <p:cNvPr id="10251" name="Line 20"/>
          <p:cNvSpPr>
            <a:spLocks noChangeShapeType="1"/>
          </p:cNvSpPr>
          <p:nvPr/>
        </p:nvSpPr>
        <p:spPr bwMode="auto">
          <a:xfrm>
            <a:off x="1835150" y="4005263"/>
            <a:ext cx="144463" cy="0"/>
          </a:xfrm>
          <a:prstGeom prst="line">
            <a:avLst/>
          </a:prstGeom>
          <a:noFill/>
          <a:ln w="9525">
            <a:solidFill>
              <a:schemeClr val="tx1"/>
            </a:solidFill>
            <a:round/>
            <a:headEnd/>
            <a:tailEnd/>
          </a:ln>
        </p:spPr>
        <p:txBody>
          <a:bodyPr/>
          <a:lstStyle/>
          <a:p>
            <a:endParaRPr lang="en-IN"/>
          </a:p>
        </p:txBody>
      </p:sp>
      <p:graphicFrame>
        <p:nvGraphicFramePr>
          <p:cNvPr id="10243" name="Object 24"/>
          <p:cNvGraphicFramePr>
            <a:graphicFrameLocks noGrp="1" noChangeAspect="1"/>
          </p:cNvGraphicFramePr>
          <p:nvPr>
            <p:ph sz="quarter" idx="3"/>
            <p:extLst>
              <p:ext uri="{D42A27DB-BD31-4B8C-83A1-F6EECF244321}">
                <p14:modId xmlns:p14="http://schemas.microsoft.com/office/powerpoint/2010/main" val="1415341933"/>
              </p:ext>
            </p:extLst>
          </p:nvPr>
        </p:nvGraphicFramePr>
        <p:xfrm>
          <a:off x="6483179" y="4791224"/>
          <a:ext cx="495300" cy="228600"/>
        </p:xfrm>
        <a:graphic>
          <a:graphicData uri="http://schemas.openxmlformats.org/presentationml/2006/ole">
            <mc:AlternateContent xmlns:mc="http://schemas.openxmlformats.org/markup-compatibility/2006">
              <mc:Choice xmlns:v="urn:schemas-microsoft-com:vml" Requires="v">
                <p:oleObj name="Denklem" r:id="rId3" imgW="11887200" imgH="5486400" progId="Equation.3">
                  <p:embed/>
                </p:oleObj>
              </mc:Choice>
              <mc:Fallback>
                <p:oleObj name="Denklem" r:id="rId3" imgW="11887200" imgH="5486400" progId="Equation.3">
                  <p:embed/>
                  <p:pic>
                    <p:nvPicPr>
                      <p:cNvPr id="10243" name="Object 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3179" y="4791224"/>
                        <a:ext cx="4953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34"/>
          <p:cNvGraphicFramePr>
            <a:graphicFrameLocks noChangeAspect="1"/>
          </p:cNvGraphicFramePr>
          <p:nvPr>
            <p:extLst>
              <p:ext uri="{D42A27DB-BD31-4B8C-83A1-F6EECF244321}">
                <p14:modId xmlns:p14="http://schemas.microsoft.com/office/powerpoint/2010/main" val="3916444883"/>
              </p:ext>
            </p:extLst>
          </p:nvPr>
        </p:nvGraphicFramePr>
        <p:xfrm>
          <a:off x="2393949" y="3807618"/>
          <a:ext cx="1137273" cy="525384"/>
        </p:xfrm>
        <a:graphic>
          <a:graphicData uri="http://schemas.openxmlformats.org/presentationml/2006/ole">
            <mc:AlternateContent xmlns:mc="http://schemas.openxmlformats.org/markup-compatibility/2006">
              <mc:Choice xmlns:v="urn:schemas-microsoft-com:vml" Requires="v">
                <p:oleObj name="Equation" r:id="rId5" imgW="11887200" imgH="5486400" progId="Equation.DSMT4">
                  <p:embed/>
                </p:oleObj>
              </mc:Choice>
              <mc:Fallback>
                <p:oleObj name="Equation" r:id="rId5" imgW="11887200" imgH="5486400" progId="Equation.DSMT4">
                  <p:embed/>
                  <p:pic>
                    <p:nvPicPr>
                      <p:cNvPr id="10244"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3949" y="3807618"/>
                        <a:ext cx="1137273" cy="525384"/>
                      </a:xfrm>
                      <a:prstGeom prst="rect">
                        <a:avLst/>
                      </a:prstGeom>
                      <a:noFill/>
                      <a:ln>
                        <a:noFill/>
                      </a:ln>
                      <a:effectLst/>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5 Altbilgi Yer Tutucusu"/>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11" name="6 Slayt Numarası Yer Tutucusu"/>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3AF3F91-EA0F-49AF-B50A-268034CBB7BA}" type="slidenum">
              <a:rPr lang="en-IN" smtClean="0"/>
              <a:pPr/>
              <a:t>5</a:t>
            </a:fld>
            <a:endParaRPr lang="en-US"/>
          </a:p>
        </p:txBody>
      </p:sp>
      <p:sp>
        <p:nvSpPr>
          <p:cNvPr id="84996" name="Text Box 7"/>
          <p:cNvSpPr txBox="1">
            <a:spLocks noChangeArrowheads="1"/>
          </p:cNvSpPr>
          <p:nvPr/>
        </p:nvSpPr>
        <p:spPr bwMode="auto">
          <a:xfrm>
            <a:off x="4840288" y="5445125"/>
            <a:ext cx="4261808" cy="461665"/>
          </a:xfrm>
          <a:prstGeom prst="rect">
            <a:avLst/>
          </a:prstGeom>
          <a:noFill/>
          <a:ln w="9525">
            <a:noFill/>
            <a:miter lim="800000"/>
            <a:headEnd/>
            <a:tailEnd/>
          </a:ln>
        </p:spPr>
        <p:txBody>
          <a:bodyPr wrap="none">
            <a:spAutoFit/>
          </a:bodyPr>
          <a:lstStyle/>
          <a:p>
            <a:r>
              <a:rPr lang="tr-TR" dirty="0">
                <a:latin typeface="Arial" charset="0"/>
              </a:rPr>
              <a:t>X = -1  , Y = -1 , Z = 0    </a:t>
            </a:r>
            <a:r>
              <a:rPr lang="tr-TR" dirty="0">
                <a:latin typeface="Arial" charset="0"/>
                <a:sym typeface="Arial Alternative" pitchFamily="49" charset="2"/>
              </a:rPr>
              <a:t>[110]</a:t>
            </a:r>
            <a:endParaRPr lang="tr-TR" b="0" dirty="0">
              <a:latin typeface="Arial" charset="0"/>
              <a:sym typeface="Arial Alternative" pitchFamily="49" charset="2"/>
            </a:endParaRPr>
          </a:p>
        </p:txBody>
      </p:sp>
      <p:sp>
        <p:nvSpPr>
          <p:cNvPr id="84997" name="Rectangle 2"/>
          <p:cNvSpPr>
            <a:spLocks noGrp="1" noChangeArrowheads="1"/>
          </p:cNvSpPr>
          <p:nvPr>
            <p:ph type="title"/>
          </p:nvPr>
        </p:nvSpPr>
        <p:spPr>
          <a:xfrm>
            <a:off x="1115616" y="477473"/>
            <a:ext cx="7848600" cy="685800"/>
          </a:xfrm>
        </p:spPr>
        <p:txBody>
          <a:bodyPr/>
          <a:lstStyle/>
          <a:p>
            <a:pPr eaLnBrk="1" hangingPunct="1"/>
            <a:r>
              <a:rPr lang="en-GB" sz="3200" dirty="0">
                <a:latin typeface="Verdana" pitchFamily="34" charset="0"/>
              </a:rPr>
              <a:t>Examples of crystal directions</a:t>
            </a:r>
          </a:p>
        </p:txBody>
      </p:sp>
      <p:pic>
        <p:nvPicPr>
          <p:cNvPr id="84998" name="Picture 3"/>
          <p:cNvPicPr>
            <a:picLocks noGrp="1" noChangeAspect="1" noChangeArrowheads="1"/>
          </p:cNvPicPr>
          <p:nvPr>
            <p:ph sz="half" idx="1"/>
          </p:nvPr>
        </p:nvPicPr>
        <p:blipFill>
          <a:blip r:embed="rId3">
            <a:lum bright="-12000" contrast="24000"/>
          </a:blip>
          <a:srcRect/>
          <a:stretch>
            <a:fillRect/>
          </a:stretch>
        </p:blipFill>
        <p:spPr>
          <a:xfrm>
            <a:off x="331098" y="1687148"/>
            <a:ext cx="4176713" cy="3154362"/>
          </a:xfrm>
          <a:noFill/>
        </p:spPr>
      </p:pic>
      <p:pic>
        <p:nvPicPr>
          <p:cNvPr id="84999" name="Picture 4"/>
          <p:cNvPicPr>
            <a:picLocks noGrp="1" noChangeAspect="1" noChangeArrowheads="1"/>
          </p:cNvPicPr>
          <p:nvPr>
            <p:ph sz="half" idx="2"/>
          </p:nvPr>
        </p:nvPicPr>
        <p:blipFill>
          <a:blip r:embed="rId4">
            <a:lum bright="-12000" contrast="24000"/>
          </a:blip>
          <a:srcRect l="50955" b="4880"/>
          <a:stretch>
            <a:fillRect/>
          </a:stretch>
        </p:blipFill>
        <p:spPr>
          <a:xfrm>
            <a:off x="4781550" y="1694954"/>
            <a:ext cx="3543300" cy="3600450"/>
          </a:xfrm>
          <a:noFill/>
        </p:spPr>
      </p:pic>
      <p:sp>
        <p:nvSpPr>
          <p:cNvPr id="85000" name="Text Box 5"/>
          <p:cNvSpPr txBox="1">
            <a:spLocks noChangeArrowheads="1"/>
          </p:cNvSpPr>
          <p:nvPr/>
        </p:nvSpPr>
        <p:spPr bwMode="auto">
          <a:xfrm>
            <a:off x="17745" y="5465397"/>
            <a:ext cx="4498411" cy="461665"/>
          </a:xfrm>
          <a:prstGeom prst="rect">
            <a:avLst/>
          </a:prstGeom>
          <a:noFill/>
          <a:ln w="9525">
            <a:noFill/>
            <a:miter lim="800000"/>
            <a:headEnd/>
            <a:tailEnd/>
          </a:ln>
        </p:spPr>
        <p:txBody>
          <a:bodyPr wrap="none">
            <a:spAutoFit/>
          </a:bodyPr>
          <a:lstStyle/>
          <a:p>
            <a:pPr algn="ctr"/>
            <a:r>
              <a:rPr lang="tr-TR" dirty="0">
                <a:latin typeface="Arial" charset="0"/>
              </a:rPr>
              <a:t>X = 1 , Y = 0 , Z = 0        </a:t>
            </a:r>
            <a:r>
              <a:rPr lang="tr-TR" dirty="0">
                <a:latin typeface="Arial" charset="0"/>
                <a:sym typeface="Arial Alternative" pitchFamily="49" charset="2"/>
              </a:rPr>
              <a:t>[1 0 0]</a:t>
            </a:r>
            <a:endParaRPr lang="tr-TR" b="0" dirty="0">
              <a:latin typeface="Arial" charset="0"/>
              <a:sym typeface="Arial Alternative" pitchFamily="49" charset="2"/>
            </a:endParaRPr>
          </a:p>
        </p:txBody>
      </p:sp>
      <p:sp>
        <p:nvSpPr>
          <p:cNvPr id="85001" name="AutoShape 6"/>
          <p:cNvSpPr>
            <a:spLocks noChangeArrowheads="1"/>
          </p:cNvSpPr>
          <p:nvPr/>
        </p:nvSpPr>
        <p:spPr bwMode="auto">
          <a:xfrm>
            <a:off x="2908300" y="5614194"/>
            <a:ext cx="431800" cy="142875"/>
          </a:xfrm>
          <a:prstGeom prst="rightArrow">
            <a:avLst>
              <a:gd name="adj1" fmla="val 50000"/>
              <a:gd name="adj2" fmla="val 75556"/>
            </a:avLst>
          </a:prstGeom>
          <a:solidFill>
            <a:srgbClr val="FF6699"/>
          </a:solidFill>
          <a:ln w="9525">
            <a:solidFill>
              <a:schemeClr val="tx1"/>
            </a:solidFill>
            <a:miter lim="800000"/>
            <a:headEnd/>
            <a:tailEnd/>
          </a:ln>
        </p:spPr>
        <p:txBody>
          <a:bodyPr wrap="none" anchor="ctr"/>
          <a:lstStyle/>
          <a:p>
            <a:endParaRPr lang="tr-TR"/>
          </a:p>
        </p:txBody>
      </p:sp>
      <p:sp>
        <p:nvSpPr>
          <p:cNvPr id="85002" name="AutoShape 8"/>
          <p:cNvSpPr>
            <a:spLocks noChangeArrowheads="1"/>
          </p:cNvSpPr>
          <p:nvPr/>
        </p:nvSpPr>
        <p:spPr bwMode="auto">
          <a:xfrm>
            <a:off x="7894174" y="5614193"/>
            <a:ext cx="287337" cy="142875"/>
          </a:xfrm>
          <a:prstGeom prst="rightArrow">
            <a:avLst>
              <a:gd name="adj1" fmla="val 50000"/>
              <a:gd name="adj2" fmla="val 50278"/>
            </a:avLst>
          </a:prstGeom>
          <a:solidFill>
            <a:srgbClr val="FF6699"/>
          </a:solidFill>
          <a:ln w="9525">
            <a:solidFill>
              <a:schemeClr val="tx1"/>
            </a:solidFill>
            <a:miter lim="800000"/>
            <a:headEnd/>
            <a:tailEnd/>
          </a:ln>
        </p:spPr>
        <p:txBody>
          <a:bodyPr wrap="none" anchor="ctr"/>
          <a:lstStyle/>
          <a:p>
            <a:endParaRPr lang="tr-TR"/>
          </a:p>
        </p:txBody>
      </p:sp>
      <p:sp>
        <p:nvSpPr>
          <p:cNvPr id="85003" name="Line 9"/>
          <p:cNvSpPr>
            <a:spLocks noChangeShapeType="1"/>
          </p:cNvSpPr>
          <p:nvPr/>
        </p:nvSpPr>
        <p:spPr bwMode="auto">
          <a:xfrm flipV="1">
            <a:off x="8181511" y="5469251"/>
            <a:ext cx="361950" cy="0"/>
          </a:xfrm>
          <a:prstGeom prst="line">
            <a:avLst/>
          </a:prstGeom>
          <a:noFill/>
          <a:ln w="12700">
            <a:solidFill>
              <a:schemeClr val="tx1"/>
            </a:solidFill>
            <a:round/>
            <a:headEnd/>
            <a:tailEnd/>
          </a:ln>
        </p:spPr>
        <p:txBody>
          <a:bodyPr/>
          <a:lstStyle/>
          <a:p>
            <a:endParaRPr lang="en-IN"/>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4 Altbilgi Yer Tutucusu"/>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a:p>
        </p:txBody>
      </p:sp>
      <p:sp>
        <p:nvSpPr>
          <p:cNvPr id="10" name="5 Slayt Numarası Yer Tutucusu"/>
          <p:cNvSpPr>
            <a:spLocks noGrp="1"/>
          </p:cNvSpPr>
          <p:nvPr>
            <p:ph type="sldNum" sz="quarter" idx="12"/>
          </p:nvPr>
        </p:nvSpPr>
        <p:spPr>
          <a:xfrm>
            <a:off x="6594474"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3AF3F91-EA0F-49AF-B50A-268034CBB7BA}" type="slidenum">
              <a:rPr lang="en-IN" smtClean="0"/>
              <a:pPr/>
              <a:t>6</a:t>
            </a:fld>
            <a:endParaRPr lang="en-US"/>
          </a:p>
        </p:txBody>
      </p:sp>
      <p:pic>
        <p:nvPicPr>
          <p:cNvPr id="86020" name="Picture 2" descr="smi02334_ep0305"/>
          <p:cNvPicPr>
            <a:picLocks noGrp="1" noChangeAspect="1" noChangeArrowheads="1"/>
          </p:cNvPicPr>
          <p:nvPr>
            <p:ph idx="1"/>
          </p:nvPr>
        </p:nvPicPr>
        <p:blipFill>
          <a:blip r:embed="rId2">
            <a:lum bright="-6000" contrast="12000"/>
          </a:blip>
          <a:srcRect/>
          <a:stretch>
            <a:fillRect/>
          </a:stretch>
        </p:blipFill>
        <p:spPr>
          <a:xfrm>
            <a:off x="576262" y="1851026"/>
            <a:ext cx="7991475" cy="3489325"/>
          </a:xfrm>
          <a:noFill/>
        </p:spPr>
      </p:pic>
      <p:sp>
        <p:nvSpPr>
          <p:cNvPr id="86021" name="Rectangle 3"/>
          <p:cNvSpPr>
            <a:spLocks noGrp="1" noChangeArrowheads="1"/>
          </p:cNvSpPr>
          <p:nvPr>
            <p:ph type="title"/>
          </p:nvPr>
        </p:nvSpPr>
        <p:spPr>
          <a:xfrm>
            <a:off x="1043608" y="499509"/>
            <a:ext cx="7848600" cy="685800"/>
          </a:xfrm>
          <a:noFill/>
        </p:spPr>
        <p:txBody>
          <a:bodyPr/>
          <a:lstStyle/>
          <a:p>
            <a:pPr algn="ctr" eaLnBrk="1" hangingPunct="1"/>
            <a:r>
              <a:rPr lang="en-GB" sz="3200" dirty="0">
                <a:latin typeface="Verdana" pitchFamily="34" charset="0"/>
              </a:rPr>
              <a:t>Examples</a:t>
            </a:r>
          </a:p>
        </p:txBody>
      </p:sp>
      <p:sp>
        <p:nvSpPr>
          <p:cNvPr id="86022" name="Text Box 4"/>
          <p:cNvSpPr txBox="1">
            <a:spLocks noChangeArrowheads="1"/>
          </p:cNvSpPr>
          <p:nvPr/>
        </p:nvSpPr>
        <p:spPr bwMode="auto">
          <a:xfrm>
            <a:off x="5516563" y="5340350"/>
            <a:ext cx="2736850" cy="641350"/>
          </a:xfrm>
          <a:prstGeom prst="rect">
            <a:avLst/>
          </a:prstGeom>
          <a:noFill/>
          <a:ln w="9525">
            <a:noFill/>
            <a:miter lim="800000"/>
            <a:headEnd/>
            <a:tailEnd/>
          </a:ln>
        </p:spPr>
        <p:txBody>
          <a:bodyPr wrap="none">
            <a:spAutoFit/>
          </a:bodyPr>
          <a:lstStyle/>
          <a:p>
            <a:r>
              <a:rPr lang="tr-TR" dirty="0">
                <a:latin typeface="Arial" charset="0"/>
              </a:rPr>
              <a:t>X =-1   , Y = 1  , Z = -1/6</a:t>
            </a:r>
          </a:p>
          <a:p>
            <a:r>
              <a:rPr lang="tr-TR" dirty="0">
                <a:latin typeface="Arial" charset="0"/>
                <a:sym typeface="Arial Alternative" pitchFamily="49" charset="2"/>
              </a:rPr>
              <a:t>[-1 1 -1/6]              [6 6 1]</a:t>
            </a:r>
          </a:p>
        </p:txBody>
      </p:sp>
      <p:sp>
        <p:nvSpPr>
          <p:cNvPr id="86023" name="AutoShape 5"/>
          <p:cNvSpPr>
            <a:spLocks noChangeArrowheads="1"/>
          </p:cNvSpPr>
          <p:nvPr/>
        </p:nvSpPr>
        <p:spPr bwMode="auto">
          <a:xfrm>
            <a:off x="6948488" y="5767388"/>
            <a:ext cx="287337" cy="142875"/>
          </a:xfrm>
          <a:prstGeom prst="rightArrow">
            <a:avLst>
              <a:gd name="adj1" fmla="val 50000"/>
              <a:gd name="adj2" fmla="val 50278"/>
            </a:avLst>
          </a:prstGeom>
          <a:solidFill>
            <a:srgbClr val="FF6699"/>
          </a:solidFill>
          <a:ln w="9525">
            <a:solidFill>
              <a:schemeClr val="tx1"/>
            </a:solidFill>
            <a:miter lim="800000"/>
            <a:headEnd/>
            <a:tailEnd/>
          </a:ln>
        </p:spPr>
        <p:txBody>
          <a:bodyPr wrap="none" anchor="ctr"/>
          <a:lstStyle/>
          <a:p>
            <a:endParaRPr lang="tr-TR"/>
          </a:p>
        </p:txBody>
      </p:sp>
      <p:sp>
        <p:nvSpPr>
          <p:cNvPr id="86024" name="Line 6"/>
          <p:cNvSpPr>
            <a:spLocks noChangeShapeType="1"/>
          </p:cNvSpPr>
          <p:nvPr/>
        </p:nvSpPr>
        <p:spPr bwMode="auto">
          <a:xfrm flipV="1">
            <a:off x="7661274" y="5692775"/>
            <a:ext cx="7515" cy="22222"/>
          </a:xfrm>
          <a:prstGeom prst="line">
            <a:avLst/>
          </a:prstGeom>
          <a:noFill/>
          <a:ln w="12700">
            <a:solidFill>
              <a:schemeClr val="tx1"/>
            </a:solidFill>
            <a:round/>
            <a:headEnd/>
            <a:tailEnd/>
          </a:ln>
        </p:spPr>
        <p:txBody>
          <a:bodyPr/>
          <a:lstStyle/>
          <a:p>
            <a:endParaRPr lang="en-IN"/>
          </a:p>
        </p:txBody>
      </p:sp>
      <p:sp>
        <p:nvSpPr>
          <p:cNvPr id="86025" name="Line 7"/>
          <p:cNvSpPr>
            <a:spLocks noChangeShapeType="1"/>
          </p:cNvSpPr>
          <p:nvPr/>
        </p:nvSpPr>
        <p:spPr bwMode="auto">
          <a:xfrm flipV="1">
            <a:off x="8186477" y="5767388"/>
            <a:ext cx="144462" cy="0"/>
          </a:xfrm>
          <a:prstGeom prst="line">
            <a:avLst/>
          </a:prstGeom>
          <a:noFill/>
          <a:ln w="12700">
            <a:solidFill>
              <a:schemeClr val="tx1"/>
            </a:solidFill>
            <a:round/>
            <a:headEnd/>
            <a:tailEnd/>
          </a:ln>
        </p:spPr>
        <p:txBody>
          <a:bodyPr/>
          <a:lstStyle/>
          <a:p>
            <a:endParaRPr lang="en-IN"/>
          </a:p>
        </p:txBody>
      </p:sp>
      <p:sp>
        <p:nvSpPr>
          <p:cNvPr id="86026" name="Text Box 8"/>
          <p:cNvSpPr txBox="1">
            <a:spLocks noChangeArrowheads="1"/>
          </p:cNvSpPr>
          <p:nvPr/>
        </p:nvSpPr>
        <p:spPr bwMode="auto">
          <a:xfrm>
            <a:off x="468313" y="5256213"/>
            <a:ext cx="3841750" cy="366712"/>
          </a:xfrm>
          <a:prstGeom prst="rect">
            <a:avLst/>
          </a:prstGeom>
          <a:noFill/>
          <a:ln w="9525">
            <a:noFill/>
            <a:miter lim="800000"/>
            <a:headEnd/>
            <a:tailEnd/>
          </a:ln>
        </p:spPr>
        <p:txBody>
          <a:bodyPr wrap="none">
            <a:spAutoFit/>
          </a:bodyPr>
          <a:lstStyle/>
          <a:p>
            <a:r>
              <a:rPr lang="tr-TR">
                <a:latin typeface="Arial" charset="0"/>
              </a:rPr>
              <a:t>We can move vector to the origin</a:t>
            </a:r>
            <a:r>
              <a:rPr lang="tr-TR" b="0">
                <a:latin typeface="Arial" charset="0"/>
              </a:rPr>
              <a:t>.</a:t>
            </a:r>
            <a:endParaRPr lang="en-US" b="0">
              <a:latin typeface="Arial" charset="0"/>
            </a:endParaRPr>
          </a:p>
        </p:txBody>
      </p:sp>
      <p:sp>
        <p:nvSpPr>
          <p:cNvPr id="11" name="Line 7">
            <a:extLst>
              <a:ext uri="{FF2B5EF4-FFF2-40B4-BE49-F238E27FC236}">
                <a16:creationId xmlns:a16="http://schemas.microsoft.com/office/drawing/2014/main" id="{AD203BEE-8A13-4603-9517-E693ED8762CB}"/>
              </a:ext>
            </a:extLst>
          </p:cNvPr>
          <p:cNvSpPr>
            <a:spLocks noChangeShapeType="1"/>
          </p:cNvSpPr>
          <p:nvPr/>
        </p:nvSpPr>
        <p:spPr bwMode="auto">
          <a:xfrm flipV="1">
            <a:off x="8728074" y="5767388"/>
            <a:ext cx="144462" cy="0"/>
          </a:xfrm>
          <a:prstGeom prst="line">
            <a:avLst/>
          </a:prstGeom>
          <a:noFill/>
          <a:ln w="12700">
            <a:solidFill>
              <a:schemeClr val="tx1"/>
            </a:solidFill>
            <a:round/>
            <a:headEnd/>
            <a:tailEnd/>
          </a:ln>
        </p:spPr>
        <p:txBody>
          <a:bodyPr/>
          <a:lstStyle/>
          <a:p>
            <a:endParaRPr lang="en-I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latin typeface="Arial" panose="020B0604020202020204" pitchFamily="34" charset="0"/>
                <a:cs typeface="Arial" panose="020B0604020202020204" pitchFamily="34" charset="0"/>
              </a:rPr>
              <a:t>Symmetry Element of a Crystalline Solids</a:t>
            </a:r>
            <a:endParaRPr lang="en-IN"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19672" y="2132856"/>
            <a:ext cx="6629400" cy="3124200"/>
          </a:xfrm>
        </p:spPr>
        <p:txBody>
          <a:bodyPr/>
          <a:lstStyle/>
          <a:p>
            <a:r>
              <a:rPr lang="en-US" sz="3200" dirty="0"/>
              <a:t>Axis of symmetry</a:t>
            </a:r>
          </a:p>
          <a:p>
            <a:r>
              <a:rPr lang="en-US" sz="3200" dirty="0"/>
              <a:t>Plane of Symmetry</a:t>
            </a:r>
          </a:p>
          <a:p>
            <a:r>
              <a:rPr lang="en-US" sz="3200" dirty="0"/>
              <a:t>Centre of Symmetry</a:t>
            </a:r>
            <a:endParaRPr lang="en-IN"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2"/>
            <a:ext cx="7848600" cy="685800"/>
          </a:xfrm>
        </p:spPr>
        <p:txBody>
          <a:bodyPr>
            <a:noAutofit/>
          </a:bodyPr>
          <a:lstStyle/>
          <a:p>
            <a:r>
              <a:rPr lang="en-US" sz="3000" dirty="0">
                <a:latin typeface="Arial" panose="020B0604020202020204" pitchFamily="34" charset="0"/>
                <a:cs typeface="Arial" panose="020B0604020202020204" pitchFamily="34" charset="0"/>
              </a:rPr>
              <a:t>There are 13 axes of symmetry for a cube</a:t>
            </a:r>
            <a:br>
              <a:rPr lang="en-US" sz="3000" dirty="0">
                <a:latin typeface="Arial" panose="020B0604020202020204" pitchFamily="34" charset="0"/>
                <a:cs typeface="Arial" panose="020B0604020202020204" pitchFamily="34" charset="0"/>
              </a:rPr>
            </a:br>
            <a:endParaRPr lang="en-IN" sz="3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32792" y="1484784"/>
            <a:ext cx="8278416" cy="3816424"/>
          </a:xfrm>
        </p:spPr>
        <p:txBody>
          <a:bodyPr>
            <a:normAutofit/>
          </a:bodyPr>
          <a:lstStyle/>
          <a:p>
            <a:pPr algn="just"/>
            <a:r>
              <a:rPr lang="en-US" sz="2400" dirty="0">
                <a:latin typeface="Arial" panose="020B0604020202020204" pitchFamily="34" charset="0"/>
                <a:cs typeface="Arial" panose="020B0604020202020204" pitchFamily="34" charset="0"/>
              </a:rPr>
              <a:t>Three axes have four fold symmetry know as tetrad. These axes pass through opposite face </a:t>
            </a:r>
            <a:r>
              <a:rPr lang="en-US" sz="2400" dirty="0" err="1">
                <a:latin typeface="Arial" panose="020B0604020202020204" pitchFamily="34" charset="0"/>
                <a:cs typeface="Arial" panose="020B0604020202020204" pitchFamily="34" charset="0"/>
              </a:rPr>
              <a:t>centres</a:t>
            </a:r>
            <a:r>
              <a:rPr lang="en-US" sz="2400" dirty="0">
                <a:latin typeface="Arial" panose="020B0604020202020204" pitchFamily="34" charset="0"/>
                <a:cs typeface="Arial" panose="020B0604020202020204" pitchFamily="34" charset="0"/>
              </a:rPr>
              <a:t>.</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 Four axes have three fold symmetry know as triad. These axes pass through diagonally opposite corners.</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 Six axes have two fold symmetry know as </a:t>
            </a:r>
            <a:r>
              <a:rPr lang="en-US" sz="2400" dirty="0" err="1">
                <a:latin typeface="Arial" panose="020B0604020202020204" pitchFamily="34" charset="0"/>
                <a:cs typeface="Arial" panose="020B0604020202020204" pitchFamily="34" charset="0"/>
              </a:rPr>
              <a:t>diad</a:t>
            </a:r>
            <a:r>
              <a:rPr lang="en-US" sz="2400" dirty="0">
                <a:latin typeface="Arial" panose="020B0604020202020204" pitchFamily="34" charset="0"/>
                <a:cs typeface="Arial" panose="020B0604020202020204" pitchFamily="34" charset="0"/>
              </a:rPr>
              <a:t>. These axes pass through the centers of opposite edges.</a:t>
            </a:r>
          </a:p>
          <a:p>
            <a:endParaRPr lang="en-US" dirty="0"/>
          </a:p>
          <a:p>
            <a:endParaRPr lang="en-US" dirty="0"/>
          </a:p>
          <a:p>
            <a:endParaRPr 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288906"/>
            <a:ext cx="8001000" cy="954107"/>
          </a:xfrm>
          <a:prstGeom prst="rect">
            <a:avLst/>
          </a:prstGeom>
        </p:spPr>
        <p:txBody>
          <a:bodyPr wrap="square">
            <a:spAutoFit/>
          </a:bodyPr>
          <a:lstStyle/>
          <a:p>
            <a:pPr algn="ctr"/>
            <a:r>
              <a:rPr lang="en-US" sz="2800" b="1" dirty="0">
                <a:latin typeface="Times New Roman" pitchFamily="18" charset="0"/>
                <a:cs typeface="Times New Roman" pitchFamily="18" charset="0"/>
              </a:rPr>
              <a:t>SYMMETRY ELEMENT OF A CRYSTALLINE SOLID</a:t>
            </a:r>
          </a:p>
        </p:txBody>
      </p:sp>
      <p:sp>
        <p:nvSpPr>
          <p:cNvPr id="3" name="Rectangle 2"/>
          <p:cNvSpPr/>
          <p:nvPr/>
        </p:nvSpPr>
        <p:spPr>
          <a:xfrm>
            <a:off x="533400" y="1243013"/>
            <a:ext cx="8305800" cy="2508379"/>
          </a:xfrm>
          <a:prstGeom prst="rect">
            <a:avLst/>
          </a:prstGeom>
        </p:spPr>
        <p:txBody>
          <a:bodyPr wrap="square">
            <a:spAutoFit/>
          </a:bodyPr>
          <a:lstStyle/>
          <a:p>
            <a:pPr algn="ctr"/>
            <a:r>
              <a:rPr lang="en-US" sz="2500" dirty="0">
                <a:solidFill>
                  <a:srgbClr val="990000"/>
                </a:solidFill>
                <a:latin typeface="Times New Roman" pitchFamily="18" charset="0"/>
                <a:cs typeface="Times New Roman" pitchFamily="18" charset="0"/>
              </a:rPr>
              <a:t>Axis of Symmetry</a:t>
            </a:r>
          </a:p>
          <a:p>
            <a:pPr marL="280988" indent="-280988" algn="just">
              <a:buFont typeface="Wingdings" pitchFamily="2" charset="2"/>
              <a:buChar char="Ø"/>
            </a:pPr>
            <a:r>
              <a:rPr lang="en-US" sz="2200" dirty="0">
                <a:latin typeface="Times New Roman" pitchFamily="18" charset="0"/>
                <a:cs typeface="Times New Roman" pitchFamily="18" charset="0"/>
              </a:rPr>
              <a:t>3 axes have four-fold symmetry known as </a:t>
            </a:r>
            <a:r>
              <a:rPr lang="en-US" sz="2200" i="1" dirty="0">
                <a:latin typeface="Times New Roman" pitchFamily="18" charset="0"/>
                <a:cs typeface="Times New Roman" pitchFamily="18" charset="0"/>
              </a:rPr>
              <a:t>tetrad. These axes  pass through opposite face </a:t>
            </a:r>
            <a:r>
              <a:rPr lang="en-US" sz="2200" i="1" dirty="0" err="1">
                <a:latin typeface="Times New Roman" pitchFamily="18" charset="0"/>
                <a:cs typeface="Times New Roman" pitchFamily="18" charset="0"/>
              </a:rPr>
              <a:t>centres</a:t>
            </a:r>
            <a:r>
              <a:rPr lang="en-US" sz="2200" i="1" dirty="0">
                <a:latin typeface="Times New Roman" pitchFamily="18" charset="0"/>
                <a:cs typeface="Times New Roman" pitchFamily="18" charset="0"/>
              </a:rPr>
              <a:t>.</a:t>
            </a:r>
          </a:p>
          <a:p>
            <a:pPr marL="280988" indent="-280988" algn="just">
              <a:buFont typeface="Wingdings" pitchFamily="2" charset="2"/>
              <a:buChar char="Ø"/>
            </a:pPr>
            <a:r>
              <a:rPr lang="en-US" sz="2200" i="1" dirty="0">
                <a:latin typeface="Times New Roman" pitchFamily="18" charset="0"/>
                <a:cs typeface="Times New Roman" pitchFamily="18" charset="0"/>
              </a:rPr>
              <a:t> </a:t>
            </a:r>
            <a:r>
              <a:rPr lang="en-US" sz="2200" dirty="0">
                <a:latin typeface="Times New Roman" pitchFamily="18" charset="0"/>
                <a:cs typeface="Times New Roman" pitchFamily="18" charset="0"/>
              </a:rPr>
              <a:t>4 axes have three-fold symmetry known as </a:t>
            </a:r>
            <a:r>
              <a:rPr lang="en-US" sz="2200" i="1" dirty="0">
                <a:latin typeface="Times New Roman" pitchFamily="18" charset="0"/>
                <a:cs typeface="Times New Roman" pitchFamily="18" charset="0"/>
              </a:rPr>
              <a:t>triad. These axes pass through diagonally opposite </a:t>
            </a:r>
            <a:r>
              <a:rPr lang="en-US" sz="2200" dirty="0">
                <a:latin typeface="Times New Roman" pitchFamily="18" charset="0"/>
                <a:cs typeface="Times New Roman" pitchFamily="18" charset="0"/>
              </a:rPr>
              <a:t>corners.</a:t>
            </a:r>
          </a:p>
          <a:p>
            <a:pPr marL="280988" indent="-280988" algn="just">
              <a:buFont typeface="Wingdings" pitchFamily="2" charset="2"/>
              <a:buChar char="Ø"/>
            </a:pPr>
            <a:r>
              <a:rPr lang="en-US" sz="2200" dirty="0">
                <a:latin typeface="Times New Roman" pitchFamily="18" charset="0"/>
                <a:cs typeface="Times New Roman" pitchFamily="18" charset="0"/>
              </a:rPr>
              <a:t>6 axes have two-fold symmetry known as </a:t>
            </a:r>
            <a:r>
              <a:rPr lang="en-US" sz="2200" i="1" dirty="0" err="1">
                <a:latin typeface="Times New Roman" pitchFamily="18" charset="0"/>
                <a:cs typeface="Times New Roman" pitchFamily="18" charset="0"/>
              </a:rPr>
              <a:t>diad</a:t>
            </a:r>
            <a:r>
              <a:rPr lang="en-US" sz="2200" i="1" dirty="0">
                <a:latin typeface="Times New Roman" pitchFamily="18" charset="0"/>
                <a:cs typeface="Times New Roman" pitchFamily="18" charset="0"/>
              </a:rPr>
              <a:t>. These axes pass through the </a:t>
            </a:r>
            <a:r>
              <a:rPr lang="en-US" sz="2200" i="1" dirty="0" err="1">
                <a:latin typeface="Times New Roman" pitchFamily="18" charset="0"/>
                <a:cs typeface="Times New Roman" pitchFamily="18" charset="0"/>
              </a:rPr>
              <a:t>centres</a:t>
            </a:r>
            <a:r>
              <a:rPr lang="en-US" sz="2200" i="1" dirty="0">
                <a:latin typeface="Times New Roman" pitchFamily="18" charset="0"/>
                <a:cs typeface="Times New Roman" pitchFamily="18" charset="0"/>
              </a:rPr>
              <a:t> of opposite </a:t>
            </a:r>
            <a:r>
              <a:rPr lang="en-US" sz="2200" dirty="0">
                <a:latin typeface="Times New Roman" pitchFamily="18" charset="0"/>
                <a:cs typeface="Times New Roman" pitchFamily="18" charset="0"/>
              </a:rPr>
              <a:t>edges.</a:t>
            </a:r>
            <a:endParaRPr lang="en-US" sz="2200" b="1"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1995487" y="3962400"/>
            <a:ext cx="5686425" cy="24860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CET_white_UK">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ET_white_UK">
      <a:majorFont>
        <a:latin typeface="Frutiger 57Cn"/>
        <a:ea typeface=""/>
        <a:cs typeface=""/>
      </a:majorFont>
      <a:minorFont>
        <a:latin typeface="Frutiger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a-DK"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a-DK"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ET_white_U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ET_white_U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ET_white_U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ET_white_U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ET_white_U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ET_white_U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ET_white_U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5748</TotalTime>
  <Words>1589</Words>
  <Application>Microsoft Office PowerPoint</Application>
  <PresentationFormat>On-screen Show (4:3)</PresentationFormat>
  <Paragraphs>232</Paragraphs>
  <Slides>32</Slides>
  <Notes>6</Notes>
  <HiddenSlides>0</HiddenSlides>
  <MMClips>2</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3</vt:i4>
      </vt:variant>
      <vt:variant>
        <vt:lpstr>Slide Titles</vt:lpstr>
      </vt:variant>
      <vt:variant>
        <vt:i4>32</vt:i4>
      </vt:variant>
    </vt:vector>
  </HeadingPairs>
  <TitlesOfParts>
    <vt:vector size="46" baseType="lpstr">
      <vt:lpstr>Arial</vt:lpstr>
      <vt:lpstr>Baskerville Old Face</vt:lpstr>
      <vt:lpstr>Calibri</vt:lpstr>
      <vt:lpstr>Copperplate Gothic Bold</vt:lpstr>
      <vt:lpstr>Frutiger 45 Light</vt:lpstr>
      <vt:lpstr>Frutiger 57Cn</vt:lpstr>
      <vt:lpstr>Times New Roman</vt:lpstr>
      <vt:lpstr>Verdana</vt:lpstr>
      <vt:lpstr>Wingdings</vt:lpstr>
      <vt:lpstr>CET_white_UK</vt:lpstr>
      <vt:lpstr>Custom Design</vt:lpstr>
      <vt:lpstr>Denklem</vt:lpstr>
      <vt:lpstr>Equation.3</vt:lpstr>
      <vt:lpstr>Equation</vt:lpstr>
      <vt:lpstr>BPM: 2 Engineering Physics-II</vt:lpstr>
      <vt:lpstr>Crystal Directions</vt:lpstr>
      <vt:lpstr>Examples</vt:lpstr>
      <vt:lpstr>Negative directions</vt:lpstr>
      <vt:lpstr>Examples of crystal directions</vt:lpstr>
      <vt:lpstr>Examples</vt:lpstr>
      <vt:lpstr>Symmetry Element of a Crystalline Solids</vt:lpstr>
      <vt:lpstr>There are 13 axes of symmetry for a cube </vt:lpstr>
      <vt:lpstr>PowerPoint Presentation</vt:lpstr>
      <vt:lpstr>Planes of Symmetry</vt:lpstr>
      <vt:lpstr>PowerPoint Presentation</vt:lpstr>
      <vt:lpstr>Centre of Symmetry</vt:lpstr>
      <vt:lpstr>PowerPoint Presentation</vt:lpstr>
      <vt:lpstr>PowerPoint Presentation</vt:lpstr>
      <vt:lpstr>Crystal Planes </vt:lpstr>
      <vt:lpstr>Coordination Number  </vt:lpstr>
      <vt:lpstr>Atomic Packing Factor</vt:lpstr>
      <vt:lpstr>PowerPoint Presentation</vt:lpstr>
      <vt:lpstr>Atomic Radius for SC</vt:lpstr>
      <vt:lpstr>Atomic Packing Factor of SC</vt:lpstr>
      <vt:lpstr>Discussions </vt:lpstr>
      <vt:lpstr>b-Body Centered Cubic (BCC)</vt:lpstr>
      <vt:lpstr>b-Body Centered Cubic (BCC)</vt:lpstr>
      <vt:lpstr>Atomic Radius for BCC unit cell</vt:lpstr>
      <vt:lpstr>PowerPoint Presentation</vt:lpstr>
      <vt:lpstr>PowerPoint Presentation</vt:lpstr>
      <vt:lpstr>PowerPoint Presentation</vt:lpstr>
      <vt:lpstr>PowerPoint Presentation</vt:lpstr>
      <vt:lpstr>Many of common metals (Cu,Ni,Pb..etc) crystallize in FCC structure.</vt:lpstr>
      <vt:lpstr>PowerPoint Presentation</vt:lpstr>
      <vt:lpstr>PowerPoint Presentation</vt:lpstr>
      <vt:lpstr>PowerPoint Presentation</vt:lpstr>
    </vt:vector>
  </TitlesOfParts>
  <Company>Oersted-DTU_Eltek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Dias nummer 1</dc:title>
  <dc:creator>gh</dc:creator>
  <cp:lastModifiedBy>Prof. B. K. Pandey</cp:lastModifiedBy>
  <cp:revision>506</cp:revision>
  <cp:lastPrinted>2002-01-11T08:56:20Z</cp:lastPrinted>
  <dcterms:created xsi:type="dcterms:W3CDTF">2008-06-04T07:21:59Z</dcterms:created>
  <dcterms:modified xsi:type="dcterms:W3CDTF">2021-04-23T08:07:29Z</dcterms:modified>
</cp:coreProperties>
</file>