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479" r:id="rId3"/>
    <p:sldId id="333" r:id="rId4"/>
    <p:sldId id="481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24" r:id="rId15"/>
    <p:sldId id="325" r:id="rId16"/>
    <p:sldId id="326" r:id="rId17"/>
    <p:sldId id="482" r:id="rId18"/>
    <p:sldId id="328" r:id="rId19"/>
    <p:sldId id="330" r:id="rId20"/>
  </p:sldIdLst>
  <p:sldSz cx="9144000" cy="6858000" type="screen4x3"/>
  <p:notesSz cx="9236075" cy="70104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mhari dubey" initials="o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990000"/>
    <a:srgbClr val="512F55"/>
    <a:srgbClr val="BA0693"/>
    <a:srgbClr val="666699"/>
    <a:srgbClr val="F66E13"/>
    <a:srgbClr val="65A11F"/>
    <a:srgbClr val="FF990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2832" autoAdjust="0"/>
  </p:normalViewPr>
  <p:slideViewPr>
    <p:cSldViewPr>
      <p:cViewPr varScale="1">
        <p:scale>
          <a:sx n="72" d="100"/>
          <a:sy n="72" d="100"/>
        </p:scale>
        <p:origin x="139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86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46" tIns="45972" rIns="91946" bIns="4597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81613" y="0"/>
            <a:ext cx="39322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46" tIns="45972" rIns="91946" bIns="4597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73850"/>
            <a:ext cx="4038600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46" tIns="45972" rIns="91946" bIns="4597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81613" y="6673850"/>
            <a:ext cx="3932237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46" tIns="45972" rIns="91946" bIns="4597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F53476-5BC3-4714-B916-D6A099209BAA}" type="slidenum">
              <a:rPr lang="da-DK" altLang="en-US"/>
              <a:pPr/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320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97" tIns="46600" rIns="93197" bIns="46600" numCol="1" anchor="t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83200" y="0"/>
            <a:ext cx="3906838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97" tIns="46600" rIns="93197" bIns="4660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6713" y="542925"/>
            <a:ext cx="3481387" cy="260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68413" y="3314700"/>
            <a:ext cx="6759575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97" tIns="46600" rIns="93197" bIns="46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teksttypografien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83375"/>
            <a:ext cx="401320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97" tIns="46600" rIns="93197" bIns="46600" numCol="1" anchor="b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83200" y="6683375"/>
            <a:ext cx="3906838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97" tIns="46600" rIns="93197" bIns="4660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fld id="{363FAC79-5900-4691-8FC8-5D31313673BD}" type="slidenum">
              <a:rPr lang="da-DK" altLang="en-US"/>
              <a:pPr/>
              <a:t>‹#›</a:t>
            </a:fld>
            <a:endParaRPr lang="da-D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201736-1197-4A27-ABBB-E9962AE35892}" type="slidenum">
              <a:rPr kumimoji="0" lang="da-DK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a-DK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928670"/>
            <a:ext cx="7848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362200"/>
            <a:ext cx="6629400" cy="3124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762000"/>
            <a:ext cx="1962150" cy="47244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734050" cy="4724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Başlık, 4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sz="quarter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949325" y="1981200"/>
            <a:ext cx="3754438" cy="1981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3"/>
          </p:nvPr>
        </p:nvSpPr>
        <p:spPr>
          <a:xfrm>
            <a:off x="949325" y="4114800"/>
            <a:ext cx="3754438" cy="1981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31D7E-80FC-4ADA-828A-98F0A4254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44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Başlık, Metin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3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9EC67-40BD-4349-94FA-0B94B1237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6355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07798-474F-4D47-9579-7E78B7792D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10544-D61D-41EF-825C-80F2C6D5C9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357478-7898-488C-9B8B-2AC10605AB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829D18-767B-4569-BEB8-D18691116F0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025340-754E-4979-8ACA-4E6B0289B5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7ABC8-F110-4605-BBFD-07CE6E99772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928670"/>
            <a:ext cx="7848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6629400" cy="3124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4058E2-1A2E-48E8-93A1-0990DFD8C57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43F37-EB22-43CB-9D3A-F4BA35B758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FB5C3-0862-4923-A21C-B6921C33D5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3CC379-915D-41D3-80F7-B166302A0D5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EEA07-A8F0-4AA0-A174-D74E76FF7C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928670"/>
            <a:ext cx="7848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238500" cy="3124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6700" y="2362200"/>
            <a:ext cx="3238500" cy="3124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928670"/>
            <a:ext cx="7848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5"/>
          <p:cNvSpPr txBox="1">
            <a:spLocks noChangeArrowheads="1"/>
          </p:cNvSpPr>
          <p:nvPr/>
        </p:nvSpPr>
        <p:spPr bwMode="auto">
          <a:xfrm>
            <a:off x="457200" y="6400800"/>
            <a:ext cx="946150" cy="228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fld id="{2EF09B32-439D-4645-BF50-9113890C07F7}" type="datetime1">
              <a:rPr lang="da-DK" altLang="en-US" sz="900" b="0" smtClean="0">
                <a:solidFill>
                  <a:srgbClr val="CCCCCC"/>
                </a:solidFill>
                <a:latin typeface="Frutiger 57Cn" pitchFamily="34" charset="0"/>
              </a:rPr>
              <a:pPr>
                <a:spcBef>
                  <a:spcPct val="50000"/>
                </a:spcBef>
                <a:defRPr/>
              </a:pPr>
              <a:t>24-04-2021</a:t>
            </a:fld>
            <a:endParaRPr lang="da-DK" altLang="en-US" sz="900" b="0">
              <a:solidFill>
                <a:srgbClr val="CCCCCC"/>
              </a:solidFill>
              <a:latin typeface="Frutiger 57Cn" pitchFamily="34" charset="0"/>
            </a:endParaRPr>
          </a:p>
        </p:txBody>
      </p:sp>
      <p:sp>
        <p:nvSpPr>
          <p:cNvPr id="1027" name="Text Box 26"/>
          <p:cNvSpPr txBox="1">
            <a:spLocks noChangeArrowheads="1"/>
          </p:cNvSpPr>
          <p:nvPr/>
        </p:nvSpPr>
        <p:spPr bwMode="auto">
          <a:xfrm>
            <a:off x="7924800" y="6400800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a-DK" altLang="en-US" sz="900" b="0">
                <a:solidFill>
                  <a:srgbClr val="CCCCCC"/>
                </a:solidFill>
                <a:latin typeface="Frutiger 57Cn" pitchFamily="34" charset="0"/>
              </a:rPr>
              <a:t>Side </a:t>
            </a:r>
            <a:fld id="{D26F1440-B8AF-495E-902E-645095F729A0}" type="slidenum">
              <a:rPr lang="da-DK" altLang="en-US" sz="900" b="0">
                <a:solidFill>
                  <a:srgbClr val="CCCCCC"/>
                </a:solidFill>
                <a:latin typeface="Frutiger 57Cn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da-DK" altLang="en-US" sz="900" b="0">
              <a:solidFill>
                <a:srgbClr val="CCCCCC"/>
              </a:solidFill>
              <a:latin typeface="Frutiger 57Cn" pitchFamily="34" charset="0"/>
            </a:endParaRPr>
          </a:p>
        </p:txBody>
      </p:sp>
      <p:sp>
        <p:nvSpPr>
          <p:cNvPr id="1028" name="TextBox 9"/>
          <p:cNvSpPr txBox="1">
            <a:spLocks noChangeArrowheads="1"/>
          </p:cNvSpPr>
          <p:nvPr userDrawn="1"/>
        </p:nvSpPr>
        <p:spPr bwMode="auto">
          <a:xfrm>
            <a:off x="3286125" y="0"/>
            <a:ext cx="5857875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800" i="1" dirty="0" err="1"/>
              <a:t>Madan</a:t>
            </a:r>
            <a:r>
              <a:rPr lang="en-US" altLang="en-US" sz="1800" i="1" dirty="0"/>
              <a:t> Mohan </a:t>
            </a:r>
            <a:r>
              <a:rPr lang="en-US" altLang="en-US" sz="1800" i="1" dirty="0" err="1"/>
              <a:t>Malaviya</a:t>
            </a:r>
            <a:r>
              <a:rPr lang="en-US" altLang="en-US" sz="1800" i="1" dirty="0"/>
              <a:t> Univ. of Technology, Gorakhpur</a:t>
            </a:r>
          </a:p>
        </p:txBody>
      </p:sp>
      <p:cxnSp>
        <p:nvCxnSpPr>
          <p:cNvPr id="1029" name="Straight Connector 8"/>
          <p:cNvCxnSpPr>
            <a:cxnSpLocks noChangeShapeType="1"/>
          </p:cNvCxnSpPr>
          <p:nvPr userDrawn="1"/>
        </p:nvCxnSpPr>
        <p:spPr bwMode="auto">
          <a:xfrm>
            <a:off x="857250" y="357188"/>
            <a:ext cx="8143875" cy="1587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1030" name="Straight Connector 11"/>
          <p:cNvCxnSpPr>
            <a:cxnSpLocks noChangeShapeType="1"/>
          </p:cNvCxnSpPr>
          <p:nvPr userDrawn="1"/>
        </p:nvCxnSpPr>
        <p:spPr bwMode="auto">
          <a:xfrm>
            <a:off x="0" y="6357938"/>
            <a:ext cx="9144000" cy="1587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</p:spPr>
      </p:cxnSp>
      <p:pic>
        <p:nvPicPr>
          <p:cNvPr id="1031" name="Picture 1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-30163"/>
            <a:ext cx="900113" cy="103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20" r:id="rId1"/>
    <p:sldLayoutId id="2147486021" r:id="rId2"/>
    <p:sldLayoutId id="2147486022" r:id="rId3"/>
    <p:sldLayoutId id="2147486023" r:id="rId4"/>
    <p:sldLayoutId id="2147486024" r:id="rId5"/>
    <p:sldLayoutId id="2147486025" r:id="rId6"/>
    <p:sldLayoutId id="2147486026" r:id="rId7"/>
    <p:sldLayoutId id="2147486027" r:id="rId8"/>
    <p:sldLayoutId id="2147486028" r:id="rId9"/>
    <p:sldLayoutId id="2147486029" r:id="rId10"/>
    <p:sldLayoutId id="2147486030" r:id="rId11"/>
    <p:sldLayoutId id="2147486046" r:id="rId12"/>
    <p:sldLayoutId id="2147486047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  <a:ea typeface="MS PGothic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ADBB4AB-9675-411B-8A12-F046E6E40D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31" r:id="rId1"/>
    <p:sldLayoutId id="2147486032" r:id="rId2"/>
    <p:sldLayoutId id="2147486033" r:id="rId3"/>
    <p:sldLayoutId id="2147486034" r:id="rId4"/>
    <p:sldLayoutId id="2147486035" r:id="rId5"/>
    <p:sldLayoutId id="2147486036" r:id="rId6"/>
    <p:sldLayoutId id="2147486037" r:id="rId7"/>
    <p:sldLayoutId id="2147486038" r:id="rId8"/>
    <p:sldLayoutId id="2147486039" r:id="rId9"/>
    <p:sldLayoutId id="2147486040" r:id="rId10"/>
    <p:sldLayoutId id="214748604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kings.edu/~chemlab/vrml/naclun.wr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3079" y="1126342"/>
            <a:ext cx="8731696" cy="151057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sz="3600" b="1" kern="1200" dirty="0">
                <a:solidFill>
                  <a:srgbClr val="FF0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UNIT –I: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Crystal Structures and X-ray Diffraction</a:t>
            </a:r>
          </a:p>
          <a:p>
            <a:pPr>
              <a:spcBef>
                <a:spcPts val="0"/>
              </a:spcBef>
            </a:pPr>
            <a:r>
              <a:rPr lang="en-US" altLang="en-US" sz="3200" b="1" kern="1200" dirty="0">
                <a:solidFill>
                  <a:srgbClr val="FF0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Lecture-6</a:t>
            </a:r>
          </a:p>
          <a:p>
            <a:pPr>
              <a:spcBef>
                <a:spcPts val="0"/>
              </a:spcBef>
            </a:pPr>
            <a:r>
              <a:rPr lang="en-US" altLang="en-US" b="1" kern="1200" dirty="0">
                <a:solidFill>
                  <a:srgbClr val="FF0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n-ea"/>
                <a:cs typeface="Times New Roman" pitchFamily="18" charset="0"/>
              </a:rPr>
              <a:t>By- </a:t>
            </a:r>
            <a:r>
              <a:rPr lang="en-US" altLang="en-US" b="1" kern="1200" dirty="0">
                <a:solidFill>
                  <a:srgbClr val="00206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Baskerville Old Face" panose="02020602080505020303" pitchFamily="18" charset="0"/>
                <a:ea typeface="+mn-ea"/>
                <a:cs typeface="Times New Roman" panose="02020603050405020304" pitchFamily="18" charset="0"/>
              </a:rPr>
              <a:t>Prof. B. K. Pandey, Dept. of Physics and Material Science </a:t>
            </a:r>
          </a:p>
          <a:p>
            <a:pPr>
              <a:spcBef>
                <a:spcPts val="0"/>
              </a:spcBef>
            </a:pPr>
            <a:endParaRPr lang="en-US" altLang="en-US" sz="3600" b="1" dirty="0">
              <a:solidFill>
                <a:srgbClr val="00B050"/>
              </a:solidFill>
            </a:endParaRPr>
          </a:p>
        </p:txBody>
      </p:sp>
      <p:sp>
        <p:nvSpPr>
          <p:cNvPr id="16387" name="AutoShape 4" descr="http://www.mmmut.ac.in/images/logo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16388" name="Title 3"/>
          <p:cNvSpPr>
            <a:spLocks noGrp="1" noChangeArrowheads="1"/>
          </p:cNvSpPr>
          <p:nvPr>
            <p:ph type="ctrTitle"/>
          </p:nvPr>
        </p:nvSpPr>
        <p:spPr bwMode="auto">
          <a:xfrm>
            <a:off x="1259632" y="479986"/>
            <a:ext cx="7621289" cy="79767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PM: 2 Engineering Physics-II</a:t>
            </a:r>
            <a:endParaRPr lang="en-IN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4B60E9F-8519-49F7-8CAB-AB027B4A2F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1152E7F7-2B4D-4A1C-AB06-0D09E2575E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3F3DD6F-12E8-4224-B90B-18A986543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723" y="2633400"/>
            <a:ext cx="3459896" cy="345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355000-6746-4A0C-846E-CDE5DC52A71A}"/>
              </a:ext>
            </a:extLst>
          </p:cNvPr>
          <p:cNvSpPr txBox="1"/>
          <p:nvPr/>
        </p:nvSpPr>
        <p:spPr>
          <a:xfrm>
            <a:off x="4932040" y="5916349"/>
            <a:ext cx="4211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Baskerville Old Face" panose="02020602080505020303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en-US" b="1" kern="1200" dirty="0">
                <a:solidFill>
                  <a:srgbClr val="00206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Baskerville Old Face" panose="02020602080505020303" pitchFamily="18" charset="0"/>
                <a:ea typeface="+mn-ea"/>
                <a:cs typeface="Times New Roman" panose="02020603050405020304" pitchFamily="18" charset="0"/>
              </a:rPr>
              <a:t>uguste-</a:t>
            </a:r>
            <a:r>
              <a:rPr lang="en-US" altLang="en-US" dirty="0">
                <a:solidFill>
                  <a:srgbClr val="00206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Baskerville Old Face" panose="02020602080505020303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en-US" b="1" kern="1200" dirty="0">
                <a:solidFill>
                  <a:srgbClr val="00206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Baskerville Old Face" panose="02020602080505020303" pitchFamily="18" charset="0"/>
                <a:ea typeface="+mn-ea"/>
                <a:cs typeface="Times New Roman" panose="02020603050405020304" pitchFamily="18" charset="0"/>
              </a:rPr>
              <a:t>ravais</a:t>
            </a:r>
            <a:endParaRPr lang="en-IN" dirty="0"/>
          </a:p>
        </p:txBody>
      </p:sp>
      <p:pic>
        <p:nvPicPr>
          <p:cNvPr id="7" name="Picture 6" descr="A picture containing conifer, plant&#10;&#10;Description automatically generated">
            <a:extLst>
              <a:ext uri="{FF2B5EF4-FFF2-40B4-BE49-F238E27FC236}">
                <a16:creationId xmlns:a16="http://schemas.microsoft.com/office/drawing/2014/main" id="{93FA484D-EF43-4794-9760-668DDDBB7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636912"/>
            <a:ext cx="3666628" cy="36248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2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80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AF3F91-EA0F-49AF-B50A-268034CBB7BA}" type="slidenum">
              <a:rPr lang="en-IN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12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30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/>
            <a:r>
              <a:rPr lang="tr-TR" sz="3800" dirty="0">
                <a:latin typeface="Verdana" pitchFamily="34" charset="0"/>
              </a:rPr>
              <a:t>Miller Indices</a:t>
            </a:r>
            <a:endParaRPr lang="en-US" sz="3800" dirty="0">
              <a:latin typeface="Verdana" pitchFamily="34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013996" y="1999456"/>
            <a:ext cx="4379912" cy="733425"/>
            <a:chOff x="1656" y="1224"/>
            <a:chExt cx="2759" cy="462"/>
          </a:xfrm>
        </p:grpSpPr>
        <p:sp>
          <p:nvSpPr>
            <p:cNvPr id="11343" name="Text Box 26"/>
            <p:cNvSpPr txBox="1">
              <a:spLocks noChangeArrowheads="1"/>
            </p:cNvSpPr>
            <p:nvPr/>
          </p:nvSpPr>
          <p:spPr bwMode="auto">
            <a:xfrm>
              <a:off x="1656" y="1370"/>
              <a:ext cx="17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latin typeface="Arial" charset="0"/>
                </a:rPr>
                <a:t>Reciprocal numbers are: </a:t>
              </a:r>
              <a:endParaRPr lang="en-GB" b="0" dirty="0">
                <a:latin typeface="Arial" charset="0"/>
              </a:endParaRPr>
            </a:p>
          </p:txBody>
        </p:sp>
        <p:graphicFrame>
          <p:nvGraphicFramePr>
            <p:cNvPr id="11270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9583310"/>
                </p:ext>
              </p:extLst>
            </p:nvPr>
          </p:nvGraphicFramePr>
          <p:xfrm>
            <a:off x="3833" y="1224"/>
            <a:ext cx="582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87200" imgH="9448800" progId="Equation.3">
                    <p:embed/>
                  </p:oleObj>
                </mc:Choice>
                <mc:Fallback>
                  <p:oleObj name="Equation" r:id="rId2" imgW="11887200" imgH="9448800" progId="Equation.3">
                    <p:embed/>
                    <p:pic>
                      <p:nvPicPr>
                        <p:cNvPr id="1127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224"/>
                          <a:ext cx="582" cy="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861076" y="1609727"/>
            <a:ext cx="4762501" cy="407988"/>
            <a:chOff x="1663" y="928"/>
            <a:chExt cx="3000" cy="257"/>
          </a:xfrm>
        </p:grpSpPr>
        <p:sp>
          <p:nvSpPr>
            <p:cNvPr id="11342" name="Text Box 29"/>
            <p:cNvSpPr txBox="1">
              <a:spLocks noChangeArrowheads="1"/>
            </p:cNvSpPr>
            <p:nvPr/>
          </p:nvSpPr>
          <p:spPr bwMode="auto">
            <a:xfrm>
              <a:off x="1663" y="928"/>
              <a:ext cx="17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latin typeface="Arial" charset="0"/>
                </a:rPr>
                <a:t>Plane intercepts axes at  </a:t>
              </a:r>
              <a:endParaRPr lang="en-GB" b="0" dirty="0">
                <a:latin typeface="Arial" charset="0"/>
              </a:endParaRPr>
            </a:p>
          </p:txBody>
        </p:sp>
        <p:graphicFrame>
          <p:nvGraphicFramePr>
            <p:cNvPr id="11269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5518320"/>
                </p:ext>
              </p:extLst>
            </p:nvPr>
          </p:nvGraphicFramePr>
          <p:xfrm>
            <a:off x="3872" y="931"/>
            <a:ext cx="79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154400" imgH="5181600" progId="Equation.3">
                    <p:embed/>
                  </p:oleObj>
                </mc:Choice>
                <mc:Fallback>
                  <p:oleObj name="Equation" r:id="rId4" imgW="16154400" imgH="5181600" progId="Equation.3">
                    <p:embed/>
                    <p:pic>
                      <p:nvPicPr>
                        <p:cNvPr id="11269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2" y="931"/>
                          <a:ext cx="791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6" name="Text Box 31"/>
          <p:cNvSpPr txBox="1">
            <a:spLocks noChangeArrowheads="1"/>
          </p:cNvSpPr>
          <p:nvPr/>
        </p:nvSpPr>
        <p:spPr bwMode="auto">
          <a:xfrm>
            <a:off x="4156075" y="2797175"/>
            <a:ext cx="371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FF3300"/>
                </a:solidFill>
                <a:latin typeface="Arial" charset="0"/>
              </a:rPr>
              <a:t>Indices of the plane (Miller): (2,3,3)</a:t>
            </a:r>
            <a:endParaRPr lang="en-GB" b="0">
              <a:solidFill>
                <a:srgbClr val="FF3300"/>
              </a:solidFill>
              <a:latin typeface="Arial" charset="0"/>
            </a:endParaRPr>
          </a:p>
        </p:txBody>
      </p: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354013" y="4573588"/>
            <a:ext cx="1681162" cy="1993900"/>
            <a:chOff x="223" y="2881"/>
            <a:chExt cx="1059" cy="1256"/>
          </a:xfrm>
        </p:grpSpPr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223" y="3168"/>
              <a:ext cx="1059" cy="969"/>
              <a:chOff x="333" y="2920"/>
              <a:chExt cx="1059" cy="969"/>
            </a:xfrm>
          </p:grpSpPr>
          <p:sp>
            <p:nvSpPr>
              <p:cNvPr id="11336" name="Rectangle 33"/>
              <p:cNvSpPr>
                <a:spLocks noChangeArrowheads="1"/>
              </p:cNvSpPr>
              <p:nvPr/>
            </p:nvSpPr>
            <p:spPr bwMode="auto">
              <a:xfrm>
                <a:off x="516" y="2920"/>
                <a:ext cx="642" cy="54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337" name="Rectangle 34"/>
              <p:cNvSpPr>
                <a:spLocks noChangeArrowheads="1"/>
              </p:cNvSpPr>
              <p:nvPr/>
            </p:nvSpPr>
            <p:spPr bwMode="auto">
              <a:xfrm>
                <a:off x="518" y="2924"/>
                <a:ext cx="641" cy="540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Wirefram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tr-TR"/>
              </a:p>
            </p:txBody>
          </p:sp>
          <p:sp>
            <p:nvSpPr>
              <p:cNvPr id="11338" name="Line 35"/>
              <p:cNvSpPr>
                <a:spLocks noChangeShapeType="1"/>
              </p:cNvSpPr>
              <p:nvPr/>
            </p:nvSpPr>
            <p:spPr bwMode="auto">
              <a:xfrm flipH="1">
                <a:off x="333" y="3360"/>
                <a:ext cx="285" cy="2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39" name="Line 36"/>
              <p:cNvSpPr>
                <a:spLocks noChangeShapeType="1"/>
              </p:cNvSpPr>
              <p:nvPr/>
            </p:nvSpPr>
            <p:spPr bwMode="auto">
              <a:xfrm>
                <a:off x="1255" y="336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40" name="Line 37"/>
              <p:cNvSpPr>
                <a:spLocks noChangeShapeType="1"/>
              </p:cNvSpPr>
              <p:nvPr/>
            </p:nvSpPr>
            <p:spPr bwMode="auto">
              <a:xfrm>
                <a:off x="621" y="3360"/>
                <a:ext cx="637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41" name="Text Box 38"/>
              <p:cNvSpPr txBox="1">
                <a:spLocks noChangeArrowheads="1"/>
              </p:cNvSpPr>
              <p:nvPr/>
            </p:nvSpPr>
            <p:spPr bwMode="auto">
              <a:xfrm>
                <a:off x="562" y="3658"/>
                <a:ext cx="4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>
                    <a:latin typeface="Arial" charset="0"/>
                  </a:rPr>
                  <a:t>(100)</a:t>
                </a:r>
                <a:endParaRPr lang="en-GB" b="0">
                  <a:latin typeface="Arial" charset="0"/>
                </a:endParaRPr>
              </a:p>
            </p:txBody>
          </p:sp>
        </p:grpSp>
        <p:sp>
          <p:nvSpPr>
            <p:cNvPr id="11335" name="Line 39"/>
            <p:cNvSpPr>
              <a:spLocks noChangeShapeType="1"/>
            </p:cNvSpPr>
            <p:nvPr/>
          </p:nvSpPr>
          <p:spPr bwMode="auto">
            <a:xfrm flipV="1">
              <a:off x="512" y="2881"/>
              <a:ext cx="0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2124075" y="3779838"/>
            <a:ext cx="1681163" cy="1809750"/>
            <a:chOff x="1713" y="2224"/>
            <a:chExt cx="1059" cy="1140"/>
          </a:xfrm>
        </p:grpSpPr>
        <p:sp>
          <p:nvSpPr>
            <p:cNvPr id="11327" name="Rectangle 41"/>
            <p:cNvSpPr>
              <a:spLocks noChangeArrowheads="1"/>
            </p:cNvSpPr>
            <p:nvPr/>
          </p:nvSpPr>
          <p:spPr bwMode="auto">
            <a:xfrm>
              <a:off x="1954" y="2402"/>
              <a:ext cx="642" cy="54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28" name="Rectangle 42"/>
            <p:cNvSpPr>
              <a:spLocks noChangeArrowheads="1"/>
            </p:cNvSpPr>
            <p:nvPr/>
          </p:nvSpPr>
          <p:spPr bwMode="auto">
            <a:xfrm>
              <a:off x="1898" y="2464"/>
              <a:ext cx="641" cy="54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tr-TR"/>
            </a:p>
          </p:txBody>
        </p:sp>
        <p:sp>
          <p:nvSpPr>
            <p:cNvPr id="11329" name="Line 43"/>
            <p:cNvSpPr>
              <a:spLocks noChangeShapeType="1"/>
            </p:cNvSpPr>
            <p:nvPr/>
          </p:nvSpPr>
          <p:spPr bwMode="auto">
            <a:xfrm flipH="1">
              <a:off x="1713" y="2900"/>
              <a:ext cx="285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30" name="Line 44"/>
            <p:cNvSpPr>
              <a:spLocks noChangeShapeType="1"/>
            </p:cNvSpPr>
            <p:nvPr/>
          </p:nvSpPr>
          <p:spPr bwMode="auto">
            <a:xfrm>
              <a:off x="2635" y="2903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31" name="Line 45"/>
            <p:cNvSpPr>
              <a:spLocks noChangeShapeType="1"/>
            </p:cNvSpPr>
            <p:nvPr/>
          </p:nvSpPr>
          <p:spPr bwMode="auto">
            <a:xfrm>
              <a:off x="2001" y="2900"/>
              <a:ext cx="637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32" name="Rectangle 46"/>
            <p:cNvSpPr>
              <a:spLocks noChangeArrowheads="1"/>
            </p:cNvSpPr>
            <p:nvPr/>
          </p:nvSpPr>
          <p:spPr bwMode="auto">
            <a:xfrm>
              <a:off x="1812" y="3133"/>
              <a:ext cx="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latin typeface="Arial" charset="0"/>
                </a:rPr>
                <a:t>(200)</a:t>
              </a:r>
              <a:endParaRPr lang="en-GB" b="0">
                <a:latin typeface="Arial" charset="0"/>
              </a:endParaRPr>
            </a:p>
          </p:txBody>
        </p:sp>
        <p:sp>
          <p:nvSpPr>
            <p:cNvPr id="11333" name="Line 47"/>
            <p:cNvSpPr>
              <a:spLocks noChangeShapeType="1"/>
            </p:cNvSpPr>
            <p:nvPr/>
          </p:nvSpPr>
          <p:spPr bwMode="auto">
            <a:xfrm flipV="1">
              <a:off x="2000" y="2224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3924300" y="4292600"/>
            <a:ext cx="1681163" cy="1635125"/>
            <a:chOff x="2082" y="3262"/>
            <a:chExt cx="1059" cy="1030"/>
          </a:xfrm>
        </p:grpSpPr>
        <p:sp>
          <p:nvSpPr>
            <p:cNvPr id="11320" name="Freeform 49"/>
            <p:cNvSpPr>
              <a:spLocks/>
            </p:cNvSpPr>
            <p:nvPr/>
          </p:nvSpPr>
          <p:spPr bwMode="auto">
            <a:xfrm>
              <a:off x="2266" y="3392"/>
              <a:ext cx="742" cy="646"/>
            </a:xfrm>
            <a:custGeom>
              <a:avLst/>
              <a:gdLst>
                <a:gd name="T0" fmla="*/ 3 w 742"/>
                <a:gd name="T1" fmla="*/ 646 h 646"/>
                <a:gd name="T2" fmla="*/ 742 w 742"/>
                <a:gd name="T3" fmla="*/ 547 h 646"/>
                <a:gd name="T4" fmla="*/ 742 w 742"/>
                <a:gd name="T5" fmla="*/ 0 h 646"/>
                <a:gd name="T6" fmla="*/ 0 w 742"/>
                <a:gd name="T7" fmla="*/ 106 h 646"/>
                <a:gd name="T8" fmla="*/ 3 w 742"/>
                <a:gd name="T9" fmla="*/ 646 h 6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2"/>
                <a:gd name="T16" fmla="*/ 0 h 646"/>
                <a:gd name="T17" fmla="*/ 742 w 742"/>
                <a:gd name="T18" fmla="*/ 646 h 6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2" h="646">
                  <a:moveTo>
                    <a:pt x="3" y="646"/>
                  </a:moveTo>
                  <a:lnTo>
                    <a:pt x="742" y="547"/>
                  </a:lnTo>
                  <a:lnTo>
                    <a:pt x="742" y="0"/>
                  </a:lnTo>
                  <a:lnTo>
                    <a:pt x="0" y="106"/>
                  </a:lnTo>
                  <a:lnTo>
                    <a:pt x="3" y="646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321" name="Rectangle 50"/>
            <p:cNvSpPr>
              <a:spLocks noChangeArrowheads="1"/>
            </p:cNvSpPr>
            <p:nvPr/>
          </p:nvSpPr>
          <p:spPr bwMode="auto">
            <a:xfrm>
              <a:off x="2267" y="3499"/>
              <a:ext cx="641" cy="54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tr-TR"/>
            </a:p>
          </p:txBody>
        </p:sp>
        <p:sp>
          <p:nvSpPr>
            <p:cNvPr id="11322" name="Line 51"/>
            <p:cNvSpPr>
              <a:spLocks noChangeShapeType="1"/>
            </p:cNvSpPr>
            <p:nvPr/>
          </p:nvSpPr>
          <p:spPr bwMode="auto">
            <a:xfrm flipH="1">
              <a:off x="2082" y="3935"/>
              <a:ext cx="285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23" name="Line 52"/>
            <p:cNvSpPr>
              <a:spLocks noChangeShapeType="1"/>
            </p:cNvSpPr>
            <p:nvPr/>
          </p:nvSpPr>
          <p:spPr bwMode="auto">
            <a:xfrm>
              <a:off x="3004" y="3938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24" name="Line 53"/>
            <p:cNvSpPr>
              <a:spLocks noChangeShapeType="1"/>
            </p:cNvSpPr>
            <p:nvPr/>
          </p:nvSpPr>
          <p:spPr bwMode="auto">
            <a:xfrm>
              <a:off x="2370" y="3935"/>
              <a:ext cx="637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25" name="Rectangle 54"/>
            <p:cNvSpPr>
              <a:spLocks noChangeArrowheads="1"/>
            </p:cNvSpPr>
            <p:nvPr/>
          </p:nvSpPr>
          <p:spPr bwMode="auto">
            <a:xfrm>
              <a:off x="2373" y="4061"/>
              <a:ext cx="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latin typeface="Arial" charset="0"/>
                </a:rPr>
                <a:t>(110)</a:t>
              </a:r>
              <a:endParaRPr lang="en-GB" b="0">
                <a:latin typeface="Arial" charset="0"/>
              </a:endParaRPr>
            </a:p>
          </p:txBody>
        </p:sp>
        <p:sp>
          <p:nvSpPr>
            <p:cNvPr id="11326" name="Line 55"/>
            <p:cNvSpPr>
              <a:spLocks noChangeShapeType="1"/>
            </p:cNvSpPr>
            <p:nvPr/>
          </p:nvSpPr>
          <p:spPr bwMode="auto">
            <a:xfrm flipV="1">
              <a:off x="2369" y="3262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795963" y="3989388"/>
            <a:ext cx="1681162" cy="1744662"/>
            <a:chOff x="3327" y="2255"/>
            <a:chExt cx="1059" cy="1099"/>
          </a:xfrm>
        </p:grpSpPr>
        <p:sp>
          <p:nvSpPr>
            <p:cNvPr id="11313" name="Freeform 57"/>
            <p:cNvSpPr>
              <a:spLocks/>
            </p:cNvSpPr>
            <p:nvPr/>
          </p:nvSpPr>
          <p:spPr bwMode="auto">
            <a:xfrm>
              <a:off x="3510" y="2387"/>
              <a:ext cx="743" cy="643"/>
            </a:xfrm>
            <a:custGeom>
              <a:avLst/>
              <a:gdLst>
                <a:gd name="T0" fmla="*/ 0 w 743"/>
                <a:gd name="T1" fmla="*/ 643 h 643"/>
                <a:gd name="T2" fmla="*/ 106 w 743"/>
                <a:gd name="T3" fmla="*/ 0 h 643"/>
                <a:gd name="T4" fmla="*/ 743 w 743"/>
                <a:gd name="T5" fmla="*/ 544 h 643"/>
                <a:gd name="T6" fmla="*/ 0 w 743"/>
                <a:gd name="T7" fmla="*/ 643 h 6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"/>
                <a:gd name="T13" fmla="*/ 0 h 643"/>
                <a:gd name="T14" fmla="*/ 743 w 743"/>
                <a:gd name="T15" fmla="*/ 643 h 6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" h="643">
                  <a:moveTo>
                    <a:pt x="0" y="643"/>
                  </a:moveTo>
                  <a:lnTo>
                    <a:pt x="106" y="0"/>
                  </a:lnTo>
                  <a:lnTo>
                    <a:pt x="743" y="544"/>
                  </a:lnTo>
                  <a:lnTo>
                    <a:pt x="0" y="643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314" name="Rectangle 58"/>
            <p:cNvSpPr>
              <a:spLocks noChangeArrowheads="1"/>
            </p:cNvSpPr>
            <p:nvPr/>
          </p:nvSpPr>
          <p:spPr bwMode="auto">
            <a:xfrm>
              <a:off x="3512" y="2492"/>
              <a:ext cx="641" cy="54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tr-TR"/>
            </a:p>
          </p:txBody>
        </p:sp>
        <p:sp>
          <p:nvSpPr>
            <p:cNvPr id="11315" name="Line 59"/>
            <p:cNvSpPr>
              <a:spLocks noChangeShapeType="1"/>
            </p:cNvSpPr>
            <p:nvPr/>
          </p:nvSpPr>
          <p:spPr bwMode="auto">
            <a:xfrm flipH="1">
              <a:off x="3327" y="2928"/>
              <a:ext cx="285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16" name="Line 60"/>
            <p:cNvSpPr>
              <a:spLocks noChangeShapeType="1"/>
            </p:cNvSpPr>
            <p:nvPr/>
          </p:nvSpPr>
          <p:spPr bwMode="auto">
            <a:xfrm>
              <a:off x="4249" y="2931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17" name="Line 61"/>
            <p:cNvSpPr>
              <a:spLocks noChangeShapeType="1"/>
            </p:cNvSpPr>
            <p:nvPr/>
          </p:nvSpPr>
          <p:spPr bwMode="auto">
            <a:xfrm>
              <a:off x="3615" y="2928"/>
              <a:ext cx="637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18" name="Line 62"/>
            <p:cNvSpPr>
              <a:spLocks noChangeShapeType="1"/>
            </p:cNvSpPr>
            <p:nvPr/>
          </p:nvSpPr>
          <p:spPr bwMode="auto">
            <a:xfrm flipV="1">
              <a:off x="3614" y="2255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19" name="Rectangle 63"/>
            <p:cNvSpPr>
              <a:spLocks noChangeArrowheads="1"/>
            </p:cNvSpPr>
            <p:nvPr/>
          </p:nvSpPr>
          <p:spPr bwMode="auto">
            <a:xfrm>
              <a:off x="3643" y="3123"/>
              <a:ext cx="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latin typeface="Arial" charset="0"/>
                </a:rPr>
                <a:t>(111)</a:t>
              </a:r>
              <a:endParaRPr lang="en-GB" b="0">
                <a:latin typeface="Arial" charset="0"/>
              </a:endParaRPr>
            </a:p>
          </p:txBody>
        </p:sp>
      </p:grp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7283450" y="4137025"/>
            <a:ext cx="1681163" cy="1744663"/>
            <a:chOff x="4395" y="3010"/>
            <a:chExt cx="1059" cy="1099"/>
          </a:xfrm>
        </p:grpSpPr>
        <p:sp>
          <p:nvSpPr>
            <p:cNvPr id="11305" name="Freeform 65"/>
            <p:cNvSpPr>
              <a:spLocks/>
            </p:cNvSpPr>
            <p:nvPr/>
          </p:nvSpPr>
          <p:spPr bwMode="auto">
            <a:xfrm>
              <a:off x="4783" y="3040"/>
              <a:ext cx="642" cy="533"/>
            </a:xfrm>
            <a:custGeom>
              <a:avLst/>
              <a:gdLst>
                <a:gd name="T0" fmla="*/ 0 w 642"/>
                <a:gd name="T1" fmla="*/ 533 h 533"/>
                <a:gd name="T2" fmla="*/ 0 w 642"/>
                <a:gd name="T3" fmla="*/ 0 h 533"/>
                <a:gd name="T4" fmla="*/ 642 w 642"/>
                <a:gd name="T5" fmla="*/ 0 h 533"/>
                <a:gd name="T6" fmla="*/ 642 w 642"/>
                <a:gd name="T7" fmla="*/ 533 h 533"/>
                <a:gd name="T8" fmla="*/ 0 w 642"/>
                <a:gd name="T9" fmla="*/ 533 h 5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2"/>
                <a:gd name="T16" fmla="*/ 0 h 533"/>
                <a:gd name="T17" fmla="*/ 642 w 642"/>
                <a:gd name="T18" fmla="*/ 533 h 5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2" h="533">
                  <a:moveTo>
                    <a:pt x="0" y="533"/>
                  </a:moveTo>
                  <a:lnTo>
                    <a:pt x="0" y="0"/>
                  </a:lnTo>
                  <a:lnTo>
                    <a:pt x="642" y="0"/>
                  </a:lnTo>
                  <a:lnTo>
                    <a:pt x="642" y="533"/>
                  </a:lnTo>
                  <a:lnTo>
                    <a:pt x="0" y="533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306" name="Rectangle 66"/>
            <p:cNvSpPr>
              <a:spLocks noChangeArrowheads="1"/>
            </p:cNvSpPr>
            <p:nvPr/>
          </p:nvSpPr>
          <p:spPr bwMode="auto">
            <a:xfrm>
              <a:off x="4682" y="3138"/>
              <a:ext cx="641" cy="54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tr-TR"/>
            </a:p>
          </p:txBody>
        </p:sp>
        <p:sp>
          <p:nvSpPr>
            <p:cNvPr id="11307" name="Line 67"/>
            <p:cNvSpPr>
              <a:spLocks noChangeShapeType="1"/>
            </p:cNvSpPr>
            <p:nvPr/>
          </p:nvSpPr>
          <p:spPr bwMode="auto">
            <a:xfrm flipH="1">
              <a:off x="4395" y="3683"/>
              <a:ext cx="285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08" name="Line 68"/>
            <p:cNvSpPr>
              <a:spLocks noChangeShapeType="1"/>
            </p:cNvSpPr>
            <p:nvPr/>
          </p:nvSpPr>
          <p:spPr bwMode="auto">
            <a:xfrm>
              <a:off x="5317" y="3686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09" name="Line 69"/>
            <p:cNvSpPr>
              <a:spLocks noChangeShapeType="1"/>
            </p:cNvSpPr>
            <p:nvPr/>
          </p:nvSpPr>
          <p:spPr bwMode="auto">
            <a:xfrm flipV="1">
              <a:off x="4792" y="3139"/>
              <a:ext cx="418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10" name="Line 70"/>
            <p:cNvSpPr>
              <a:spLocks noChangeShapeType="1"/>
            </p:cNvSpPr>
            <p:nvPr/>
          </p:nvSpPr>
          <p:spPr bwMode="auto">
            <a:xfrm flipV="1">
              <a:off x="4682" y="3010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11" name="Rectangle 71"/>
            <p:cNvSpPr>
              <a:spLocks noChangeArrowheads="1"/>
            </p:cNvSpPr>
            <p:nvPr/>
          </p:nvSpPr>
          <p:spPr bwMode="auto">
            <a:xfrm>
              <a:off x="4711" y="3878"/>
              <a:ext cx="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latin typeface="Arial" charset="0"/>
                </a:rPr>
                <a:t>(100)</a:t>
              </a:r>
              <a:endParaRPr lang="en-GB" b="0">
                <a:latin typeface="Arial" charset="0"/>
              </a:endParaRPr>
            </a:p>
          </p:txBody>
        </p:sp>
        <p:sp>
          <p:nvSpPr>
            <p:cNvPr id="11312" name="Line 72"/>
            <p:cNvSpPr>
              <a:spLocks noChangeShapeType="1"/>
            </p:cNvSpPr>
            <p:nvPr/>
          </p:nvSpPr>
          <p:spPr bwMode="auto">
            <a:xfrm>
              <a:off x="4834" y="3893"/>
              <a:ext cx="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282" name="Text Box 73"/>
          <p:cNvSpPr txBox="1">
            <a:spLocks noChangeArrowheads="1"/>
          </p:cNvSpPr>
          <p:nvPr/>
        </p:nvSpPr>
        <p:spPr bwMode="auto">
          <a:xfrm>
            <a:off x="4206875" y="3367088"/>
            <a:ext cx="323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latin typeface="Arial" charset="0"/>
              </a:rPr>
              <a:t>Indices of the direction: [2,3,3]</a:t>
            </a:r>
            <a:endParaRPr lang="en-GB" b="0">
              <a:latin typeface="Arial" charset="0"/>
            </a:endParaRPr>
          </a:p>
        </p:txBody>
      </p: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323850" y="1658938"/>
            <a:ext cx="3235325" cy="2490787"/>
            <a:chOff x="193" y="951"/>
            <a:chExt cx="2038" cy="1569"/>
          </a:xfrm>
        </p:grpSpPr>
        <p:sp>
          <p:nvSpPr>
            <p:cNvPr id="11284" name="Text Box 3"/>
            <p:cNvSpPr txBox="1">
              <a:spLocks noChangeArrowheads="1"/>
            </p:cNvSpPr>
            <p:nvPr/>
          </p:nvSpPr>
          <p:spPr bwMode="auto">
            <a:xfrm>
              <a:off x="742" y="1002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tr-TR" b="0">
                <a:latin typeface="Arial" charset="0"/>
              </a:endParaRPr>
            </a:p>
          </p:txBody>
        </p:sp>
        <p:sp>
          <p:nvSpPr>
            <p:cNvPr id="11285" name="Freeform 4"/>
            <p:cNvSpPr>
              <a:spLocks/>
            </p:cNvSpPr>
            <p:nvPr/>
          </p:nvSpPr>
          <p:spPr bwMode="auto">
            <a:xfrm>
              <a:off x="440" y="1398"/>
              <a:ext cx="1225" cy="909"/>
            </a:xfrm>
            <a:custGeom>
              <a:avLst/>
              <a:gdLst>
                <a:gd name="T0" fmla="*/ 0 w 1225"/>
                <a:gd name="T1" fmla="*/ 909 h 909"/>
                <a:gd name="T2" fmla="*/ 576 w 1225"/>
                <a:gd name="T3" fmla="*/ 0 h 909"/>
                <a:gd name="T4" fmla="*/ 1225 w 1225"/>
                <a:gd name="T5" fmla="*/ 484 h 909"/>
                <a:gd name="T6" fmla="*/ 0 w 1225"/>
                <a:gd name="T7" fmla="*/ 909 h 9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5"/>
                <a:gd name="T13" fmla="*/ 0 h 909"/>
                <a:gd name="T14" fmla="*/ 1225 w 1225"/>
                <a:gd name="T15" fmla="*/ 909 h 9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5" h="909">
                  <a:moveTo>
                    <a:pt x="0" y="909"/>
                  </a:moveTo>
                  <a:lnTo>
                    <a:pt x="576" y="0"/>
                  </a:lnTo>
                  <a:lnTo>
                    <a:pt x="1225" y="484"/>
                  </a:lnTo>
                  <a:lnTo>
                    <a:pt x="0" y="909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aphicFrame>
          <p:nvGraphicFramePr>
            <p:cNvPr id="11266" name="Object 5"/>
            <p:cNvGraphicFramePr>
              <a:graphicFrameLocks noChangeAspect="1"/>
            </p:cNvGraphicFramePr>
            <p:nvPr/>
          </p:nvGraphicFramePr>
          <p:xfrm>
            <a:off x="1210" y="2045"/>
            <a:ext cx="178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52800" imgH="3962400" progId="Equation.3">
                    <p:embed/>
                  </p:oleObj>
                </mc:Choice>
                <mc:Fallback>
                  <p:oleObj name="Equation" r:id="rId6" imgW="3352800" imgH="3962400" progId="Equation.3">
                    <p:embed/>
                    <p:pic>
                      <p:nvPicPr>
                        <p:cNvPr id="1126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0" y="2045"/>
                          <a:ext cx="178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193" y="984"/>
              <a:ext cx="2038" cy="1515"/>
              <a:chOff x="1147" y="1247"/>
              <a:chExt cx="2038" cy="1515"/>
            </a:xfrm>
          </p:grpSpPr>
          <p:sp>
            <p:nvSpPr>
              <p:cNvPr id="11302" name="Line 7"/>
              <p:cNvSpPr>
                <a:spLocks noChangeShapeType="1"/>
              </p:cNvSpPr>
              <p:nvPr/>
            </p:nvSpPr>
            <p:spPr bwMode="auto">
              <a:xfrm>
                <a:off x="1969" y="1247"/>
                <a:ext cx="0" cy="8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03" name="Line 8"/>
              <p:cNvSpPr>
                <a:spLocks noChangeShapeType="1"/>
              </p:cNvSpPr>
              <p:nvPr/>
            </p:nvSpPr>
            <p:spPr bwMode="auto">
              <a:xfrm flipH="1">
                <a:off x="1147" y="2142"/>
                <a:ext cx="824" cy="6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04" name="Line 9"/>
              <p:cNvSpPr>
                <a:spLocks noChangeShapeType="1"/>
              </p:cNvSpPr>
              <p:nvPr/>
            </p:nvSpPr>
            <p:spPr bwMode="auto">
              <a:xfrm>
                <a:off x="1967" y="2144"/>
                <a:ext cx="12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1287" name="Line 10"/>
            <p:cNvSpPr>
              <a:spLocks noChangeShapeType="1"/>
            </p:cNvSpPr>
            <p:nvPr/>
          </p:nvSpPr>
          <p:spPr bwMode="auto">
            <a:xfrm flipH="1">
              <a:off x="809" y="1881"/>
              <a:ext cx="205" cy="15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288" name="Line 11"/>
            <p:cNvSpPr>
              <a:spLocks noChangeShapeType="1"/>
            </p:cNvSpPr>
            <p:nvPr/>
          </p:nvSpPr>
          <p:spPr bwMode="auto">
            <a:xfrm>
              <a:off x="1021" y="1881"/>
              <a:ext cx="30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289" name="Line 12"/>
            <p:cNvSpPr>
              <a:spLocks noChangeShapeType="1"/>
            </p:cNvSpPr>
            <p:nvPr/>
          </p:nvSpPr>
          <p:spPr bwMode="auto">
            <a:xfrm flipV="1">
              <a:off x="1012" y="1613"/>
              <a:ext cx="0" cy="26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290" name="Line 13"/>
            <p:cNvSpPr>
              <a:spLocks noChangeShapeType="1"/>
            </p:cNvSpPr>
            <p:nvPr/>
          </p:nvSpPr>
          <p:spPr bwMode="auto">
            <a:xfrm flipV="1">
              <a:off x="804" y="2001"/>
              <a:ext cx="0" cy="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291" name="Line 14"/>
            <p:cNvSpPr>
              <a:spLocks noChangeShapeType="1"/>
            </p:cNvSpPr>
            <p:nvPr/>
          </p:nvSpPr>
          <p:spPr bwMode="auto">
            <a:xfrm flipV="1">
              <a:off x="623" y="2139"/>
              <a:ext cx="0" cy="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292" name="Line 15"/>
            <p:cNvSpPr>
              <a:spLocks noChangeShapeType="1"/>
            </p:cNvSpPr>
            <p:nvPr/>
          </p:nvSpPr>
          <p:spPr bwMode="auto">
            <a:xfrm flipV="1">
              <a:off x="440" y="2280"/>
              <a:ext cx="0" cy="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293" name="Line 16"/>
            <p:cNvSpPr>
              <a:spLocks noChangeShapeType="1"/>
            </p:cNvSpPr>
            <p:nvPr/>
          </p:nvSpPr>
          <p:spPr bwMode="auto">
            <a:xfrm flipV="1">
              <a:off x="1326" y="1840"/>
              <a:ext cx="0" cy="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294" name="Line 17"/>
            <p:cNvSpPr>
              <a:spLocks noChangeShapeType="1"/>
            </p:cNvSpPr>
            <p:nvPr/>
          </p:nvSpPr>
          <p:spPr bwMode="auto">
            <a:xfrm flipV="1">
              <a:off x="1665" y="1840"/>
              <a:ext cx="0" cy="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295" name="Line 18"/>
            <p:cNvSpPr>
              <a:spLocks noChangeShapeType="1"/>
            </p:cNvSpPr>
            <p:nvPr/>
          </p:nvSpPr>
          <p:spPr bwMode="auto">
            <a:xfrm flipV="1">
              <a:off x="1012" y="1616"/>
              <a:ext cx="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296" name="Line 19"/>
            <p:cNvSpPr>
              <a:spLocks noChangeShapeType="1"/>
            </p:cNvSpPr>
            <p:nvPr/>
          </p:nvSpPr>
          <p:spPr bwMode="auto">
            <a:xfrm flipV="1">
              <a:off x="1016" y="1403"/>
              <a:ext cx="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297" name="Text Box 20"/>
            <p:cNvSpPr txBox="1">
              <a:spLocks noChangeArrowheads="1"/>
            </p:cNvSpPr>
            <p:nvPr/>
          </p:nvSpPr>
          <p:spPr bwMode="auto">
            <a:xfrm>
              <a:off x="345" y="228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latin typeface="Arial" charset="0"/>
                </a:rPr>
                <a:t>3</a:t>
              </a:r>
              <a:endParaRPr lang="en-GB" b="0">
                <a:latin typeface="Arial" charset="0"/>
              </a:endParaRPr>
            </a:p>
          </p:txBody>
        </p:sp>
        <p:sp>
          <p:nvSpPr>
            <p:cNvPr id="11298" name="Text Box 21"/>
            <p:cNvSpPr txBox="1">
              <a:spLocks noChangeArrowheads="1"/>
            </p:cNvSpPr>
            <p:nvPr/>
          </p:nvSpPr>
          <p:spPr bwMode="auto">
            <a:xfrm>
              <a:off x="1658" y="185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latin typeface="Arial" charset="0"/>
                </a:rPr>
                <a:t>2</a:t>
              </a:r>
              <a:endParaRPr lang="en-GB" b="0">
                <a:latin typeface="Arial" charset="0"/>
              </a:endParaRPr>
            </a:p>
          </p:txBody>
        </p:sp>
        <p:sp>
          <p:nvSpPr>
            <p:cNvPr id="11299" name="Text Box 22"/>
            <p:cNvSpPr txBox="1">
              <a:spLocks noChangeArrowheads="1"/>
            </p:cNvSpPr>
            <p:nvPr/>
          </p:nvSpPr>
          <p:spPr bwMode="auto">
            <a:xfrm>
              <a:off x="818" y="11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latin typeface="Arial" charset="0"/>
                </a:rPr>
                <a:t>2</a:t>
              </a:r>
              <a:endParaRPr lang="en-GB" b="0">
                <a:latin typeface="Arial" charset="0"/>
              </a:endParaRPr>
            </a:p>
          </p:txBody>
        </p:sp>
        <p:graphicFrame>
          <p:nvGraphicFramePr>
            <p:cNvPr id="11267" name="Object 23"/>
            <p:cNvGraphicFramePr>
              <a:graphicFrameLocks noChangeAspect="1"/>
            </p:cNvGraphicFramePr>
            <p:nvPr/>
          </p:nvGraphicFramePr>
          <p:xfrm>
            <a:off x="1114" y="1680"/>
            <a:ext cx="139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352800" imgH="4876800" progId="Equation.3">
                    <p:embed/>
                  </p:oleObj>
                </mc:Choice>
                <mc:Fallback>
                  <p:oleObj name="Equation" r:id="rId8" imgW="3352800" imgH="4876800" progId="Equation.3">
                    <p:embed/>
                    <p:pic>
                      <p:nvPicPr>
                        <p:cNvPr id="1126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4" y="1680"/>
                          <a:ext cx="139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8" name="Object 24"/>
            <p:cNvGraphicFramePr>
              <a:graphicFrameLocks noChangeAspect="1"/>
            </p:cNvGraphicFramePr>
            <p:nvPr/>
          </p:nvGraphicFramePr>
          <p:xfrm>
            <a:off x="867" y="1593"/>
            <a:ext cx="133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48000" imgH="3962400" progId="Equation.3">
                    <p:embed/>
                  </p:oleObj>
                </mc:Choice>
                <mc:Fallback>
                  <p:oleObj name="Equation" r:id="rId10" imgW="3048000" imgH="3962400" progId="Equation.3">
                    <p:embed/>
                    <p:pic>
                      <p:nvPicPr>
                        <p:cNvPr id="1126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7" y="1593"/>
                          <a:ext cx="133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0" name="Line 74"/>
            <p:cNvSpPr>
              <a:spLocks noChangeShapeType="1"/>
            </p:cNvSpPr>
            <p:nvPr/>
          </p:nvSpPr>
          <p:spPr bwMode="auto">
            <a:xfrm flipV="1">
              <a:off x="1116" y="1232"/>
              <a:ext cx="539" cy="43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01" name="Rectangle 75"/>
            <p:cNvSpPr>
              <a:spLocks noChangeArrowheads="1"/>
            </p:cNvSpPr>
            <p:nvPr/>
          </p:nvSpPr>
          <p:spPr bwMode="auto">
            <a:xfrm>
              <a:off x="1325" y="951"/>
              <a:ext cx="5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00FF"/>
                  </a:solidFill>
                  <a:latin typeface="Arial" charset="0"/>
                </a:rPr>
                <a:t>[2,3,3]</a:t>
              </a:r>
              <a:endParaRPr lang="en-GB" b="0">
                <a:solidFill>
                  <a:srgbClr val="0000FF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AF3F91-EA0F-49AF-B50A-268034CBB7BA}" type="slidenum">
              <a:rPr lang="en-IN" smtClean="0"/>
              <a:pPr/>
              <a:t>11</a:t>
            </a:fld>
            <a:endParaRPr lang="en-US"/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6563"/>
              </a:gs>
              <a:gs pos="50000">
                <a:srgbClr val="00DBD6"/>
              </a:gs>
              <a:gs pos="100000">
                <a:srgbClr val="00656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pic>
        <p:nvPicPr>
          <p:cNvPr id="95237" name="Picture 2" descr="miller_indices"/>
          <p:cNvPicPr>
            <a:picLocks noChangeAspect="1" noChangeArrowheads="1"/>
          </p:cNvPicPr>
          <p:nvPr/>
        </p:nvPicPr>
        <p:blipFill>
          <a:blip r:embed="rId2"/>
          <a:srcRect l="-6848" r="-11606" b="10826"/>
          <a:stretch>
            <a:fillRect/>
          </a:stretch>
        </p:blipFill>
        <p:spPr bwMode="auto">
          <a:xfrm>
            <a:off x="900113" y="333375"/>
            <a:ext cx="7848600" cy="611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AF3F91-EA0F-49AF-B50A-268034CBB7BA}" type="slidenum">
              <a:rPr lang="en-IN" smtClean="0"/>
              <a:pPr/>
              <a:t>12</a:t>
            </a:fld>
            <a:endParaRPr lang="en-US"/>
          </a:p>
        </p:txBody>
      </p:sp>
      <p:sp>
        <p:nvSpPr>
          <p:cNvPr id="96260" name="Rectangle 7"/>
          <p:cNvSpPr>
            <a:spLocks noChangeArrowheads="1"/>
          </p:cNvSpPr>
          <p:nvPr/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3600" b="0">
                <a:solidFill>
                  <a:schemeClr val="tx2"/>
                </a:solidFill>
                <a:latin typeface="Verdana" pitchFamily="34" charset="0"/>
              </a:rPr>
              <a:t>Example-7</a:t>
            </a:r>
            <a:endParaRPr lang="en-US" sz="3600" b="0">
              <a:solidFill>
                <a:schemeClr val="tx2"/>
              </a:solidFill>
              <a:latin typeface="Verdana" pitchFamily="34" charset="0"/>
            </a:endParaRPr>
          </a:p>
        </p:txBody>
      </p:sp>
      <p:pic>
        <p:nvPicPr>
          <p:cNvPr id="96261" name="Picture 8" descr="Resim2"/>
          <p:cNvPicPr>
            <a:picLocks noChangeAspect="1" noChangeArrowheads="1" noCrop="1"/>
          </p:cNvPicPr>
          <p:nvPr/>
        </p:nvPicPr>
        <p:blipFill>
          <a:blip r:embed="rId2">
            <a:lum bright="6000" contrast="12000"/>
          </a:blip>
          <a:srcRect/>
          <a:stretch>
            <a:fillRect/>
          </a:stretch>
        </p:blipFill>
        <p:spPr bwMode="auto">
          <a:xfrm>
            <a:off x="1322387" y="1340768"/>
            <a:ext cx="6767513" cy="472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8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AF3F91-EA0F-49AF-B50A-268034CBB7BA}" type="slidenum">
              <a:rPr lang="en-IN" smtClean="0"/>
              <a:pPr/>
              <a:t>13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2187575"/>
            <a:ext cx="8831263" cy="3325813"/>
            <a:chOff x="0" y="1516"/>
            <a:chExt cx="5563" cy="2095"/>
          </a:xfrm>
        </p:grpSpPr>
        <p:pic>
          <p:nvPicPr>
            <p:cNvPr id="116743" name="Picture 5" descr="mc_atom_bkgrd"/>
            <p:cNvPicPr>
              <a:picLocks noChangeAspect="1" noChangeArrowheads="1"/>
            </p:cNvPicPr>
            <p:nvPr/>
          </p:nvPicPr>
          <p:blipFill>
            <a:blip r:embed="rId2">
              <a:lum bright="-24000" contrast="42000"/>
            </a:blip>
            <a:srcRect l="-1448" t="16992" r="5116" b="11589"/>
            <a:stretch>
              <a:fillRect/>
            </a:stretch>
          </p:blipFill>
          <p:spPr bwMode="auto">
            <a:xfrm>
              <a:off x="2701" y="1602"/>
              <a:ext cx="2862" cy="2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44" name="Picture 6" descr="mc_atom_bkgrd"/>
            <p:cNvPicPr>
              <a:picLocks noChangeAspect="1" noChangeArrowheads="1"/>
            </p:cNvPicPr>
            <p:nvPr/>
          </p:nvPicPr>
          <p:blipFill>
            <a:blip r:embed="rId2">
              <a:lum bright="-24000" contrast="42000"/>
            </a:blip>
            <a:srcRect t="16992" r="5452" b="10843"/>
            <a:stretch>
              <a:fillRect/>
            </a:stretch>
          </p:blipFill>
          <p:spPr bwMode="auto">
            <a:xfrm>
              <a:off x="0" y="1516"/>
              <a:ext cx="2809" cy="2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GB" sz="3600">
                <a:latin typeface="Verdana" pitchFamily="34" charset="0"/>
              </a:rPr>
              <a:t>THE MOST IMPORTANT </a:t>
            </a:r>
            <a:br>
              <a:rPr lang="en-GB" sz="3600">
                <a:latin typeface="Verdana" pitchFamily="34" charset="0"/>
              </a:rPr>
            </a:br>
            <a:r>
              <a:rPr lang="en-GB" sz="3600">
                <a:latin typeface="Verdana" pitchFamily="34" charset="0"/>
              </a:rPr>
              <a:t>CRYSTAL STRUCTURES</a:t>
            </a:r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525713"/>
            <a:ext cx="7661275" cy="2990850"/>
          </a:xfrm>
        </p:spPr>
        <p:txBody>
          <a:bodyPr/>
          <a:lstStyle/>
          <a:p>
            <a:pPr marL="609600" indent="-609600" eaLnBrk="1" hangingPunct="1"/>
            <a:r>
              <a:rPr lang="en-GB" sz="2800"/>
              <a:t>Sodium Chloride Structure Na</a:t>
            </a:r>
            <a:r>
              <a:rPr lang="en-GB" sz="2800" baseline="30000"/>
              <a:t>+</a:t>
            </a:r>
            <a:r>
              <a:rPr lang="en-GB" sz="2800"/>
              <a:t>Cl</a:t>
            </a:r>
            <a:r>
              <a:rPr lang="en-GB" sz="2800" baseline="30000"/>
              <a:t>-</a:t>
            </a:r>
            <a:endParaRPr lang="en-GB" sz="2800"/>
          </a:p>
          <a:p>
            <a:pPr marL="609600" indent="-609600" eaLnBrk="1" hangingPunct="1"/>
            <a:r>
              <a:rPr lang="en-GB" sz="2800"/>
              <a:t>Cesium Chloride Structure C</a:t>
            </a:r>
            <a:r>
              <a:rPr lang="tr-TR" sz="2800"/>
              <a:t>s</a:t>
            </a:r>
            <a:r>
              <a:rPr lang="en-GB" sz="2800" baseline="30000"/>
              <a:t>+</a:t>
            </a:r>
            <a:r>
              <a:rPr lang="en-GB" sz="2800"/>
              <a:t>Cl</a:t>
            </a:r>
            <a:r>
              <a:rPr lang="en-GB" sz="2800" baseline="30000"/>
              <a:t>-</a:t>
            </a:r>
            <a:endParaRPr lang="en-GB" sz="2800"/>
          </a:p>
          <a:p>
            <a:pPr marL="609600" indent="-609600" eaLnBrk="1" hangingPunct="1"/>
            <a:r>
              <a:rPr lang="en-GB" sz="2800"/>
              <a:t>Hexagonal Closed-Packed Structure</a:t>
            </a:r>
          </a:p>
          <a:p>
            <a:pPr marL="609600" indent="-609600" eaLnBrk="1" hangingPunct="1"/>
            <a:r>
              <a:rPr lang="en-GB" sz="2800"/>
              <a:t>Diamond Structure</a:t>
            </a:r>
          </a:p>
          <a:p>
            <a:pPr marL="609600" indent="-609600" eaLnBrk="1" hangingPunct="1"/>
            <a:r>
              <a:rPr lang="en-GB" sz="2800"/>
              <a:t>Zinc Blende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D211F-78E6-4EDE-9ED6-6D5C20BB65DF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title"/>
          </p:nvPr>
        </p:nvSpPr>
        <p:spPr>
          <a:xfrm>
            <a:off x="992981" y="618331"/>
            <a:ext cx="7158037" cy="595312"/>
          </a:xfrm>
        </p:spPr>
        <p:txBody>
          <a:bodyPr/>
          <a:lstStyle/>
          <a:p>
            <a:pPr eaLnBrk="1" hangingPunct="1"/>
            <a:r>
              <a:rPr lang="en-GB" sz="3200" dirty="0">
                <a:latin typeface="Verdana" pitchFamily="34" charset="0"/>
              </a:rPr>
              <a:t>1 – Sodium Chloride Structure</a:t>
            </a:r>
          </a:p>
        </p:txBody>
      </p:sp>
      <p:sp>
        <p:nvSpPr>
          <p:cNvPr id="1177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520825"/>
            <a:ext cx="4896544" cy="4421188"/>
          </a:xfrm>
        </p:spPr>
        <p:txBody>
          <a:bodyPr/>
          <a:lstStyle/>
          <a:p>
            <a:pPr algn="just" eaLnBrk="1" hangingPunct="1"/>
            <a:r>
              <a:rPr lang="en-GB" sz="2400" b="1" dirty="0"/>
              <a:t>Sodium chloride also crystallizes in a cubic lattice, but with a different unit cell.</a:t>
            </a:r>
            <a:r>
              <a:rPr lang="tr-TR" sz="2400" b="1" dirty="0"/>
              <a:t> </a:t>
            </a:r>
            <a:endParaRPr lang="en-US" sz="2400" b="1" dirty="0"/>
          </a:p>
          <a:p>
            <a:pPr algn="just" eaLnBrk="1" hangingPunct="1"/>
            <a:endParaRPr lang="tr-TR" sz="2400" b="1" dirty="0"/>
          </a:p>
          <a:p>
            <a:pPr algn="just" eaLnBrk="1" hangingPunct="1"/>
            <a:r>
              <a:rPr lang="tr-TR" sz="2400" b="1" dirty="0"/>
              <a:t>Sodium chloride structure consists of equal numbers of sodium and chlorine ions placed at alternate points of a simple cubic lattice.</a:t>
            </a:r>
            <a:endParaRPr lang="en-US" sz="2400" b="1" dirty="0"/>
          </a:p>
          <a:p>
            <a:pPr marL="0" indent="0" algn="just" eaLnBrk="1" hangingPunct="1">
              <a:buNone/>
            </a:pPr>
            <a:r>
              <a:rPr lang="en-GB" sz="2400" b="1" dirty="0"/>
              <a:t> </a:t>
            </a:r>
            <a:endParaRPr lang="tr-TR" sz="2400" b="1" dirty="0"/>
          </a:p>
          <a:p>
            <a:pPr algn="just" eaLnBrk="1" hangingPunct="1"/>
            <a:r>
              <a:rPr lang="tr-TR" sz="2400" b="1" dirty="0"/>
              <a:t>E</a:t>
            </a:r>
            <a:r>
              <a:rPr lang="en-GB" sz="2400" b="1" dirty="0"/>
              <a:t>ach </a:t>
            </a:r>
            <a:r>
              <a:rPr lang="tr-TR" sz="2400" b="1" dirty="0"/>
              <a:t>ion </a:t>
            </a:r>
            <a:r>
              <a:rPr lang="en-GB" sz="2400" b="1" dirty="0"/>
              <a:t>has six </a:t>
            </a:r>
            <a:r>
              <a:rPr lang="tr-TR" sz="2400" b="1" dirty="0"/>
              <a:t>of the other kind of ions as its nearest </a:t>
            </a:r>
            <a:r>
              <a:rPr lang="en-GB" sz="2400" b="1" dirty="0"/>
              <a:t>neighbours</a:t>
            </a:r>
            <a:r>
              <a:rPr lang="tr-TR" sz="2000" b="1" dirty="0"/>
              <a:t>.</a:t>
            </a:r>
            <a:endParaRPr lang="en-GB" sz="2000" b="1" dirty="0"/>
          </a:p>
          <a:p>
            <a:pPr algn="just" eaLnBrk="1" hangingPunct="1"/>
            <a:endParaRPr lang="en-GB" sz="2000" b="1" dirty="0"/>
          </a:p>
          <a:p>
            <a:pPr eaLnBrk="1" hangingPunct="1"/>
            <a:endParaRPr lang="en-GB" sz="2000" b="1" dirty="0"/>
          </a:p>
        </p:txBody>
      </p:sp>
      <p:pic>
        <p:nvPicPr>
          <p:cNvPr id="117766" name="Picture 5" descr="Nacl"/>
          <p:cNvPicPr>
            <a:picLocks noChangeAspect="1" noChangeArrowheads="1"/>
          </p:cNvPicPr>
          <p:nvPr/>
        </p:nvPicPr>
        <p:blipFill>
          <a:blip r:embed="rId2">
            <a:lum bright="-12000" contrast="30000"/>
          </a:blip>
          <a:srcRect/>
          <a:stretch>
            <a:fillRect/>
          </a:stretch>
        </p:blipFill>
        <p:spPr bwMode="auto">
          <a:xfrm>
            <a:off x="5795963" y="3789362"/>
            <a:ext cx="2592387" cy="234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767" name="Picture 9" descr="nacl-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2FFAF"/>
              </a:clrFrom>
              <a:clrTo>
                <a:srgbClr val="B2FFAF">
                  <a:alpha val="0"/>
                </a:srgbClr>
              </a:clrTo>
            </a:clrChange>
            <a:lum bright="6000" contrast="6000"/>
          </a:blip>
          <a:srcRect l="3008" t="15953" r="20908" b="51689"/>
          <a:stretch>
            <a:fillRect/>
          </a:stretch>
        </p:blipFill>
        <p:spPr bwMode="auto">
          <a:xfrm>
            <a:off x="5416071" y="1858889"/>
            <a:ext cx="3352170" cy="187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7" name="Picture 6" descr="FG09_04"/>
          <p:cNvPicPr>
            <a:picLocks noChangeAspect="1" noChangeArrowheads="1"/>
          </p:cNvPicPr>
          <p:nvPr/>
        </p:nvPicPr>
        <p:blipFill>
          <a:blip r:embed="rId2"/>
          <a:srcRect l="-12500" r="-14485"/>
          <a:stretch>
            <a:fillRect/>
          </a:stretch>
        </p:blipFill>
        <p:spPr bwMode="auto">
          <a:xfrm>
            <a:off x="971600" y="436000"/>
            <a:ext cx="8172400" cy="58733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D74E-B2C6-4ADC-A395-A127C3A7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476672"/>
            <a:ext cx="7848600" cy="685800"/>
          </a:xfrm>
        </p:spPr>
        <p:txBody>
          <a:bodyPr/>
          <a:lstStyle/>
          <a:p>
            <a:pPr algn="ctr"/>
            <a:r>
              <a:rPr lang="en-GB" sz="2800" dirty="0">
                <a:latin typeface="Verdana" pitchFamily="34" charset="0"/>
              </a:rPr>
              <a:t>Sodium Chloride Structure</a:t>
            </a:r>
            <a:endParaRPr lang="en-IN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74F9D8-4FF9-4B69-BFDB-7C5AB051873F}"/>
              </a:ext>
            </a:extLst>
          </p:cNvPr>
          <p:cNvSpPr txBox="1">
            <a:spLocks noChangeArrowheads="1"/>
          </p:cNvSpPr>
          <p:nvPr/>
        </p:nvSpPr>
        <p:spPr>
          <a:xfrm>
            <a:off x="395287" y="1340768"/>
            <a:ext cx="8353425" cy="15938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/>
            <a:r>
              <a:rPr lang="en-GB" sz="2200" b="0" kern="0" dirty="0">
                <a:latin typeface="Arial" panose="020B0604020202020204" pitchFamily="34" charset="0"/>
                <a:cs typeface="Arial" panose="020B0604020202020204" pitchFamily="34" charset="0"/>
              </a:rPr>
              <a:t>If we take the NaCl unit cell and remove all the red Cl ions, we are left with only the blue Na. If we compare this with the </a:t>
            </a:r>
            <a:r>
              <a:rPr lang="en-GB" sz="2200" b="0" kern="0" dirty="0" err="1">
                <a:latin typeface="Arial" panose="020B0604020202020204" pitchFamily="34" charset="0"/>
                <a:cs typeface="Arial" panose="020B0604020202020204" pitchFamily="34" charset="0"/>
              </a:rPr>
              <a:t>fcc</a:t>
            </a:r>
            <a:r>
              <a:rPr lang="en-GB" sz="2200" b="0" kern="0" dirty="0">
                <a:latin typeface="Arial" panose="020B0604020202020204" pitchFamily="34" charset="0"/>
                <a:cs typeface="Arial" panose="020B0604020202020204" pitchFamily="34" charset="0"/>
              </a:rPr>
              <a:t> unit cell, it is clear that they are identical.     Thus, the Na is in a </a:t>
            </a:r>
            <a:r>
              <a:rPr lang="en-GB" sz="2200" b="0" kern="0" dirty="0" err="1">
                <a:latin typeface="Arial" panose="020B0604020202020204" pitchFamily="34" charset="0"/>
                <a:cs typeface="Arial" panose="020B0604020202020204" pitchFamily="34" charset="0"/>
              </a:rPr>
              <a:t>fcc</a:t>
            </a:r>
            <a:r>
              <a:rPr lang="en-GB" sz="2200" b="0" kern="0" dirty="0">
                <a:latin typeface="Arial" panose="020B0604020202020204" pitchFamily="34" charset="0"/>
                <a:cs typeface="Arial" panose="020B0604020202020204" pitchFamily="34" charset="0"/>
              </a:rPr>
              <a:t> sublattice. </a:t>
            </a:r>
          </a:p>
          <a:p>
            <a:pPr eaLnBrk="1" hangingPunct="1"/>
            <a:endParaRPr lang="en-GB" b="0" kern="0" dirty="0"/>
          </a:p>
        </p:txBody>
      </p:sp>
      <p:pic>
        <p:nvPicPr>
          <p:cNvPr id="5" name="Picture 5" descr="naclunit">
            <a:hlinkClick r:id="rId2"/>
            <a:extLst>
              <a:ext uri="{FF2B5EF4-FFF2-40B4-BE49-F238E27FC236}">
                <a16:creationId xmlns:a16="http://schemas.microsoft.com/office/drawing/2014/main" id="{81CDF315-B408-414A-9264-DFE67D80C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71600" y="3329037"/>
            <a:ext cx="3673379" cy="2755453"/>
          </a:xfrm>
          <a:prstGeom prst="rect">
            <a:avLst/>
          </a:prstGeom>
        </p:spPr>
      </p:pic>
      <p:pic>
        <p:nvPicPr>
          <p:cNvPr id="6" name="Picture 2" descr="subnacl">
            <a:extLst>
              <a:ext uri="{FF2B5EF4-FFF2-40B4-BE49-F238E27FC236}">
                <a16:creationId xmlns:a16="http://schemas.microsoft.com/office/drawing/2014/main" id="{62503BAA-7913-4D28-801E-5ABE077D848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500563" y="2934618"/>
            <a:ext cx="4523655" cy="33931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3804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331640" y="476672"/>
            <a:ext cx="7158037" cy="739874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Verdana" pitchFamily="34" charset="0"/>
              </a:rPr>
              <a:t>Sodium Chloride Structure</a:t>
            </a:r>
            <a:endParaRPr lang="tr-TR" sz="3600" dirty="0">
              <a:latin typeface="Verdana" pitchFamily="34" charset="0"/>
            </a:endParaRPr>
          </a:p>
        </p:txBody>
      </p:sp>
      <p:pic>
        <p:nvPicPr>
          <p:cNvPr id="15364" name="Picture 4" descr="Nacl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lum bright="-12000" contrast="30000"/>
          </a:blip>
          <a:srcRect/>
          <a:stretch>
            <a:fillRect/>
          </a:stretch>
        </p:blipFill>
        <p:spPr>
          <a:xfrm>
            <a:off x="1731963" y="1981200"/>
            <a:ext cx="2187575" cy="1981200"/>
          </a:xfrm>
          <a:noFill/>
        </p:spPr>
      </p:pic>
      <p:sp>
        <p:nvSpPr>
          <p:cNvPr id="15365" name="Rectangle 10"/>
          <p:cNvSpPr>
            <a:spLocks noGrp="1" noChangeArrowheads="1"/>
          </p:cNvSpPr>
          <p:nvPr>
            <p:ph sz="quarter" idx="2"/>
          </p:nvPr>
        </p:nvSpPr>
        <p:spPr>
          <a:xfrm>
            <a:off x="3995738" y="1628775"/>
            <a:ext cx="4754562" cy="5040313"/>
          </a:xfrm>
        </p:spPr>
        <p:txBody>
          <a:bodyPr/>
          <a:lstStyle/>
          <a:p>
            <a:pPr algn="just" eaLnBrk="1" hangingPunct="1"/>
            <a:r>
              <a:rPr lang="tr-TR" sz="2400"/>
              <a:t>This structure can be considered as a face-centered-cubic Bravais lattice with a basis consisting of a sodium ion at 0 and a chlorine ion at the center of the conventional cell, </a:t>
            </a:r>
          </a:p>
          <a:p>
            <a:pPr eaLnBrk="1" hangingPunct="1"/>
            <a:endParaRPr lang="tr-TR" sz="2400"/>
          </a:p>
          <a:p>
            <a:pPr eaLnBrk="1" hangingPunct="1"/>
            <a:endParaRPr lang="tr-TR" sz="2400"/>
          </a:p>
          <a:p>
            <a:pPr eaLnBrk="1" hangingPunct="1"/>
            <a:r>
              <a:rPr lang="tr-TR" sz="2400"/>
              <a:t>LiF,NaBr,KCl,LiI,etc</a:t>
            </a:r>
          </a:p>
          <a:p>
            <a:pPr eaLnBrk="1" hangingPunct="1"/>
            <a:r>
              <a:rPr lang="tr-TR" sz="2400"/>
              <a:t>The lattice constants are in the order of 4-7 angstroms.</a:t>
            </a:r>
          </a:p>
          <a:p>
            <a:pPr eaLnBrk="1" hangingPunct="1"/>
            <a:endParaRPr lang="tr-TR" sz="2400"/>
          </a:p>
        </p:txBody>
      </p:sp>
      <p:graphicFrame>
        <p:nvGraphicFramePr>
          <p:cNvPr id="15362" name="Object 13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580063" y="4221163"/>
          <a:ext cx="27352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3" imgW="21640800" imgH="7315200" progId="Equation.3">
                  <p:embed/>
                </p:oleObj>
              </mc:Choice>
              <mc:Fallback>
                <p:oleObj name="Denklem" r:id="rId3" imgW="21640800" imgH="7315200" progId="Equation.3">
                  <p:embed/>
                  <p:pic>
                    <p:nvPicPr>
                      <p:cNvPr id="15362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221163"/>
                        <a:ext cx="273526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" descr="Nacl">
            <a:extLst>
              <a:ext uri="{FF2B5EF4-FFF2-40B4-BE49-F238E27FC236}">
                <a16:creationId xmlns:a16="http://schemas.microsoft.com/office/drawing/2014/main" id="{1A8092E4-1D7F-4832-9188-9BC35A1D8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2000" contrast="30000"/>
          </a:blip>
          <a:srcRect/>
          <a:stretch>
            <a:fillRect/>
          </a:stretch>
        </p:blipFill>
        <p:spPr>
          <a:xfrm>
            <a:off x="1884363" y="2133600"/>
            <a:ext cx="2187575" cy="1981200"/>
          </a:xfr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A2C079D-8869-4C3B-AF3B-C8B7B72B4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737" y="2149674"/>
            <a:ext cx="3581461" cy="32422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582612"/>
            <a:ext cx="7848600" cy="685800"/>
          </a:xfrm>
        </p:spPr>
        <p:txBody>
          <a:bodyPr/>
          <a:lstStyle/>
          <a:p>
            <a:pPr algn="ctr" eaLnBrk="1" hangingPunct="1"/>
            <a:r>
              <a:rPr lang="en-GB" sz="3200" dirty="0">
                <a:latin typeface="Verdana" pitchFamily="34" charset="0"/>
              </a:rPr>
              <a:t>4 - Diamond Structure</a:t>
            </a:r>
            <a:endParaRPr lang="tr-TR" sz="3200" dirty="0">
              <a:latin typeface="Verdana" pitchFamily="34" charset="0"/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03338"/>
            <a:ext cx="8424936" cy="1439862"/>
          </a:xfrm>
        </p:spPr>
        <p:txBody>
          <a:bodyPr/>
          <a:lstStyle/>
          <a:p>
            <a:pPr algn="just" eaLnBrk="1" hangingPunct="1"/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The coordination number of diamond structure is 4.</a:t>
            </a:r>
          </a:p>
          <a:p>
            <a:pPr algn="just" eaLnBrk="1" hangingPunct="1"/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The diamond lattice is not a Bravais lattice.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/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Si, Ge and C crystallizes in diamond structure</a:t>
            </a:r>
            <a:r>
              <a:rPr lang="tr-TR" sz="24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8C9AC9-AD97-4876-88A9-C7D531AE0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106520"/>
            <a:ext cx="3456384" cy="2969876"/>
          </a:xfrm>
          <a:prstGeom prst="rect">
            <a:avLst/>
          </a:prstGeom>
        </p:spPr>
      </p:pic>
      <p:pic>
        <p:nvPicPr>
          <p:cNvPr id="5" name="Picture 5" descr="Animation Diamond">
            <a:extLst>
              <a:ext uri="{FF2B5EF4-FFF2-40B4-BE49-F238E27FC236}">
                <a16:creationId xmlns:a16="http://schemas.microsoft.com/office/drawing/2014/main" id="{2D82AB9E-55D1-42E0-A1DE-AF8AAEB3484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72000" y="3212976"/>
            <a:ext cx="3815507" cy="286342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8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AF3F91-EA0F-49AF-B50A-268034CBB7BA}" type="slidenum">
              <a:rPr lang="en-IN" smtClean="0"/>
              <a:pPr/>
              <a:t>2</a:t>
            </a:fld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2187575"/>
            <a:ext cx="8831263" cy="3325813"/>
            <a:chOff x="0" y="1516"/>
            <a:chExt cx="5563" cy="2095"/>
          </a:xfrm>
        </p:grpSpPr>
        <p:pic>
          <p:nvPicPr>
            <p:cNvPr id="88071" name="Picture 8" descr="mc_atom_bkgrd"/>
            <p:cNvPicPr>
              <a:picLocks noChangeAspect="1" noChangeArrowheads="1"/>
            </p:cNvPicPr>
            <p:nvPr/>
          </p:nvPicPr>
          <p:blipFill>
            <a:blip r:embed="rId2">
              <a:lum bright="-24000" contrast="42000"/>
            </a:blip>
            <a:srcRect l="-1448" t="16992" r="5116" b="11589"/>
            <a:stretch>
              <a:fillRect/>
            </a:stretch>
          </p:blipFill>
          <p:spPr bwMode="auto">
            <a:xfrm>
              <a:off x="2701" y="1602"/>
              <a:ext cx="2862" cy="2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072" name="Picture 9" descr="mc_atom_bkgrd"/>
            <p:cNvPicPr>
              <a:picLocks noChangeAspect="1" noChangeArrowheads="1"/>
            </p:cNvPicPr>
            <p:nvPr/>
          </p:nvPicPr>
          <p:blipFill>
            <a:blip r:embed="rId2">
              <a:lum bright="-24000" contrast="42000"/>
            </a:blip>
            <a:srcRect t="16992" r="5452" b="10843"/>
            <a:stretch>
              <a:fillRect/>
            </a:stretch>
          </p:blipFill>
          <p:spPr bwMode="auto">
            <a:xfrm>
              <a:off x="0" y="1516"/>
              <a:ext cx="2809" cy="2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8069" name="Rectangle 5"/>
          <p:cNvSpPr>
            <a:spLocks noGrp="1" noChangeArrowheads="1"/>
          </p:cNvSpPr>
          <p:nvPr>
            <p:ph type="title"/>
          </p:nvPr>
        </p:nvSpPr>
        <p:spPr>
          <a:xfrm>
            <a:off x="1115616" y="371453"/>
            <a:ext cx="7848600" cy="465259"/>
          </a:xfrm>
        </p:spPr>
        <p:txBody>
          <a:bodyPr/>
          <a:lstStyle/>
          <a:p>
            <a:pPr algn="ctr" eaLnBrk="1" hangingPunct="1"/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Miller Indices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61925" y="1069938"/>
            <a:ext cx="8820150" cy="528641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GB" sz="2600" dirty="0">
                <a:solidFill>
                  <a:srgbClr val="990099"/>
                </a:solidFill>
              </a:rPr>
              <a:t> Miller Indices are a symbolic vector representation for the orientation of an atomic plane in a crystal lattice</a:t>
            </a:r>
            <a:r>
              <a:rPr lang="en-GB" sz="2600" dirty="0"/>
              <a:t> and are defined as the </a:t>
            </a:r>
            <a:r>
              <a:rPr lang="en-GB" sz="2600" u="sng" dirty="0"/>
              <a:t>reciprocals of the fractional intercepts</a:t>
            </a:r>
            <a:r>
              <a:rPr lang="en-GB" sz="2600" dirty="0"/>
              <a:t> which the </a:t>
            </a:r>
            <a:r>
              <a:rPr lang="en-GB" sz="2600" dirty="0">
                <a:solidFill>
                  <a:srgbClr val="00CC66"/>
                </a:solidFill>
              </a:rPr>
              <a:t>plane makes with the crystallographic axes.</a:t>
            </a:r>
            <a:endParaRPr lang="tr-TR" sz="2600" dirty="0">
              <a:solidFill>
                <a:srgbClr val="00CC66"/>
              </a:solidFill>
            </a:endParaRPr>
          </a:p>
          <a:p>
            <a:pPr marL="533400" indent="-533400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600" dirty="0">
              <a:solidFill>
                <a:srgbClr val="00CC66"/>
              </a:solidFill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sz="2600" dirty="0"/>
              <a:t>	To determine Miller indices of a plane, take the following steps;</a:t>
            </a:r>
          </a:p>
          <a:p>
            <a:pPr marL="533400" indent="-533400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sz="2600" dirty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GB" sz="2600" dirty="0"/>
              <a:t>Choose a system of three coordinate axes , </a:t>
            </a:r>
            <a:r>
              <a:rPr lang="en-GB" sz="2600" dirty="0" err="1"/>
              <a:t>preferabally</a:t>
            </a:r>
            <a:r>
              <a:rPr lang="en-GB" sz="2600" dirty="0"/>
              <a:t> along the </a:t>
            </a:r>
            <a:r>
              <a:rPr lang="en-GB" sz="2600" dirty="0" err="1"/>
              <a:t>crstallographic</a:t>
            </a:r>
            <a:r>
              <a:rPr lang="en-GB" sz="2600" dirty="0"/>
              <a:t> axes.</a:t>
            </a:r>
          </a:p>
          <a:p>
            <a:pPr marL="0" indent="0" algn="just" eaLnBrk="1" hangingPunct="1">
              <a:lnSpc>
                <a:spcPct val="80000"/>
              </a:lnSpc>
              <a:buNone/>
            </a:pPr>
            <a:endParaRPr lang="en-GB" sz="2600" dirty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GB" sz="2600" u="sng" dirty="0"/>
              <a:t>Determine the intercepts</a:t>
            </a:r>
            <a:r>
              <a:rPr lang="en-GB" sz="2600" dirty="0"/>
              <a:t> of the plane along each of the three crystallographic directions usually along the coordinate axes </a:t>
            </a:r>
            <a:r>
              <a:rPr lang="en-GB" sz="2600" dirty="0" err="1"/>
              <a:t>x,y,z</a:t>
            </a:r>
            <a:r>
              <a:rPr lang="en-GB" sz="2600" dirty="0"/>
              <a:t>.</a:t>
            </a:r>
            <a:endParaRPr lang="tr-TR" sz="2600" dirty="0"/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600" dirty="0"/>
              <a:t>         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8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AF3F91-EA0F-49AF-B50A-268034CBB7BA}" type="slidenum">
              <a:rPr lang="en-IN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2187575"/>
            <a:ext cx="8831263" cy="3325813"/>
            <a:chOff x="0" y="1516"/>
            <a:chExt cx="5563" cy="2095"/>
          </a:xfrm>
        </p:grpSpPr>
        <p:pic>
          <p:nvPicPr>
            <p:cNvPr id="88071" name="Picture 8" descr="mc_atom_bkgrd"/>
            <p:cNvPicPr>
              <a:picLocks noChangeAspect="1" noChangeArrowheads="1"/>
            </p:cNvPicPr>
            <p:nvPr/>
          </p:nvPicPr>
          <p:blipFill>
            <a:blip r:embed="rId2">
              <a:lum bright="-24000" contrast="42000"/>
            </a:blip>
            <a:srcRect l="-1448" t="16992" r="5116" b="11589"/>
            <a:stretch>
              <a:fillRect/>
            </a:stretch>
          </p:blipFill>
          <p:spPr bwMode="auto">
            <a:xfrm>
              <a:off x="2701" y="1602"/>
              <a:ext cx="2862" cy="2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072" name="Picture 9" descr="mc_atom_bkgrd"/>
            <p:cNvPicPr>
              <a:picLocks noChangeAspect="1" noChangeArrowheads="1"/>
            </p:cNvPicPr>
            <p:nvPr/>
          </p:nvPicPr>
          <p:blipFill>
            <a:blip r:embed="rId2">
              <a:lum bright="-24000" contrast="42000"/>
            </a:blip>
            <a:srcRect t="16992" r="5452" b="10843"/>
            <a:stretch>
              <a:fillRect/>
            </a:stretch>
          </p:blipFill>
          <p:spPr bwMode="auto">
            <a:xfrm>
              <a:off x="0" y="1516"/>
              <a:ext cx="2809" cy="2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8069" name="Rectangle 5"/>
          <p:cNvSpPr>
            <a:spLocks noGrp="1" noChangeArrowheads="1"/>
          </p:cNvSpPr>
          <p:nvPr>
            <p:ph type="title"/>
          </p:nvPr>
        </p:nvSpPr>
        <p:spPr>
          <a:xfrm>
            <a:off x="1115616" y="371453"/>
            <a:ext cx="7848600" cy="465259"/>
          </a:xfrm>
        </p:spPr>
        <p:txBody>
          <a:bodyPr/>
          <a:lstStyle/>
          <a:p>
            <a:pPr algn="ctr" eaLnBrk="1" hangingPunct="1"/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Miller Indices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61925" y="1069938"/>
            <a:ext cx="8820150" cy="5286412"/>
          </a:xfrm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dirty="0"/>
              <a:t>	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GB" sz="2600" dirty="0"/>
              <a:t>  Express these intercepts  in the terms of axial unit.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endParaRPr lang="en-GB" sz="2600" dirty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GB" sz="2600" u="sng" dirty="0"/>
              <a:t> Take the reciprocals</a:t>
            </a:r>
            <a:r>
              <a:rPr lang="en-GB" sz="2600" dirty="0"/>
              <a:t> of the intercepts.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endParaRPr lang="en-GB" sz="2600" dirty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GB" sz="2600" dirty="0"/>
              <a:t>Taking LCM of numerical values of above intercepts , reduce them to the smallest three  integers which have same ratio. </a:t>
            </a:r>
            <a:endParaRPr lang="tr-TR" sz="2600" dirty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endParaRPr lang="en-GB" sz="2600" dirty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GB" sz="2600" dirty="0"/>
              <a:t> Enclose the result of obtain in step-5  in the parentheses (</a:t>
            </a:r>
            <a:r>
              <a:rPr lang="en-GB" sz="2600" dirty="0" err="1"/>
              <a:t>hkl</a:t>
            </a:r>
            <a:r>
              <a:rPr lang="en-GB" sz="2600" dirty="0"/>
              <a:t>), which are known as Miller indices of the crystal plane.</a:t>
            </a:r>
            <a:endParaRPr lang="en-GB" sz="2600" u="sng" dirty="0"/>
          </a:p>
        </p:txBody>
      </p:sp>
    </p:spTree>
    <p:extLst>
      <p:ext uri="{BB962C8B-B14F-4D97-AF65-F5344CB8AC3E}">
        <p14:creationId xmlns:p14="http://schemas.microsoft.com/office/powerpoint/2010/main" val="212353902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AF3F91-EA0F-49AF-B50A-268034CBB7BA}" type="slidenum">
              <a:rPr lang="en-IN" smtClean="0"/>
              <a:pPr/>
              <a:t>4</a:t>
            </a:fld>
            <a:endParaRPr lang="en-US"/>
          </a:p>
        </p:txBody>
      </p:sp>
      <p:graphicFrame>
        <p:nvGraphicFramePr>
          <p:cNvPr id="7888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07138"/>
              </p:ext>
            </p:extLst>
          </p:nvPr>
        </p:nvGraphicFramePr>
        <p:xfrm>
          <a:off x="4529484" y="2420770"/>
          <a:ext cx="4127500" cy="312928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Axis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Z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Intercept points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Reciprocals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 </a:t>
                      </a: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 </a:t>
                      </a: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Smallest Ratio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Miller İndices    (100)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121" name="Rectangle 35"/>
          <p:cNvSpPr>
            <a:spLocks noGrp="1" noChangeArrowheads="1"/>
          </p:cNvSpPr>
          <p:nvPr>
            <p:ph type="title"/>
          </p:nvPr>
        </p:nvSpPr>
        <p:spPr>
          <a:xfrm>
            <a:off x="647700" y="926528"/>
            <a:ext cx="7848600" cy="6858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Verdana" pitchFamily="34" charset="0"/>
              </a:rPr>
              <a:t>Example-1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05431" y="1935056"/>
            <a:ext cx="4392613" cy="4144962"/>
            <a:chOff x="0" y="1253"/>
            <a:chExt cx="2767" cy="2611"/>
          </a:xfrm>
          <a:solidFill>
            <a:schemeClr val="accent6"/>
          </a:solidFill>
        </p:grpSpPr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0" y="1253"/>
              <a:ext cx="2767" cy="2611"/>
              <a:chOff x="0" y="1253"/>
              <a:chExt cx="2767" cy="2611"/>
            </a:xfrm>
            <a:grpFill/>
          </p:grpSpPr>
          <p:pic>
            <p:nvPicPr>
              <p:cNvPr id="89132" name="Picture 5" descr="hkl100"/>
              <p:cNvPicPr>
                <a:picLocks noChangeAspect="1" noChangeArrowheads="1"/>
              </p:cNvPicPr>
              <p:nvPr/>
            </p:nvPicPr>
            <p:blipFill>
              <a:blip r:embed="rId2">
                <a:lum contrast="6000"/>
              </a:blip>
              <a:srcRect/>
              <a:stretch>
                <a:fillRect/>
              </a:stretch>
            </p:blipFill>
            <p:spPr bwMode="auto">
              <a:xfrm>
                <a:off x="0" y="1253"/>
                <a:ext cx="2767" cy="261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9133" name="Text Box 36"/>
              <p:cNvSpPr txBox="1">
                <a:spLocks noChangeArrowheads="1"/>
              </p:cNvSpPr>
              <p:nvPr/>
            </p:nvSpPr>
            <p:spPr bwMode="auto">
              <a:xfrm>
                <a:off x="657" y="3348"/>
                <a:ext cx="416" cy="17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>
                    <a:latin typeface="Arial" charset="0"/>
                  </a:rPr>
                  <a:t>(1,0,0)</a:t>
                </a:r>
              </a:p>
            </p:txBody>
          </p:sp>
        </p:grpSp>
        <p:sp>
          <p:nvSpPr>
            <p:cNvPr id="89124" name="Oval 39"/>
            <p:cNvSpPr>
              <a:spLocks noChangeArrowheads="1"/>
            </p:cNvSpPr>
            <p:nvPr/>
          </p:nvSpPr>
          <p:spPr bwMode="auto">
            <a:xfrm>
              <a:off x="612" y="2160"/>
              <a:ext cx="136" cy="136"/>
            </a:xfrm>
            <a:prstGeom prst="ellipse">
              <a:avLst/>
            </a:prstGeom>
            <a:grpFill/>
            <a:ln w="952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9125" name="Oval 40"/>
            <p:cNvSpPr>
              <a:spLocks noChangeArrowheads="1"/>
            </p:cNvSpPr>
            <p:nvPr/>
          </p:nvSpPr>
          <p:spPr bwMode="auto">
            <a:xfrm>
              <a:off x="884" y="2024"/>
              <a:ext cx="136" cy="136"/>
            </a:xfrm>
            <a:prstGeom prst="ellipse">
              <a:avLst/>
            </a:prstGeom>
            <a:grpFill/>
            <a:ln w="952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9126" name="Oval 41"/>
            <p:cNvSpPr>
              <a:spLocks noChangeArrowheads="1"/>
            </p:cNvSpPr>
            <p:nvPr/>
          </p:nvSpPr>
          <p:spPr bwMode="auto">
            <a:xfrm>
              <a:off x="612" y="3203"/>
              <a:ext cx="136" cy="136"/>
            </a:xfrm>
            <a:prstGeom prst="ellipse">
              <a:avLst/>
            </a:prstGeom>
            <a:grpFill/>
            <a:ln w="952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9127" name="Oval 42"/>
            <p:cNvSpPr>
              <a:spLocks noChangeArrowheads="1"/>
            </p:cNvSpPr>
            <p:nvPr/>
          </p:nvSpPr>
          <p:spPr bwMode="auto">
            <a:xfrm>
              <a:off x="1655" y="3249"/>
              <a:ext cx="136" cy="136"/>
            </a:xfrm>
            <a:prstGeom prst="ellipse">
              <a:avLst/>
            </a:prstGeom>
            <a:grpFill/>
            <a:ln w="952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9128" name="Oval 43"/>
            <p:cNvSpPr>
              <a:spLocks noChangeArrowheads="1"/>
            </p:cNvSpPr>
            <p:nvPr/>
          </p:nvSpPr>
          <p:spPr bwMode="auto">
            <a:xfrm>
              <a:off x="1837" y="2024"/>
              <a:ext cx="136" cy="136"/>
            </a:xfrm>
            <a:prstGeom prst="ellipse">
              <a:avLst/>
            </a:prstGeom>
            <a:grpFill/>
            <a:ln w="952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9129" name="Oval 44"/>
            <p:cNvSpPr>
              <a:spLocks noChangeArrowheads="1"/>
            </p:cNvSpPr>
            <p:nvPr/>
          </p:nvSpPr>
          <p:spPr bwMode="auto">
            <a:xfrm>
              <a:off x="1655" y="2160"/>
              <a:ext cx="136" cy="136"/>
            </a:xfrm>
            <a:prstGeom prst="ellipse">
              <a:avLst/>
            </a:prstGeom>
            <a:grpFill/>
            <a:ln w="952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9130" name="Oval 45"/>
            <p:cNvSpPr>
              <a:spLocks noChangeArrowheads="1"/>
            </p:cNvSpPr>
            <p:nvPr/>
          </p:nvSpPr>
          <p:spPr bwMode="auto">
            <a:xfrm>
              <a:off x="1882" y="3022"/>
              <a:ext cx="136" cy="136"/>
            </a:xfrm>
            <a:prstGeom prst="ellipse">
              <a:avLst/>
            </a:prstGeom>
            <a:grpFill/>
            <a:ln w="952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9131" name="Oval 46"/>
            <p:cNvSpPr>
              <a:spLocks noChangeArrowheads="1"/>
            </p:cNvSpPr>
            <p:nvPr/>
          </p:nvSpPr>
          <p:spPr bwMode="auto">
            <a:xfrm>
              <a:off x="884" y="3022"/>
              <a:ext cx="136" cy="136"/>
            </a:xfrm>
            <a:prstGeom prst="ellipse">
              <a:avLst/>
            </a:prstGeom>
            <a:grpFill/>
            <a:ln w="952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2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6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AF3F91-EA0F-49AF-B50A-268034CBB7BA}" type="slidenum">
              <a:rPr lang="en-IN" smtClean="0"/>
              <a:pPr/>
              <a:t>5</a:t>
            </a:fld>
            <a:endParaRPr lang="en-US"/>
          </a:p>
        </p:txBody>
      </p:sp>
      <p:graphicFrame>
        <p:nvGraphicFramePr>
          <p:cNvPr id="79911" name="Group 39"/>
          <p:cNvGraphicFramePr>
            <a:graphicFrameLocks noGrp="1"/>
          </p:cNvGraphicFramePr>
          <p:nvPr/>
        </p:nvGraphicFramePr>
        <p:xfrm>
          <a:off x="4427538" y="2462213"/>
          <a:ext cx="4127500" cy="312928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Axis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Z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Intercept points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Reciprocals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1/1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1/ </a:t>
                      </a: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1/ </a:t>
                      </a: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Smallest Ratio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Miller İndices    (110)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0145" name="Rectangle 35"/>
          <p:cNvSpPr>
            <a:spLocks noChangeArrowheads="1"/>
          </p:cNvSpPr>
          <p:nvPr/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3600" b="0">
                <a:solidFill>
                  <a:schemeClr val="tx2"/>
                </a:solidFill>
                <a:latin typeface="Verdana" pitchFamily="34" charset="0"/>
              </a:rPr>
              <a:t>Example-2</a:t>
            </a:r>
            <a:endParaRPr lang="en-US" sz="3600" b="0">
              <a:solidFill>
                <a:schemeClr val="tx2"/>
              </a:solidFill>
              <a:latin typeface="Verdana" pitchFamily="34" charset="0"/>
            </a:endParaRP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0" y="2060575"/>
            <a:ext cx="4394200" cy="4146550"/>
            <a:chOff x="0" y="1298"/>
            <a:chExt cx="2768" cy="2612"/>
          </a:xfrm>
          <a:solidFill>
            <a:schemeClr val="tx2"/>
          </a:solidFill>
        </p:grpSpPr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0" y="1298"/>
              <a:ext cx="2768" cy="2612"/>
              <a:chOff x="0" y="1298"/>
              <a:chExt cx="2768" cy="2612"/>
            </a:xfrm>
            <a:grpFill/>
          </p:grpSpPr>
          <p:pic>
            <p:nvPicPr>
              <p:cNvPr id="90156" name="Picture 5" descr="hkl110"/>
              <p:cNvPicPr>
                <a:picLocks noChangeAspect="1" noChangeArrowheads="1"/>
              </p:cNvPicPr>
              <p:nvPr/>
            </p:nvPicPr>
            <p:blipFill>
              <a:blip r:embed="rId2">
                <a:lum contrast="12000"/>
              </a:blip>
              <a:srcRect/>
              <a:stretch>
                <a:fillRect/>
              </a:stretch>
            </p:blipFill>
            <p:spPr bwMode="auto">
              <a:xfrm>
                <a:off x="0" y="1298"/>
                <a:ext cx="2768" cy="2612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0157" name="Text Box 36"/>
              <p:cNvSpPr txBox="1">
                <a:spLocks noChangeArrowheads="1"/>
              </p:cNvSpPr>
              <p:nvPr/>
            </p:nvSpPr>
            <p:spPr bwMode="auto">
              <a:xfrm>
                <a:off x="612" y="3518"/>
                <a:ext cx="41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dirty="0">
                    <a:latin typeface="Arial" charset="0"/>
                  </a:rPr>
                  <a:t>(1,0,0)</a:t>
                </a:r>
              </a:p>
            </p:txBody>
          </p:sp>
          <p:sp>
            <p:nvSpPr>
              <p:cNvPr id="90158" name="Text Box 37"/>
              <p:cNvSpPr txBox="1">
                <a:spLocks noChangeArrowheads="1"/>
              </p:cNvSpPr>
              <p:nvPr/>
            </p:nvSpPr>
            <p:spPr bwMode="auto">
              <a:xfrm>
                <a:off x="1968" y="3136"/>
                <a:ext cx="41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dirty="0">
                    <a:latin typeface="Arial" charset="0"/>
                  </a:rPr>
                  <a:t>(0,1,0)</a:t>
                </a:r>
              </a:p>
            </p:txBody>
          </p:sp>
        </p:grpSp>
        <p:sp>
          <p:nvSpPr>
            <p:cNvPr id="90148" name="Oval 40"/>
            <p:cNvSpPr>
              <a:spLocks noChangeArrowheads="1"/>
            </p:cNvSpPr>
            <p:nvPr/>
          </p:nvSpPr>
          <p:spPr bwMode="auto">
            <a:xfrm>
              <a:off x="612" y="2205"/>
              <a:ext cx="136" cy="136"/>
            </a:xfrm>
            <a:prstGeom prst="ellipse">
              <a:avLst/>
            </a:prstGeom>
            <a:grpFill/>
            <a:ln w="952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0149" name="Oval 41"/>
            <p:cNvSpPr>
              <a:spLocks noChangeArrowheads="1"/>
            </p:cNvSpPr>
            <p:nvPr/>
          </p:nvSpPr>
          <p:spPr bwMode="auto">
            <a:xfrm>
              <a:off x="884" y="2069"/>
              <a:ext cx="136" cy="136"/>
            </a:xfrm>
            <a:prstGeom prst="ellipse">
              <a:avLst/>
            </a:prstGeom>
            <a:grpFill/>
            <a:ln w="952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0150" name="Oval 42"/>
            <p:cNvSpPr>
              <a:spLocks noChangeArrowheads="1"/>
            </p:cNvSpPr>
            <p:nvPr/>
          </p:nvSpPr>
          <p:spPr bwMode="auto">
            <a:xfrm>
              <a:off x="612" y="3249"/>
              <a:ext cx="136" cy="136"/>
            </a:xfrm>
            <a:prstGeom prst="ellipse">
              <a:avLst/>
            </a:prstGeom>
            <a:grpFill/>
            <a:ln w="952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0151" name="Oval 43"/>
            <p:cNvSpPr>
              <a:spLocks noChangeArrowheads="1"/>
            </p:cNvSpPr>
            <p:nvPr/>
          </p:nvSpPr>
          <p:spPr bwMode="auto">
            <a:xfrm>
              <a:off x="1655" y="3249"/>
              <a:ext cx="136" cy="136"/>
            </a:xfrm>
            <a:prstGeom prst="ellipse">
              <a:avLst/>
            </a:prstGeom>
            <a:grpFill/>
            <a:ln w="952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0152" name="Oval 44"/>
            <p:cNvSpPr>
              <a:spLocks noChangeArrowheads="1"/>
            </p:cNvSpPr>
            <p:nvPr/>
          </p:nvSpPr>
          <p:spPr bwMode="auto">
            <a:xfrm>
              <a:off x="1837" y="2023"/>
              <a:ext cx="136" cy="136"/>
            </a:xfrm>
            <a:prstGeom prst="ellipse">
              <a:avLst/>
            </a:prstGeom>
            <a:grpFill/>
            <a:ln w="952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0153" name="Oval 45"/>
            <p:cNvSpPr>
              <a:spLocks noChangeArrowheads="1"/>
            </p:cNvSpPr>
            <p:nvPr/>
          </p:nvSpPr>
          <p:spPr bwMode="auto">
            <a:xfrm>
              <a:off x="1655" y="2159"/>
              <a:ext cx="136" cy="136"/>
            </a:xfrm>
            <a:prstGeom prst="ellipse">
              <a:avLst/>
            </a:prstGeom>
            <a:grpFill/>
            <a:ln w="952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0154" name="Oval 46"/>
            <p:cNvSpPr>
              <a:spLocks noChangeArrowheads="1"/>
            </p:cNvSpPr>
            <p:nvPr/>
          </p:nvSpPr>
          <p:spPr bwMode="auto">
            <a:xfrm>
              <a:off x="1882" y="3021"/>
              <a:ext cx="136" cy="136"/>
            </a:xfrm>
            <a:prstGeom prst="ellipse">
              <a:avLst/>
            </a:prstGeom>
            <a:grpFill/>
            <a:ln w="952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0155" name="Oval 47"/>
            <p:cNvSpPr>
              <a:spLocks noChangeArrowheads="1"/>
            </p:cNvSpPr>
            <p:nvPr/>
          </p:nvSpPr>
          <p:spPr bwMode="auto">
            <a:xfrm>
              <a:off x="884" y="3022"/>
              <a:ext cx="136" cy="136"/>
            </a:xfrm>
            <a:prstGeom prst="ellipse">
              <a:avLst/>
            </a:prstGeom>
            <a:grpFill/>
            <a:ln w="952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2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7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AF3F91-EA0F-49AF-B50A-268034CBB7BA}" type="slidenum">
              <a:rPr lang="en-IN" smtClean="0"/>
              <a:pPr/>
              <a:t>6</a:t>
            </a:fld>
            <a:endParaRPr lang="en-US"/>
          </a:p>
        </p:txBody>
      </p:sp>
      <p:graphicFrame>
        <p:nvGraphicFramePr>
          <p:cNvPr id="80950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07335"/>
              </p:ext>
            </p:extLst>
          </p:nvPr>
        </p:nvGraphicFramePr>
        <p:xfrm>
          <a:off x="4835526" y="2165827"/>
          <a:ext cx="4127500" cy="312928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Axis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Z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Intercept points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Reciprocals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1/1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1/ </a:t>
                      </a: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1/ </a:t>
                      </a: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Smallest Ratio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Miller İndices    (111)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80974" y="1844824"/>
            <a:ext cx="4391026" cy="4161482"/>
            <a:chOff x="0" y="1162"/>
            <a:chExt cx="2768" cy="2612"/>
          </a:xfrm>
        </p:grpSpPr>
        <p:grpSp>
          <p:nvGrpSpPr>
            <p:cNvPr id="3" name="Group 39"/>
            <p:cNvGrpSpPr>
              <a:grpSpLocks/>
            </p:cNvGrpSpPr>
            <p:nvPr/>
          </p:nvGrpSpPr>
          <p:grpSpPr bwMode="auto">
            <a:xfrm>
              <a:off x="0" y="1162"/>
              <a:ext cx="2768" cy="2612"/>
              <a:chOff x="0" y="1162"/>
              <a:chExt cx="2768" cy="2612"/>
            </a:xfrm>
          </p:grpSpPr>
          <p:pic>
            <p:nvPicPr>
              <p:cNvPr id="91180" name="Picture 5" descr="hkl111"/>
              <p:cNvPicPr>
                <a:picLocks noChangeAspect="1" noChangeArrowheads="1"/>
              </p:cNvPicPr>
              <p:nvPr/>
            </p:nvPicPr>
            <p:blipFill>
              <a:blip r:embed="rId2">
                <a:lum contrast="12000"/>
              </a:blip>
              <a:srcRect/>
              <a:stretch>
                <a:fillRect/>
              </a:stretch>
            </p:blipFill>
            <p:spPr bwMode="auto">
              <a:xfrm>
                <a:off x="0" y="1162"/>
                <a:ext cx="2768" cy="26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</p:pic>
          <p:sp>
            <p:nvSpPr>
              <p:cNvPr id="91181" name="Text Box 36"/>
              <p:cNvSpPr txBox="1">
                <a:spLocks noChangeArrowheads="1"/>
              </p:cNvSpPr>
              <p:nvPr/>
            </p:nvSpPr>
            <p:spPr bwMode="auto">
              <a:xfrm>
                <a:off x="657" y="3249"/>
                <a:ext cx="416" cy="17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>
                <a:spAutoFit/>
              </a:bodyPr>
              <a:lstStyle/>
              <a:p>
                <a:r>
                  <a:rPr lang="tr-TR">
                    <a:latin typeface="Arial" charset="0"/>
                  </a:rPr>
                  <a:t>(1,0,0)</a:t>
                </a:r>
              </a:p>
            </p:txBody>
          </p:sp>
          <p:sp>
            <p:nvSpPr>
              <p:cNvPr id="91182" name="Text Box 37"/>
              <p:cNvSpPr txBox="1">
                <a:spLocks noChangeArrowheads="1"/>
              </p:cNvSpPr>
              <p:nvPr/>
            </p:nvSpPr>
            <p:spPr bwMode="auto">
              <a:xfrm>
                <a:off x="1973" y="2758"/>
                <a:ext cx="416" cy="17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>
                <a:spAutoFit/>
              </a:bodyPr>
              <a:lstStyle/>
              <a:p>
                <a:r>
                  <a:rPr lang="tr-TR">
                    <a:latin typeface="Arial" charset="0"/>
                  </a:rPr>
                  <a:t>(0,1,0)</a:t>
                </a:r>
              </a:p>
            </p:txBody>
          </p:sp>
          <p:sp>
            <p:nvSpPr>
              <p:cNvPr id="91183" name="Text Box 38"/>
              <p:cNvSpPr txBox="1">
                <a:spLocks noChangeArrowheads="1"/>
              </p:cNvSpPr>
              <p:nvPr/>
            </p:nvSpPr>
            <p:spPr bwMode="auto">
              <a:xfrm>
                <a:off x="975" y="1797"/>
                <a:ext cx="416" cy="17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>
                <a:spAutoFit/>
              </a:bodyPr>
              <a:lstStyle/>
              <a:p>
                <a:r>
                  <a:rPr lang="tr-TR" dirty="0">
                    <a:latin typeface="Arial" charset="0"/>
                  </a:rPr>
                  <a:t>(0,0,1)</a:t>
                </a:r>
              </a:p>
            </p:txBody>
          </p:sp>
        </p:grpSp>
        <p:sp>
          <p:nvSpPr>
            <p:cNvPr id="91172" name="Oval 40"/>
            <p:cNvSpPr>
              <a:spLocks noChangeArrowheads="1"/>
            </p:cNvSpPr>
            <p:nvPr/>
          </p:nvSpPr>
          <p:spPr bwMode="auto">
            <a:xfrm>
              <a:off x="612" y="2069"/>
              <a:ext cx="136" cy="136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91173" name="Oval 41"/>
            <p:cNvSpPr>
              <a:spLocks noChangeArrowheads="1"/>
            </p:cNvSpPr>
            <p:nvPr/>
          </p:nvSpPr>
          <p:spPr bwMode="auto">
            <a:xfrm>
              <a:off x="884" y="1933"/>
              <a:ext cx="136" cy="136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91174" name="Oval 42"/>
            <p:cNvSpPr>
              <a:spLocks noChangeArrowheads="1"/>
            </p:cNvSpPr>
            <p:nvPr/>
          </p:nvSpPr>
          <p:spPr bwMode="auto">
            <a:xfrm>
              <a:off x="612" y="3113"/>
              <a:ext cx="136" cy="136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91175" name="Oval 43"/>
            <p:cNvSpPr>
              <a:spLocks noChangeArrowheads="1"/>
            </p:cNvSpPr>
            <p:nvPr/>
          </p:nvSpPr>
          <p:spPr bwMode="auto">
            <a:xfrm>
              <a:off x="1655" y="3113"/>
              <a:ext cx="136" cy="136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91176" name="Oval 44"/>
            <p:cNvSpPr>
              <a:spLocks noChangeArrowheads="1"/>
            </p:cNvSpPr>
            <p:nvPr/>
          </p:nvSpPr>
          <p:spPr bwMode="auto">
            <a:xfrm>
              <a:off x="1837" y="1933"/>
              <a:ext cx="136" cy="136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91177" name="Oval 45"/>
            <p:cNvSpPr>
              <a:spLocks noChangeArrowheads="1"/>
            </p:cNvSpPr>
            <p:nvPr/>
          </p:nvSpPr>
          <p:spPr bwMode="auto">
            <a:xfrm>
              <a:off x="1655" y="2069"/>
              <a:ext cx="136" cy="136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91178" name="Oval 46"/>
            <p:cNvSpPr>
              <a:spLocks noChangeArrowheads="1"/>
            </p:cNvSpPr>
            <p:nvPr/>
          </p:nvSpPr>
          <p:spPr bwMode="auto">
            <a:xfrm>
              <a:off x="1882" y="2931"/>
              <a:ext cx="136" cy="136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91179" name="Oval 47"/>
            <p:cNvSpPr>
              <a:spLocks noChangeArrowheads="1"/>
            </p:cNvSpPr>
            <p:nvPr/>
          </p:nvSpPr>
          <p:spPr bwMode="auto">
            <a:xfrm>
              <a:off x="884" y="2886"/>
              <a:ext cx="136" cy="136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1170" name="Rectangle 57"/>
          <p:cNvSpPr>
            <a:spLocks noChangeArrowheads="1"/>
          </p:cNvSpPr>
          <p:nvPr/>
        </p:nvSpPr>
        <p:spPr bwMode="auto">
          <a:xfrm>
            <a:off x="1205076" y="545573"/>
            <a:ext cx="7158037" cy="80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3600" dirty="0">
                <a:solidFill>
                  <a:schemeClr val="tx2"/>
                </a:solidFill>
                <a:latin typeface="Verdana" pitchFamily="34" charset="0"/>
              </a:rPr>
              <a:t>Example-3</a:t>
            </a:r>
            <a:endParaRPr lang="en-US" sz="3600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2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6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AF3F91-EA0F-49AF-B50A-268034CBB7BA}" type="slidenum">
              <a:rPr lang="en-IN" smtClean="0"/>
              <a:pPr/>
              <a:t>7</a:t>
            </a:fld>
            <a:endParaRPr lang="en-US"/>
          </a:p>
        </p:txBody>
      </p:sp>
      <p:graphicFrame>
        <p:nvGraphicFramePr>
          <p:cNvPr id="8196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411097"/>
              </p:ext>
            </p:extLst>
          </p:nvPr>
        </p:nvGraphicFramePr>
        <p:xfrm>
          <a:off x="4607348" y="2383473"/>
          <a:ext cx="4248150" cy="312928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Axis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Z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Intercept points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1/2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Reciprocals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1/(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½</a:t>
                      </a: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1/ </a:t>
                      </a: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1/ </a:t>
                      </a: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Smallest Ratio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Miller İndices    (210)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64195" y="1874838"/>
            <a:ext cx="4394200" cy="4146550"/>
            <a:chOff x="0" y="1181"/>
            <a:chExt cx="2768" cy="2612"/>
          </a:xfrm>
          <a:solidFill>
            <a:schemeClr val="accent3"/>
          </a:solidFill>
        </p:grpSpPr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0" y="1181"/>
              <a:ext cx="2768" cy="2612"/>
              <a:chOff x="0" y="1162"/>
              <a:chExt cx="2768" cy="2612"/>
            </a:xfrm>
            <a:grpFill/>
          </p:grpSpPr>
          <p:pic>
            <p:nvPicPr>
              <p:cNvPr id="92204" name="Picture 5" descr="hkl210"/>
              <p:cNvPicPr>
                <a:picLocks noChangeAspect="1" noChangeArrowheads="1"/>
              </p:cNvPicPr>
              <p:nvPr/>
            </p:nvPicPr>
            <p:blipFill>
              <a:blip r:embed="rId2">
                <a:lum contrast="12000"/>
              </a:blip>
              <a:srcRect/>
              <a:stretch>
                <a:fillRect/>
              </a:stretch>
            </p:blipFill>
            <p:spPr bwMode="auto">
              <a:xfrm>
                <a:off x="0" y="1162"/>
                <a:ext cx="2768" cy="26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2205" name="Text Box 36"/>
              <p:cNvSpPr txBox="1">
                <a:spLocks noChangeArrowheads="1"/>
              </p:cNvSpPr>
              <p:nvPr/>
            </p:nvSpPr>
            <p:spPr bwMode="auto">
              <a:xfrm>
                <a:off x="870" y="3045"/>
                <a:ext cx="513" cy="14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 sz="1500">
                    <a:latin typeface="Arial" charset="0"/>
                  </a:rPr>
                  <a:t>(1/2, 0, 0)</a:t>
                </a:r>
              </a:p>
            </p:txBody>
          </p:sp>
          <p:sp>
            <p:nvSpPr>
              <p:cNvPr id="92206" name="Text Box 37"/>
              <p:cNvSpPr txBox="1">
                <a:spLocks noChangeArrowheads="1"/>
              </p:cNvSpPr>
              <p:nvPr/>
            </p:nvSpPr>
            <p:spPr bwMode="auto">
              <a:xfrm>
                <a:off x="1973" y="2795"/>
                <a:ext cx="416" cy="17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r-TR">
                    <a:latin typeface="Arial" charset="0"/>
                  </a:rPr>
                  <a:t>(0,1,0)</a:t>
                </a:r>
              </a:p>
            </p:txBody>
          </p:sp>
        </p:grpSp>
        <p:sp>
          <p:nvSpPr>
            <p:cNvPr id="92196" name="Oval 41"/>
            <p:cNvSpPr>
              <a:spLocks noChangeArrowheads="1"/>
            </p:cNvSpPr>
            <p:nvPr/>
          </p:nvSpPr>
          <p:spPr bwMode="auto">
            <a:xfrm>
              <a:off x="612" y="2069"/>
              <a:ext cx="136" cy="136"/>
            </a:xfrm>
            <a:prstGeom prst="ellipse">
              <a:avLst/>
            </a:prstGeom>
            <a:grpFill/>
            <a:ln w="952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197" name="Oval 42"/>
            <p:cNvSpPr>
              <a:spLocks noChangeArrowheads="1"/>
            </p:cNvSpPr>
            <p:nvPr/>
          </p:nvSpPr>
          <p:spPr bwMode="auto">
            <a:xfrm>
              <a:off x="884" y="1933"/>
              <a:ext cx="136" cy="136"/>
            </a:xfrm>
            <a:prstGeom prst="ellipse">
              <a:avLst/>
            </a:prstGeom>
            <a:grpFill/>
            <a:ln w="952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198" name="Oval 43"/>
            <p:cNvSpPr>
              <a:spLocks noChangeArrowheads="1"/>
            </p:cNvSpPr>
            <p:nvPr/>
          </p:nvSpPr>
          <p:spPr bwMode="auto">
            <a:xfrm>
              <a:off x="612" y="3158"/>
              <a:ext cx="136" cy="136"/>
            </a:xfrm>
            <a:prstGeom prst="ellipse">
              <a:avLst/>
            </a:prstGeom>
            <a:grpFill/>
            <a:ln w="952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199" name="Oval 44"/>
            <p:cNvSpPr>
              <a:spLocks noChangeArrowheads="1"/>
            </p:cNvSpPr>
            <p:nvPr/>
          </p:nvSpPr>
          <p:spPr bwMode="auto">
            <a:xfrm>
              <a:off x="1655" y="3113"/>
              <a:ext cx="136" cy="136"/>
            </a:xfrm>
            <a:prstGeom prst="ellipse">
              <a:avLst/>
            </a:prstGeom>
            <a:grpFill/>
            <a:ln w="952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200" name="Oval 45"/>
            <p:cNvSpPr>
              <a:spLocks noChangeArrowheads="1"/>
            </p:cNvSpPr>
            <p:nvPr/>
          </p:nvSpPr>
          <p:spPr bwMode="auto">
            <a:xfrm>
              <a:off x="1837" y="1933"/>
              <a:ext cx="136" cy="136"/>
            </a:xfrm>
            <a:prstGeom prst="ellipse">
              <a:avLst/>
            </a:prstGeom>
            <a:grpFill/>
            <a:ln w="952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201" name="Oval 46"/>
            <p:cNvSpPr>
              <a:spLocks noChangeArrowheads="1"/>
            </p:cNvSpPr>
            <p:nvPr/>
          </p:nvSpPr>
          <p:spPr bwMode="auto">
            <a:xfrm>
              <a:off x="1655" y="2069"/>
              <a:ext cx="136" cy="136"/>
            </a:xfrm>
            <a:prstGeom prst="ellipse">
              <a:avLst/>
            </a:prstGeom>
            <a:grpFill/>
            <a:ln w="952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202" name="Oval 47"/>
            <p:cNvSpPr>
              <a:spLocks noChangeArrowheads="1"/>
            </p:cNvSpPr>
            <p:nvPr/>
          </p:nvSpPr>
          <p:spPr bwMode="auto">
            <a:xfrm>
              <a:off x="1882" y="2931"/>
              <a:ext cx="136" cy="136"/>
            </a:xfrm>
            <a:prstGeom prst="ellipse">
              <a:avLst/>
            </a:prstGeom>
            <a:grpFill/>
            <a:ln w="952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203" name="Oval 48"/>
            <p:cNvSpPr>
              <a:spLocks noChangeArrowheads="1"/>
            </p:cNvSpPr>
            <p:nvPr/>
          </p:nvSpPr>
          <p:spPr bwMode="auto">
            <a:xfrm>
              <a:off x="884" y="2931"/>
              <a:ext cx="136" cy="136"/>
            </a:xfrm>
            <a:prstGeom prst="ellipse">
              <a:avLst/>
            </a:prstGeom>
            <a:grpFill/>
            <a:ln w="952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2194" name="Rectangle 50"/>
          <p:cNvSpPr>
            <a:spLocks noChangeArrowheads="1"/>
          </p:cNvSpPr>
          <p:nvPr/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3600" b="0">
                <a:solidFill>
                  <a:schemeClr val="tx2"/>
                </a:solidFill>
                <a:latin typeface="Verdana" pitchFamily="34" charset="0"/>
              </a:rPr>
              <a:t>Example-4</a:t>
            </a:r>
            <a:endParaRPr lang="en-US" sz="3600" b="0">
              <a:solidFill>
                <a:schemeClr val="tx2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2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4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AF3F91-EA0F-49AF-B50A-268034CBB7BA}" type="slidenum">
              <a:rPr lang="en-IN" smtClean="0"/>
              <a:pPr/>
              <a:t>8</a:t>
            </a:fld>
            <a:endParaRPr lang="en-US"/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2">
            <a:lum bright="-6000" contrast="46000"/>
          </a:blip>
          <a:srcRect l="12431" t="3796" r="4680" b="41597"/>
          <a:stretch>
            <a:fillRect/>
          </a:stretch>
        </p:blipFill>
        <p:spPr bwMode="auto">
          <a:xfrm>
            <a:off x="0" y="1916113"/>
            <a:ext cx="4013200" cy="41767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</p:pic>
      <p:graphicFrame>
        <p:nvGraphicFramePr>
          <p:cNvPr id="158762" name="Group 42"/>
          <p:cNvGraphicFramePr>
            <a:graphicFrameLocks noGrp="1"/>
          </p:cNvGraphicFramePr>
          <p:nvPr/>
        </p:nvGraphicFramePr>
        <p:xfrm>
          <a:off x="4427538" y="2462213"/>
          <a:ext cx="4248150" cy="3212783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Axis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Intercept points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  <a:endParaRPr kumimoji="0" 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Reciprocals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1/1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1/ </a:t>
                      </a:r>
                      <a:r>
                        <a:rPr kumimoji="0" lang="tr-T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1/(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½</a:t>
                      </a:r>
                      <a:r>
                        <a:rPr kumimoji="0" lang="tr-T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Smallest Ratio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Miller İndices    (102)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3218" name="Rectangle 43"/>
          <p:cNvSpPr>
            <a:spLocks noChangeArrowheads="1"/>
          </p:cNvSpPr>
          <p:nvPr/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3600" b="0">
                <a:solidFill>
                  <a:schemeClr val="tx2"/>
                </a:solidFill>
                <a:latin typeface="Verdana" pitchFamily="34" charset="0"/>
              </a:rPr>
              <a:t>Example-5</a:t>
            </a:r>
            <a:endParaRPr lang="en-US" sz="3600" b="0">
              <a:solidFill>
                <a:schemeClr val="tx2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2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5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AF3F91-EA0F-49AF-B50A-268034CBB7BA}" type="slidenum">
              <a:rPr lang="en-IN" smtClean="0"/>
              <a:pPr/>
              <a:t>9</a:t>
            </a:fld>
            <a:endParaRPr lang="en-US"/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2">
            <a:lum bright="-6000" contrast="66000"/>
          </a:blip>
          <a:srcRect l="8012" t="1042" r="8347" b="35301"/>
          <a:stretch>
            <a:fillRect/>
          </a:stretch>
        </p:blipFill>
        <p:spPr bwMode="auto">
          <a:xfrm>
            <a:off x="107950" y="1584325"/>
            <a:ext cx="4418013" cy="486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9796" name="Group 52"/>
          <p:cNvGraphicFramePr>
            <a:graphicFrameLocks noGrp="1"/>
          </p:cNvGraphicFramePr>
          <p:nvPr/>
        </p:nvGraphicFramePr>
        <p:xfrm>
          <a:off x="4427538" y="2462213"/>
          <a:ext cx="4248150" cy="3212783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Axis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Intercept points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  <a:endParaRPr kumimoji="0" 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Reciprocals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1/-1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 </a:t>
                      </a:r>
                      <a:r>
                        <a:rPr kumimoji="0" lang="tr-T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½</a:t>
                      </a:r>
                      <a:r>
                        <a:rPr kumimoji="0" lang="tr-T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Smallest Ratio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Miller İndices    (102)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>
                            <a:alpha val="98700"/>
                          </a:srgbClr>
                        </a:gs>
                        <a:gs pos="100000">
                          <a:srgbClr val="D1C39F">
                            <a:alpha val="98000"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214" name="Line 54"/>
          <p:cNvSpPr>
            <a:spLocks noChangeShapeType="1"/>
          </p:cNvSpPr>
          <p:nvPr/>
        </p:nvSpPr>
        <p:spPr bwMode="auto">
          <a:xfrm>
            <a:off x="7502525" y="5084763"/>
            <a:ext cx="144463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4215" name="Rectangle 55"/>
          <p:cNvSpPr>
            <a:spLocks noChangeArrowheads="1"/>
          </p:cNvSpPr>
          <p:nvPr/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3600" b="0">
                <a:solidFill>
                  <a:schemeClr val="tx2"/>
                </a:solidFill>
                <a:latin typeface="Verdana" pitchFamily="34" charset="0"/>
              </a:rPr>
              <a:t>Example-6</a:t>
            </a:r>
            <a:endParaRPr lang="en-US" sz="3600" b="0">
              <a:solidFill>
                <a:schemeClr val="tx2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ET_white_UK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T_white_UK">
      <a:majorFont>
        <a:latin typeface="Frutiger 57Cn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ET_white_U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T_white_U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T_white_U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T_white_U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T_white_U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T_white_U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T_white_U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5895</TotalTime>
  <Words>690</Words>
  <Application>Microsoft Office PowerPoint</Application>
  <PresentationFormat>On-screen Show (4:3)</PresentationFormat>
  <Paragraphs>192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Baskerville Old Face</vt:lpstr>
      <vt:lpstr>Calibri</vt:lpstr>
      <vt:lpstr>Frutiger 45 Light</vt:lpstr>
      <vt:lpstr>Frutiger 57Cn</vt:lpstr>
      <vt:lpstr>Times New Roman</vt:lpstr>
      <vt:lpstr>Verdana</vt:lpstr>
      <vt:lpstr>Wingdings</vt:lpstr>
      <vt:lpstr>CET_white_UK</vt:lpstr>
      <vt:lpstr>Custom Design</vt:lpstr>
      <vt:lpstr>Equation</vt:lpstr>
      <vt:lpstr>Denklem</vt:lpstr>
      <vt:lpstr>BPM: 2 Engineering Physics-II</vt:lpstr>
      <vt:lpstr>Miller Indices</vt:lpstr>
      <vt:lpstr>Miller Indices</vt:lpstr>
      <vt:lpstr>Example-1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Miller Indices</vt:lpstr>
      <vt:lpstr>PowerPoint Presentation</vt:lpstr>
      <vt:lpstr>PowerPoint Presentation</vt:lpstr>
      <vt:lpstr>THE MOST IMPORTANT  CRYSTAL STRUCTURES</vt:lpstr>
      <vt:lpstr>1 – Sodium Chloride Structure</vt:lpstr>
      <vt:lpstr>PowerPoint Presentation</vt:lpstr>
      <vt:lpstr>Sodium Chloride Structure</vt:lpstr>
      <vt:lpstr>Sodium Chloride Structure</vt:lpstr>
      <vt:lpstr>4 - Diamond Structure</vt:lpstr>
    </vt:vector>
  </TitlesOfParts>
  <Company>Oersted-DTU_Eltek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gh</dc:creator>
  <cp:lastModifiedBy>Prof. B. K. Pandey</cp:lastModifiedBy>
  <cp:revision>511</cp:revision>
  <cp:lastPrinted>2002-01-11T08:56:20Z</cp:lastPrinted>
  <dcterms:created xsi:type="dcterms:W3CDTF">2008-06-04T07:21:59Z</dcterms:created>
  <dcterms:modified xsi:type="dcterms:W3CDTF">2021-04-24T08:12:31Z</dcterms:modified>
</cp:coreProperties>
</file>