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0" r:id="rId2"/>
  </p:sldMasterIdLst>
  <p:notesMasterIdLst>
    <p:notesMasterId r:id="rId32"/>
  </p:notesMasterIdLst>
  <p:handoutMasterIdLst>
    <p:handoutMasterId r:id="rId33"/>
  </p:handoutMasterIdLst>
  <p:sldIdLst>
    <p:sldId id="479" r:id="rId3"/>
    <p:sldId id="283" r:id="rId4"/>
    <p:sldId id="333" r:id="rId5"/>
    <p:sldId id="270" r:id="rId6"/>
    <p:sldId id="486" r:id="rId7"/>
    <p:sldId id="487" r:id="rId8"/>
    <p:sldId id="488" r:id="rId9"/>
    <p:sldId id="273" r:id="rId10"/>
    <p:sldId id="489" r:id="rId11"/>
    <p:sldId id="276" r:id="rId12"/>
    <p:sldId id="277" r:id="rId13"/>
    <p:sldId id="490" r:id="rId14"/>
    <p:sldId id="279" r:id="rId15"/>
    <p:sldId id="280" r:id="rId16"/>
    <p:sldId id="281" r:id="rId17"/>
    <p:sldId id="334" r:id="rId18"/>
    <p:sldId id="483" r:id="rId19"/>
    <p:sldId id="484" r:id="rId20"/>
    <p:sldId id="485" r:id="rId21"/>
    <p:sldId id="261" r:id="rId22"/>
    <p:sldId id="262" r:id="rId23"/>
    <p:sldId id="263" r:id="rId24"/>
    <p:sldId id="282" r:id="rId25"/>
    <p:sldId id="264" r:id="rId26"/>
    <p:sldId id="265" r:id="rId27"/>
    <p:sldId id="266" r:id="rId28"/>
    <p:sldId id="267" r:id="rId29"/>
    <p:sldId id="268" r:id="rId30"/>
    <p:sldId id="269" r:id="rId31"/>
  </p:sldIdLst>
  <p:sldSz cx="9144000" cy="6858000" type="screen4x3"/>
  <p:notesSz cx="9236075" cy="7010400"/>
  <p:defaultTextStyle>
    <a:defPPr>
      <a:defRPr lang="da-DK"/>
    </a:defPPr>
    <a:lvl1pPr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5pPr>
    <a:lvl6pPr marL="2286000" algn="l" defTabSz="914400" rtl="0" eaLnBrk="1" latinLnBrk="0" hangingPunct="1">
      <a:defRPr sz="2400" b="1" kern="1200">
        <a:solidFill>
          <a:schemeClr val="tx1"/>
        </a:solidFill>
        <a:latin typeface="Times New Roman" pitchFamily="18" charset="0"/>
        <a:ea typeface="MS PGothic" pitchFamily="34" charset="-128"/>
        <a:cs typeface="+mn-cs"/>
      </a:defRPr>
    </a:lvl6pPr>
    <a:lvl7pPr marL="2743200" algn="l" defTabSz="914400" rtl="0" eaLnBrk="1" latinLnBrk="0" hangingPunct="1">
      <a:defRPr sz="2400" b="1" kern="1200">
        <a:solidFill>
          <a:schemeClr val="tx1"/>
        </a:solidFill>
        <a:latin typeface="Times New Roman" pitchFamily="18" charset="0"/>
        <a:ea typeface="MS PGothic" pitchFamily="34" charset="-128"/>
        <a:cs typeface="+mn-cs"/>
      </a:defRPr>
    </a:lvl7pPr>
    <a:lvl8pPr marL="3200400" algn="l" defTabSz="914400" rtl="0" eaLnBrk="1" latinLnBrk="0" hangingPunct="1">
      <a:defRPr sz="2400" b="1" kern="1200">
        <a:solidFill>
          <a:schemeClr val="tx1"/>
        </a:solidFill>
        <a:latin typeface="Times New Roman" pitchFamily="18" charset="0"/>
        <a:ea typeface="MS PGothic" pitchFamily="34" charset="-128"/>
        <a:cs typeface="+mn-cs"/>
      </a:defRPr>
    </a:lvl8pPr>
    <a:lvl9pPr marL="3657600" algn="l" defTabSz="914400" rtl="0" eaLnBrk="1" latinLnBrk="0" hangingPunct="1">
      <a:defRPr sz="2400" b="1" kern="1200">
        <a:solidFill>
          <a:schemeClr val="tx1"/>
        </a:solidFill>
        <a:latin typeface="Times New Roman" pitchFamily="18"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mhari dubey" initials="o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990000"/>
    <a:srgbClr val="512F55"/>
    <a:srgbClr val="BA0693"/>
    <a:srgbClr val="666699"/>
    <a:srgbClr val="F66E13"/>
    <a:srgbClr val="65A11F"/>
    <a:srgbClr val="FF9900"/>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24" autoAdjust="0"/>
    <p:restoredTop sz="92832" autoAdjust="0"/>
  </p:normalViewPr>
  <p:slideViewPr>
    <p:cSldViewPr>
      <p:cViewPr>
        <p:scale>
          <a:sx n="66" d="100"/>
          <a:sy n="66" d="100"/>
        </p:scale>
        <p:origin x="1578" y="19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4038600" cy="376238"/>
          </a:xfrm>
          <a:prstGeom prst="rect">
            <a:avLst/>
          </a:prstGeom>
          <a:noFill/>
          <a:ln w="9525">
            <a:noFill/>
            <a:miter lim="800000"/>
            <a:headEnd/>
            <a:tailEnd/>
          </a:ln>
          <a:effectLst/>
        </p:spPr>
        <p:txBody>
          <a:bodyPr vert="horz" wrap="square" lIns="91946" tIns="45972" rIns="91946" bIns="45972" numCol="1" anchor="t" anchorCtr="0" compatLnSpc="1">
            <a:prstTxWarp prst="textNoShape">
              <a:avLst/>
            </a:prstTxWarp>
          </a:bodyPr>
          <a:lstStyle>
            <a:lvl1pPr>
              <a:defRPr sz="1200"/>
            </a:lvl1pPr>
          </a:lstStyle>
          <a:p>
            <a:pPr>
              <a:defRPr/>
            </a:pPr>
            <a:endParaRPr lang="en-US"/>
          </a:p>
        </p:txBody>
      </p:sp>
      <p:sp>
        <p:nvSpPr>
          <p:cNvPr id="69635" name="Rectangle 3"/>
          <p:cNvSpPr>
            <a:spLocks noGrp="1" noChangeArrowheads="1"/>
          </p:cNvSpPr>
          <p:nvPr>
            <p:ph type="dt" sz="quarter" idx="1"/>
          </p:nvPr>
        </p:nvSpPr>
        <p:spPr bwMode="auto">
          <a:xfrm>
            <a:off x="5281613" y="0"/>
            <a:ext cx="3932237" cy="376238"/>
          </a:xfrm>
          <a:prstGeom prst="rect">
            <a:avLst/>
          </a:prstGeom>
          <a:noFill/>
          <a:ln w="9525">
            <a:noFill/>
            <a:miter lim="800000"/>
            <a:headEnd/>
            <a:tailEnd/>
          </a:ln>
          <a:effectLst/>
        </p:spPr>
        <p:txBody>
          <a:bodyPr vert="horz" wrap="square" lIns="91946" tIns="45972" rIns="91946" bIns="45972" numCol="1" anchor="t" anchorCtr="0" compatLnSpc="1">
            <a:prstTxWarp prst="textNoShape">
              <a:avLst/>
            </a:prstTxWarp>
          </a:bodyPr>
          <a:lstStyle>
            <a:lvl1pPr algn="r">
              <a:defRPr sz="1200"/>
            </a:lvl1pPr>
          </a:lstStyle>
          <a:p>
            <a:pPr>
              <a:defRPr/>
            </a:pPr>
            <a:endParaRPr lang="en-US"/>
          </a:p>
        </p:txBody>
      </p:sp>
      <p:sp>
        <p:nvSpPr>
          <p:cNvPr id="69636" name="Rectangle 4"/>
          <p:cNvSpPr>
            <a:spLocks noGrp="1" noChangeArrowheads="1"/>
          </p:cNvSpPr>
          <p:nvPr>
            <p:ph type="ftr" sz="quarter" idx="2"/>
          </p:nvPr>
        </p:nvSpPr>
        <p:spPr bwMode="auto">
          <a:xfrm>
            <a:off x="0" y="6673850"/>
            <a:ext cx="4038600" cy="322263"/>
          </a:xfrm>
          <a:prstGeom prst="rect">
            <a:avLst/>
          </a:prstGeom>
          <a:noFill/>
          <a:ln w="9525">
            <a:noFill/>
            <a:miter lim="800000"/>
            <a:headEnd/>
            <a:tailEnd/>
          </a:ln>
          <a:effectLst/>
        </p:spPr>
        <p:txBody>
          <a:bodyPr vert="horz" wrap="square" lIns="91946" tIns="45972" rIns="91946" bIns="45972" numCol="1" anchor="b" anchorCtr="0" compatLnSpc="1">
            <a:prstTxWarp prst="textNoShape">
              <a:avLst/>
            </a:prstTxWarp>
          </a:bodyPr>
          <a:lstStyle>
            <a:lvl1pPr>
              <a:defRPr sz="1200"/>
            </a:lvl1pPr>
          </a:lstStyle>
          <a:p>
            <a:pPr>
              <a:defRPr/>
            </a:pPr>
            <a:endParaRPr lang="en-US"/>
          </a:p>
        </p:txBody>
      </p:sp>
      <p:sp>
        <p:nvSpPr>
          <p:cNvPr id="69637" name="Rectangle 5"/>
          <p:cNvSpPr>
            <a:spLocks noGrp="1" noChangeArrowheads="1"/>
          </p:cNvSpPr>
          <p:nvPr>
            <p:ph type="sldNum" sz="quarter" idx="3"/>
          </p:nvPr>
        </p:nvSpPr>
        <p:spPr bwMode="auto">
          <a:xfrm>
            <a:off x="5281613" y="6673850"/>
            <a:ext cx="3932237" cy="322263"/>
          </a:xfrm>
          <a:prstGeom prst="rect">
            <a:avLst/>
          </a:prstGeom>
          <a:noFill/>
          <a:ln w="9525">
            <a:noFill/>
            <a:miter lim="800000"/>
            <a:headEnd/>
            <a:tailEnd/>
          </a:ln>
          <a:effectLst/>
        </p:spPr>
        <p:txBody>
          <a:bodyPr vert="horz" wrap="square" lIns="91946" tIns="45972" rIns="91946" bIns="45972" numCol="1" anchor="b" anchorCtr="0" compatLnSpc="1">
            <a:prstTxWarp prst="textNoShape">
              <a:avLst/>
            </a:prstTxWarp>
          </a:bodyPr>
          <a:lstStyle>
            <a:lvl1pPr algn="r">
              <a:defRPr sz="1200"/>
            </a:lvl1pPr>
          </a:lstStyle>
          <a:p>
            <a:fld id="{E5F53476-5BC3-4714-B916-D6A099209BAA}" type="slidenum">
              <a:rPr lang="da-DK" altLang="en-US"/>
              <a:pPr/>
              <a:t>‹#›</a:t>
            </a:fld>
            <a:endParaRPr lang="da-DK"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013200" cy="325438"/>
          </a:xfrm>
          <a:prstGeom prst="rect">
            <a:avLst/>
          </a:prstGeom>
          <a:noFill/>
          <a:ln w="9525">
            <a:noFill/>
            <a:miter lim="800000"/>
            <a:headEnd/>
            <a:tailEnd/>
          </a:ln>
          <a:effectLst/>
        </p:spPr>
        <p:txBody>
          <a:bodyPr vert="horz" wrap="square" lIns="93197" tIns="46600" rIns="93197" bIns="46600" numCol="1" anchor="t" anchorCtr="0" compatLnSpc="1">
            <a:prstTxWarp prst="textNoShape">
              <a:avLst/>
            </a:prstTxWarp>
          </a:bodyPr>
          <a:lstStyle>
            <a:lvl1pPr defTabSz="933450">
              <a:defRPr sz="1200"/>
            </a:lvl1pPr>
          </a:lstStyle>
          <a:p>
            <a:pPr>
              <a:defRPr/>
            </a:pPr>
            <a:endParaRPr lang="en-US"/>
          </a:p>
        </p:txBody>
      </p:sp>
      <p:sp>
        <p:nvSpPr>
          <p:cNvPr id="7171" name="Rectangle 3"/>
          <p:cNvSpPr>
            <a:spLocks noGrp="1" noChangeArrowheads="1"/>
          </p:cNvSpPr>
          <p:nvPr>
            <p:ph type="dt" idx="1"/>
          </p:nvPr>
        </p:nvSpPr>
        <p:spPr bwMode="auto">
          <a:xfrm>
            <a:off x="5283200" y="0"/>
            <a:ext cx="3906838" cy="325438"/>
          </a:xfrm>
          <a:prstGeom prst="rect">
            <a:avLst/>
          </a:prstGeom>
          <a:noFill/>
          <a:ln w="9525">
            <a:noFill/>
            <a:miter lim="800000"/>
            <a:headEnd/>
            <a:tailEnd/>
          </a:ln>
          <a:effectLst/>
        </p:spPr>
        <p:txBody>
          <a:bodyPr vert="horz" wrap="square" lIns="93197" tIns="46600" rIns="93197" bIns="46600" numCol="1" anchor="t" anchorCtr="0" compatLnSpc="1">
            <a:prstTxWarp prst="textNoShape">
              <a:avLst/>
            </a:prstTxWarp>
          </a:bodyPr>
          <a:lstStyle>
            <a:lvl1pPr algn="r" defTabSz="933450">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2906713" y="542925"/>
            <a:ext cx="3481387" cy="260985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1268413" y="3314700"/>
            <a:ext cx="6759575" cy="3149600"/>
          </a:xfrm>
          <a:prstGeom prst="rect">
            <a:avLst/>
          </a:prstGeom>
          <a:noFill/>
          <a:ln w="9525">
            <a:noFill/>
            <a:miter lim="800000"/>
            <a:headEnd/>
            <a:tailEnd/>
          </a:ln>
          <a:effectLst/>
        </p:spPr>
        <p:txBody>
          <a:bodyPr vert="horz" wrap="square" lIns="93197" tIns="46600" rIns="93197" bIns="46600" numCol="1" anchor="t" anchorCtr="0" compatLnSpc="1">
            <a:prstTxWarp prst="textNoShape">
              <a:avLst/>
            </a:prstTxWarp>
          </a:bodyPr>
          <a:lstStyle/>
          <a:p>
            <a:pPr lvl="0"/>
            <a:r>
              <a:rPr lang="da-DK" noProof="0"/>
              <a:t>Klik for at redigere teksttypografien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7174" name="Rectangle 6"/>
          <p:cNvSpPr>
            <a:spLocks noGrp="1" noChangeArrowheads="1"/>
          </p:cNvSpPr>
          <p:nvPr>
            <p:ph type="ftr" sz="quarter" idx="4"/>
          </p:nvPr>
        </p:nvSpPr>
        <p:spPr bwMode="auto">
          <a:xfrm>
            <a:off x="0" y="6683375"/>
            <a:ext cx="4013200" cy="325438"/>
          </a:xfrm>
          <a:prstGeom prst="rect">
            <a:avLst/>
          </a:prstGeom>
          <a:noFill/>
          <a:ln w="9525">
            <a:noFill/>
            <a:miter lim="800000"/>
            <a:headEnd/>
            <a:tailEnd/>
          </a:ln>
          <a:effectLst/>
        </p:spPr>
        <p:txBody>
          <a:bodyPr vert="horz" wrap="square" lIns="93197" tIns="46600" rIns="93197" bIns="46600" numCol="1" anchor="b" anchorCtr="0" compatLnSpc="1">
            <a:prstTxWarp prst="textNoShape">
              <a:avLst/>
            </a:prstTxWarp>
          </a:bodyPr>
          <a:lstStyle>
            <a:lvl1pPr defTabSz="933450">
              <a:defRPr sz="1200"/>
            </a:lvl1pPr>
          </a:lstStyle>
          <a:p>
            <a:pPr>
              <a:defRPr/>
            </a:pPr>
            <a:endParaRPr lang="en-US"/>
          </a:p>
        </p:txBody>
      </p:sp>
      <p:sp>
        <p:nvSpPr>
          <p:cNvPr id="7175" name="Rectangle 7"/>
          <p:cNvSpPr>
            <a:spLocks noGrp="1" noChangeArrowheads="1"/>
          </p:cNvSpPr>
          <p:nvPr>
            <p:ph type="sldNum" sz="quarter" idx="5"/>
          </p:nvPr>
        </p:nvSpPr>
        <p:spPr bwMode="auto">
          <a:xfrm>
            <a:off x="5283200" y="6683375"/>
            <a:ext cx="3906838" cy="325438"/>
          </a:xfrm>
          <a:prstGeom prst="rect">
            <a:avLst/>
          </a:prstGeom>
          <a:noFill/>
          <a:ln w="9525">
            <a:noFill/>
            <a:miter lim="800000"/>
            <a:headEnd/>
            <a:tailEnd/>
          </a:ln>
          <a:effectLst/>
        </p:spPr>
        <p:txBody>
          <a:bodyPr vert="horz" wrap="square" lIns="93197" tIns="46600" rIns="93197" bIns="46600" numCol="1" anchor="b" anchorCtr="0" compatLnSpc="1">
            <a:prstTxWarp prst="textNoShape">
              <a:avLst/>
            </a:prstTxWarp>
          </a:bodyPr>
          <a:lstStyle>
            <a:lvl1pPr algn="r" defTabSz="933450">
              <a:defRPr sz="1200"/>
            </a:lvl1pPr>
          </a:lstStyle>
          <a:p>
            <a:fld id="{363FAC79-5900-4691-8FC8-5D31313673BD}" type="slidenum">
              <a:rPr lang="da-DK" altLang="en-US"/>
              <a:pPr/>
              <a:t>‹#›</a:t>
            </a:fld>
            <a:endParaRPr lang="da-DK"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pPr marL="0" marR="0" lvl="0" indent="0" algn="r" defTabSz="931863" rtl="0" eaLnBrk="0" fontAlgn="base" latinLnBrk="0" hangingPunct="0">
              <a:lnSpc>
                <a:spcPct val="100000"/>
              </a:lnSpc>
              <a:spcBef>
                <a:spcPct val="0"/>
              </a:spcBef>
              <a:spcAft>
                <a:spcPct val="0"/>
              </a:spcAft>
              <a:buClrTx/>
              <a:buSzTx/>
              <a:buFontTx/>
              <a:buNone/>
              <a:tabLst/>
              <a:defRPr/>
            </a:pPr>
            <a:fld id="{0E201736-1197-4A27-ABBB-E9962AE35892}" type="slidenum">
              <a:rPr kumimoji="0" lang="da-DK" altLang="en-US" sz="1200" b="1" i="0" u="none" strike="noStrike" kern="1200" cap="none" spc="0" normalizeH="0" baseline="0" noProof="0">
                <a:ln>
                  <a:noFill/>
                </a:ln>
                <a:solidFill>
                  <a:srgbClr val="000000"/>
                </a:solidFill>
                <a:effectLst/>
                <a:uLnTx/>
                <a:uFillTx/>
                <a:latin typeface="Times New Roman" pitchFamily="18" charset="0"/>
                <a:ea typeface="MS PGothic" pitchFamily="34" charset="-128"/>
                <a:cs typeface="+mn-cs"/>
              </a:rPr>
              <a:pPr marL="0" marR="0" lvl="0" indent="0" algn="r" defTabSz="931863" rtl="0" eaLnBrk="0" fontAlgn="base" latinLnBrk="0" hangingPunct="0">
                <a:lnSpc>
                  <a:spcPct val="100000"/>
                </a:lnSpc>
                <a:spcBef>
                  <a:spcPct val="0"/>
                </a:spcBef>
                <a:spcAft>
                  <a:spcPct val="0"/>
                </a:spcAft>
                <a:buClrTx/>
                <a:buSzTx/>
                <a:buFontTx/>
                <a:buNone/>
                <a:tabLst/>
                <a:defRPr/>
              </a:pPr>
              <a:t>1</a:t>
            </a:fld>
            <a:endParaRPr kumimoji="0" lang="da-DK" altLang="en-US" sz="1200" b="1" i="0" u="none" strike="noStrike" kern="1200" cap="none" spc="0" normalizeH="0" baseline="0" noProof="0">
              <a:ln>
                <a:noFill/>
              </a:ln>
              <a:solidFill>
                <a:srgbClr val="000000"/>
              </a:solidFill>
              <a:effectLst/>
              <a:uLnTx/>
              <a:uFillTx/>
              <a:latin typeface="Times New Roman" pitchFamily="18" charset="0"/>
              <a:ea typeface="MS PGothic" pitchFamily="34" charset="-128"/>
              <a:cs typeface="+mn-cs"/>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da-DK"/>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14348" y="928670"/>
            <a:ext cx="7848600" cy="685800"/>
          </a:xfrm>
          <a:prstGeom prst="rect">
            <a:avLst/>
          </a:prstGeom>
        </p:spPr>
        <p:txBody>
          <a:bodyPr/>
          <a:lstStyle/>
          <a:p>
            <a:r>
              <a:rPr lang="en-US"/>
              <a:t>Click to edit Master title style</a:t>
            </a:r>
            <a:endParaRPr lang="da-DK"/>
          </a:p>
        </p:txBody>
      </p:sp>
      <p:sp>
        <p:nvSpPr>
          <p:cNvPr id="3" name="Vertical Text Placeholder 2"/>
          <p:cNvSpPr>
            <a:spLocks noGrp="1"/>
          </p:cNvSpPr>
          <p:nvPr>
            <p:ph type="body" orient="vert" idx="1"/>
          </p:nvPr>
        </p:nvSpPr>
        <p:spPr>
          <a:xfrm>
            <a:off x="685800" y="2362200"/>
            <a:ext cx="6629400" cy="3124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762000"/>
            <a:ext cx="1962150" cy="4724400"/>
          </a:xfrm>
          <a:prstGeom prst="rect">
            <a:avLst/>
          </a:prstGeo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685800" y="762000"/>
            <a:ext cx="5734050" cy="47244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p:cNvSpPr>
            <a:spLocks noGrp="1"/>
          </p:cNvSpPr>
          <p:nvPr>
            <p:ph type="sldNum" sz="quarter" idx="12"/>
          </p:nvPr>
        </p:nvSpPr>
        <p:spPr/>
        <p:txBody>
          <a:bodyPr/>
          <a:lstStyle>
            <a:lvl1pPr>
              <a:defRPr/>
            </a:lvl1pPr>
          </a:lstStyle>
          <a:p>
            <a:fld id="{1FA07798-474F-4D47-9579-7E78B7792D58}" type="slidenum">
              <a:rPr lang="en-US" altLang="en-US"/>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p:cNvSpPr>
            <a:spLocks noGrp="1"/>
          </p:cNvSpPr>
          <p:nvPr>
            <p:ph type="sldNum" sz="quarter" idx="12"/>
          </p:nvPr>
        </p:nvSpPr>
        <p:spPr/>
        <p:txBody>
          <a:bodyPr/>
          <a:lstStyle>
            <a:lvl1pPr>
              <a:defRPr/>
            </a:lvl1pPr>
          </a:lstStyle>
          <a:p>
            <a:fld id="{86610544-D61D-41EF-825C-80F2C6D5C961}" type="slidenum">
              <a:rPr lang="en-US" altLang="en-US"/>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p:cNvSpPr>
            <a:spLocks noGrp="1"/>
          </p:cNvSpPr>
          <p:nvPr>
            <p:ph type="sldNum" sz="quarter" idx="12"/>
          </p:nvPr>
        </p:nvSpPr>
        <p:spPr/>
        <p:txBody>
          <a:bodyPr/>
          <a:lstStyle>
            <a:lvl1pPr>
              <a:defRPr/>
            </a:lvl1pPr>
          </a:lstStyle>
          <a:p>
            <a:fld id="{1C357478-7898-488C-9B8B-2AC10605AB15}" type="slidenum">
              <a:rPr lang="en-US" altLang="en-US"/>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ltLang="en-US"/>
          </a:p>
        </p:txBody>
      </p:sp>
      <p:sp>
        <p:nvSpPr>
          <p:cNvPr id="6" name="Footer Placeholder 5"/>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7" name="Slide Number Placeholder 6"/>
          <p:cNvSpPr>
            <a:spLocks noGrp="1"/>
          </p:cNvSpPr>
          <p:nvPr>
            <p:ph type="sldNum" sz="quarter" idx="12"/>
          </p:nvPr>
        </p:nvSpPr>
        <p:spPr/>
        <p:txBody>
          <a:bodyPr/>
          <a:lstStyle>
            <a:lvl1pPr>
              <a:defRPr/>
            </a:lvl1pPr>
          </a:lstStyle>
          <a:p>
            <a:fld id="{1F829D18-767B-4569-BEB8-D18691116F09}" type="slidenum">
              <a:rPr lang="en-US" altLang="en-US"/>
              <a:pPr/>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ltLang="en-US"/>
          </a:p>
        </p:txBody>
      </p:sp>
      <p:sp>
        <p:nvSpPr>
          <p:cNvPr id="8" name="Footer Placeholder 7"/>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9" name="Slide Number Placeholder 8"/>
          <p:cNvSpPr>
            <a:spLocks noGrp="1"/>
          </p:cNvSpPr>
          <p:nvPr>
            <p:ph type="sldNum" sz="quarter" idx="12"/>
          </p:nvPr>
        </p:nvSpPr>
        <p:spPr/>
        <p:txBody>
          <a:bodyPr/>
          <a:lstStyle>
            <a:lvl1pPr>
              <a:defRPr/>
            </a:lvl1pPr>
          </a:lstStyle>
          <a:p>
            <a:fld id="{E2025340-754E-4979-8ACA-4E6B0289B5C8}" type="slidenum">
              <a:rPr lang="en-US" altLang="en-US"/>
              <a:pPr/>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ltLang="en-US"/>
          </a:p>
        </p:txBody>
      </p:sp>
      <p:sp>
        <p:nvSpPr>
          <p:cNvPr id="4" name="Footer Placeholder 3"/>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5" name="Slide Number Placeholder 4"/>
          <p:cNvSpPr>
            <a:spLocks noGrp="1"/>
          </p:cNvSpPr>
          <p:nvPr>
            <p:ph type="sldNum" sz="quarter" idx="12"/>
          </p:nvPr>
        </p:nvSpPr>
        <p:spPr/>
        <p:txBody>
          <a:bodyPr/>
          <a:lstStyle>
            <a:lvl1pPr>
              <a:defRPr/>
            </a:lvl1pPr>
          </a:lstStyle>
          <a:p>
            <a:fld id="{CBA7ABC8-F110-4605-BBFD-07CE6E997721}" type="slidenum">
              <a:rPr lang="en-US" altLang="en-US"/>
              <a:pPr/>
              <a:t>‹#›</a:t>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en-US"/>
          </a:p>
        </p:txBody>
      </p:sp>
      <p:sp>
        <p:nvSpPr>
          <p:cNvPr id="3" name="Footer Placeholder 2"/>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4" name="Slide Number Placeholder 3"/>
          <p:cNvSpPr>
            <a:spLocks noGrp="1"/>
          </p:cNvSpPr>
          <p:nvPr>
            <p:ph type="sldNum" sz="quarter" idx="12"/>
          </p:nvPr>
        </p:nvSpPr>
        <p:spPr/>
        <p:txBody>
          <a:bodyPr/>
          <a:lstStyle>
            <a:lvl1pPr>
              <a:defRPr/>
            </a:lvl1pPr>
          </a:lstStyle>
          <a:p>
            <a:fld id="{FC4058E2-1A2E-48E8-93A1-0990DFD8C570}" type="slidenum">
              <a:rPr lang="en-US" altLang="en-US"/>
              <a:pPr/>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en-US"/>
          </a:p>
        </p:txBody>
      </p:sp>
      <p:sp>
        <p:nvSpPr>
          <p:cNvPr id="6" name="Footer Placeholder 5"/>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7" name="Slide Number Placeholder 6"/>
          <p:cNvSpPr>
            <a:spLocks noGrp="1"/>
          </p:cNvSpPr>
          <p:nvPr>
            <p:ph type="sldNum" sz="quarter" idx="12"/>
          </p:nvPr>
        </p:nvSpPr>
        <p:spPr/>
        <p:txBody>
          <a:bodyPr/>
          <a:lstStyle>
            <a:lvl1pPr>
              <a:defRPr/>
            </a:lvl1pPr>
          </a:lstStyle>
          <a:p>
            <a:fld id="{9EE43F37-EB22-43CB-9D3A-F4BA35B7583B}"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4348" y="928670"/>
            <a:ext cx="7848600" cy="685800"/>
          </a:xfrm>
          <a:prstGeom prst="rect">
            <a:avLst/>
          </a:prstGeom>
        </p:spPr>
        <p:txBody>
          <a:bodyPr/>
          <a:lstStyle/>
          <a:p>
            <a:r>
              <a:rPr lang="en-US"/>
              <a:t>Click to edit Master title style</a:t>
            </a:r>
            <a:endParaRPr lang="da-DK"/>
          </a:p>
        </p:txBody>
      </p:sp>
      <p:sp>
        <p:nvSpPr>
          <p:cNvPr id="3" name="Content Placeholder 2"/>
          <p:cNvSpPr>
            <a:spLocks noGrp="1"/>
          </p:cNvSpPr>
          <p:nvPr>
            <p:ph idx="1"/>
          </p:nvPr>
        </p:nvSpPr>
        <p:spPr>
          <a:xfrm>
            <a:off x="685800" y="2362200"/>
            <a:ext cx="6629400" cy="3124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en-US"/>
          </a:p>
        </p:txBody>
      </p:sp>
      <p:sp>
        <p:nvSpPr>
          <p:cNvPr id="6" name="Footer Placeholder 5"/>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7" name="Slide Number Placeholder 6"/>
          <p:cNvSpPr>
            <a:spLocks noGrp="1"/>
          </p:cNvSpPr>
          <p:nvPr>
            <p:ph type="sldNum" sz="quarter" idx="12"/>
          </p:nvPr>
        </p:nvSpPr>
        <p:spPr/>
        <p:txBody>
          <a:bodyPr/>
          <a:lstStyle>
            <a:lvl1pPr>
              <a:defRPr/>
            </a:lvl1pPr>
          </a:lstStyle>
          <a:p>
            <a:fld id="{8EBFB5C3-0862-4923-A21C-B6921C33D51A}" type="slidenum">
              <a:rPr lang="en-US" altLang="en-US"/>
              <a:pPr/>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p:cNvSpPr>
            <a:spLocks noGrp="1"/>
          </p:cNvSpPr>
          <p:nvPr>
            <p:ph type="sldNum" sz="quarter" idx="12"/>
          </p:nvPr>
        </p:nvSpPr>
        <p:spPr/>
        <p:txBody>
          <a:bodyPr/>
          <a:lstStyle>
            <a:lvl1pPr>
              <a:defRPr/>
            </a:lvl1pPr>
          </a:lstStyle>
          <a:p>
            <a:fld id="{A33CC379-915D-41D3-80F7-B166302A0D50}" type="slidenum">
              <a:rPr lang="en-US" altLang="en-US"/>
              <a:pPr/>
              <a:t>‹#›</a:t>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p:cNvSpPr>
            <a:spLocks noGrp="1"/>
          </p:cNvSpPr>
          <p:nvPr>
            <p:ph type="sldNum" sz="quarter" idx="12"/>
          </p:nvPr>
        </p:nvSpPr>
        <p:spPr/>
        <p:txBody>
          <a:bodyPr/>
          <a:lstStyle>
            <a:lvl1pPr>
              <a:defRPr/>
            </a:lvl1pPr>
          </a:lstStyle>
          <a:p>
            <a:fld id="{C2EEEA07-A8F0-4AA0-A174-D74E76FF7C9F}"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da-DK"/>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14348" y="928670"/>
            <a:ext cx="7848600" cy="685800"/>
          </a:xfrm>
          <a:prstGeom prst="rect">
            <a:avLst/>
          </a:prstGeom>
        </p:spPr>
        <p:txBody>
          <a:bodyPr/>
          <a:lstStyle/>
          <a:p>
            <a:r>
              <a:rPr lang="en-US"/>
              <a:t>Click to edit Master title style</a:t>
            </a:r>
            <a:endParaRPr lang="da-DK"/>
          </a:p>
        </p:txBody>
      </p:sp>
      <p:sp>
        <p:nvSpPr>
          <p:cNvPr id="3" name="Content Placeholder 2"/>
          <p:cNvSpPr>
            <a:spLocks noGrp="1"/>
          </p:cNvSpPr>
          <p:nvPr>
            <p:ph sz="half" idx="1"/>
          </p:nvPr>
        </p:nvSpPr>
        <p:spPr>
          <a:xfrm>
            <a:off x="685800" y="2362200"/>
            <a:ext cx="3238500" cy="3124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4076700" y="2362200"/>
            <a:ext cx="3238500" cy="3124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da-DK"/>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14348" y="928670"/>
            <a:ext cx="7848600" cy="685800"/>
          </a:xfrm>
          <a:prstGeom prst="rect">
            <a:avLst/>
          </a:prstGeom>
        </p:spPr>
        <p:txBody>
          <a:bodyPr/>
          <a:lstStyle/>
          <a:p>
            <a:r>
              <a:rPr lang="en-US"/>
              <a:t>Click to edit Master title style</a:t>
            </a:r>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da-DK"/>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da-DK"/>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25"/>
          <p:cNvSpPr txBox="1">
            <a:spLocks noChangeArrowheads="1"/>
          </p:cNvSpPr>
          <p:nvPr/>
        </p:nvSpPr>
        <p:spPr bwMode="auto">
          <a:xfrm>
            <a:off x="457200" y="6400800"/>
            <a:ext cx="946150" cy="228600"/>
          </a:xfrm>
          <a:prstGeom prst="rect">
            <a:avLst/>
          </a:prstGeom>
          <a:noFill/>
          <a:ln>
            <a:noFill/>
          </a:ln>
        </p:spPr>
        <p:txBody>
          <a:bodyPr>
            <a:spAutoFit/>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a:spcBef>
                <a:spcPct val="50000"/>
              </a:spcBef>
              <a:defRPr/>
            </a:pPr>
            <a:fld id="{2EF09B32-439D-4645-BF50-9113890C07F7}" type="datetime1">
              <a:rPr lang="da-DK" altLang="en-US" sz="900" b="0" smtClean="0">
                <a:solidFill>
                  <a:srgbClr val="CCCCCC"/>
                </a:solidFill>
                <a:latin typeface="Frutiger 57Cn" pitchFamily="34" charset="0"/>
              </a:rPr>
              <a:pPr>
                <a:spcBef>
                  <a:spcPct val="50000"/>
                </a:spcBef>
                <a:defRPr/>
              </a:pPr>
              <a:t>24-04-2021</a:t>
            </a:fld>
            <a:endParaRPr lang="da-DK" altLang="en-US" sz="900" b="0">
              <a:solidFill>
                <a:srgbClr val="CCCCCC"/>
              </a:solidFill>
              <a:latin typeface="Frutiger 57Cn" pitchFamily="34" charset="0"/>
            </a:endParaRPr>
          </a:p>
        </p:txBody>
      </p:sp>
      <p:sp>
        <p:nvSpPr>
          <p:cNvPr id="1027" name="Text Box 26"/>
          <p:cNvSpPr txBox="1">
            <a:spLocks noChangeArrowheads="1"/>
          </p:cNvSpPr>
          <p:nvPr/>
        </p:nvSpPr>
        <p:spPr bwMode="auto">
          <a:xfrm>
            <a:off x="7924800" y="6400800"/>
            <a:ext cx="762000" cy="228600"/>
          </a:xfrm>
          <a:prstGeom prst="rect">
            <a:avLst/>
          </a:prstGeom>
          <a:noFill/>
          <a:ln>
            <a:noFill/>
          </a:ln>
        </p:spPr>
        <p:txBody>
          <a:bodyPr>
            <a:spAutoFit/>
          </a:bodyPr>
          <a:lstStyle/>
          <a:p>
            <a:pPr algn="r">
              <a:spcBef>
                <a:spcPct val="50000"/>
              </a:spcBef>
            </a:pPr>
            <a:r>
              <a:rPr lang="da-DK" altLang="en-US" sz="900" b="0">
                <a:solidFill>
                  <a:srgbClr val="CCCCCC"/>
                </a:solidFill>
                <a:latin typeface="Frutiger 57Cn" pitchFamily="34" charset="0"/>
              </a:rPr>
              <a:t>Side </a:t>
            </a:r>
            <a:fld id="{D26F1440-B8AF-495E-902E-645095F729A0}" type="slidenum">
              <a:rPr lang="da-DK" altLang="en-US" sz="900" b="0">
                <a:solidFill>
                  <a:srgbClr val="CCCCCC"/>
                </a:solidFill>
                <a:latin typeface="Frutiger 57Cn" pitchFamily="34" charset="0"/>
              </a:rPr>
              <a:pPr algn="r">
                <a:spcBef>
                  <a:spcPct val="50000"/>
                </a:spcBef>
              </a:pPr>
              <a:t>‹#›</a:t>
            </a:fld>
            <a:endParaRPr lang="da-DK" altLang="en-US" sz="900" b="0">
              <a:solidFill>
                <a:srgbClr val="CCCCCC"/>
              </a:solidFill>
              <a:latin typeface="Frutiger 57Cn" pitchFamily="34" charset="0"/>
            </a:endParaRPr>
          </a:p>
        </p:txBody>
      </p:sp>
      <p:sp>
        <p:nvSpPr>
          <p:cNvPr id="1028" name="TextBox 9"/>
          <p:cNvSpPr txBox="1">
            <a:spLocks noChangeArrowheads="1"/>
          </p:cNvSpPr>
          <p:nvPr userDrawn="1"/>
        </p:nvSpPr>
        <p:spPr bwMode="auto">
          <a:xfrm>
            <a:off x="3286125" y="0"/>
            <a:ext cx="5857875" cy="369888"/>
          </a:xfrm>
          <a:prstGeom prst="rect">
            <a:avLst/>
          </a:prstGeom>
          <a:noFill/>
          <a:ln>
            <a:noFill/>
          </a:ln>
        </p:spPr>
        <p:txBody>
          <a:bodyPr>
            <a:spAutoFit/>
          </a:bodyPr>
          <a:lstStyle>
            <a:lvl1pPr>
              <a:defRPr sz="2400" b="1">
                <a:solidFill>
                  <a:schemeClr val="tx1"/>
                </a:solidFill>
                <a:latin typeface="Times New Roman" pitchFamily="18" charset="0"/>
                <a:ea typeface="MS PGothic" pitchFamily="34" charset="-128"/>
              </a:defRPr>
            </a:lvl1pPr>
            <a:lvl2pPr marL="742950" indent="-285750">
              <a:defRPr sz="2400" b="1">
                <a:solidFill>
                  <a:schemeClr val="tx1"/>
                </a:solidFill>
                <a:latin typeface="Times New Roman" pitchFamily="18" charset="0"/>
                <a:ea typeface="MS PGothic" pitchFamily="34" charset="-128"/>
              </a:defRPr>
            </a:lvl2pPr>
            <a:lvl3pPr marL="1143000" indent="-228600">
              <a:defRPr sz="2400" b="1">
                <a:solidFill>
                  <a:schemeClr val="tx1"/>
                </a:solidFill>
                <a:latin typeface="Times New Roman" pitchFamily="18" charset="0"/>
                <a:ea typeface="MS PGothic" pitchFamily="34" charset="-128"/>
              </a:defRPr>
            </a:lvl3pPr>
            <a:lvl4pPr marL="1600200" indent="-228600">
              <a:defRPr sz="2400" b="1">
                <a:solidFill>
                  <a:schemeClr val="tx1"/>
                </a:solidFill>
                <a:latin typeface="Times New Roman" pitchFamily="18" charset="0"/>
                <a:ea typeface="MS PGothic" pitchFamily="34" charset="-128"/>
              </a:defRPr>
            </a:lvl4pPr>
            <a:lvl5pPr marL="2057400" indent="-228600">
              <a:defRPr sz="2400" b="1">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9pPr>
          </a:lstStyle>
          <a:p>
            <a:pPr>
              <a:defRPr/>
            </a:pPr>
            <a:r>
              <a:rPr lang="en-US" altLang="en-US" sz="1800" i="1" dirty="0" err="1"/>
              <a:t>Madan</a:t>
            </a:r>
            <a:r>
              <a:rPr lang="en-US" altLang="en-US" sz="1800" i="1" dirty="0"/>
              <a:t> Mohan </a:t>
            </a:r>
            <a:r>
              <a:rPr lang="en-US" altLang="en-US" sz="1800" i="1" dirty="0" err="1"/>
              <a:t>Malaviya</a:t>
            </a:r>
            <a:r>
              <a:rPr lang="en-US" altLang="en-US" sz="1800" i="1" dirty="0"/>
              <a:t> Univ. of Technology, Gorakhpur</a:t>
            </a:r>
          </a:p>
        </p:txBody>
      </p:sp>
      <p:cxnSp>
        <p:nvCxnSpPr>
          <p:cNvPr id="1029" name="Straight Connector 8"/>
          <p:cNvCxnSpPr>
            <a:cxnSpLocks noChangeShapeType="1"/>
          </p:cNvCxnSpPr>
          <p:nvPr userDrawn="1"/>
        </p:nvCxnSpPr>
        <p:spPr bwMode="auto">
          <a:xfrm>
            <a:off x="857250" y="357188"/>
            <a:ext cx="8143875" cy="1587"/>
          </a:xfrm>
          <a:prstGeom prst="line">
            <a:avLst/>
          </a:prstGeom>
          <a:noFill/>
          <a:ln w="9525">
            <a:solidFill>
              <a:srgbClr val="C00000"/>
            </a:solidFill>
            <a:round/>
            <a:headEnd/>
            <a:tailEnd/>
          </a:ln>
        </p:spPr>
      </p:cxnSp>
      <p:cxnSp>
        <p:nvCxnSpPr>
          <p:cNvPr id="1030" name="Straight Connector 11"/>
          <p:cNvCxnSpPr>
            <a:cxnSpLocks noChangeShapeType="1"/>
          </p:cNvCxnSpPr>
          <p:nvPr userDrawn="1"/>
        </p:nvCxnSpPr>
        <p:spPr bwMode="auto">
          <a:xfrm>
            <a:off x="0" y="6357938"/>
            <a:ext cx="9144000" cy="1587"/>
          </a:xfrm>
          <a:prstGeom prst="line">
            <a:avLst/>
          </a:prstGeom>
          <a:noFill/>
          <a:ln w="9525">
            <a:solidFill>
              <a:srgbClr val="00B050"/>
            </a:solidFill>
            <a:round/>
            <a:headEnd/>
            <a:tailEnd/>
          </a:ln>
        </p:spPr>
      </p:cxnSp>
      <p:pic>
        <p:nvPicPr>
          <p:cNvPr id="1031" name="Picture 1"/>
          <p:cNvPicPr>
            <a:picLocks noChangeAspect="1"/>
          </p:cNvPicPr>
          <p:nvPr userDrawn="1"/>
        </p:nvPicPr>
        <p:blipFill>
          <a:blip r:embed="rId13"/>
          <a:srcRect/>
          <a:stretch>
            <a:fillRect/>
          </a:stretch>
        </p:blipFill>
        <p:spPr bwMode="auto">
          <a:xfrm>
            <a:off x="0" y="-30163"/>
            <a:ext cx="900113" cy="103822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020" r:id="rId1"/>
    <p:sldLayoutId id="2147486021" r:id="rId2"/>
    <p:sldLayoutId id="2147486022" r:id="rId3"/>
    <p:sldLayoutId id="2147486023" r:id="rId4"/>
    <p:sldLayoutId id="2147486024" r:id="rId5"/>
    <p:sldLayoutId id="2147486025" r:id="rId6"/>
    <p:sldLayoutId id="2147486026" r:id="rId7"/>
    <p:sldLayoutId id="2147486027" r:id="rId8"/>
    <p:sldLayoutId id="2147486028" r:id="rId9"/>
    <p:sldLayoutId id="2147486029" r:id="rId10"/>
    <p:sldLayoutId id="2147486030" r:id="rId11"/>
  </p:sldLayoutIdLst>
  <p:hf hdr="0"/>
  <p:txStyles>
    <p:titleStyle>
      <a:lvl1pPr algn="l" rtl="0" eaLnBrk="0" fontAlgn="base" hangingPunct="0">
        <a:spcBef>
          <a:spcPct val="0"/>
        </a:spcBef>
        <a:spcAft>
          <a:spcPct val="0"/>
        </a:spcAft>
        <a:defRPr sz="2800" b="1">
          <a:solidFill>
            <a:srgbClr val="990000"/>
          </a:solidFill>
          <a:latin typeface="+mj-lt"/>
          <a:ea typeface="MS PGothic" pitchFamily="34" charset="-128"/>
          <a:cs typeface="+mj-cs"/>
        </a:defRPr>
      </a:lvl1pPr>
      <a:lvl2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2pPr>
      <a:lvl3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3pPr>
      <a:lvl4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4pPr>
      <a:lvl5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5pPr>
      <a:lvl6pPr marL="457200" algn="l" rtl="0" eaLnBrk="0" fontAlgn="base" hangingPunct="0">
        <a:spcBef>
          <a:spcPct val="0"/>
        </a:spcBef>
        <a:spcAft>
          <a:spcPct val="0"/>
        </a:spcAft>
        <a:defRPr sz="2800" b="1">
          <a:solidFill>
            <a:srgbClr val="990000"/>
          </a:solidFill>
          <a:latin typeface="Frutiger 57Cn" pitchFamily="34" charset="0"/>
        </a:defRPr>
      </a:lvl6pPr>
      <a:lvl7pPr marL="914400" algn="l" rtl="0" eaLnBrk="0" fontAlgn="base" hangingPunct="0">
        <a:spcBef>
          <a:spcPct val="0"/>
        </a:spcBef>
        <a:spcAft>
          <a:spcPct val="0"/>
        </a:spcAft>
        <a:defRPr sz="2800" b="1">
          <a:solidFill>
            <a:srgbClr val="990000"/>
          </a:solidFill>
          <a:latin typeface="Frutiger 57Cn" pitchFamily="34" charset="0"/>
        </a:defRPr>
      </a:lvl7pPr>
      <a:lvl8pPr marL="1371600" algn="l" rtl="0" eaLnBrk="0" fontAlgn="base" hangingPunct="0">
        <a:spcBef>
          <a:spcPct val="0"/>
        </a:spcBef>
        <a:spcAft>
          <a:spcPct val="0"/>
        </a:spcAft>
        <a:defRPr sz="2800" b="1">
          <a:solidFill>
            <a:srgbClr val="990000"/>
          </a:solidFill>
          <a:latin typeface="Frutiger 57Cn" pitchFamily="34" charset="0"/>
        </a:defRPr>
      </a:lvl8pPr>
      <a:lvl9pPr marL="1828800" algn="l" rtl="0" eaLnBrk="0" fontAlgn="base" hangingPunct="0">
        <a:spcBef>
          <a:spcPct val="0"/>
        </a:spcBef>
        <a:spcAft>
          <a:spcPct val="0"/>
        </a:spcAft>
        <a:defRPr sz="2800" b="1">
          <a:solidFill>
            <a:srgbClr val="990000"/>
          </a:solidFill>
          <a:latin typeface="Frutiger 57Cn" pitchFamily="34" charset="0"/>
        </a:defRPr>
      </a:lvl9pPr>
    </p:titleStyle>
    <p:bodyStyle>
      <a:lvl1pPr marL="342900" indent="-342900" algn="l" rtl="0" eaLnBrk="0" fontAlgn="base" hangingPunct="0">
        <a:spcBef>
          <a:spcPct val="30000"/>
        </a:spcBef>
        <a:spcAft>
          <a:spcPct val="0"/>
        </a:spcAft>
        <a:buChar char="•"/>
        <a:defRPr sz="20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sz="16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16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16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16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ea typeface="+mn-ea"/>
              </a:defRPr>
            </a:lvl1pPr>
          </a:lstStyle>
          <a:p>
            <a:pPr>
              <a:defRPr/>
            </a:pPr>
            <a:r>
              <a:rPr lang="en-US"/>
              <a:t>ram</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9ADBB4AB-9675-411B-8A12-F046E6E40DA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6031" r:id="rId1"/>
    <p:sldLayoutId id="2147486032" r:id="rId2"/>
    <p:sldLayoutId id="2147486033" r:id="rId3"/>
    <p:sldLayoutId id="2147486034" r:id="rId4"/>
    <p:sldLayoutId id="2147486035" r:id="rId5"/>
    <p:sldLayoutId id="2147486036" r:id="rId6"/>
    <p:sldLayoutId id="2147486037" r:id="rId7"/>
    <p:sldLayoutId id="2147486038" r:id="rId8"/>
    <p:sldLayoutId id="2147486039" r:id="rId9"/>
    <p:sldLayoutId id="2147486040" r:id="rId10"/>
    <p:sldLayoutId id="2147486041" r:id="rId11"/>
  </p:sldLayoutIdLst>
  <p:hf hdr="0"/>
  <p:txStyles>
    <p:titleStyle>
      <a:lvl1pPr algn="ctr" rtl="0" eaLnBrk="0" fontAlgn="base" hangingPunct="0">
        <a:spcBef>
          <a:spcPct val="0"/>
        </a:spcBef>
        <a:spcAft>
          <a:spcPct val="0"/>
        </a:spcAft>
        <a:defRPr sz="4400" kern="1200">
          <a:solidFill>
            <a:schemeClr val="tx1"/>
          </a:solidFill>
          <a:latin typeface="+mj-lt"/>
          <a:ea typeface="MS PGothic" pitchFamily="34" charset="-128"/>
          <a:cs typeface="+mj-cs"/>
        </a:defRPr>
      </a:lvl1pPr>
      <a:lvl2pPr algn="ctr" rtl="0" eaLnBrk="0" fontAlgn="base" hangingPunct="0">
        <a:spcBef>
          <a:spcPct val="0"/>
        </a:spcBef>
        <a:spcAft>
          <a:spcPct val="0"/>
        </a:spcAft>
        <a:defRPr sz="4400">
          <a:solidFill>
            <a:schemeClr val="tx1"/>
          </a:solidFill>
          <a:latin typeface="Calibri" pitchFamily="34" charset="0"/>
          <a:ea typeface="MS PGothic" pitchFamily="34" charset="-128"/>
        </a:defRPr>
      </a:lvl2pPr>
      <a:lvl3pPr algn="ctr" rtl="0" eaLnBrk="0" fontAlgn="base" hangingPunct="0">
        <a:spcBef>
          <a:spcPct val="0"/>
        </a:spcBef>
        <a:spcAft>
          <a:spcPct val="0"/>
        </a:spcAft>
        <a:defRPr sz="4400">
          <a:solidFill>
            <a:schemeClr val="tx1"/>
          </a:solidFill>
          <a:latin typeface="Calibri" pitchFamily="34" charset="0"/>
          <a:ea typeface="MS PGothic" pitchFamily="34" charset="-128"/>
        </a:defRPr>
      </a:lvl3pPr>
      <a:lvl4pPr algn="ctr" rtl="0" eaLnBrk="0" fontAlgn="base" hangingPunct="0">
        <a:spcBef>
          <a:spcPct val="0"/>
        </a:spcBef>
        <a:spcAft>
          <a:spcPct val="0"/>
        </a:spcAft>
        <a:defRPr sz="4400">
          <a:solidFill>
            <a:schemeClr val="tx1"/>
          </a:solidFill>
          <a:latin typeface="Calibri" pitchFamily="34" charset="0"/>
          <a:ea typeface="MS PGothic" pitchFamily="34" charset="-128"/>
        </a:defRPr>
      </a:lvl4pPr>
      <a:lvl5pPr algn="ctr" rtl="0" eaLnBrk="0" fontAlgn="base" hangingPunct="0">
        <a:spcBef>
          <a:spcPct val="0"/>
        </a:spcBef>
        <a:spcAft>
          <a:spcPct val="0"/>
        </a:spcAft>
        <a:defRPr sz="4400">
          <a:solidFill>
            <a:schemeClr val="tx1"/>
          </a:solidFill>
          <a:latin typeface="Calibri" pitchFamily="34" charset="0"/>
          <a:ea typeface="MS PGothic" pitchFamily="34"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subTitle" idx="1"/>
          </p:nvPr>
        </p:nvSpPr>
        <p:spPr bwMode="auto">
          <a:xfrm>
            <a:off x="263079" y="1126342"/>
            <a:ext cx="8731696" cy="1510570"/>
          </a:xfrm>
          <a:noFill/>
          <a:ln>
            <a:miter lim="800000"/>
            <a:headEnd/>
            <a:tailEnd/>
          </a:ln>
        </p:spPr>
        <p:txBody>
          <a:bodyPr vert="horz" wrap="square" lIns="91440" tIns="45720" rIns="91440" bIns="45720" numCol="1" anchor="t" anchorCtr="0" compatLnSpc="1">
            <a:prstTxWarp prst="textNoShape">
              <a:avLst/>
            </a:prstTxWarp>
          </a:bodyPr>
          <a:lstStyle/>
          <a:p>
            <a:pPr>
              <a:spcBef>
                <a:spcPts val="0"/>
              </a:spcBef>
            </a:pPr>
            <a:r>
              <a:rPr lang="en-US" sz="3600" b="1" kern="1200" dirty="0">
                <a:solidFill>
                  <a:srgbClr val="FF0000"/>
                </a:solidFill>
                <a:effectLst>
                  <a:outerShdw blurRad="38100" dist="25400" dir="5400000" algn="tl" rotWithShape="0">
                    <a:srgbClr val="000000">
                      <a:alpha val="43000"/>
                    </a:srgbClr>
                  </a:outerShdw>
                </a:effectLst>
                <a:latin typeface="Times New Roman" panose="02020603050405020304" pitchFamily="18" charset="0"/>
                <a:ea typeface="+mn-ea"/>
                <a:cs typeface="Times New Roman" panose="02020603050405020304" pitchFamily="18" charset="0"/>
              </a:rPr>
              <a:t>UNIT –I: </a:t>
            </a:r>
            <a:r>
              <a:rPr kumimoji="0" lang="en-US" sz="2800" b="1" i="0" u="none" strike="noStrike" kern="0" cap="none" spc="0" normalizeH="0" baseline="0" noProof="0" dirty="0">
                <a:ln>
                  <a:noFill/>
                </a:ln>
                <a:solidFill>
                  <a:srgbClr val="00B05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Crystal Structures and X-ray Diffraction</a:t>
            </a:r>
          </a:p>
          <a:p>
            <a:pPr>
              <a:spcBef>
                <a:spcPts val="0"/>
              </a:spcBef>
            </a:pPr>
            <a:r>
              <a:rPr lang="en-US" altLang="en-US" sz="3200" b="1" kern="1200" dirty="0">
                <a:solidFill>
                  <a:srgbClr val="FF0000"/>
                </a:solidFill>
                <a:effectLst>
                  <a:outerShdw blurRad="38100" dist="25400" dir="5400000" algn="tl" rotWithShape="0">
                    <a:srgbClr val="000000">
                      <a:alpha val="43000"/>
                    </a:srgbClr>
                  </a:outerShdw>
                </a:effectLst>
                <a:latin typeface="Times New Roman" panose="02020603050405020304" pitchFamily="18" charset="0"/>
                <a:ea typeface="+mn-ea"/>
                <a:cs typeface="Times New Roman" panose="02020603050405020304" pitchFamily="18" charset="0"/>
              </a:rPr>
              <a:t>Lecture-8</a:t>
            </a:r>
          </a:p>
          <a:p>
            <a:pPr>
              <a:spcBef>
                <a:spcPts val="0"/>
              </a:spcBef>
            </a:pPr>
            <a:r>
              <a:rPr lang="en-US" altLang="en-US" b="1" kern="1200" dirty="0">
                <a:solidFill>
                  <a:srgbClr val="FF0000"/>
                </a:solidFill>
                <a:effectLst>
                  <a:outerShdw blurRad="38100" dist="25400" dir="5400000" algn="tl" rotWithShape="0">
                    <a:srgbClr val="000000">
                      <a:alpha val="43000"/>
                    </a:srgbClr>
                  </a:outerShdw>
                </a:effectLst>
                <a:latin typeface="Calibri"/>
                <a:ea typeface="+mn-ea"/>
                <a:cs typeface="Times New Roman" pitchFamily="18" charset="0"/>
              </a:rPr>
              <a:t>By- </a:t>
            </a:r>
            <a:r>
              <a:rPr lang="en-US" altLang="en-US" b="1" kern="1200" dirty="0">
                <a:solidFill>
                  <a:srgbClr val="002060"/>
                </a:solidFill>
                <a:effectLst>
                  <a:outerShdw blurRad="38100" dist="25400" dir="5400000" algn="tl" rotWithShape="0">
                    <a:srgbClr val="000000">
                      <a:alpha val="43000"/>
                    </a:srgbClr>
                  </a:outerShdw>
                </a:effectLst>
                <a:latin typeface="Baskerville Old Face" panose="02020602080505020303" pitchFamily="18" charset="0"/>
                <a:ea typeface="+mn-ea"/>
                <a:cs typeface="Times New Roman" panose="02020603050405020304" pitchFamily="18" charset="0"/>
              </a:rPr>
              <a:t>Prof. B. K. Pandey, Dept. of Physics and Material Science </a:t>
            </a:r>
          </a:p>
          <a:p>
            <a:pPr>
              <a:spcBef>
                <a:spcPts val="0"/>
              </a:spcBef>
            </a:pPr>
            <a:endParaRPr lang="en-US" altLang="en-US" sz="3600" b="1" dirty="0">
              <a:solidFill>
                <a:srgbClr val="00B050"/>
              </a:solidFill>
            </a:endParaRPr>
          </a:p>
        </p:txBody>
      </p:sp>
      <p:sp>
        <p:nvSpPr>
          <p:cNvPr id="16387" name="AutoShape 4" descr="http://www.mmmut.ac.in/images/logo1.png"/>
          <p:cNvSpPr>
            <a:spLocks noChangeAspect="1" noChangeArrowheads="1"/>
          </p:cNvSpPr>
          <p:nvPr/>
        </p:nvSpPr>
        <p:spPr bwMode="auto">
          <a:xfrm>
            <a:off x="0" y="0"/>
            <a:ext cx="304800" cy="304800"/>
          </a:xfrm>
          <a:prstGeom prst="rect">
            <a:avLst/>
          </a:prstGeom>
          <a:noFill/>
          <a:ln w="9525">
            <a:noFill/>
            <a:miter lim="800000"/>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endParaRPr>
          </a:p>
        </p:txBody>
      </p:sp>
      <p:sp>
        <p:nvSpPr>
          <p:cNvPr id="16388" name="Title 3"/>
          <p:cNvSpPr>
            <a:spLocks noGrp="1" noChangeArrowheads="1"/>
          </p:cNvSpPr>
          <p:nvPr>
            <p:ph type="ctrTitle"/>
          </p:nvPr>
        </p:nvSpPr>
        <p:spPr bwMode="auto">
          <a:xfrm>
            <a:off x="1259632" y="479986"/>
            <a:ext cx="7621289" cy="797670"/>
          </a:xfrm>
          <a:noFill/>
          <a:ln>
            <a:miter lim="800000"/>
            <a:headEnd/>
            <a:tailEnd/>
          </a:ln>
        </p:spPr>
        <p:txBody>
          <a:bodyPr vert="horz" wrap="square" lIns="91440" tIns="45720" rIns="91440" bIns="45720" numCol="1" anchor="t" anchorCtr="0" compatLnSpc="1">
            <a:prstTxWarp prst="textNoShape">
              <a:avLst/>
            </a:prstTxWarp>
          </a:bodyPr>
          <a:lstStyle/>
          <a:p>
            <a:pPr algn="ctr"/>
            <a:r>
              <a:rPr lang="en-US" sz="3600" dirty="0">
                <a:latin typeface="Times New Roman" panose="02020603050405020304" pitchFamily="18" charset="0"/>
                <a:ea typeface="Times New Roman" panose="02020603050405020304" pitchFamily="18" charset="0"/>
              </a:rPr>
              <a:t>B</a:t>
            </a:r>
            <a:r>
              <a:rPr lang="en-US" sz="3600" b="1" dirty="0">
                <a:effectLst/>
                <a:latin typeface="Times New Roman" panose="02020603050405020304" pitchFamily="18" charset="0"/>
                <a:ea typeface="Times New Roman" panose="02020603050405020304" pitchFamily="18" charset="0"/>
              </a:rPr>
              <a:t>PM: 2 Engineering Physics-II</a:t>
            </a:r>
            <a:endParaRPr lang="en-IN" altLang="en-US" sz="3600" dirty="0">
              <a:solidFill>
                <a:schemeClr val="tx1"/>
              </a:solidFill>
            </a:endParaRPr>
          </a:p>
        </p:txBody>
      </p:sp>
      <p:sp>
        <p:nvSpPr>
          <p:cNvPr id="2" name="AutoShape 2">
            <a:extLst>
              <a:ext uri="{FF2B5EF4-FFF2-40B4-BE49-F238E27FC236}">
                <a16:creationId xmlns:a16="http://schemas.microsoft.com/office/drawing/2014/main" id="{D4B60E9F-8519-49F7-8CAB-AB027B4A2F2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2400" b="1"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endParaRPr>
          </a:p>
        </p:txBody>
      </p:sp>
      <p:sp>
        <p:nvSpPr>
          <p:cNvPr id="3" name="AutoShape 4">
            <a:extLst>
              <a:ext uri="{FF2B5EF4-FFF2-40B4-BE49-F238E27FC236}">
                <a16:creationId xmlns:a16="http://schemas.microsoft.com/office/drawing/2014/main" id="{1152E7F7-2B4D-4A1C-AB06-0D09E2575E0A}"/>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2400" b="1"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endParaRPr>
          </a:p>
        </p:txBody>
      </p:sp>
      <p:sp>
        <p:nvSpPr>
          <p:cNvPr id="13" name="TextBox 12">
            <a:extLst>
              <a:ext uri="{FF2B5EF4-FFF2-40B4-BE49-F238E27FC236}">
                <a16:creationId xmlns:a16="http://schemas.microsoft.com/office/drawing/2014/main" id="{BF355000-6746-4A0C-846E-CDE5DC52A71A}"/>
              </a:ext>
            </a:extLst>
          </p:cNvPr>
          <p:cNvSpPr txBox="1"/>
          <p:nvPr/>
        </p:nvSpPr>
        <p:spPr>
          <a:xfrm rot="16200000">
            <a:off x="6674852" y="3907297"/>
            <a:ext cx="3741103" cy="1200329"/>
          </a:xfrm>
          <a:prstGeom prst="rect">
            <a:avLst/>
          </a:prstGeom>
          <a:noFill/>
        </p:spPr>
        <p:txBody>
          <a:bodyPr wrap="square">
            <a:spAutoFit/>
          </a:bodyPr>
          <a:lstStyle/>
          <a:p>
            <a:r>
              <a:rPr lang="en-US" i="0" dirty="0">
                <a:solidFill>
                  <a:srgbClr val="FF0000"/>
                </a:solidFill>
                <a:effectLst/>
                <a:latin typeface="Arial" panose="020B0604020202020204" pitchFamily="34" charset="0"/>
                <a:cs typeface="Arial" panose="020B0604020202020204" pitchFamily="34" charset="0"/>
              </a:rPr>
              <a:t>Sir William Henry Bragg</a:t>
            </a:r>
            <a:br>
              <a:rPr lang="en-US" dirty="0">
                <a:solidFill>
                  <a:srgbClr val="FF0000"/>
                </a:solidFill>
                <a:latin typeface="Arial" panose="020B0604020202020204" pitchFamily="34" charset="0"/>
                <a:cs typeface="Arial" panose="020B0604020202020204" pitchFamily="34" charset="0"/>
              </a:rPr>
            </a:br>
            <a:r>
              <a:rPr lang="en-US" i="0" dirty="0">
                <a:solidFill>
                  <a:srgbClr val="FF0000"/>
                </a:solidFill>
                <a:effectLst/>
                <a:latin typeface="Arial" panose="020B0604020202020204" pitchFamily="34" charset="0"/>
                <a:cs typeface="Arial" panose="020B0604020202020204" pitchFamily="34" charset="0"/>
              </a:rPr>
              <a:t>The Nobel Prize in Physics 1915</a:t>
            </a:r>
            <a:endParaRPr lang="en-IN" dirty="0">
              <a:solidFill>
                <a:srgbClr val="FF0000"/>
              </a:solidFill>
              <a:latin typeface="Arial" panose="020B0604020202020204" pitchFamily="34" charset="0"/>
              <a:cs typeface="Arial" panose="020B0604020202020204" pitchFamily="34" charset="0"/>
            </a:endParaRPr>
          </a:p>
        </p:txBody>
      </p:sp>
      <p:pic>
        <p:nvPicPr>
          <p:cNvPr id="8" name="Picture 7" descr="Diagram, schematic&#10;&#10;Description automatically generated">
            <a:extLst>
              <a:ext uri="{FF2B5EF4-FFF2-40B4-BE49-F238E27FC236}">
                <a16:creationId xmlns:a16="http://schemas.microsoft.com/office/drawing/2014/main" id="{BAC0FEB2-FD32-47E3-9A2B-34A5B6F1A2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496" y="2636913"/>
            <a:ext cx="4816037" cy="3709950"/>
          </a:xfrm>
          <a:prstGeom prst="rect">
            <a:avLst/>
          </a:prstGeom>
        </p:spPr>
      </p:pic>
      <p:pic>
        <p:nvPicPr>
          <p:cNvPr id="9" name="Picture 8">
            <a:extLst>
              <a:ext uri="{FF2B5EF4-FFF2-40B4-BE49-F238E27FC236}">
                <a16:creationId xmlns:a16="http://schemas.microsoft.com/office/drawing/2014/main" id="{88325FB2-9104-42B7-AB8E-632106036BAB}"/>
              </a:ext>
            </a:extLst>
          </p:cNvPr>
          <p:cNvPicPr>
            <a:picLocks noChangeAspect="1"/>
          </p:cNvPicPr>
          <p:nvPr/>
        </p:nvPicPr>
        <p:blipFill>
          <a:blip r:embed="rId4"/>
          <a:stretch>
            <a:fillRect/>
          </a:stretch>
        </p:blipFill>
        <p:spPr>
          <a:xfrm>
            <a:off x="5011573" y="2605761"/>
            <a:ext cx="2952328" cy="37411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7544" y="612844"/>
            <a:ext cx="8552859" cy="5632311"/>
          </a:xfrm>
          <a:prstGeom prst="rect">
            <a:avLst/>
          </a:prstGeom>
        </p:spPr>
        <p:txBody>
          <a:bodyPr wrap="square">
            <a:spAutoFit/>
          </a:bodyPr>
          <a:lstStyle/>
          <a:p>
            <a:pPr marL="342900" indent="-342900">
              <a:buFont typeface="Wingdings" panose="05000000000000000000" pitchFamily="2" charset="2"/>
              <a:buChar char="Ø"/>
            </a:pPr>
            <a:r>
              <a:rPr lang="en-US" b="0" dirty="0">
                <a:latin typeface="Times New Roman" pitchFamily="18" charset="0"/>
              </a:rPr>
              <a:t>(iii) From Eq. (7.14), it is clear that Compton shift increases from 0 to 2</a:t>
            </a:r>
            <a:r>
              <a:rPr lang="en-US" b="0" i="1" dirty="0">
                <a:latin typeface="Times New Roman" pitchFamily="18" charset="0"/>
                <a:cs typeface="Times New Roman"/>
              </a:rPr>
              <a:t>λ</a:t>
            </a:r>
            <a:r>
              <a:rPr lang="en-US" b="0" i="1" baseline="-25000" dirty="0">
                <a:latin typeface="Times New Roman" pitchFamily="18" charset="0"/>
              </a:rPr>
              <a:t>c</a:t>
            </a:r>
            <a:r>
              <a:rPr lang="en-US" b="0" i="1" dirty="0">
                <a:latin typeface="Times New Roman" pitchFamily="18" charset="0"/>
              </a:rPr>
              <a:t> for </a:t>
            </a:r>
            <a:r>
              <a:rPr lang="el-GR" b="0" i="1" dirty="0">
                <a:latin typeface="Times New Roman" pitchFamily="18" charset="0"/>
                <a:cs typeface="Times New Roman"/>
              </a:rPr>
              <a:t>θ</a:t>
            </a:r>
            <a:r>
              <a:rPr lang="en-US" b="0" i="1" dirty="0">
                <a:latin typeface="Times New Roman" pitchFamily="18" charset="0"/>
                <a:cs typeface="Times New Roman"/>
              </a:rPr>
              <a:t>=0 to </a:t>
            </a:r>
            <a:r>
              <a:rPr lang="el-GR" b="0" i="1" dirty="0">
                <a:latin typeface="Times New Roman" pitchFamily="18" charset="0"/>
                <a:cs typeface="Times New Roman"/>
              </a:rPr>
              <a:t>θ</a:t>
            </a:r>
            <a:r>
              <a:rPr lang="en-US" b="0" i="1" dirty="0">
                <a:latin typeface="Times New Roman" pitchFamily="18" charset="0"/>
                <a:cs typeface="Times New Roman"/>
              </a:rPr>
              <a:t>=</a:t>
            </a:r>
            <a:r>
              <a:rPr lang="el-GR" b="0" i="1" dirty="0">
                <a:latin typeface="Times New Roman" pitchFamily="18" charset="0"/>
                <a:cs typeface="Times New Roman"/>
              </a:rPr>
              <a:t>π</a:t>
            </a:r>
            <a:r>
              <a:rPr lang="en-US" b="0" i="1" dirty="0">
                <a:latin typeface="Times New Roman" pitchFamily="18" charset="0"/>
              </a:rPr>
              <a:t> . </a:t>
            </a:r>
            <a:r>
              <a:rPr lang="en-US" b="0" dirty="0">
                <a:latin typeface="Times New Roman" pitchFamily="18" charset="0"/>
              </a:rPr>
              <a:t>If </a:t>
            </a:r>
            <a:r>
              <a:rPr lang="en-US" b="0" i="1" dirty="0">
                <a:latin typeface="Times New Roman" pitchFamily="18" charset="0"/>
                <a:cs typeface="Times New Roman"/>
              </a:rPr>
              <a:t>θ =</a:t>
            </a:r>
            <a:r>
              <a:rPr lang="el-GR" b="0" i="1" dirty="0">
                <a:latin typeface="Times New Roman" pitchFamily="18" charset="0"/>
                <a:cs typeface="Times New Roman"/>
              </a:rPr>
              <a:t>π</a:t>
            </a:r>
            <a:r>
              <a:rPr lang="en-US" b="0" i="1" dirty="0">
                <a:latin typeface="Times New Roman" pitchFamily="18" charset="0"/>
              </a:rPr>
              <a:t> , then </a:t>
            </a:r>
          </a:p>
          <a:p>
            <a:pPr marL="342900" indent="-342900">
              <a:buFont typeface="Wingdings" panose="05000000000000000000" pitchFamily="2" charset="2"/>
              <a:buChar char="Ø"/>
            </a:pPr>
            <a:endParaRPr lang="en-US" b="0" i="1" dirty="0">
              <a:latin typeface="Times New Roman" pitchFamily="18" charset="0"/>
            </a:endParaRPr>
          </a:p>
          <a:p>
            <a:pPr marL="342900" indent="-342900">
              <a:buFont typeface="Wingdings" panose="05000000000000000000" pitchFamily="2" charset="2"/>
              <a:buChar char="Ø"/>
            </a:pPr>
            <a:r>
              <a:rPr lang="en-US" b="0" i="1" dirty="0">
                <a:latin typeface="Times New Roman" pitchFamily="18" charset="0"/>
              </a:rPr>
              <a:t>                                            =</a:t>
            </a:r>
            <a:r>
              <a:rPr lang="en-US" b="0" i="1" dirty="0">
                <a:latin typeface="Times New Roman" pitchFamily="18" charset="0"/>
                <a:cs typeface="Times New Roman"/>
              </a:rPr>
              <a:t>λ</a:t>
            </a:r>
            <a:r>
              <a:rPr lang="en-US" b="0" i="1" baseline="-25000" dirty="0">
                <a:latin typeface="Times New Roman" pitchFamily="18" charset="0"/>
              </a:rPr>
              <a:t>c </a:t>
            </a:r>
            <a:r>
              <a:rPr lang="en-US" b="0" i="1" dirty="0">
                <a:latin typeface="Times New Roman" pitchFamily="18" charset="0"/>
              </a:rPr>
              <a:t> (1+1) = 2</a:t>
            </a:r>
            <a:r>
              <a:rPr lang="en-US" b="0" i="1" dirty="0">
                <a:latin typeface="Times New Roman" pitchFamily="18" charset="0"/>
                <a:cs typeface="Times New Roman"/>
              </a:rPr>
              <a:t> </a:t>
            </a:r>
            <a:r>
              <a:rPr lang="en-US" b="0" i="1" dirty="0" err="1">
                <a:latin typeface="Times New Roman" pitchFamily="18" charset="0"/>
                <a:cs typeface="Times New Roman"/>
              </a:rPr>
              <a:t>λ</a:t>
            </a:r>
            <a:r>
              <a:rPr lang="en-US" b="0" i="1" baseline="-25000" dirty="0" err="1">
                <a:latin typeface="Times New Roman" pitchFamily="18" charset="0"/>
              </a:rPr>
              <a:t>c</a:t>
            </a:r>
            <a:r>
              <a:rPr lang="en-US" b="0" i="1" dirty="0">
                <a:latin typeface="Times New Roman" pitchFamily="18" charset="0"/>
              </a:rPr>
              <a:t> </a:t>
            </a:r>
          </a:p>
          <a:p>
            <a:pPr marL="342900" indent="-342900">
              <a:buFont typeface="Wingdings" panose="05000000000000000000" pitchFamily="2" charset="2"/>
              <a:buChar char="Ø"/>
            </a:pPr>
            <a:r>
              <a:rPr lang="en-US" b="0" dirty="0">
                <a:latin typeface="Times New Roman" pitchFamily="18" charset="0"/>
              </a:rPr>
              <a:t>This indicates that a head-on collision between the incident photon and the target electron leads to the backscattering of the photon. </a:t>
            </a:r>
            <a:endParaRPr lang="en-US" b="0" i="1" dirty="0">
              <a:latin typeface="Times New Roman" pitchFamily="18" charset="0"/>
            </a:endParaRPr>
          </a:p>
          <a:p>
            <a:pPr marL="342900" indent="-342900">
              <a:buFont typeface="Wingdings" panose="05000000000000000000" pitchFamily="2" charset="2"/>
              <a:buChar char="Ø"/>
            </a:pPr>
            <a:endParaRPr lang="en-US" b="0" i="1" dirty="0">
              <a:latin typeface="Times New Roman" pitchFamily="18" charset="0"/>
            </a:endParaRPr>
          </a:p>
          <a:p>
            <a:pPr marL="342900" indent="-342900">
              <a:buFont typeface="Wingdings" panose="05000000000000000000" pitchFamily="2" charset="2"/>
              <a:buChar char="Ø"/>
            </a:pPr>
            <a:endParaRPr lang="en-US" b="0" i="1" dirty="0">
              <a:latin typeface="Times New Roman" pitchFamily="18" charset="0"/>
            </a:endParaRPr>
          </a:p>
          <a:p>
            <a:pPr marL="342900" indent="-342900">
              <a:buFont typeface="Wingdings" panose="05000000000000000000" pitchFamily="2" charset="2"/>
              <a:buChar char="Ø"/>
            </a:pPr>
            <a:endParaRPr lang="en-US" b="0" i="1" dirty="0">
              <a:latin typeface="Times New Roman" pitchFamily="18" charset="0"/>
            </a:endParaRPr>
          </a:p>
          <a:p>
            <a:pPr marL="342900" indent="-342900">
              <a:buFont typeface="Wingdings" panose="05000000000000000000" pitchFamily="2" charset="2"/>
              <a:buChar char="Ø"/>
            </a:pPr>
            <a:endParaRPr lang="en-US" b="0" i="1" dirty="0">
              <a:latin typeface="Times New Roman" pitchFamily="18" charset="0"/>
            </a:endParaRPr>
          </a:p>
          <a:p>
            <a:pPr marL="342900" indent="-342900">
              <a:buFont typeface="Wingdings" panose="05000000000000000000" pitchFamily="2" charset="2"/>
              <a:buChar char="Ø"/>
            </a:pPr>
            <a:endParaRPr lang="en-US" b="0" i="1" dirty="0">
              <a:latin typeface="Times New Roman" pitchFamily="18" charset="0"/>
            </a:endParaRPr>
          </a:p>
          <a:p>
            <a:pPr marL="342900" indent="-342900">
              <a:buFont typeface="Wingdings" panose="05000000000000000000" pitchFamily="2" charset="2"/>
              <a:buChar char="Ø"/>
            </a:pPr>
            <a:endParaRPr lang="en-US" b="0" i="1" dirty="0">
              <a:latin typeface="Times New Roman" pitchFamily="18" charset="0"/>
            </a:endParaRPr>
          </a:p>
          <a:p>
            <a:pPr marL="342900" indent="-342900">
              <a:buFont typeface="Wingdings" panose="05000000000000000000" pitchFamily="2" charset="2"/>
              <a:buChar char="Ø"/>
            </a:pPr>
            <a:endParaRPr lang="en-US" b="0" i="1" dirty="0">
              <a:latin typeface="Times New Roman" pitchFamily="18" charset="0"/>
            </a:endParaRPr>
          </a:p>
          <a:p>
            <a:pPr algn="ctr"/>
            <a:r>
              <a:rPr lang="en-US" b="0" dirty="0">
                <a:latin typeface="Times New Roman" pitchFamily="18" charset="0"/>
              </a:rPr>
              <a:t> Variation of </a:t>
            </a:r>
            <a:r>
              <a:rPr lang="en-US" b="0" dirty="0">
                <a:latin typeface="Times New Roman" pitchFamily="18" charset="0"/>
                <a:cs typeface="Times New Roman"/>
              </a:rPr>
              <a:t>Δ</a:t>
            </a:r>
            <a:r>
              <a:rPr lang="el-GR" b="0" dirty="0">
                <a:latin typeface="Times New Roman" pitchFamily="18" charset="0"/>
                <a:cs typeface="Times New Roman"/>
              </a:rPr>
              <a:t>λ</a:t>
            </a:r>
            <a:r>
              <a:rPr lang="en-US" b="0" dirty="0">
                <a:latin typeface="Times New Roman" pitchFamily="18" charset="0"/>
              </a:rPr>
              <a:t> with scattering angle </a:t>
            </a:r>
            <a:r>
              <a:rPr lang="el-GR" b="0" dirty="0">
                <a:latin typeface="Times New Roman" pitchFamily="18" charset="0"/>
                <a:cs typeface="Times New Roman"/>
              </a:rPr>
              <a:t>θ</a:t>
            </a:r>
            <a:endParaRPr lang="en-US" b="0" dirty="0">
              <a:latin typeface="Times New Roman" pitchFamily="18" charset="0"/>
            </a:endParaRPr>
          </a:p>
        </p:txBody>
      </p:sp>
      <p:pic>
        <p:nvPicPr>
          <p:cNvPr id="10242" name="Picture 2"/>
          <p:cNvPicPr>
            <a:picLocks noChangeAspect="1" noChangeArrowheads="1"/>
          </p:cNvPicPr>
          <p:nvPr/>
        </p:nvPicPr>
        <p:blipFill>
          <a:blip r:embed="rId2"/>
          <a:srcRect/>
          <a:stretch>
            <a:fillRect/>
          </a:stretch>
        </p:blipFill>
        <p:spPr bwMode="auto">
          <a:xfrm>
            <a:off x="3048000" y="1447800"/>
            <a:ext cx="1930400" cy="30480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2586155" y="2864830"/>
            <a:ext cx="2854090" cy="254537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1536174"/>
            <a:ext cx="8610600" cy="3785652"/>
          </a:xfrm>
          <a:prstGeom prst="rect">
            <a:avLst/>
          </a:prstGeom>
          <a:noFill/>
        </p:spPr>
        <p:txBody>
          <a:bodyPr wrap="square" rtlCol="0">
            <a:spAutoFit/>
          </a:bodyPr>
          <a:lstStyle/>
          <a:p>
            <a:pPr marL="342900" indent="-342900" algn="just">
              <a:buFont typeface="Wingdings" panose="05000000000000000000" pitchFamily="2" charset="2"/>
              <a:buChar char="Ø"/>
            </a:pPr>
            <a:r>
              <a:rPr lang="en-US" b="0" dirty="0">
                <a:latin typeface="Times New Roman" pitchFamily="18" charset="0"/>
              </a:rPr>
              <a:t>The experimental arrangement used for observing Compton scattering is shown in Figure.</a:t>
            </a:r>
          </a:p>
          <a:p>
            <a:pPr marL="342900" indent="-342900" algn="just">
              <a:buFont typeface="Wingdings" panose="05000000000000000000" pitchFamily="2" charset="2"/>
              <a:buChar char="Ø"/>
            </a:pPr>
            <a:endParaRPr lang="en-US" b="0" dirty="0">
              <a:latin typeface="Times New Roman" pitchFamily="18" charset="0"/>
            </a:endParaRPr>
          </a:p>
          <a:p>
            <a:pPr marL="342900" indent="-342900" algn="just">
              <a:buFont typeface="Wingdings" panose="05000000000000000000" pitchFamily="2" charset="2"/>
              <a:buChar char="Ø"/>
            </a:pPr>
            <a:r>
              <a:rPr lang="en-US" b="0" dirty="0">
                <a:latin typeface="Times New Roman" pitchFamily="18" charset="0"/>
              </a:rPr>
              <a:t> In this arrangement, X-ray tube is used as the source of X-rays. Collimated beam of monochromatic X-rays of wavelength 0.707A</a:t>
            </a:r>
            <a:r>
              <a:rPr lang="en-US" b="0" baseline="30000" dirty="0">
                <a:latin typeface="Times New Roman" pitchFamily="18" charset="0"/>
              </a:rPr>
              <a:t>0</a:t>
            </a:r>
            <a:r>
              <a:rPr lang="en-US" b="0" dirty="0">
                <a:latin typeface="Times New Roman" pitchFamily="18" charset="0"/>
              </a:rPr>
              <a:t> is allowed to be incident on the graphite target.</a:t>
            </a:r>
          </a:p>
          <a:p>
            <a:pPr marL="342900" indent="-342900" algn="just">
              <a:buFont typeface="Wingdings" panose="05000000000000000000" pitchFamily="2" charset="2"/>
              <a:buChar char="Ø"/>
            </a:pPr>
            <a:endParaRPr lang="en-US" b="0" dirty="0">
              <a:latin typeface="Times New Roman" pitchFamily="18" charset="0"/>
            </a:endParaRPr>
          </a:p>
          <a:p>
            <a:pPr marL="342900" indent="-342900" algn="just">
              <a:buFont typeface="Wingdings" panose="05000000000000000000" pitchFamily="2" charset="2"/>
              <a:buChar char="Ø"/>
            </a:pPr>
            <a:r>
              <a:rPr lang="en-US" b="0" dirty="0">
                <a:latin typeface="Times New Roman" pitchFamily="18" charset="0"/>
              </a:rPr>
              <a:t>The intensity of the scattered X-rays is measured as a function of their wavelength for different angles of scattering. </a:t>
            </a:r>
            <a:endParaRPr lang="en-US" dirty="0"/>
          </a:p>
          <a:p>
            <a:endParaRPr lang="en-US" dirty="0"/>
          </a:p>
        </p:txBody>
      </p:sp>
      <p:sp>
        <p:nvSpPr>
          <p:cNvPr id="4" name="TextBox 3">
            <a:extLst>
              <a:ext uri="{FF2B5EF4-FFF2-40B4-BE49-F238E27FC236}">
                <a16:creationId xmlns:a16="http://schemas.microsoft.com/office/drawing/2014/main" id="{2D94E314-3F5C-4795-A302-3F245B7A8105}"/>
              </a:ext>
            </a:extLst>
          </p:cNvPr>
          <p:cNvSpPr txBox="1"/>
          <p:nvPr/>
        </p:nvSpPr>
        <p:spPr>
          <a:xfrm>
            <a:off x="1494384" y="334112"/>
            <a:ext cx="7344816" cy="830997"/>
          </a:xfrm>
          <a:prstGeom prst="rect">
            <a:avLst/>
          </a:prstGeom>
          <a:noFill/>
        </p:spPr>
        <p:txBody>
          <a:bodyPr wrap="square">
            <a:spAutoFit/>
          </a:bodyPr>
          <a:lstStyle/>
          <a:p>
            <a:pPr algn="ctr"/>
            <a:r>
              <a:rPr lang="en-US" b="1" dirty="0">
                <a:solidFill>
                  <a:srgbClr val="FF0000"/>
                </a:solidFill>
                <a:latin typeface="Times New Roman" pitchFamily="18" charset="0"/>
              </a:rPr>
              <a:t>EXPERIMENTAL VERIFICATION OF COMPTON EFFECT</a:t>
            </a:r>
            <a:endParaRPr lang="en-IN"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B87767DB-3A55-46AD-9684-A4E5E17BB62C}"/>
              </a:ext>
            </a:extLst>
          </p:cNvPr>
          <p:cNvPicPr>
            <a:picLocks noChangeAspect="1" noChangeArrowheads="1"/>
          </p:cNvPicPr>
          <p:nvPr/>
        </p:nvPicPr>
        <p:blipFill>
          <a:blip r:embed="rId2"/>
          <a:srcRect/>
          <a:stretch>
            <a:fillRect/>
          </a:stretch>
        </p:blipFill>
        <p:spPr bwMode="auto">
          <a:xfrm>
            <a:off x="899592" y="692696"/>
            <a:ext cx="7832020" cy="4752528"/>
          </a:xfrm>
          <a:prstGeom prst="rect">
            <a:avLst/>
          </a:prstGeom>
          <a:noFill/>
          <a:ln w="9525">
            <a:noFill/>
            <a:miter lim="800000"/>
            <a:headEnd/>
            <a:tailEnd/>
          </a:ln>
          <a:effectLst/>
        </p:spPr>
      </p:pic>
      <p:sp>
        <p:nvSpPr>
          <p:cNvPr id="4" name="TextBox 3">
            <a:extLst>
              <a:ext uri="{FF2B5EF4-FFF2-40B4-BE49-F238E27FC236}">
                <a16:creationId xmlns:a16="http://schemas.microsoft.com/office/drawing/2014/main" id="{3A3C305B-6D83-4053-B778-D2A5128E1045}"/>
              </a:ext>
            </a:extLst>
          </p:cNvPr>
          <p:cNvSpPr txBox="1"/>
          <p:nvPr/>
        </p:nvSpPr>
        <p:spPr>
          <a:xfrm>
            <a:off x="1619672" y="5703639"/>
            <a:ext cx="7327963" cy="461665"/>
          </a:xfrm>
          <a:prstGeom prst="rect">
            <a:avLst/>
          </a:prstGeom>
          <a:noFill/>
        </p:spPr>
        <p:txBody>
          <a:bodyPr wrap="square">
            <a:spAutoFit/>
          </a:bodyPr>
          <a:lstStyle/>
          <a:p>
            <a:pPr algn="ctr"/>
            <a:r>
              <a:rPr lang="en-US" sz="2400" b="1" dirty="0">
                <a:latin typeface="Times New Roman" pitchFamily="18" charset="0"/>
              </a:rPr>
              <a:t>Experimental verification of Compton effect</a:t>
            </a:r>
            <a:endParaRPr lang="en-IN" dirty="0"/>
          </a:p>
        </p:txBody>
      </p:sp>
    </p:spTree>
    <p:extLst>
      <p:ext uri="{BB962C8B-B14F-4D97-AF65-F5344CB8AC3E}">
        <p14:creationId xmlns:p14="http://schemas.microsoft.com/office/powerpoint/2010/main" val="1865951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80728"/>
            <a:ext cx="8686800" cy="5170646"/>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b="0" dirty="0">
                <a:latin typeface="Times New Roman" pitchFamily="18" charset="0"/>
              </a:rPr>
              <a:t>On the basis of the variation of intensity with wavelength, we can draw the following conclusions: </a:t>
            </a:r>
          </a:p>
          <a:p>
            <a:pPr marL="514350" indent="-514350" algn="just">
              <a:buFont typeface="Wingdings" panose="05000000000000000000" pitchFamily="2" charset="2"/>
              <a:buChar char="Ø"/>
            </a:pPr>
            <a:r>
              <a:rPr lang="en-US" sz="2200" b="0" dirty="0">
                <a:latin typeface="Times New Roman" pitchFamily="18" charset="0"/>
              </a:rPr>
              <a:t>(i) Compton shift increases with increase in scattering angle </a:t>
            </a:r>
            <a:r>
              <a:rPr lang="en-US" sz="2200" b="0" i="1" dirty="0">
                <a:latin typeface="Times New Roman" pitchFamily="18" charset="0"/>
                <a:cs typeface="Times New Roman"/>
              </a:rPr>
              <a:t>θ</a:t>
            </a:r>
            <a:r>
              <a:rPr lang="en-US" sz="2200" b="0" i="1" dirty="0">
                <a:latin typeface="Times New Roman" pitchFamily="18" charset="0"/>
              </a:rPr>
              <a:t>. </a:t>
            </a:r>
          </a:p>
          <a:p>
            <a:pPr marL="514350" indent="-514350" algn="just">
              <a:buFont typeface="Wingdings" panose="05000000000000000000" pitchFamily="2" charset="2"/>
              <a:buChar char="Ø"/>
            </a:pPr>
            <a:endParaRPr lang="en-US" sz="2200" b="0" i="1" dirty="0">
              <a:latin typeface="Times New Roman" pitchFamily="18" charset="0"/>
            </a:endParaRPr>
          </a:p>
          <a:p>
            <a:pPr marL="342900" indent="-342900" algn="just">
              <a:buFont typeface="Wingdings" panose="05000000000000000000" pitchFamily="2" charset="2"/>
              <a:buChar char="Ø"/>
            </a:pPr>
            <a:r>
              <a:rPr lang="en-US" sz="2200" b="0" dirty="0">
                <a:latin typeface="Times New Roman" pitchFamily="18" charset="0"/>
              </a:rPr>
              <a:t>(ii) At </a:t>
            </a:r>
            <a:r>
              <a:rPr lang="el-GR" sz="2200" b="0" dirty="0">
                <a:latin typeface="Times New Roman" pitchFamily="18" charset="0"/>
                <a:cs typeface="Times New Roman"/>
              </a:rPr>
              <a:t>θ</a:t>
            </a:r>
            <a:r>
              <a:rPr lang="en-US" sz="2200" b="0" i="1" dirty="0">
                <a:latin typeface="Times New Roman" pitchFamily="18" charset="0"/>
              </a:rPr>
              <a:t>= 0, there is a single peak which indicates that there is no Compton shift at  </a:t>
            </a:r>
            <a:r>
              <a:rPr lang="el-GR" sz="2200" b="0" i="1" dirty="0">
                <a:latin typeface="Times New Roman" pitchFamily="18" charset="0"/>
                <a:cs typeface="Times New Roman"/>
              </a:rPr>
              <a:t>θ</a:t>
            </a:r>
            <a:r>
              <a:rPr lang="en-US" sz="2200" b="0" i="1" dirty="0">
                <a:latin typeface="Times New Roman" pitchFamily="18" charset="0"/>
              </a:rPr>
              <a:t>= 0. </a:t>
            </a:r>
          </a:p>
          <a:p>
            <a:pPr marL="342900" indent="-342900" algn="just">
              <a:buFont typeface="Wingdings" panose="05000000000000000000" pitchFamily="2" charset="2"/>
              <a:buChar char="Ø"/>
            </a:pPr>
            <a:endParaRPr lang="en-US" sz="2200" b="0" i="1" dirty="0">
              <a:latin typeface="Times New Roman" pitchFamily="18" charset="0"/>
            </a:endParaRPr>
          </a:p>
          <a:p>
            <a:pPr marL="342900" indent="-342900" algn="just">
              <a:buFont typeface="Wingdings" panose="05000000000000000000" pitchFamily="2" charset="2"/>
              <a:buChar char="Ø"/>
            </a:pPr>
            <a:r>
              <a:rPr lang="en-US" sz="2200" b="0" dirty="0">
                <a:latin typeface="Times New Roman" pitchFamily="18" charset="0"/>
              </a:rPr>
              <a:t>(iii) Spreading is observed in the wavelength of Compton shift due to the movement of electrons in the atom (i.e., due to the momentum distribution of electron). </a:t>
            </a:r>
          </a:p>
          <a:p>
            <a:pPr marL="342900" indent="-342900" algn="just">
              <a:buFont typeface="Wingdings" panose="05000000000000000000" pitchFamily="2" charset="2"/>
              <a:buChar char="Ø"/>
            </a:pPr>
            <a:endParaRPr lang="en-US" sz="2200" b="0" dirty="0">
              <a:latin typeface="Times New Roman" pitchFamily="18" charset="0"/>
            </a:endParaRPr>
          </a:p>
          <a:p>
            <a:pPr marL="342900" indent="-342900" algn="just">
              <a:buFont typeface="Wingdings" panose="05000000000000000000" pitchFamily="2" charset="2"/>
              <a:buChar char="Ø"/>
            </a:pPr>
            <a:r>
              <a:rPr lang="en-US" sz="2200" b="0" dirty="0">
                <a:latin typeface="Times New Roman" pitchFamily="18" charset="0"/>
              </a:rPr>
              <a:t>(iv) For the same scattering angle, the intensity of unmodified peak is greater for heavier elements. It is due to this reason that most of the electrons are tightly bound in heavier atoms, whereas in light atoms electrons are relatively loosely bound.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3" y="836712"/>
            <a:ext cx="8982877" cy="5632311"/>
          </a:xfrm>
          <a:prstGeom prst="rect">
            <a:avLst/>
          </a:prstGeom>
          <a:noFill/>
        </p:spPr>
        <p:txBody>
          <a:bodyPr wrap="square" rtlCol="0">
            <a:spAutoFit/>
          </a:bodyPr>
          <a:lstStyle/>
          <a:p>
            <a:pPr marL="342900" indent="-342900" algn="just">
              <a:buFont typeface="Wingdings" panose="05000000000000000000" pitchFamily="2" charset="2"/>
              <a:buChar char="Ø"/>
            </a:pPr>
            <a:r>
              <a:rPr lang="en-US" b="0" dirty="0">
                <a:latin typeface="Times New Roman" pitchFamily="18" charset="0"/>
              </a:rPr>
              <a:t>In order to determine the direction of recoiled electron, let us use </a:t>
            </a:r>
            <a:r>
              <a:rPr lang="en-US" b="0" dirty="0" err="1">
                <a:latin typeface="Times New Roman" pitchFamily="18" charset="0"/>
              </a:rPr>
              <a:t>Eqs</a:t>
            </a:r>
            <a:r>
              <a:rPr lang="en-US" b="0" dirty="0">
                <a:latin typeface="Times New Roman" pitchFamily="18" charset="0"/>
              </a:rPr>
              <a:t>. </a:t>
            </a:r>
          </a:p>
          <a:p>
            <a:pPr marL="342900" indent="-342900" algn="just">
              <a:buFont typeface="Wingdings" panose="05000000000000000000" pitchFamily="2" charset="2"/>
              <a:buChar char="Ø"/>
            </a:pPr>
            <a:endParaRPr lang="en-US" b="0" dirty="0">
              <a:latin typeface="Times New Roman" pitchFamily="18" charset="0"/>
            </a:endParaRPr>
          </a:p>
          <a:p>
            <a:pPr marL="342900" indent="-342900" algn="just">
              <a:buFont typeface="Wingdings" panose="05000000000000000000" pitchFamily="2" charset="2"/>
              <a:buChar char="Ø"/>
            </a:pPr>
            <a:endParaRPr lang="en-US" b="0" dirty="0">
              <a:latin typeface="Times New Roman" pitchFamily="18" charset="0"/>
            </a:endParaRPr>
          </a:p>
          <a:p>
            <a:pPr marL="342900" indent="-342900" algn="just">
              <a:buFont typeface="Wingdings" panose="05000000000000000000" pitchFamily="2" charset="2"/>
              <a:buChar char="Ø"/>
            </a:pPr>
            <a:r>
              <a:rPr lang="en-US" b="0" dirty="0">
                <a:latin typeface="Times New Roman" pitchFamily="18" charset="0"/>
              </a:rPr>
              <a:t>and</a:t>
            </a:r>
          </a:p>
          <a:p>
            <a:pPr marL="342900" indent="-342900" algn="just">
              <a:buFont typeface="Wingdings" panose="05000000000000000000" pitchFamily="2" charset="2"/>
              <a:buChar char="Ø"/>
            </a:pPr>
            <a:r>
              <a:rPr lang="en-US" b="0" dirty="0">
                <a:latin typeface="Times New Roman" pitchFamily="18" charset="0"/>
              </a:rPr>
              <a:t>From the above </a:t>
            </a:r>
            <a:r>
              <a:rPr lang="en-US" b="0" dirty="0" err="1">
                <a:latin typeface="Times New Roman" pitchFamily="18" charset="0"/>
              </a:rPr>
              <a:t>Eqs</a:t>
            </a:r>
            <a:r>
              <a:rPr lang="en-US" b="0" dirty="0">
                <a:latin typeface="Times New Roman" pitchFamily="18" charset="0"/>
              </a:rPr>
              <a:t>. we can write</a:t>
            </a:r>
          </a:p>
          <a:p>
            <a:pPr marL="342900" indent="-342900" algn="just">
              <a:buFont typeface="Wingdings" panose="05000000000000000000" pitchFamily="2" charset="2"/>
              <a:buChar char="Ø"/>
            </a:pPr>
            <a:endParaRPr lang="en-US" b="0" dirty="0">
              <a:latin typeface="Times New Roman" pitchFamily="18" charset="0"/>
            </a:endParaRPr>
          </a:p>
          <a:p>
            <a:pPr marL="342900" indent="-342900" algn="just">
              <a:buFont typeface="Wingdings" panose="05000000000000000000" pitchFamily="2" charset="2"/>
              <a:buChar char="Ø"/>
            </a:pPr>
            <a:endParaRPr lang="en-US" b="0" dirty="0">
              <a:latin typeface="Times New Roman" pitchFamily="18" charset="0"/>
            </a:endParaRPr>
          </a:p>
          <a:p>
            <a:pPr marL="342900" indent="-342900" algn="just">
              <a:buFont typeface="Wingdings" panose="05000000000000000000" pitchFamily="2" charset="2"/>
              <a:buChar char="Ø"/>
            </a:pPr>
            <a:r>
              <a:rPr lang="en-US" b="0" dirty="0">
                <a:latin typeface="Times New Roman" pitchFamily="18" charset="0"/>
              </a:rPr>
              <a:t>We also know that </a:t>
            </a:r>
          </a:p>
          <a:p>
            <a:pPr marL="342900" indent="-342900" algn="just">
              <a:buFont typeface="Wingdings" panose="05000000000000000000" pitchFamily="2" charset="2"/>
              <a:buChar char="Ø"/>
            </a:pPr>
            <a:endParaRPr lang="en-US" b="0" dirty="0">
              <a:latin typeface="Times New Roman" pitchFamily="18" charset="0"/>
            </a:endParaRPr>
          </a:p>
          <a:p>
            <a:pPr marL="342900" indent="-342900" algn="just">
              <a:buFont typeface="Wingdings" panose="05000000000000000000" pitchFamily="2" charset="2"/>
              <a:buChar char="Ø"/>
            </a:pPr>
            <a:endParaRPr lang="en-US" b="0" dirty="0">
              <a:latin typeface="Times New Roman" pitchFamily="18" charset="0"/>
            </a:endParaRPr>
          </a:p>
          <a:p>
            <a:pPr marL="342900" indent="-342900" algn="just">
              <a:buFont typeface="Wingdings" panose="05000000000000000000" pitchFamily="2" charset="2"/>
              <a:buChar char="Ø"/>
            </a:pPr>
            <a:r>
              <a:rPr lang="en-US" b="0" dirty="0">
                <a:latin typeface="Times New Roman" pitchFamily="18" charset="0"/>
              </a:rPr>
              <a:t>Hence</a:t>
            </a:r>
          </a:p>
          <a:p>
            <a:pPr marL="342900" indent="-342900" algn="just">
              <a:buFont typeface="Wingdings" panose="05000000000000000000" pitchFamily="2" charset="2"/>
              <a:buChar char="Ø"/>
            </a:pPr>
            <a:endParaRPr lang="en-US" b="0" dirty="0">
              <a:latin typeface="Times New Roman" pitchFamily="18" charset="0"/>
            </a:endParaRPr>
          </a:p>
          <a:p>
            <a:pPr marL="342900" indent="-342900" algn="just">
              <a:buFont typeface="Wingdings" panose="05000000000000000000" pitchFamily="2" charset="2"/>
              <a:buChar char="Ø"/>
            </a:pPr>
            <a:endParaRPr lang="en-US" b="0" dirty="0">
              <a:latin typeface="Times New Roman" pitchFamily="18" charset="0"/>
            </a:endParaRPr>
          </a:p>
          <a:p>
            <a:pPr marL="342900" indent="-342900" algn="just">
              <a:buFont typeface="Wingdings" panose="05000000000000000000" pitchFamily="2" charset="2"/>
              <a:buChar char="Ø"/>
            </a:pPr>
            <a:r>
              <a:rPr lang="en-US" b="0" dirty="0">
                <a:latin typeface="Times New Roman" pitchFamily="18" charset="0"/>
              </a:rPr>
              <a:t>Above equation gives the direction of recoiled Compton electron.</a:t>
            </a:r>
          </a:p>
        </p:txBody>
      </p:sp>
      <p:pic>
        <p:nvPicPr>
          <p:cNvPr id="2050" name="Picture 2"/>
          <p:cNvPicPr>
            <a:picLocks noChangeAspect="1" noChangeArrowheads="1"/>
          </p:cNvPicPr>
          <p:nvPr/>
        </p:nvPicPr>
        <p:blipFill>
          <a:blip r:embed="rId2"/>
          <a:srcRect/>
          <a:stretch>
            <a:fillRect/>
          </a:stretch>
        </p:blipFill>
        <p:spPr bwMode="auto">
          <a:xfrm>
            <a:off x="2461725" y="1406589"/>
            <a:ext cx="3048001" cy="738188"/>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094106" y="2575488"/>
            <a:ext cx="2009422" cy="6096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3355617" y="3681911"/>
            <a:ext cx="2743200" cy="729205"/>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2497369" y="4882588"/>
            <a:ext cx="2438400" cy="791125"/>
          </a:xfrm>
          <a:prstGeom prst="rect">
            <a:avLst/>
          </a:prstGeom>
          <a:noFill/>
          <a:ln w="9525">
            <a:noFill/>
            <a:miter lim="800000"/>
            <a:headEnd/>
            <a:tailEnd/>
          </a:ln>
          <a:effectLst/>
        </p:spPr>
      </p:pic>
      <p:sp>
        <p:nvSpPr>
          <p:cNvPr id="8" name="TextBox 7">
            <a:extLst>
              <a:ext uri="{FF2B5EF4-FFF2-40B4-BE49-F238E27FC236}">
                <a16:creationId xmlns:a16="http://schemas.microsoft.com/office/drawing/2014/main" id="{35E10EF3-545C-49A3-B714-F19A3447135D}"/>
              </a:ext>
            </a:extLst>
          </p:cNvPr>
          <p:cNvSpPr txBox="1"/>
          <p:nvPr/>
        </p:nvSpPr>
        <p:spPr>
          <a:xfrm>
            <a:off x="971600" y="398889"/>
            <a:ext cx="7992887" cy="461665"/>
          </a:xfrm>
          <a:prstGeom prst="rect">
            <a:avLst/>
          </a:prstGeom>
          <a:noFill/>
        </p:spPr>
        <p:txBody>
          <a:bodyPr wrap="square">
            <a:spAutoFit/>
          </a:bodyPr>
          <a:lstStyle/>
          <a:p>
            <a:pPr algn="ctr"/>
            <a:r>
              <a:rPr lang="en-US" sz="2400" b="1" dirty="0">
                <a:latin typeface="Times New Roman" pitchFamily="18" charset="0"/>
              </a:rPr>
              <a:t>DIRECTION OF RECOILED COMPTON ELECTRON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0873" y="501625"/>
            <a:ext cx="8763000" cy="6370975"/>
          </a:xfrm>
          <a:prstGeom prst="rect">
            <a:avLst/>
          </a:prstGeom>
          <a:noFill/>
        </p:spPr>
        <p:txBody>
          <a:bodyPr wrap="square" rtlCol="0">
            <a:spAutoFit/>
          </a:bodyPr>
          <a:lstStyle/>
          <a:p>
            <a:pPr algn="ctr"/>
            <a:r>
              <a:rPr lang="en-US" b="1" dirty="0"/>
              <a:t> </a:t>
            </a:r>
            <a:r>
              <a:rPr lang="en-US" sz="2400" b="1" dirty="0">
                <a:latin typeface="Times New Roman" pitchFamily="18" charset="0"/>
                <a:cs typeface="Times New Roman" pitchFamily="18" charset="0"/>
              </a:rPr>
              <a:t>KINETIC ENERGY OF RECOILED ELECTRON</a:t>
            </a:r>
          </a:p>
          <a:p>
            <a:endParaRPr lang="en-US" sz="2400" b="1" dirty="0">
              <a:latin typeface="Times New Roman" pitchFamily="18" charset="0"/>
              <a:cs typeface="Times New Roman" pitchFamily="18" charset="0"/>
            </a:endParaRPr>
          </a:p>
          <a:p>
            <a:pPr marL="342900" indent="-342900">
              <a:buFont typeface="Wingdings" panose="05000000000000000000" pitchFamily="2" charset="2"/>
              <a:buChar char="Ø"/>
            </a:pPr>
            <a:r>
              <a:rPr lang="en-US" b="0" dirty="0">
                <a:latin typeface="Times New Roman" pitchFamily="18" charset="0"/>
                <a:cs typeface="Times New Roman" pitchFamily="18" charset="0"/>
              </a:rPr>
              <a:t>To derive an expression for the kinetic energy of a recoiled electron, let us start with equation, </a:t>
            </a:r>
          </a:p>
          <a:p>
            <a:pPr marL="342900" indent="-342900">
              <a:buFont typeface="Wingdings" panose="05000000000000000000" pitchFamily="2" charset="2"/>
              <a:buChar char="Ø"/>
            </a:pPr>
            <a:endParaRPr lang="en-US" b="0" dirty="0">
              <a:latin typeface="Times New Roman" pitchFamily="18" charset="0"/>
              <a:cs typeface="Times New Roman" pitchFamily="18" charset="0"/>
            </a:endParaRPr>
          </a:p>
          <a:p>
            <a:pPr marL="342900" indent="-342900">
              <a:buFont typeface="Wingdings" panose="05000000000000000000" pitchFamily="2" charset="2"/>
              <a:buChar char="Ø"/>
            </a:pPr>
            <a:endParaRPr lang="en-US" b="0" dirty="0"/>
          </a:p>
          <a:p>
            <a:pPr marL="342900" indent="-342900">
              <a:buFont typeface="Wingdings" panose="05000000000000000000" pitchFamily="2" charset="2"/>
              <a:buChar char="Ø"/>
            </a:pPr>
            <a:r>
              <a:rPr lang="en-US" b="0" dirty="0">
                <a:latin typeface="Times New Roman" pitchFamily="18" charset="0"/>
                <a:cs typeface="Times New Roman" pitchFamily="18" charset="0"/>
              </a:rPr>
              <a:t>We know that </a:t>
            </a:r>
          </a:p>
          <a:p>
            <a:pPr marL="342900" indent="-342900">
              <a:buFont typeface="Wingdings" panose="05000000000000000000" pitchFamily="2" charset="2"/>
              <a:buChar char="Ø"/>
            </a:pPr>
            <a:endParaRPr lang="en-US" b="0" dirty="0"/>
          </a:p>
          <a:p>
            <a:pPr marL="342900" indent="-342900">
              <a:buFont typeface="Wingdings" panose="05000000000000000000" pitchFamily="2" charset="2"/>
              <a:buChar char="Ø"/>
            </a:pPr>
            <a:endParaRPr lang="en-US" b="0" dirty="0"/>
          </a:p>
          <a:p>
            <a:pPr marL="342900" indent="-342900">
              <a:buFont typeface="Wingdings" panose="05000000000000000000" pitchFamily="2" charset="2"/>
              <a:buChar char="Ø"/>
            </a:pPr>
            <a:endParaRPr lang="en-US" b="0" dirty="0"/>
          </a:p>
          <a:p>
            <a:pPr marL="342900" indent="-342900">
              <a:buFont typeface="Wingdings" panose="05000000000000000000" pitchFamily="2" charset="2"/>
              <a:buChar char="Ø"/>
            </a:pPr>
            <a:r>
              <a:rPr lang="en-US" b="0" dirty="0">
                <a:latin typeface="Times New Roman" pitchFamily="18" charset="0"/>
              </a:rPr>
              <a:t>Where</a:t>
            </a:r>
          </a:p>
          <a:p>
            <a:pPr marL="342900" indent="-342900">
              <a:buFont typeface="Wingdings" panose="05000000000000000000" pitchFamily="2" charset="2"/>
              <a:buChar char="Ø"/>
            </a:pPr>
            <a:endParaRPr lang="en-US" b="0" dirty="0"/>
          </a:p>
          <a:p>
            <a:pPr marL="342900" indent="-342900">
              <a:buFont typeface="Wingdings" panose="05000000000000000000" pitchFamily="2" charset="2"/>
              <a:buChar char="Ø"/>
            </a:pPr>
            <a:r>
              <a:rPr lang="en-US" b="0" dirty="0">
                <a:latin typeface="Times New Roman" pitchFamily="18" charset="0"/>
              </a:rPr>
              <a:t>The maximum value of kinetic energy of a recoiled electron (KE</a:t>
            </a:r>
            <a:r>
              <a:rPr lang="en-US" b="0" baseline="-25000" dirty="0">
                <a:latin typeface="Times New Roman" pitchFamily="18" charset="0"/>
              </a:rPr>
              <a:t>max</a:t>
            </a:r>
            <a:r>
              <a:rPr lang="en-US" b="0" dirty="0">
                <a:latin typeface="Times New Roman" pitchFamily="18" charset="0"/>
              </a:rPr>
              <a:t>) can be given as</a:t>
            </a:r>
          </a:p>
          <a:p>
            <a:pPr marL="342900" indent="-342900">
              <a:buFont typeface="Wingdings" panose="05000000000000000000" pitchFamily="2" charset="2"/>
              <a:buChar char="Ø"/>
            </a:pPr>
            <a:endParaRPr lang="en-US" dirty="0"/>
          </a:p>
          <a:p>
            <a:endParaRPr lang="en-US" dirty="0"/>
          </a:p>
          <a:p>
            <a:endParaRPr lang="en-US" dirty="0"/>
          </a:p>
        </p:txBody>
      </p:sp>
      <p:pic>
        <p:nvPicPr>
          <p:cNvPr id="3074" name="Picture 2"/>
          <p:cNvPicPr>
            <a:picLocks noChangeAspect="1" noChangeArrowheads="1"/>
          </p:cNvPicPr>
          <p:nvPr/>
        </p:nvPicPr>
        <p:blipFill>
          <a:blip r:embed="rId2"/>
          <a:srcRect/>
          <a:stretch>
            <a:fillRect/>
          </a:stretch>
        </p:blipFill>
        <p:spPr bwMode="auto">
          <a:xfrm>
            <a:off x="3152775" y="2109355"/>
            <a:ext cx="2333625" cy="3810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031331" y="2626471"/>
            <a:ext cx="2209800" cy="587289"/>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560873" y="3417856"/>
            <a:ext cx="5638800" cy="738287"/>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srcRect/>
          <a:stretch>
            <a:fillRect/>
          </a:stretch>
        </p:blipFill>
        <p:spPr bwMode="auto">
          <a:xfrm>
            <a:off x="3176587" y="4378639"/>
            <a:ext cx="1143000" cy="332509"/>
          </a:xfrm>
          <a:prstGeom prst="rect">
            <a:avLst/>
          </a:prstGeom>
          <a:noFill/>
          <a:ln w="9525">
            <a:noFill/>
            <a:miter lim="800000"/>
            <a:headEnd/>
            <a:tailEnd/>
          </a:ln>
          <a:effectLst/>
        </p:spPr>
      </p:pic>
      <p:pic>
        <p:nvPicPr>
          <p:cNvPr id="3078" name="Picture 6"/>
          <p:cNvPicPr>
            <a:picLocks noChangeAspect="1" noChangeArrowheads="1"/>
          </p:cNvPicPr>
          <p:nvPr/>
        </p:nvPicPr>
        <p:blipFill>
          <a:blip r:embed="rId6"/>
          <a:srcRect/>
          <a:stretch>
            <a:fillRect/>
          </a:stretch>
        </p:blipFill>
        <p:spPr bwMode="auto">
          <a:xfrm>
            <a:off x="4319587" y="5406586"/>
            <a:ext cx="3090863" cy="8382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3 Altbilgi Yer Tutucusu"/>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
        <p:nvSpPr>
          <p:cNvPr id="45" name="4 Slayt Numarası Yer Tutucusu"/>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3AF3F91-EA0F-49AF-B50A-268034CBB7BA}" type="slidenum">
              <a:rPr lang="en-IN" smtClean="0"/>
              <a:pPr>
                <a:defRPr/>
              </a:pPr>
              <a:t>16</a:t>
            </a:fld>
            <a:endParaRPr lang="en-US"/>
          </a:p>
        </p:txBody>
      </p:sp>
      <p:sp>
        <p:nvSpPr>
          <p:cNvPr id="89121" name="Rectangle 35"/>
          <p:cNvSpPr>
            <a:spLocks noGrp="1" noChangeArrowheads="1"/>
          </p:cNvSpPr>
          <p:nvPr>
            <p:ph type="title"/>
          </p:nvPr>
        </p:nvSpPr>
        <p:spPr>
          <a:xfrm>
            <a:off x="1148419" y="488844"/>
            <a:ext cx="7848600" cy="685800"/>
          </a:xfrm>
        </p:spPr>
        <p:txBody>
          <a:bodyPr/>
          <a:lstStyle/>
          <a:p>
            <a:pPr algn="ctr"/>
            <a:r>
              <a:rPr lang="en-US" sz="3600" b="1" dirty="0">
                <a:latin typeface="Times New Roman" pitchFamily="18" charset="0"/>
                <a:cs typeface="Times New Roman" pitchFamily="18" charset="0"/>
              </a:rPr>
              <a:t>X-RAY SPECTRA</a:t>
            </a:r>
          </a:p>
        </p:txBody>
      </p:sp>
      <p:cxnSp>
        <p:nvCxnSpPr>
          <p:cNvPr id="18" name="Straight Arrow Connector 17">
            <a:extLst>
              <a:ext uri="{FF2B5EF4-FFF2-40B4-BE49-F238E27FC236}">
                <a16:creationId xmlns:a16="http://schemas.microsoft.com/office/drawing/2014/main" id="{AEBB1918-F298-4C5E-A0DE-743321838CD6}"/>
              </a:ext>
            </a:extLst>
          </p:cNvPr>
          <p:cNvCxnSpPr>
            <a:cxnSpLocks/>
          </p:cNvCxnSpPr>
          <p:nvPr/>
        </p:nvCxnSpPr>
        <p:spPr>
          <a:xfrm flipH="1">
            <a:off x="3923431" y="1037660"/>
            <a:ext cx="1122784" cy="11093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6DAB089-1454-471A-92A2-6A1D39C262A1}"/>
              </a:ext>
            </a:extLst>
          </p:cNvPr>
          <p:cNvCxnSpPr>
            <a:cxnSpLocks/>
          </p:cNvCxnSpPr>
          <p:nvPr/>
        </p:nvCxnSpPr>
        <p:spPr>
          <a:xfrm>
            <a:off x="5046215" y="1052734"/>
            <a:ext cx="1202185" cy="1191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3767012-D78C-4DE4-ADA9-F666CCC600A1}"/>
              </a:ext>
            </a:extLst>
          </p:cNvPr>
          <p:cNvSpPr txBox="1"/>
          <p:nvPr/>
        </p:nvSpPr>
        <p:spPr>
          <a:xfrm>
            <a:off x="2312739" y="2089256"/>
            <a:ext cx="2401619" cy="430887"/>
          </a:xfrm>
          <a:prstGeom prst="rect">
            <a:avLst/>
          </a:prstGeom>
          <a:noFill/>
        </p:spPr>
        <p:txBody>
          <a:bodyPr wrap="none" rtlCol="0">
            <a:spAutoFit/>
          </a:bodyPr>
          <a:lstStyle/>
          <a:p>
            <a:r>
              <a:rPr lang="en-US" sz="2200" dirty="0">
                <a:latin typeface="Times New Roman" pitchFamily="18" charset="0"/>
                <a:cs typeface="Times New Roman" pitchFamily="18" charset="0"/>
              </a:rPr>
              <a:t>Continuous Spectra</a:t>
            </a:r>
          </a:p>
        </p:txBody>
      </p:sp>
      <p:sp>
        <p:nvSpPr>
          <p:cNvPr id="23" name="TextBox 22">
            <a:extLst>
              <a:ext uri="{FF2B5EF4-FFF2-40B4-BE49-F238E27FC236}">
                <a16:creationId xmlns:a16="http://schemas.microsoft.com/office/drawing/2014/main" id="{6E4CB226-C482-4B35-B93E-AD0D49AD7BEB}"/>
              </a:ext>
            </a:extLst>
          </p:cNvPr>
          <p:cNvSpPr txBox="1"/>
          <p:nvPr/>
        </p:nvSpPr>
        <p:spPr>
          <a:xfrm>
            <a:off x="5362780" y="2146986"/>
            <a:ext cx="2667718" cy="430887"/>
          </a:xfrm>
          <a:prstGeom prst="rect">
            <a:avLst/>
          </a:prstGeom>
          <a:noFill/>
        </p:spPr>
        <p:txBody>
          <a:bodyPr wrap="none" rtlCol="0">
            <a:spAutoFit/>
          </a:bodyPr>
          <a:lstStyle/>
          <a:p>
            <a:r>
              <a:rPr lang="en-US" sz="2200" dirty="0">
                <a:latin typeface="Times New Roman" pitchFamily="18" charset="0"/>
                <a:cs typeface="Times New Roman" pitchFamily="18" charset="0"/>
              </a:rPr>
              <a:t>Characteristic Spectra</a:t>
            </a:r>
          </a:p>
        </p:txBody>
      </p:sp>
      <p:sp>
        <p:nvSpPr>
          <p:cNvPr id="24" name="Down Arrow 15">
            <a:extLst>
              <a:ext uri="{FF2B5EF4-FFF2-40B4-BE49-F238E27FC236}">
                <a16:creationId xmlns:a16="http://schemas.microsoft.com/office/drawing/2014/main" id="{1ED68F16-C4B6-412C-8A81-18B1A97B03A4}"/>
              </a:ext>
            </a:extLst>
          </p:cNvPr>
          <p:cNvSpPr/>
          <p:nvPr/>
        </p:nvSpPr>
        <p:spPr>
          <a:xfrm>
            <a:off x="3361148" y="2564222"/>
            <a:ext cx="304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Down Arrow 14">
            <a:extLst>
              <a:ext uri="{FF2B5EF4-FFF2-40B4-BE49-F238E27FC236}">
                <a16:creationId xmlns:a16="http://schemas.microsoft.com/office/drawing/2014/main" id="{7BC79F53-2D8A-4F22-A61F-786A0CEA2444}"/>
              </a:ext>
            </a:extLst>
          </p:cNvPr>
          <p:cNvSpPr/>
          <p:nvPr/>
        </p:nvSpPr>
        <p:spPr>
          <a:xfrm>
            <a:off x="6248400" y="2550151"/>
            <a:ext cx="304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
            <a:extLst>
              <a:ext uri="{FF2B5EF4-FFF2-40B4-BE49-F238E27FC236}">
                <a16:creationId xmlns:a16="http://schemas.microsoft.com/office/drawing/2014/main" id="{3CE52712-8B94-4E94-B7EB-392B9C00D7F8}"/>
              </a:ext>
            </a:extLst>
          </p:cNvPr>
          <p:cNvPicPr>
            <a:picLocks noChangeAspect="1" noChangeArrowheads="1"/>
          </p:cNvPicPr>
          <p:nvPr/>
        </p:nvPicPr>
        <p:blipFill>
          <a:blip r:embed="rId2"/>
          <a:srcRect/>
          <a:stretch>
            <a:fillRect/>
          </a:stretch>
        </p:blipFill>
        <p:spPr bwMode="auto">
          <a:xfrm>
            <a:off x="1762330" y="3506970"/>
            <a:ext cx="3600450" cy="2543175"/>
          </a:xfrm>
          <a:prstGeom prst="rect">
            <a:avLst/>
          </a:prstGeom>
          <a:noFill/>
          <a:ln w="9525">
            <a:noFill/>
            <a:miter lim="800000"/>
            <a:headEnd/>
            <a:tailEnd/>
          </a:ln>
          <a:effectLst/>
        </p:spPr>
      </p:pic>
      <p:pic>
        <p:nvPicPr>
          <p:cNvPr id="27" name="Picture 3">
            <a:extLst>
              <a:ext uri="{FF2B5EF4-FFF2-40B4-BE49-F238E27FC236}">
                <a16:creationId xmlns:a16="http://schemas.microsoft.com/office/drawing/2014/main" id="{EF9735A4-AC97-44CE-952F-88E04407FEB2}"/>
              </a:ext>
            </a:extLst>
          </p:cNvPr>
          <p:cNvPicPr>
            <a:picLocks noChangeAspect="1" noChangeArrowheads="1"/>
          </p:cNvPicPr>
          <p:nvPr/>
        </p:nvPicPr>
        <p:blipFill>
          <a:blip r:embed="rId3"/>
          <a:srcRect/>
          <a:stretch>
            <a:fillRect/>
          </a:stretch>
        </p:blipFill>
        <p:spPr bwMode="auto">
          <a:xfrm>
            <a:off x="5186926" y="3670527"/>
            <a:ext cx="3019425" cy="2352675"/>
          </a:xfrm>
          <a:prstGeom prst="rect">
            <a:avLst/>
          </a:prstGeom>
          <a:noFill/>
          <a:ln w="9525">
            <a:noFill/>
            <a:miter lim="800000"/>
            <a:headEnd/>
            <a:tailEnd/>
          </a:ln>
          <a:effec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98D212-C6F7-4853-B1B6-58970A996222}"/>
              </a:ext>
            </a:extLst>
          </p:cNvPr>
          <p:cNvSpPr txBox="1"/>
          <p:nvPr/>
        </p:nvSpPr>
        <p:spPr>
          <a:xfrm>
            <a:off x="215515" y="1066245"/>
            <a:ext cx="8712968" cy="4401205"/>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b="0" dirty="0">
                <a:latin typeface="Times New Roman" pitchFamily="18" charset="0"/>
                <a:cs typeface="Times New Roman" pitchFamily="18" charset="0"/>
              </a:rPr>
              <a:t>When high velocity electrons penetrates through the outer shells of the  target atom and strikes with an electron in the inner shell. </a:t>
            </a:r>
          </a:p>
          <a:p>
            <a:pPr marL="457200" indent="-457200" algn="just">
              <a:buFont typeface="Wingdings" panose="05000000000000000000" pitchFamily="2" charset="2"/>
              <a:buChar char="Ø"/>
            </a:pPr>
            <a:endParaRPr lang="en-US" sz="2800" b="0" dirty="0">
              <a:latin typeface="Times New Roman" pitchFamily="18" charset="0"/>
              <a:cs typeface="Times New Roman" pitchFamily="18" charset="0"/>
            </a:endParaRPr>
          </a:p>
          <a:p>
            <a:pPr marL="457200" indent="-457200" algn="just">
              <a:buFont typeface="Wingdings" panose="05000000000000000000" pitchFamily="2" charset="2"/>
              <a:buChar char="Ø"/>
            </a:pPr>
            <a:r>
              <a:rPr lang="en-US" sz="2800" b="0" dirty="0">
                <a:latin typeface="Times New Roman" pitchFamily="18" charset="0"/>
                <a:cs typeface="Times New Roman" pitchFamily="18" charset="0"/>
              </a:rPr>
              <a:t>Due to collision electron from the inner shell is knocked out vacancy is created and to fill it, an electron from higher energy state jumps into this vacancy.</a:t>
            </a:r>
          </a:p>
          <a:p>
            <a:pPr marL="457200" indent="-457200" algn="just">
              <a:buFont typeface="Wingdings" panose="05000000000000000000" pitchFamily="2" charset="2"/>
              <a:buChar char="Ø"/>
            </a:pPr>
            <a:endParaRPr lang="en-US" sz="2800" b="0" dirty="0">
              <a:latin typeface="Times New Roman" pitchFamily="18" charset="0"/>
              <a:cs typeface="Times New Roman" pitchFamily="18" charset="0"/>
            </a:endParaRPr>
          </a:p>
          <a:p>
            <a:pPr marL="457200" indent="-457200" algn="just">
              <a:buFont typeface="Wingdings" panose="05000000000000000000" pitchFamily="2" charset="2"/>
              <a:buChar char="Ø"/>
            </a:pPr>
            <a:r>
              <a:rPr lang="en-US" sz="2800" b="0" dirty="0">
                <a:latin typeface="Times New Roman" pitchFamily="18" charset="0"/>
                <a:cs typeface="Times New Roman" pitchFamily="18" charset="0"/>
              </a:rPr>
              <a:t>The difference in energy is emitted as X-rays photon of energy </a:t>
            </a:r>
            <a:r>
              <a:rPr lang="el-GR" sz="2800" b="0" dirty="0">
                <a:latin typeface="Times New Roman"/>
                <a:cs typeface="Times New Roman"/>
              </a:rPr>
              <a:t>Δ</a:t>
            </a:r>
            <a:r>
              <a:rPr lang="en-US" sz="2800" b="0" i="1" dirty="0">
                <a:latin typeface="Times New Roman" pitchFamily="18" charset="0"/>
                <a:cs typeface="Times New Roman" pitchFamily="18" charset="0"/>
              </a:rPr>
              <a:t>E = h</a:t>
            </a:r>
            <a:r>
              <a:rPr lang="el-GR" sz="2800" b="0" i="1" dirty="0">
                <a:latin typeface="Times New Roman"/>
                <a:cs typeface="Times New Roman"/>
              </a:rPr>
              <a:t>ν</a:t>
            </a:r>
            <a:r>
              <a:rPr lang="en-US" sz="2800" b="0" i="1" dirty="0">
                <a:latin typeface="Times New Roman"/>
                <a:cs typeface="Times New Roman"/>
              </a:rPr>
              <a:t>.</a:t>
            </a:r>
            <a:r>
              <a:rPr lang="en-US" sz="2800" b="0" dirty="0">
                <a:latin typeface="Times New Roman" pitchFamily="18" charset="0"/>
                <a:cs typeface="Times New Roman" pitchFamily="18" charset="0"/>
              </a:rPr>
              <a:t> </a:t>
            </a:r>
          </a:p>
        </p:txBody>
      </p:sp>
      <p:sp>
        <p:nvSpPr>
          <p:cNvPr id="4" name="TextBox 3">
            <a:extLst>
              <a:ext uri="{FF2B5EF4-FFF2-40B4-BE49-F238E27FC236}">
                <a16:creationId xmlns:a16="http://schemas.microsoft.com/office/drawing/2014/main" id="{760F9F70-497B-49FC-A241-BFB4FFB5C140}"/>
              </a:ext>
            </a:extLst>
          </p:cNvPr>
          <p:cNvSpPr txBox="1"/>
          <p:nvPr/>
        </p:nvSpPr>
        <p:spPr>
          <a:xfrm>
            <a:off x="1979712" y="404664"/>
            <a:ext cx="5978286" cy="523220"/>
          </a:xfrm>
          <a:prstGeom prst="rect">
            <a:avLst/>
          </a:prstGeom>
          <a:noFill/>
        </p:spPr>
        <p:txBody>
          <a:bodyPr wrap="square">
            <a:spAutoFit/>
          </a:bodyPr>
          <a:lstStyle/>
          <a:p>
            <a:pPr algn="just"/>
            <a:r>
              <a:rPr lang="en-US" sz="2800" b="1" i="1" dirty="0">
                <a:solidFill>
                  <a:srgbClr val="FF0000"/>
                </a:solidFill>
                <a:latin typeface="Times New Roman" pitchFamily="18" charset="0"/>
                <a:cs typeface="Times New Roman" pitchFamily="18" charset="0"/>
              </a:rPr>
              <a:t>Origin of characteristic X-ray spectra</a:t>
            </a:r>
          </a:p>
        </p:txBody>
      </p:sp>
      <p:pic>
        <p:nvPicPr>
          <p:cNvPr id="5" name="Picture 2">
            <a:extLst>
              <a:ext uri="{FF2B5EF4-FFF2-40B4-BE49-F238E27FC236}">
                <a16:creationId xmlns:a16="http://schemas.microsoft.com/office/drawing/2014/main" id="{9991C664-372C-4EA8-931C-15D5211FF602}"/>
              </a:ext>
            </a:extLst>
          </p:cNvPr>
          <p:cNvPicPr>
            <a:picLocks noChangeAspect="1" noChangeArrowheads="1"/>
          </p:cNvPicPr>
          <p:nvPr/>
        </p:nvPicPr>
        <p:blipFill>
          <a:blip r:embed="rId2"/>
          <a:srcRect/>
          <a:stretch>
            <a:fillRect/>
          </a:stretch>
        </p:blipFill>
        <p:spPr bwMode="auto">
          <a:xfrm>
            <a:off x="3275856" y="5505782"/>
            <a:ext cx="2286743" cy="748637"/>
          </a:xfrm>
          <a:prstGeom prst="rect">
            <a:avLst/>
          </a:prstGeom>
          <a:noFill/>
          <a:ln w="9525">
            <a:noFill/>
            <a:miter lim="800000"/>
            <a:headEnd/>
            <a:tailEnd/>
          </a:ln>
          <a:effectLst/>
        </p:spPr>
      </p:pic>
    </p:spTree>
    <p:extLst>
      <p:ext uri="{BB962C8B-B14F-4D97-AF65-F5344CB8AC3E}">
        <p14:creationId xmlns:p14="http://schemas.microsoft.com/office/powerpoint/2010/main" val="63268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C68C03-D6B7-4763-A456-E7A4CC6EB95D}"/>
              </a:ext>
            </a:extLst>
          </p:cNvPr>
          <p:cNvSpPr txBox="1"/>
          <p:nvPr/>
        </p:nvSpPr>
        <p:spPr>
          <a:xfrm>
            <a:off x="1691680" y="476672"/>
            <a:ext cx="5688632" cy="492443"/>
          </a:xfrm>
          <a:prstGeom prst="rect">
            <a:avLst/>
          </a:prstGeom>
          <a:noFill/>
        </p:spPr>
        <p:txBody>
          <a:bodyPr wrap="square">
            <a:spAutoFit/>
          </a:bodyPr>
          <a:lstStyle/>
          <a:p>
            <a:pPr algn="just"/>
            <a:r>
              <a:rPr lang="en-US" sz="2600" b="1" i="1" dirty="0">
                <a:solidFill>
                  <a:srgbClr val="FF0000"/>
                </a:solidFill>
                <a:latin typeface="Times New Roman" pitchFamily="18" charset="0"/>
                <a:cs typeface="Times New Roman" pitchFamily="18" charset="0"/>
              </a:rPr>
              <a:t>Origin of characteristic X-ray spectra </a:t>
            </a:r>
          </a:p>
        </p:txBody>
      </p:sp>
      <p:sp>
        <p:nvSpPr>
          <p:cNvPr id="5" name="TextBox 4">
            <a:extLst>
              <a:ext uri="{FF2B5EF4-FFF2-40B4-BE49-F238E27FC236}">
                <a16:creationId xmlns:a16="http://schemas.microsoft.com/office/drawing/2014/main" id="{35569065-DFAE-458F-9FDD-9A4D2BF62F1E}"/>
              </a:ext>
            </a:extLst>
          </p:cNvPr>
          <p:cNvSpPr txBox="1"/>
          <p:nvPr/>
        </p:nvSpPr>
        <p:spPr>
          <a:xfrm>
            <a:off x="395536" y="1340768"/>
            <a:ext cx="8622704" cy="3785652"/>
          </a:xfrm>
          <a:prstGeom prst="rect">
            <a:avLst/>
          </a:prstGeom>
          <a:noFill/>
        </p:spPr>
        <p:txBody>
          <a:bodyPr wrap="square">
            <a:spAutoFit/>
          </a:bodyPr>
          <a:lstStyle/>
          <a:p>
            <a:pPr marL="342900" indent="-342900" algn="just">
              <a:buFont typeface="Wingdings" panose="05000000000000000000" pitchFamily="2" charset="2"/>
              <a:buChar char="Ø"/>
            </a:pPr>
            <a:r>
              <a:rPr lang="en-US" sz="2400" i="1" dirty="0">
                <a:latin typeface="Times New Roman" pitchFamily="18" charset="0"/>
                <a:cs typeface="Times New Roman" pitchFamily="18" charset="0"/>
              </a:rPr>
              <a:t>When high velocity electrons penetrates through the outer shells of the  target atom and strikes with an electron in the inner shell. </a:t>
            </a:r>
          </a:p>
          <a:p>
            <a:pPr marL="342900" indent="-342900" algn="just">
              <a:buFont typeface="Wingdings" panose="05000000000000000000" pitchFamily="2" charset="2"/>
              <a:buChar char="Ø"/>
            </a:pPr>
            <a:endParaRPr lang="en-US" sz="2400" i="1" dirty="0">
              <a:latin typeface="Times New Roman" pitchFamily="18" charset="0"/>
              <a:cs typeface="Times New Roman" pitchFamily="18" charset="0"/>
            </a:endParaRPr>
          </a:p>
          <a:p>
            <a:pPr marL="342900" indent="-342900" algn="just">
              <a:buFont typeface="Wingdings" panose="05000000000000000000" pitchFamily="2" charset="2"/>
              <a:buChar char="Ø"/>
            </a:pPr>
            <a:r>
              <a:rPr lang="en-US" sz="2400" i="1" dirty="0">
                <a:latin typeface="Times New Roman" pitchFamily="18" charset="0"/>
                <a:cs typeface="Times New Roman" pitchFamily="18" charset="0"/>
              </a:rPr>
              <a:t>Due to collision electron from the inner shell is knocked out vacancy is created and to fill it, an electron from higher energy state jumps into this vacancy.</a:t>
            </a:r>
          </a:p>
          <a:p>
            <a:pPr algn="just"/>
            <a:endParaRPr lang="en-US" sz="2400" i="1" dirty="0">
              <a:latin typeface="Times New Roman" pitchFamily="18" charset="0"/>
              <a:cs typeface="Times New Roman" pitchFamily="18" charset="0"/>
            </a:endParaRPr>
          </a:p>
          <a:p>
            <a:pPr marL="342900" indent="-342900" algn="just">
              <a:buFont typeface="Wingdings" panose="05000000000000000000" pitchFamily="2" charset="2"/>
              <a:buChar char="Ø"/>
            </a:pPr>
            <a:r>
              <a:rPr lang="en-US" sz="2400" i="1" dirty="0">
                <a:latin typeface="Times New Roman" pitchFamily="18" charset="0"/>
                <a:cs typeface="Times New Roman" pitchFamily="18" charset="0"/>
              </a:rPr>
              <a:t>The difference in energy is emitted as X-rays photon of energy </a:t>
            </a:r>
            <a:r>
              <a:rPr lang="el-GR" sz="2400" i="1" dirty="0">
                <a:latin typeface="Times New Roman"/>
                <a:cs typeface="Times New Roman"/>
              </a:rPr>
              <a:t>Δ</a:t>
            </a:r>
            <a:r>
              <a:rPr lang="en-US" sz="2400" i="1" dirty="0">
                <a:latin typeface="Times New Roman" pitchFamily="18" charset="0"/>
                <a:cs typeface="Times New Roman" pitchFamily="18" charset="0"/>
              </a:rPr>
              <a:t>E = h</a:t>
            </a:r>
            <a:r>
              <a:rPr lang="el-GR" sz="2400" i="1" dirty="0">
                <a:latin typeface="Times New Roman"/>
                <a:cs typeface="Times New Roman"/>
              </a:rPr>
              <a:t>ν</a:t>
            </a:r>
            <a:r>
              <a:rPr lang="en-US" sz="2400" i="1" dirty="0">
                <a:latin typeface="Times New Roman"/>
                <a:cs typeface="Times New Roman"/>
              </a:rPr>
              <a:t>.</a:t>
            </a:r>
            <a:endParaRPr lang="en-IN" i="1" dirty="0"/>
          </a:p>
        </p:txBody>
      </p:sp>
    </p:spTree>
    <p:extLst>
      <p:ext uri="{BB962C8B-B14F-4D97-AF65-F5344CB8AC3E}">
        <p14:creationId xmlns:p14="http://schemas.microsoft.com/office/powerpoint/2010/main" val="2853178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8CC9F-991A-4169-8E7C-0C8D1509EF05}"/>
              </a:ext>
            </a:extLst>
          </p:cNvPr>
          <p:cNvSpPr txBox="1"/>
          <p:nvPr/>
        </p:nvSpPr>
        <p:spPr>
          <a:xfrm>
            <a:off x="2339752" y="476672"/>
            <a:ext cx="5010674" cy="523220"/>
          </a:xfrm>
          <a:prstGeom prst="rect">
            <a:avLst/>
          </a:prstGeom>
          <a:noFill/>
        </p:spPr>
        <p:txBody>
          <a:bodyPr wrap="square">
            <a:spAutoFit/>
          </a:bodyPr>
          <a:lstStyle/>
          <a:p>
            <a:r>
              <a:rPr lang="en-US" sz="2800" b="1" i="1" dirty="0">
                <a:latin typeface="Times New Roman" pitchFamily="18" charset="0"/>
                <a:cs typeface="Times New Roman" pitchFamily="18" charset="0"/>
              </a:rPr>
              <a:t>PROPERTIES OF X-RAYS</a:t>
            </a:r>
          </a:p>
        </p:txBody>
      </p:sp>
      <p:sp>
        <p:nvSpPr>
          <p:cNvPr id="5" name="TextBox 4">
            <a:extLst>
              <a:ext uri="{FF2B5EF4-FFF2-40B4-BE49-F238E27FC236}">
                <a16:creationId xmlns:a16="http://schemas.microsoft.com/office/drawing/2014/main" id="{5991BC01-6E32-4F08-87E2-75D9A7E57D8F}"/>
              </a:ext>
            </a:extLst>
          </p:cNvPr>
          <p:cNvSpPr txBox="1"/>
          <p:nvPr/>
        </p:nvSpPr>
        <p:spPr>
          <a:xfrm>
            <a:off x="488605" y="1166842"/>
            <a:ext cx="8712968" cy="4401205"/>
          </a:xfrm>
          <a:prstGeom prst="rect">
            <a:avLst/>
          </a:prstGeom>
          <a:noFill/>
        </p:spPr>
        <p:txBody>
          <a:bodyPr wrap="square">
            <a:spAutoFit/>
          </a:bodyPr>
          <a:lstStyle/>
          <a:p>
            <a:pPr marL="342900" indent="-342900">
              <a:buFont typeface="Wingdings" pitchFamily="2" charset="2"/>
              <a:buChar char="Ø"/>
            </a:pPr>
            <a:r>
              <a:rPr lang="en-US" sz="2800" b="0" dirty="0">
                <a:latin typeface="Times New Roman" pitchFamily="18" charset="0"/>
                <a:cs typeface="Times New Roman" pitchFamily="18" charset="0"/>
              </a:rPr>
              <a:t>X-rays are electromagnetic radiations like light.</a:t>
            </a:r>
          </a:p>
          <a:p>
            <a:pPr marL="342900" indent="-342900">
              <a:buFont typeface="Wingdings" pitchFamily="2" charset="2"/>
              <a:buChar char="Ø"/>
            </a:pPr>
            <a:r>
              <a:rPr lang="en-US" sz="2800" b="0" dirty="0">
                <a:latin typeface="Times New Roman" pitchFamily="18" charset="0"/>
                <a:cs typeface="Times New Roman" pitchFamily="18" charset="0"/>
              </a:rPr>
              <a:t>They possess reflection, refraction, diffraction, and interference.</a:t>
            </a:r>
          </a:p>
          <a:p>
            <a:pPr marL="342900" indent="-342900">
              <a:buFont typeface="Wingdings" pitchFamily="2" charset="2"/>
              <a:buChar char="Ø"/>
            </a:pPr>
            <a:r>
              <a:rPr lang="en-US" sz="2800" b="0" dirty="0">
                <a:latin typeface="Times New Roman" pitchFamily="18" charset="0"/>
                <a:cs typeface="Times New Roman" pitchFamily="18" charset="0"/>
              </a:rPr>
              <a:t>Have very short range of wavelength, lying between 0.01 Å and 10 Å.</a:t>
            </a:r>
          </a:p>
          <a:p>
            <a:pPr marL="342900" indent="-342900">
              <a:buFont typeface="Wingdings" pitchFamily="2" charset="2"/>
              <a:buChar char="Ø"/>
            </a:pPr>
            <a:r>
              <a:rPr lang="en-US" sz="2800" b="0" dirty="0">
                <a:latin typeface="Times New Roman" pitchFamily="18" charset="0"/>
                <a:cs typeface="Times New Roman" pitchFamily="18" charset="0"/>
              </a:rPr>
              <a:t>They are not deviated by either electric or magnetic field.</a:t>
            </a:r>
          </a:p>
          <a:p>
            <a:pPr marL="342900" indent="-342900">
              <a:buFont typeface="Wingdings" pitchFamily="2" charset="2"/>
              <a:buChar char="Ø"/>
            </a:pPr>
            <a:r>
              <a:rPr lang="en-US" sz="2800" b="0" dirty="0">
                <a:latin typeface="Times New Roman" pitchFamily="18" charset="0"/>
                <a:cs typeface="Times New Roman" pitchFamily="18" charset="0"/>
              </a:rPr>
              <a:t>Ionize the gas through which they pass.</a:t>
            </a:r>
          </a:p>
          <a:p>
            <a:pPr marL="342900" indent="-342900">
              <a:buFont typeface="Wingdings" pitchFamily="2" charset="2"/>
              <a:buChar char="Ø"/>
            </a:pPr>
            <a:r>
              <a:rPr lang="en-US" sz="2800" b="0" dirty="0">
                <a:latin typeface="Times New Roman" pitchFamily="18" charset="0"/>
                <a:cs typeface="Times New Roman" pitchFamily="18" charset="0"/>
              </a:rPr>
              <a:t>Penetrate the solid materials. </a:t>
            </a:r>
          </a:p>
          <a:p>
            <a:pPr marL="342900" indent="-342900">
              <a:buFont typeface="Wingdings" pitchFamily="2" charset="2"/>
              <a:buChar char="Ø"/>
            </a:pPr>
            <a:r>
              <a:rPr lang="en-US" sz="2800" b="0" dirty="0">
                <a:latin typeface="Times New Roman" pitchFamily="18" charset="0"/>
                <a:cs typeface="Times New Roman" pitchFamily="18" charset="0"/>
              </a:rPr>
              <a:t>Affect photographic plate.</a:t>
            </a:r>
          </a:p>
          <a:p>
            <a:pPr marL="342900" indent="-342900">
              <a:buFont typeface="Wingdings" pitchFamily="2" charset="2"/>
              <a:buChar char="Ø"/>
            </a:pPr>
            <a:r>
              <a:rPr lang="en-US" sz="2800" b="0" dirty="0">
                <a:latin typeface="Times New Roman" pitchFamily="18" charset="0"/>
                <a:cs typeface="Times New Roman" pitchFamily="18" charset="0"/>
              </a:rPr>
              <a:t>Cause fluorescence.</a:t>
            </a:r>
          </a:p>
        </p:txBody>
      </p:sp>
    </p:spTree>
    <p:extLst>
      <p:ext uri="{BB962C8B-B14F-4D97-AF65-F5344CB8AC3E}">
        <p14:creationId xmlns:p14="http://schemas.microsoft.com/office/powerpoint/2010/main" val="4284243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219200"/>
            <a:ext cx="8439472" cy="4493538"/>
          </a:xfrm>
          <a:prstGeom prst="rect">
            <a:avLst/>
          </a:prstGeom>
          <a:noFill/>
        </p:spPr>
        <p:txBody>
          <a:bodyPr wrap="square" rtlCol="0">
            <a:spAutoFit/>
          </a:bodyPr>
          <a:lstStyle/>
          <a:p>
            <a:pPr marL="342900" indent="-342900" algn="just">
              <a:buFont typeface="Wingdings" panose="05000000000000000000" pitchFamily="2" charset="2"/>
              <a:buChar char="Ø"/>
            </a:pPr>
            <a:r>
              <a:rPr lang="en-US" b="0" dirty="0">
                <a:latin typeface="Times New Roman" pitchFamily="18" charset="0"/>
              </a:rPr>
              <a:t> Compton effect gives direct and conclusive evidence in support of the particle nature of electromagnetic radiations. </a:t>
            </a:r>
          </a:p>
          <a:p>
            <a:pPr marL="342900" indent="-342900" algn="just">
              <a:buFont typeface="Wingdings" panose="05000000000000000000" pitchFamily="2" charset="2"/>
              <a:buChar char="Ø"/>
            </a:pPr>
            <a:endParaRPr lang="en-US" b="0" dirty="0">
              <a:latin typeface="Times New Roman" pitchFamily="18" charset="0"/>
            </a:endParaRPr>
          </a:p>
          <a:p>
            <a:pPr marL="342900" indent="-342900" algn="just">
              <a:buFont typeface="Wingdings" panose="05000000000000000000" pitchFamily="2" charset="2"/>
              <a:buChar char="Ø"/>
            </a:pPr>
            <a:r>
              <a:rPr lang="en-US" b="0" i="1" dirty="0">
                <a:latin typeface="Times New Roman" pitchFamily="18" charset="0"/>
              </a:rPr>
              <a:t> When a monochromatic beam of X-rays (or the electromagnetic radiations of short wavelength) of wavelength </a:t>
            </a:r>
            <a:r>
              <a:rPr lang="el-GR" b="0" i="1" dirty="0">
                <a:latin typeface="Times New Roman" pitchFamily="18" charset="0"/>
                <a:cs typeface="Times New Roman"/>
              </a:rPr>
              <a:t>λ</a:t>
            </a:r>
            <a:r>
              <a:rPr lang="en-US" b="0" i="1" dirty="0">
                <a:latin typeface="Times New Roman" pitchFamily="18" charset="0"/>
              </a:rPr>
              <a:t> is allowed to incident on scattering material, the scattered beam contains radiations of longer wavelength </a:t>
            </a:r>
            <a:r>
              <a:rPr lang="el-GR" b="0" i="1" dirty="0">
                <a:latin typeface="Times New Roman" pitchFamily="18" charset="0"/>
                <a:cs typeface="Times New Roman"/>
              </a:rPr>
              <a:t>λ</a:t>
            </a:r>
            <a:r>
              <a:rPr lang="en-US" b="0" i="1" dirty="0">
                <a:latin typeface="Times New Roman" pitchFamily="18" charset="0"/>
              </a:rPr>
              <a:t>′ in addition to the radiations of incident wavelength </a:t>
            </a:r>
            <a:r>
              <a:rPr lang="el-GR" b="0" i="1" dirty="0">
                <a:latin typeface="Times New Roman" pitchFamily="18" charset="0"/>
                <a:cs typeface="Times New Roman"/>
              </a:rPr>
              <a:t>λ</a:t>
            </a:r>
            <a:r>
              <a:rPr lang="en-US" b="0" i="1" dirty="0">
                <a:latin typeface="Times New Roman" pitchFamily="18" charset="0"/>
              </a:rPr>
              <a:t>.</a:t>
            </a:r>
          </a:p>
          <a:p>
            <a:pPr marL="342900" indent="-342900" algn="just">
              <a:buFont typeface="Wingdings" panose="05000000000000000000" pitchFamily="2" charset="2"/>
              <a:buChar char="Ø"/>
            </a:pPr>
            <a:endParaRPr lang="en-US" b="0" i="1" dirty="0">
              <a:latin typeface="Times New Roman" pitchFamily="18" charset="0"/>
            </a:endParaRPr>
          </a:p>
          <a:p>
            <a:pPr marL="342900" indent="-342900" algn="just">
              <a:buFont typeface="Wingdings" panose="05000000000000000000" pitchFamily="2" charset="2"/>
              <a:buChar char="Ø"/>
            </a:pPr>
            <a:r>
              <a:rPr lang="en-US" b="0" i="1" dirty="0">
                <a:latin typeface="Times New Roman" pitchFamily="18" charset="0"/>
              </a:rPr>
              <a:t> The difference between </a:t>
            </a:r>
            <a:r>
              <a:rPr lang="el-GR" b="0" i="1" dirty="0">
                <a:latin typeface="Times New Roman" pitchFamily="18" charset="0"/>
                <a:cs typeface="Times New Roman"/>
              </a:rPr>
              <a:t>λ</a:t>
            </a:r>
            <a:r>
              <a:rPr lang="en-US" b="0" i="1" dirty="0">
                <a:latin typeface="Times New Roman" pitchFamily="18" charset="0"/>
              </a:rPr>
              <a:t>′ and </a:t>
            </a:r>
            <a:r>
              <a:rPr lang="el-GR" b="0" i="1" dirty="0">
                <a:latin typeface="Times New Roman" pitchFamily="18" charset="0"/>
                <a:cs typeface="Times New Roman"/>
              </a:rPr>
              <a:t>λ</a:t>
            </a:r>
            <a:r>
              <a:rPr lang="en-US" b="0" i="1" dirty="0">
                <a:latin typeface="Times New Roman" pitchFamily="18" charset="0"/>
              </a:rPr>
              <a:t>, i.e., </a:t>
            </a:r>
            <a:r>
              <a:rPr lang="el-GR" b="0" i="1" dirty="0">
                <a:latin typeface="Times New Roman" pitchFamily="18" charset="0"/>
                <a:cs typeface="Times New Roman"/>
              </a:rPr>
              <a:t>λ</a:t>
            </a:r>
            <a:r>
              <a:rPr lang="en-US" b="0" i="1" dirty="0">
                <a:latin typeface="Times New Roman" pitchFamily="18" charset="0"/>
              </a:rPr>
              <a:t>′ – </a:t>
            </a:r>
            <a:r>
              <a:rPr lang="el-GR" b="0" i="1" dirty="0">
                <a:latin typeface="Times New Roman" pitchFamily="18" charset="0"/>
                <a:cs typeface="Times New Roman"/>
              </a:rPr>
              <a:t>λ</a:t>
            </a:r>
            <a:r>
              <a:rPr lang="en-US" b="0" i="1" dirty="0">
                <a:latin typeface="Times New Roman" pitchFamily="18" charset="0"/>
              </a:rPr>
              <a:t>, is known as Compton shift, and this effect is called Compton effect.</a:t>
            </a:r>
          </a:p>
          <a:p>
            <a:pPr algn="just"/>
            <a:endParaRPr lang="en-US" sz="2200" i="1" dirty="0">
              <a:latin typeface="Times New Roman" pitchFamily="18" charset="0"/>
            </a:endParaRPr>
          </a:p>
        </p:txBody>
      </p:sp>
      <p:sp>
        <p:nvSpPr>
          <p:cNvPr id="4" name="TextBox 3">
            <a:extLst>
              <a:ext uri="{FF2B5EF4-FFF2-40B4-BE49-F238E27FC236}">
                <a16:creationId xmlns:a16="http://schemas.microsoft.com/office/drawing/2014/main" id="{61CEBF28-D235-4F5C-B4BC-8F9B1771416F}"/>
              </a:ext>
            </a:extLst>
          </p:cNvPr>
          <p:cNvSpPr txBox="1"/>
          <p:nvPr/>
        </p:nvSpPr>
        <p:spPr>
          <a:xfrm>
            <a:off x="2282687" y="404664"/>
            <a:ext cx="4578626" cy="492443"/>
          </a:xfrm>
          <a:prstGeom prst="rect">
            <a:avLst/>
          </a:prstGeom>
          <a:noFill/>
        </p:spPr>
        <p:txBody>
          <a:bodyPr wrap="square">
            <a:spAutoFit/>
          </a:bodyPr>
          <a:lstStyle/>
          <a:p>
            <a:pPr algn="ctr"/>
            <a:r>
              <a:rPr lang="en-US" sz="2600" b="1" i="1" dirty="0">
                <a:latin typeface="Times New Roman" pitchFamily="18" charset="0"/>
              </a:rPr>
              <a:t>COMPTON EFFECT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54142" y="476672"/>
            <a:ext cx="4064318" cy="461665"/>
          </a:xfrm>
          <a:prstGeom prst="rect">
            <a:avLst/>
          </a:prstGeom>
          <a:noFill/>
        </p:spPr>
        <p:txBody>
          <a:bodyPr wrap="none" rtlCol="0">
            <a:spAutoFit/>
          </a:bodyPr>
          <a:lstStyle/>
          <a:p>
            <a:r>
              <a:rPr lang="en-US" sz="2400" b="1" dirty="0">
                <a:latin typeface="Times New Roman" pitchFamily="18" charset="0"/>
                <a:cs typeface="Times New Roman" pitchFamily="18" charset="0"/>
              </a:rPr>
              <a:t>DIFFRACTION OF X-RAYS</a:t>
            </a:r>
            <a:endParaRPr lang="en-US" sz="2400" dirty="0">
              <a:latin typeface="Times New Roman" pitchFamily="18" charset="0"/>
              <a:cs typeface="Times New Roman" pitchFamily="18" charset="0"/>
            </a:endParaRPr>
          </a:p>
        </p:txBody>
      </p:sp>
      <p:sp>
        <p:nvSpPr>
          <p:cNvPr id="4" name="TextBox 3"/>
          <p:cNvSpPr txBox="1"/>
          <p:nvPr/>
        </p:nvSpPr>
        <p:spPr>
          <a:xfrm>
            <a:off x="323528" y="1052736"/>
            <a:ext cx="8712968" cy="4493538"/>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dirty="0">
                <a:latin typeface="Times New Roman" pitchFamily="18" charset="0"/>
                <a:cs typeface="Times New Roman" pitchFamily="18" charset="0"/>
              </a:rPr>
              <a:t> </a:t>
            </a:r>
            <a:r>
              <a:rPr lang="en-US" sz="2200" b="0" dirty="0">
                <a:latin typeface="Times New Roman" pitchFamily="18" charset="0"/>
                <a:cs typeface="Times New Roman" pitchFamily="18" charset="0"/>
              </a:rPr>
              <a:t>For testing the wave nature of X-rays, scientists tried to obtain the diffraction pattern of X-rays. </a:t>
            </a:r>
          </a:p>
          <a:p>
            <a:pPr marL="342900" indent="-342900" algn="just">
              <a:buFont typeface="Wingdings" panose="05000000000000000000" pitchFamily="2" charset="2"/>
              <a:buChar char="Ø"/>
            </a:pPr>
            <a:endParaRPr lang="en-US" sz="2200" b="0" dirty="0">
              <a:latin typeface="Times New Roman" pitchFamily="18" charset="0"/>
              <a:cs typeface="Times New Roman" pitchFamily="18" charset="0"/>
            </a:endParaRPr>
          </a:p>
          <a:p>
            <a:pPr marL="342900" indent="-342900" algn="just">
              <a:buFont typeface="Wingdings" panose="05000000000000000000" pitchFamily="2" charset="2"/>
              <a:buChar char="Ø"/>
            </a:pPr>
            <a:r>
              <a:rPr lang="en-US" sz="2200" b="0" dirty="0">
                <a:latin typeface="Times New Roman" pitchFamily="18" charset="0"/>
                <a:cs typeface="Times New Roman" pitchFamily="18" charset="0"/>
              </a:rPr>
              <a:t> But due to short wavelength of X-rays, man-made transmission gratings is</a:t>
            </a:r>
          </a:p>
          <a:p>
            <a:pPr algn="just"/>
            <a:r>
              <a:rPr lang="en-US" sz="2200" b="0" dirty="0">
                <a:latin typeface="Times New Roman" pitchFamily="18" charset="0"/>
                <a:cs typeface="Times New Roman" pitchFamily="18" charset="0"/>
              </a:rPr>
              <a:t>      practically impossible. </a:t>
            </a:r>
          </a:p>
          <a:p>
            <a:pPr marL="342900" indent="-342900" algn="just">
              <a:buFont typeface="Wingdings" panose="05000000000000000000" pitchFamily="2" charset="2"/>
              <a:buChar char="Ø"/>
            </a:pPr>
            <a:endParaRPr lang="en-US" sz="2200" b="0" dirty="0">
              <a:latin typeface="Times New Roman" pitchFamily="18" charset="0"/>
              <a:cs typeface="Times New Roman" pitchFamily="18" charset="0"/>
            </a:endParaRPr>
          </a:p>
          <a:p>
            <a:pPr marL="342900" indent="-342900" algn="just">
              <a:buFont typeface="Wingdings" panose="05000000000000000000" pitchFamily="2" charset="2"/>
              <a:buChar char="Ø"/>
            </a:pPr>
            <a:r>
              <a:rPr lang="en-US" sz="2200" b="0" dirty="0">
                <a:latin typeface="Times New Roman" pitchFamily="18" charset="0"/>
                <a:cs typeface="Times New Roman" pitchFamily="18" charset="0"/>
              </a:rPr>
              <a:t> The diffraction pattern of a wave is obtained only if the aperture is of the order of the wavelength of the diffracting wave. </a:t>
            </a:r>
          </a:p>
          <a:p>
            <a:pPr marL="342900" indent="-342900" algn="just">
              <a:buFont typeface="Wingdings" panose="05000000000000000000" pitchFamily="2" charset="2"/>
              <a:buChar char="Ø"/>
            </a:pPr>
            <a:endParaRPr lang="en-US" sz="2200" b="0" dirty="0">
              <a:latin typeface="Times New Roman" pitchFamily="18" charset="0"/>
              <a:cs typeface="Times New Roman" pitchFamily="18" charset="0"/>
            </a:endParaRPr>
          </a:p>
          <a:p>
            <a:pPr marL="342900" indent="-342900" algn="just">
              <a:buFont typeface="Wingdings" panose="05000000000000000000" pitchFamily="2" charset="2"/>
              <a:buChar char="Ø"/>
            </a:pPr>
            <a:r>
              <a:rPr lang="en-US" sz="2200" b="0" dirty="0">
                <a:latin typeface="Times New Roman" pitchFamily="18" charset="0"/>
                <a:cs typeface="Times New Roman" pitchFamily="18" charset="0"/>
              </a:rPr>
              <a:t> Therefore, transmission gratings having 40 million lines/cm are required for diffracting X-rays. Thus, natural crystals can be used as grating for diffraction of X-rays.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835696" y="2837808"/>
            <a:ext cx="5708104" cy="3124076"/>
          </a:xfrm>
          <a:prstGeom prst="rect">
            <a:avLst/>
          </a:prstGeom>
          <a:noFill/>
          <a:ln w="9525">
            <a:noFill/>
            <a:miter lim="800000"/>
            <a:headEnd/>
            <a:tailEnd/>
          </a:ln>
          <a:effectLst/>
        </p:spPr>
      </p:pic>
      <p:sp>
        <p:nvSpPr>
          <p:cNvPr id="3" name="TextBox 2"/>
          <p:cNvSpPr txBox="1"/>
          <p:nvPr/>
        </p:nvSpPr>
        <p:spPr>
          <a:xfrm>
            <a:off x="3124200" y="5867400"/>
            <a:ext cx="3255186" cy="707886"/>
          </a:xfrm>
          <a:prstGeom prst="rect">
            <a:avLst/>
          </a:prstGeom>
          <a:noFill/>
        </p:spPr>
        <p:txBody>
          <a:bodyPr wrap="none" rtlCol="0">
            <a:spAutoFit/>
          </a:bodyPr>
          <a:lstStyle/>
          <a:p>
            <a:endParaRPr lang="en-US" dirty="0"/>
          </a:p>
          <a:p>
            <a:pPr algn="ctr"/>
            <a:r>
              <a:rPr lang="en-US" sz="2200" b="1" dirty="0">
                <a:latin typeface="Times New Roman" pitchFamily="18" charset="0"/>
              </a:rPr>
              <a:t>Fig 2: Laue’s Experiment</a:t>
            </a:r>
          </a:p>
        </p:txBody>
      </p:sp>
      <p:sp>
        <p:nvSpPr>
          <p:cNvPr id="4" name="TextBox 3"/>
          <p:cNvSpPr txBox="1"/>
          <p:nvPr/>
        </p:nvSpPr>
        <p:spPr>
          <a:xfrm>
            <a:off x="1259632" y="452735"/>
            <a:ext cx="6710363" cy="461665"/>
          </a:xfrm>
          <a:prstGeom prst="rect">
            <a:avLst/>
          </a:prstGeom>
          <a:noFill/>
        </p:spPr>
        <p:txBody>
          <a:bodyPr wrap="none" rtlCol="0">
            <a:spAutoFit/>
          </a:bodyPr>
          <a:lstStyle/>
          <a:p>
            <a:r>
              <a:rPr lang="en-US" sz="2400" b="1" dirty="0">
                <a:latin typeface="Times New Roman" pitchFamily="18" charset="0"/>
                <a:cs typeface="Times New Roman" pitchFamily="18" charset="0"/>
              </a:rPr>
              <a:t>LAUE’S EXPERIMENTAL DEMONSTRATION</a:t>
            </a:r>
          </a:p>
        </p:txBody>
      </p:sp>
      <p:sp>
        <p:nvSpPr>
          <p:cNvPr id="6" name="TextBox 5"/>
          <p:cNvSpPr txBox="1"/>
          <p:nvPr/>
        </p:nvSpPr>
        <p:spPr>
          <a:xfrm>
            <a:off x="179793" y="1052736"/>
            <a:ext cx="8712687" cy="1908215"/>
          </a:xfrm>
          <a:prstGeom prst="rect">
            <a:avLst/>
          </a:prstGeom>
          <a:noFill/>
        </p:spPr>
        <p:txBody>
          <a:bodyPr wrap="square" rtlCol="0">
            <a:spAutoFit/>
          </a:bodyPr>
          <a:lstStyle/>
          <a:p>
            <a:pPr marL="342900" indent="-342900" algn="just">
              <a:buFont typeface="Wingdings" panose="05000000000000000000" pitchFamily="2" charset="2"/>
              <a:buChar char="Ø"/>
            </a:pPr>
            <a:r>
              <a:rPr lang="en-US" b="0" dirty="0">
                <a:latin typeface="Times New Roman" pitchFamily="18" charset="0"/>
              </a:rPr>
              <a:t>Laue obtained diffraction pattern of X-rays passing through a three-dimensional </a:t>
            </a:r>
          </a:p>
          <a:p>
            <a:pPr marL="342900" indent="-342900" algn="just">
              <a:buFont typeface="Wingdings" panose="05000000000000000000" pitchFamily="2" charset="2"/>
              <a:buChar char="Ø"/>
            </a:pPr>
            <a:r>
              <a:rPr lang="en-US" b="0" dirty="0">
                <a:latin typeface="Times New Roman" pitchFamily="18" charset="0"/>
              </a:rPr>
              <a:t>crystal grating. The experimental arrangement of Laue’s demonstration is shown in figure.</a:t>
            </a:r>
          </a:p>
          <a:p>
            <a:pPr algn="just"/>
            <a:endParaRPr lang="en-US" sz="2200" dirty="0">
              <a:latin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548680"/>
            <a:ext cx="8610600" cy="5570756"/>
          </a:xfrm>
          <a:prstGeom prst="rect">
            <a:avLst/>
          </a:prstGeom>
          <a:noFill/>
        </p:spPr>
        <p:txBody>
          <a:bodyPr wrap="square" rtlCol="0">
            <a:spAutoFit/>
          </a:bodyPr>
          <a:lstStyle/>
          <a:p>
            <a:endParaRPr lang="en-US" sz="2200" dirty="0">
              <a:latin typeface="Times New Roman" pitchFamily="18" charset="0"/>
              <a:cs typeface="Times New Roman" pitchFamily="18" charset="0"/>
            </a:endParaRPr>
          </a:p>
          <a:p>
            <a:pPr marL="342900" indent="-342900" algn="just">
              <a:buFont typeface="Wingdings" panose="05000000000000000000" pitchFamily="2" charset="2"/>
              <a:buChar char="Ø"/>
            </a:pPr>
            <a:r>
              <a:rPr lang="en-US" sz="2200" dirty="0">
                <a:latin typeface="Times New Roman" pitchFamily="18" charset="0"/>
                <a:cs typeface="Times New Roman" pitchFamily="18" charset="0"/>
              </a:rPr>
              <a:t> </a:t>
            </a:r>
            <a:r>
              <a:rPr lang="en-US" b="0" dirty="0">
                <a:latin typeface="Times New Roman" pitchFamily="18" charset="0"/>
                <a:cs typeface="Times New Roman" pitchFamily="18" charset="0"/>
              </a:rPr>
              <a:t>Diffraction pattern is obtained at photographic plate. This pattern consists </a:t>
            </a:r>
          </a:p>
          <a:p>
            <a:pPr marL="342900" indent="-342900" algn="just">
              <a:buFont typeface="Wingdings" panose="05000000000000000000" pitchFamily="2" charset="2"/>
              <a:buChar char="Ø"/>
            </a:pPr>
            <a:r>
              <a:rPr lang="en-US" b="0" dirty="0">
                <a:latin typeface="Times New Roman" pitchFamily="18" charset="0"/>
                <a:cs typeface="Times New Roman" pitchFamily="18" charset="0"/>
              </a:rPr>
              <a:t>of a central spot, surrounded by a series of fainter spots in a definite pattern. </a:t>
            </a:r>
          </a:p>
          <a:p>
            <a:pPr marL="342900" indent="-342900" algn="just">
              <a:buFont typeface="Wingdings" panose="05000000000000000000" pitchFamily="2" charset="2"/>
              <a:buChar char="Ø"/>
            </a:pPr>
            <a:endParaRPr lang="en-US" b="0" dirty="0">
              <a:latin typeface="Times New Roman" pitchFamily="18" charset="0"/>
              <a:cs typeface="Times New Roman" pitchFamily="18" charset="0"/>
            </a:endParaRPr>
          </a:p>
          <a:p>
            <a:pPr marL="342900" indent="-342900" algn="just">
              <a:buFont typeface="Wingdings" panose="05000000000000000000" pitchFamily="2" charset="2"/>
              <a:buChar char="Ø"/>
            </a:pPr>
            <a:r>
              <a:rPr lang="en-US" b="0" dirty="0">
                <a:latin typeface="Times New Roman" pitchFamily="18" charset="0"/>
                <a:cs typeface="Times New Roman" pitchFamily="18" charset="0"/>
              </a:rPr>
              <a:t> The symmetrical pattern of spots is called </a:t>
            </a:r>
            <a:r>
              <a:rPr lang="en-US" b="0" i="1" dirty="0">
                <a:latin typeface="Times New Roman" pitchFamily="18" charset="0"/>
                <a:cs typeface="Times New Roman" pitchFamily="18" charset="0"/>
              </a:rPr>
              <a:t>Laue’s pattern or Laue’s spots.</a:t>
            </a:r>
          </a:p>
          <a:p>
            <a:pPr marL="342900" indent="-342900" algn="just">
              <a:buFont typeface="Wingdings" panose="05000000000000000000" pitchFamily="2" charset="2"/>
              <a:buChar char="Ø"/>
            </a:pPr>
            <a:endParaRPr lang="en-US" b="0" i="1" dirty="0">
              <a:latin typeface="Times New Roman" pitchFamily="18" charset="0"/>
              <a:cs typeface="Times New Roman" pitchFamily="18" charset="0"/>
            </a:endParaRPr>
          </a:p>
          <a:p>
            <a:pPr marL="342900" indent="-342900" algn="just">
              <a:buFont typeface="Wingdings" panose="05000000000000000000" pitchFamily="2" charset="2"/>
              <a:buChar char="Ø"/>
            </a:pPr>
            <a:r>
              <a:rPr lang="en-US" b="0" dirty="0">
                <a:latin typeface="Times New Roman" pitchFamily="18" charset="0"/>
                <a:cs typeface="Times New Roman" pitchFamily="18" charset="0"/>
              </a:rPr>
              <a:t> Laue’s spots prove that X-rays are electromagnetic waves. </a:t>
            </a:r>
          </a:p>
          <a:p>
            <a:pPr marL="342900" indent="-342900" algn="just">
              <a:buFont typeface="Wingdings" panose="05000000000000000000" pitchFamily="2" charset="2"/>
              <a:buChar char="Ø"/>
            </a:pPr>
            <a:endParaRPr lang="en-US" b="0" dirty="0">
              <a:latin typeface="Times New Roman" pitchFamily="18" charset="0"/>
              <a:cs typeface="Times New Roman" pitchFamily="18" charset="0"/>
            </a:endParaRPr>
          </a:p>
          <a:p>
            <a:pPr marL="342900" indent="-342900" algn="just">
              <a:buFont typeface="Wingdings" panose="05000000000000000000" pitchFamily="2" charset="2"/>
              <a:buChar char="Ø"/>
            </a:pPr>
            <a:r>
              <a:rPr lang="en-US" b="0" dirty="0">
                <a:latin typeface="Times New Roman" pitchFamily="18" charset="0"/>
                <a:cs typeface="Times New Roman" pitchFamily="18" charset="0"/>
              </a:rPr>
              <a:t>Laue’s experiment established the following two important facts: </a:t>
            </a:r>
          </a:p>
          <a:p>
            <a:pPr marL="342900" indent="-342900" algn="just">
              <a:buFont typeface="Wingdings" panose="05000000000000000000" pitchFamily="2" charset="2"/>
              <a:buChar char="Ø"/>
            </a:pPr>
            <a:r>
              <a:rPr lang="en-US" b="0" dirty="0">
                <a:latin typeface="Times New Roman" pitchFamily="18" charset="0"/>
                <a:cs typeface="Times New Roman" pitchFamily="18" charset="0"/>
              </a:rPr>
              <a:t>(i) X-rays are electromagnetic waves of short wavelength. </a:t>
            </a:r>
          </a:p>
          <a:p>
            <a:pPr marL="342900" indent="-342900" algn="just">
              <a:buFont typeface="Wingdings" panose="05000000000000000000" pitchFamily="2" charset="2"/>
              <a:buChar char="Ø"/>
            </a:pPr>
            <a:r>
              <a:rPr lang="en-US" b="0" dirty="0">
                <a:latin typeface="Times New Roman" pitchFamily="18" charset="0"/>
                <a:cs typeface="Times New Roman" pitchFamily="18" charset="0"/>
              </a:rPr>
              <a:t>(ii) In crystals, atoms are arranged in a three-dimensional lattice.</a:t>
            </a:r>
          </a:p>
          <a:p>
            <a:endParaRPr lang="en-US" sz="22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1520785"/>
            <a:ext cx="8458200" cy="3816429"/>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dirty="0">
                <a:latin typeface="Times New Roman" pitchFamily="18" charset="0"/>
              </a:rPr>
              <a:t> </a:t>
            </a:r>
            <a:r>
              <a:rPr lang="en-US" sz="2200" b="0" dirty="0">
                <a:latin typeface="Times New Roman" pitchFamily="18" charset="0"/>
              </a:rPr>
              <a:t>Bragg considered that a crystal is made up of a number of parallel planes on which atoms are arranged in a regular fashion. </a:t>
            </a:r>
          </a:p>
          <a:p>
            <a:pPr marL="342900" indent="-342900" algn="just">
              <a:buFont typeface="Wingdings" panose="05000000000000000000" pitchFamily="2" charset="2"/>
              <a:buChar char="Ø"/>
            </a:pPr>
            <a:endParaRPr lang="en-US" sz="2200" b="0" dirty="0">
              <a:latin typeface="Times New Roman" pitchFamily="18" charset="0"/>
            </a:endParaRPr>
          </a:p>
          <a:p>
            <a:pPr marL="342900" indent="-342900" algn="just">
              <a:buFont typeface="Wingdings" panose="05000000000000000000" pitchFamily="2" charset="2"/>
              <a:buChar char="Ø"/>
            </a:pPr>
            <a:r>
              <a:rPr lang="en-US" sz="2200" b="0" dirty="0">
                <a:latin typeface="Times New Roman" pitchFamily="18" charset="0"/>
              </a:rPr>
              <a:t> When X-rays are allowed to fall on the crystal, reflections from different planes take place. These reflected rays interfere and produce diffraction pattern. </a:t>
            </a:r>
          </a:p>
          <a:p>
            <a:pPr marL="342900" indent="-342900" algn="just">
              <a:buFont typeface="Wingdings" panose="05000000000000000000" pitchFamily="2" charset="2"/>
              <a:buChar char="Ø"/>
            </a:pPr>
            <a:endParaRPr lang="en-US" sz="2200" b="0" dirty="0">
              <a:latin typeface="Times New Roman" pitchFamily="18" charset="0"/>
            </a:endParaRPr>
          </a:p>
          <a:p>
            <a:pPr marL="342900" indent="-342900" algn="just">
              <a:buFont typeface="Wingdings" panose="05000000000000000000" pitchFamily="2" charset="2"/>
              <a:buChar char="Ø"/>
            </a:pPr>
            <a:r>
              <a:rPr lang="en-US" sz="2200" b="0" dirty="0">
                <a:latin typeface="Times New Roman" pitchFamily="18" charset="0"/>
              </a:rPr>
              <a:t> Let us consider a narrow beam of X-rays of wavelength </a:t>
            </a:r>
            <a:r>
              <a:rPr lang="en-US" sz="2200" b="0" i="1" dirty="0">
                <a:latin typeface="Times New Roman" pitchFamily="18" charset="0"/>
                <a:cs typeface="Times New Roman"/>
              </a:rPr>
              <a:t>λ</a:t>
            </a:r>
            <a:r>
              <a:rPr lang="en-US" sz="2200" b="0" i="1" dirty="0">
                <a:latin typeface="Times New Roman" pitchFamily="18" charset="0"/>
              </a:rPr>
              <a:t>. It is allowed to incident on a crystal of parallel lattice planes having inter-atomic (lattice planes) separation of d. Let us assume the glancing angle to be </a:t>
            </a:r>
            <a:r>
              <a:rPr lang="el-GR" sz="2200" b="0" i="1" dirty="0">
                <a:latin typeface="Times New Roman" pitchFamily="18" charset="0"/>
                <a:cs typeface="Times New Roman"/>
              </a:rPr>
              <a:t>θ</a:t>
            </a:r>
            <a:r>
              <a:rPr lang="en-US" sz="2200" b="0" i="1" dirty="0">
                <a:latin typeface="Times New Roman" pitchFamily="18" charset="0"/>
              </a:rPr>
              <a:t>. </a:t>
            </a:r>
            <a:endParaRPr lang="en-US" dirty="0"/>
          </a:p>
        </p:txBody>
      </p:sp>
      <p:sp>
        <p:nvSpPr>
          <p:cNvPr id="4" name="TextBox 3">
            <a:extLst>
              <a:ext uri="{FF2B5EF4-FFF2-40B4-BE49-F238E27FC236}">
                <a16:creationId xmlns:a16="http://schemas.microsoft.com/office/drawing/2014/main" id="{E8AEDA17-FDD9-402C-90C9-82AA66FD9B22}"/>
              </a:ext>
            </a:extLst>
          </p:cNvPr>
          <p:cNvSpPr txBox="1"/>
          <p:nvPr/>
        </p:nvSpPr>
        <p:spPr>
          <a:xfrm>
            <a:off x="2407890" y="476672"/>
            <a:ext cx="4577508" cy="461665"/>
          </a:xfrm>
          <a:prstGeom prst="rect">
            <a:avLst/>
          </a:prstGeom>
          <a:noFill/>
        </p:spPr>
        <p:txBody>
          <a:bodyPr wrap="square">
            <a:spAutoFit/>
          </a:bodyPr>
          <a:lstStyle/>
          <a:p>
            <a:pPr algn="ctr"/>
            <a:r>
              <a:rPr lang="en-US" sz="2400" b="1" dirty="0">
                <a:latin typeface="Times New Roman" pitchFamily="18" charset="0"/>
              </a:rPr>
              <a:t>BRAGG’S LAW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952625" y="2836960"/>
            <a:ext cx="5139655" cy="2695185"/>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id="{8B7A166C-0EDF-4D13-A943-D857A5502A94}"/>
              </a:ext>
            </a:extLst>
          </p:cNvPr>
          <p:cNvSpPr txBox="1"/>
          <p:nvPr/>
        </p:nvSpPr>
        <p:spPr>
          <a:xfrm>
            <a:off x="971600" y="476672"/>
            <a:ext cx="8039620" cy="2308324"/>
          </a:xfrm>
          <a:prstGeom prst="rect">
            <a:avLst/>
          </a:prstGeom>
          <a:noFill/>
        </p:spPr>
        <p:txBody>
          <a:bodyPr wrap="square">
            <a:spAutoFit/>
          </a:bodyPr>
          <a:lstStyle/>
          <a:p>
            <a:pPr marL="342900" indent="-342900" algn="just">
              <a:buFont typeface="Wingdings" panose="05000000000000000000" pitchFamily="2" charset="2"/>
              <a:buChar char="Ø"/>
            </a:pPr>
            <a:r>
              <a:rPr lang="en-US" sz="2400" b="0" dirty="0">
                <a:latin typeface="Times New Roman" pitchFamily="18" charset="0"/>
              </a:rPr>
              <a:t>It is known that  incident rays are reflected from various parallel planes of atoms in the crystal.</a:t>
            </a:r>
          </a:p>
          <a:p>
            <a:pPr algn="just"/>
            <a:r>
              <a:rPr lang="en-US" sz="2400" b="0" dirty="0">
                <a:latin typeface="Times New Roman" pitchFamily="18" charset="0"/>
              </a:rPr>
              <a:t> </a:t>
            </a:r>
          </a:p>
          <a:p>
            <a:pPr marL="342900" indent="-342900" algn="just">
              <a:buFont typeface="Wingdings" panose="05000000000000000000" pitchFamily="2" charset="2"/>
              <a:buChar char="Ø"/>
            </a:pPr>
            <a:r>
              <a:rPr lang="en-US" sz="2400" b="0" dirty="0">
                <a:latin typeface="Times New Roman" pitchFamily="18" charset="0"/>
              </a:rPr>
              <a:t> The diffraction pattern of reflected radiation is observed only when reflections from various planes of atoms interfere constructively.</a:t>
            </a:r>
            <a:endParaRPr lang="en-US" sz="2400" dirty="0">
              <a:latin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5348" y="620688"/>
            <a:ext cx="8618652" cy="5170646"/>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dirty="0">
                <a:latin typeface="Times New Roman" pitchFamily="18" charset="0"/>
              </a:rPr>
              <a:t> </a:t>
            </a:r>
            <a:r>
              <a:rPr lang="en-US" sz="2200" b="0" dirty="0">
                <a:latin typeface="Times New Roman" pitchFamily="18" charset="0"/>
              </a:rPr>
              <a:t>Let us suppose that ray </a:t>
            </a:r>
            <a:r>
              <a:rPr lang="en-US" sz="2200" b="0" i="1" dirty="0">
                <a:latin typeface="Times New Roman" pitchFamily="18" charset="0"/>
              </a:rPr>
              <a:t>PA is reflected from atom A in the direction AR and ray QB is reflected from atom B in the direction BS. </a:t>
            </a:r>
          </a:p>
          <a:p>
            <a:pPr marL="342900" indent="-342900" algn="just">
              <a:buFont typeface="Wingdings" panose="05000000000000000000" pitchFamily="2" charset="2"/>
              <a:buChar char="Ø"/>
            </a:pPr>
            <a:r>
              <a:rPr lang="en-US" sz="2200" b="0" dirty="0">
                <a:latin typeface="Times New Roman" pitchFamily="18" charset="0"/>
              </a:rPr>
              <a:t> If the path difference between </a:t>
            </a:r>
            <a:r>
              <a:rPr lang="en-US" sz="2200" b="0" i="1" dirty="0">
                <a:latin typeface="Times New Roman" pitchFamily="18" charset="0"/>
              </a:rPr>
              <a:t>AR and BS satisfies the condition of     constructive interference, then a diffraction pattern will be observed. </a:t>
            </a:r>
          </a:p>
          <a:p>
            <a:pPr marL="342900" indent="-342900" algn="just">
              <a:buFont typeface="Wingdings" panose="05000000000000000000" pitchFamily="2" charset="2"/>
              <a:buChar char="Ø"/>
            </a:pPr>
            <a:r>
              <a:rPr lang="en-US" sz="2200" b="0" dirty="0">
                <a:latin typeface="Times New Roman" pitchFamily="18" charset="0"/>
              </a:rPr>
              <a:t> The path difference between the reflected rays </a:t>
            </a:r>
            <a:r>
              <a:rPr lang="en-US" sz="2200" b="0" i="1" dirty="0">
                <a:latin typeface="Times New Roman" pitchFamily="18" charset="0"/>
              </a:rPr>
              <a:t>AR and BS can be given as  (NB + BM).</a:t>
            </a:r>
          </a:p>
          <a:p>
            <a:pPr marL="342900" indent="-342900" algn="just">
              <a:buFont typeface="Wingdings" panose="05000000000000000000" pitchFamily="2" charset="2"/>
              <a:buChar char="Ø"/>
            </a:pPr>
            <a:r>
              <a:rPr lang="en-US" sz="2200" b="0" i="1" dirty="0">
                <a:latin typeface="Times New Roman" pitchFamily="18" charset="0"/>
              </a:rPr>
              <a:t>  From the fig.  NB = BM = d sin </a:t>
            </a:r>
            <a:r>
              <a:rPr lang="el-GR" sz="2200" b="0" i="1" dirty="0">
                <a:latin typeface="Times New Roman" pitchFamily="18" charset="0"/>
                <a:cs typeface="Times New Roman"/>
              </a:rPr>
              <a:t>θ</a:t>
            </a:r>
            <a:endParaRPr lang="en-US" sz="2200" b="0" i="1" dirty="0">
              <a:latin typeface="Times New Roman" pitchFamily="18" charset="0"/>
              <a:cs typeface="Times New Roman"/>
            </a:endParaRPr>
          </a:p>
          <a:p>
            <a:pPr marL="342900" indent="-342900" algn="just">
              <a:buFont typeface="Wingdings" panose="05000000000000000000" pitchFamily="2" charset="2"/>
              <a:buChar char="Ø"/>
            </a:pPr>
            <a:r>
              <a:rPr lang="en-US" sz="2200" b="0" dirty="0">
                <a:latin typeface="Times New Roman" pitchFamily="18" charset="0"/>
              </a:rPr>
              <a:t>Hence, the path difference can be given as </a:t>
            </a:r>
          </a:p>
          <a:p>
            <a:pPr marL="342900" indent="-342900" algn="just">
              <a:buFont typeface="Wingdings" panose="05000000000000000000" pitchFamily="2" charset="2"/>
              <a:buChar char="Ø"/>
            </a:pPr>
            <a:r>
              <a:rPr lang="en-US" sz="2200" b="0" dirty="0">
                <a:latin typeface="Times New Roman" pitchFamily="18" charset="0"/>
              </a:rPr>
              <a:t>                                   (</a:t>
            </a:r>
            <a:r>
              <a:rPr lang="en-US" sz="2200" b="0" i="1" dirty="0">
                <a:latin typeface="Times New Roman" pitchFamily="18" charset="0"/>
              </a:rPr>
              <a:t>NB + BM) = 2d sin </a:t>
            </a:r>
            <a:r>
              <a:rPr lang="el-GR" sz="2200" b="0" i="1" dirty="0">
                <a:latin typeface="Times New Roman" pitchFamily="18" charset="0"/>
                <a:cs typeface="Times New Roman"/>
              </a:rPr>
              <a:t>θ</a:t>
            </a:r>
            <a:endParaRPr lang="en-US" sz="2200" b="0" i="1" dirty="0">
              <a:latin typeface="Times New Roman" pitchFamily="18" charset="0"/>
            </a:endParaRPr>
          </a:p>
          <a:p>
            <a:pPr marL="342900" indent="-342900" algn="just">
              <a:buFont typeface="Wingdings" panose="05000000000000000000" pitchFamily="2" charset="2"/>
              <a:buChar char="Ø"/>
            </a:pPr>
            <a:r>
              <a:rPr lang="en-US" sz="2200" b="0" dirty="0">
                <a:latin typeface="Times New Roman" pitchFamily="18" charset="0"/>
              </a:rPr>
              <a:t> If this path difference is an even multiple of </a:t>
            </a:r>
            <a:r>
              <a:rPr lang="en-US" sz="2200" b="0" i="1" dirty="0">
                <a:latin typeface="Times New Roman" pitchFamily="18" charset="0"/>
                <a:cs typeface="Times New Roman"/>
              </a:rPr>
              <a:t>λ</a:t>
            </a:r>
            <a:r>
              <a:rPr lang="en-US" sz="2200" b="0" i="1" dirty="0">
                <a:latin typeface="Times New Roman" pitchFamily="18" charset="0"/>
              </a:rPr>
              <a:t>/2 (i.e., n </a:t>
            </a:r>
            <a:r>
              <a:rPr lang="el-GR" sz="2200" b="0" i="1" dirty="0">
                <a:latin typeface="Times New Roman" pitchFamily="18" charset="0"/>
                <a:cs typeface="Times New Roman"/>
              </a:rPr>
              <a:t>λ</a:t>
            </a:r>
            <a:r>
              <a:rPr lang="en-US" sz="2200" b="0" i="1" dirty="0">
                <a:latin typeface="Times New Roman" pitchFamily="18" charset="0"/>
              </a:rPr>
              <a:t>), then the two rays will reinforce each other and produce an intense spot. Thus, the condition of reinforcement can be given as </a:t>
            </a:r>
          </a:p>
          <a:p>
            <a:pPr marL="342900" indent="-342900" algn="just">
              <a:buFont typeface="Wingdings" panose="05000000000000000000" pitchFamily="2" charset="2"/>
              <a:buChar char="Ø"/>
            </a:pPr>
            <a:r>
              <a:rPr lang="en-US" sz="2200" b="0" dirty="0">
                <a:latin typeface="Times New Roman" pitchFamily="18" charset="0"/>
              </a:rPr>
              <a:t>                                   2</a:t>
            </a:r>
            <a:r>
              <a:rPr lang="en-US" sz="2200" b="0" i="1" dirty="0">
                <a:latin typeface="Times New Roman" pitchFamily="18" charset="0"/>
              </a:rPr>
              <a:t>d sin </a:t>
            </a:r>
            <a:r>
              <a:rPr lang="el-GR" sz="2200" b="0" i="1" dirty="0">
                <a:latin typeface="Times New Roman" pitchFamily="18" charset="0"/>
                <a:cs typeface="Times New Roman"/>
              </a:rPr>
              <a:t>θ</a:t>
            </a:r>
            <a:r>
              <a:rPr lang="en-US" sz="2200" b="0" i="1" dirty="0">
                <a:latin typeface="Times New Roman" pitchFamily="18" charset="0"/>
              </a:rPr>
              <a:t> = n </a:t>
            </a:r>
            <a:r>
              <a:rPr lang="el-GR" sz="2200" b="0" i="1" dirty="0">
                <a:latin typeface="Times New Roman" pitchFamily="18" charset="0"/>
                <a:cs typeface="Times New Roman"/>
              </a:rPr>
              <a:t>λ</a:t>
            </a:r>
            <a:r>
              <a:rPr lang="en-US" sz="2200" b="0" i="1" dirty="0">
                <a:latin typeface="Times New Roman" pitchFamily="18" charset="0"/>
              </a:rPr>
              <a:t>        </a:t>
            </a:r>
          </a:p>
          <a:p>
            <a:pPr marL="342900" indent="-342900" algn="just">
              <a:buFont typeface="Wingdings" panose="05000000000000000000" pitchFamily="2" charset="2"/>
              <a:buChar char="Ø"/>
            </a:pPr>
            <a:r>
              <a:rPr lang="en-US" sz="2200" b="0" i="1" dirty="0">
                <a:latin typeface="Times New Roman" pitchFamily="18" charset="0"/>
              </a:rPr>
              <a:t>     </a:t>
            </a:r>
            <a:r>
              <a:rPr lang="en-US" sz="2200" b="0" dirty="0">
                <a:latin typeface="Times New Roman" pitchFamily="18" charset="0"/>
              </a:rPr>
              <a:t>where </a:t>
            </a:r>
            <a:r>
              <a:rPr lang="en-US" sz="2200" b="0" i="1" dirty="0">
                <a:latin typeface="Times New Roman" pitchFamily="18" charset="0"/>
              </a:rPr>
              <a:t>n = 1, 2, 3, etc.</a:t>
            </a:r>
          </a:p>
          <a:p>
            <a:pPr marL="342900" indent="-342900" algn="just">
              <a:buFont typeface="Wingdings" panose="05000000000000000000" pitchFamily="2" charset="2"/>
              <a:buChar char="Ø"/>
            </a:pPr>
            <a:r>
              <a:rPr lang="en-US" sz="2200" b="0" i="1" dirty="0">
                <a:latin typeface="Times New Roman" pitchFamily="18" charset="0"/>
              </a:rPr>
              <a:t> It is known as Bragg’s law.</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196752"/>
            <a:ext cx="8610600" cy="4154984"/>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dirty="0">
                <a:latin typeface="Times New Roman" pitchFamily="18" charset="0"/>
              </a:rPr>
              <a:t> </a:t>
            </a:r>
            <a:r>
              <a:rPr lang="en-US" b="0" dirty="0">
                <a:latin typeface="Times New Roman" pitchFamily="18" charset="0"/>
              </a:rPr>
              <a:t>For the structural studies of crystals, W.H. Bragg and his son W.L. Bragg devised a spectrometer in which a crystal is used as a reflection grating instead of a transmission grating. With the help of their spectrometer, inter atomic separation in the crystal can be calculated.</a:t>
            </a:r>
          </a:p>
          <a:p>
            <a:pPr marL="342900" indent="-342900" algn="just">
              <a:buFont typeface="Wingdings" panose="05000000000000000000" pitchFamily="2" charset="2"/>
              <a:buChar char="Ø"/>
            </a:pPr>
            <a:endParaRPr lang="en-US" b="0" dirty="0">
              <a:latin typeface="Times New Roman" pitchFamily="18" charset="0"/>
            </a:endParaRPr>
          </a:p>
          <a:p>
            <a:pPr marL="342900" indent="-342900" algn="just">
              <a:buFont typeface="Wingdings" panose="05000000000000000000" pitchFamily="2" charset="2"/>
              <a:buChar char="Ø"/>
            </a:pPr>
            <a:r>
              <a:rPr lang="en-US" b="0" i="1" dirty="0">
                <a:latin typeface="Times New Roman" pitchFamily="18" charset="0"/>
              </a:rPr>
              <a:t> </a:t>
            </a:r>
            <a:r>
              <a:rPr lang="en-US" b="0" dirty="0">
                <a:latin typeface="Times New Roman" pitchFamily="18" charset="0"/>
              </a:rPr>
              <a:t>Bragg’s spectrometer consists of a source of X-rays S, slits S1 and S2, and crystal C mounted on a prism table. A round scale, consisting of two vernier scales V1 and V2 to note down the angle, is attached with the prism table. An ionization chamber is attached with the prism table, along with a galvanometer</a:t>
            </a:r>
            <a:r>
              <a:rPr lang="en-US" b="0" i="1" dirty="0">
                <a:latin typeface="Times New Roman" pitchFamily="18" charset="0"/>
              </a:rPr>
              <a:t>.</a:t>
            </a:r>
            <a:endParaRPr lang="en-US" i="1" dirty="0"/>
          </a:p>
        </p:txBody>
      </p:sp>
      <p:sp>
        <p:nvSpPr>
          <p:cNvPr id="4" name="TextBox 3">
            <a:extLst>
              <a:ext uri="{FF2B5EF4-FFF2-40B4-BE49-F238E27FC236}">
                <a16:creationId xmlns:a16="http://schemas.microsoft.com/office/drawing/2014/main" id="{566AF647-B37D-45F7-9856-3185EBE94489}"/>
              </a:ext>
            </a:extLst>
          </p:cNvPr>
          <p:cNvSpPr txBox="1"/>
          <p:nvPr/>
        </p:nvSpPr>
        <p:spPr>
          <a:xfrm>
            <a:off x="2412082" y="404664"/>
            <a:ext cx="4577508" cy="461665"/>
          </a:xfrm>
          <a:prstGeom prst="rect">
            <a:avLst/>
          </a:prstGeom>
          <a:noFill/>
        </p:spPr>
        <p:txBody>
          <a:bodyPr wrap="square">
            <a:spAutoFit/>
          </a:bodyPr>
          <a:lstStyle/>
          <a:p>
            <a:pPr algn="ctr"/>
            <a:r>
              <a:rPr lang="en-US" sz="2400" b="1" dirty="0">
                <a:latin typeface="Times New Roman" pitchFamily="18" charset="0"/>
              </a:rPr>
              <a:t>BRAGG’S SPECTROMETER</a:t>
            </a:r>
            <a:endParaRPr lang="en-US" sz="2400" dirty="0">
              <a:latin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a:stretch>
            <a:fillRect/>
          </a:stretch>
        </p:blipFill>
        <p:spPr bwMode="auto">
          <a:xfrm>
            <a:off x="1547664" y="1524000"/>
            <a:ext cx="6305114" cy="3810000"/>
          </a:xfrm>
          <a:prstGeom prst="rect">
            <a:avLst/>
          </a:prstGeom>
          <a:noFill/>
          <a:ln w="9525">
            <a:noFill/>
            <a:miter lim="800000"/>
            <a:headEnd/>
            <a:tailEnd/>
          </a:ln>
          <a:effectLst/>
        </p:spPr>
      </p:pic>
      <p:sp>
        <p:nvSpPr>
          <p:cNvPr id="4" name="TextBox 3"/>
          <p:cNvSpPr txBox="1"/>
          <p:nvPr/>
        </p:nvSpPr>
        <p:spPr>
          <a:xfrm>
            <a:off x="152400" y="4343400"/>
            <a:ext cx="8686800" cy="1754326"/>
          </a:xfrm>
          <a:prstGeom prst="rect">
            <a:avLst/>
          </a:prstGeom>
          <a:noFill/>
        </p:spPr>
        <p:txBody>
          <a:bodyPr wrap="square" rtlCol="0">
            <a:spAutoFit/>
          </a:bodyPr>
          <a:lstStyle/>
          <a:p>
            <a:endParaRPr lang="en-US" dirty="0"/>
          </a:p>
          <a:p>
            <a:endParaRPr lang="en-US" i="1" dirty="0"/>
          </a:p>
          <a:p>
            <a:endParaRPr lang="en-US" i="1" dirty="0"/>
          </a:p>
          <a:p>
            <a:endParaRPr lang="en-US" i="1" dirty="0"/>
          </a:p>
          <a:p>
            <a:endParaRPr lang="en-US" i="1" dirty="0"/>
          </a:p>
          <a:p>
            <a:endParaRPr lang="en-US" dirty="0"/>
          </a:p>
        </p:txBody>
      </p:sp>
      <p:sp>
        <p:nvSpPr>
          <p:cNvPr id="5" name="TextBox 4"/>
          <p:cNvSpPr txBox="1"/>
          <p:nvPr/>
        </p:nvSpPr>
        <p:spPr>
          <a:xfrm>
            <a:off x="990600" y="5791200"/>
            <a:ext cx="5058309" cy="430887"/>
          </a:xfrm>
          <a:prstGeom prst="rect">
            <a:avLst/>
          </a:prstGeom>
          <a:noFill/>
        </p:spPr>
        <p:txBody>
          <a:bodyPr wrap="none" rtlCol="0">
            <a:spAutoFit/>
          </a:bodyPr>
          <a:lstStyle/>
          <a:p>
            <a:pPr algn="just"/>
            <a:r>
              <a:rPr lang="en-US" sz="2200" b="1" dirty="0">
                <a:latin typeface="Times New Roman" pitchFamily="18" charset="0"/>
                <a:cs typeface="Times New Roman" pitchFamily="18" charset="0"/>
              </a:rPr>
              <a:t>                      Fig. 4 Bragg’s spectrometer</a:t>
            </a:r>
            <a:endParaRPr lang="en-US" sz="2200"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D54BFE8C-B954-470A-B679-1205C7E42FBB}"/>
              </a:ext>
            </a:extLst>
          </p:cNvPr>
          <p:cNvSpPr txBox="1"/>
          <p:nvPr/>
        </p:nvSpPr>
        <p:spPr>
          <a:xfrm>
            <a:off x="2411467" y="544274"/>
            <a:ext cx="4577508" cy="461665"/>
          </a:xfrm>
          <a:prstGeom prst="rect">
            <a:avLst/>
          </a:prstGeom>
          <a:noFill/>
        </p:spPr>
        <p:txBody>
          <a:bodyPr wrap="square">
            <a:spAutoFit/>
          </a:bodyPr>
          <a:lstStyle/>
          <a:p>
            <a:pPr algn="ctr"/>
            <a:r>
              <a:rPr lang="en-US" sz="2400" b="1" dirty="0">
                <a:latin typeface="Times New Roman" pitchFamily="18" charset="0"/>
              </a:rPr>
              <a:t>BRAGG’S SPECTROMETER</a:t>
            </a:r>
            <a:endParaRPr lang="en-US" sz="2400" dirty="0">
              <a:latin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548680"/>
            <a:ext cx="8693242" cy="6001643"/>
          </a:xfrm>
          <a:prstGeom prst="rect">
            <a:avLst/>
          </a:prstGeom>
          <a:noFill/>
        </p:spPr>
        <p:txBody>
          <a:bodyPr wrap="square" rtlCol="0">
            <a:spAutoFit/>
          </a:bodyPr>
          <a:lstStyle/>
          <a:p>
            <a:r>
              <a:rPr lang="en-US" b="0" dirty="0">
                <a:latin typeface="Times New Roman" pitchFamily="18" charset="0"/>
              </a:rPr>
              <a:t>The graph plotted between the ionization current </a:t>
            </a:r>
            <a:r>
              <a:rPr lang="en-US" b="0" i="1" dirty="0">
                <a:latin typeface="Times New Roman" pitchFamily="18" charset="0"/>
              </a:rPr>
              <a:t>I and glancing angle </a:t>
            </a:r>
            <a:r>
              <a:rPr lang="en-US" b="0" i="1" dirty="0">
                <a:latin typeface="Times New Roman" pitchFamily="18" charset="0"/>
                <a:cs typeface="Times New Roman"/>
              </a:rPr>
              <a:t>θ </a:t>
            </a:r>
            <a:r>
              <a:rPr lang="en-US" b="0" i="1" dirty="0">
                <a:latin typeface="Times New Roman" pitchFamily="18" charset="0"/>
              </a:rPr>
              <a:t>for the NaCl crystal is shown in Figure.</a:t>
            </a:r>
          </a:p>
          <a:p>
            <a:endParaRPr lang="en-US" sz="2200" dirty="0">
              <a:latin typeface="Times New Roman" pitchFamily="18" charset="0"/>
            </a:endParaRPr>
          </a:p>
          <a:p>
            <a:endParaRPr lang="en-US" sz="2200" dirty="0">
              <a:latin typeface="Times New Roman" pitchFamily="18" charset="0"/>
            </a:endParaRPr>
          </a:p>
          <a:p>
            <a:endParaRPr lang="en-US" sz="2200" dirty="0">
              <a:latin typeface="Times New Roman" pitchFamily="18" charset="0"/>
            </a:endParaRPr>
          </a:p>
          <a:p>
            <a:endParaRPr lang="en-US" sz="2200" dirty="0">
              <a:latin typeface="Times New Roman" pitchFamily="18" charset="0"/>
            </a:endParaRPr>
          </a:p>
          <a:p>
            <a:endParaRPr lang="en-US" sz="2200" dirty="0">
              <a:latin typeface="Times New Roman" pitchFamily="18" charset="0"/>
            </a:endParaRPr>
          </a:p>
          <a:p>
            <a:endParaRPr lang="en-US" sz="2200" dirty="0">
              <a:latin typeface="Times New Roman" pitchFamily="18" charset="0"/>
            </a:endParaRPr>
          </a:p>
          <a:p>
            <a:endParaRPr lang="en-US" sz="2200" dirty="0">
              <a:latin typeface="Times New Roman" pitchFamily="18" charset="0"/>
            </a:endParaRPr>
          </a:p>
          <a:p>
            <a:endParaRPr lang="en-US" sz="2200" dirty="0">
              <a:latin typeface="Times New Roman" pitchFamily="18" charset="0"/>
            </a:endParaRPr>
          </a:p>
          <a:p>
            <a:endParaRPr lang="en-US" sz="2200" dirty="0">
              <a:latin typeface="Times New Roman" pitchFamily="18" charset="0"/>
            </a:endParaRPr>
          </a:p>
          <a:p>
            <a:endParaRPr lang="en-US" sz="2200" dirty="0">
              <a:latin typeface="Times New Roman" pitchFamily="18" charset="0"/>
            </a:endParaRPr>
          </a:p>
          <a:p>
            <a:endParaRPr lang="en-US" sz="2200" i="1" dirty="0">
              <a:latin typeface="Times New Roman" pitchFamily="18" charset="0"/>
            </a:endParaRPr>
          </a:p>
          <a:p>
            <a:r>
              <a:rPr lang="en-US" b="0" i="1" dirty="0">
                <a:latin typeface="Times New Roman" pitchFamily="18" charset="0"/>
              </a:rPr>
              <a:t>The number of peaks in the curve corresponds to those glancing angles which satisfy  Bragg’s equation, i.e., </a:t>
            </a:r>
          </a:p>
          <a:p>
            <a:pPr algn="ctr"/>
            <a:r>
              <a:rPr lang="en-US" b="0" i="1" dirty="0">
                <a:latin typeface="Times New Roman" pitchFamily="18" charset="0"/>
              </a:rPr>
              <a:t>2d sin </a:t>
            </a:r>
            <a:r>
              <a:rPr lang="el-GR" b="0" i="1" dirty="0">
                <a:latin typeface="Times New Roman" pitchFamily="18" charset="0"/>
                <a:cs typeface="Times New Roman"/>
              </a:rPr>
              <a:t>θ</a:t>
            </a:r>
            <a:r>
              <a:rPr lang="en-US" b="0" i="1" dirty="0">
                <a:latin typeface="Times New Roman" pitchFamily="18" charset="0"/>
              </a:rPr>
              <a:t> = n </a:t>
            </a:r>
            <a:r>
              <a:rPr lang="el-GR" b="0" i="1" dirty="0">
                <a:latin typeface="Times New Roman" pitchFamily="18" charset="0"/>
                <a:cs typeface="Times New Roman"/>
              </a:rPr>
              <a:t>λ</a:t>
            </a:r>
            <a:endParaRPr lang="en-US" b="0" i="1" dirty="0">
              <a:latin typeface="Times New Roman" pitchFamily="18" charset="0"/>
              <a:cs typeface="Times New Roman"/>
            </a:endParaRPr>
          </a:p>
          <a:p>
            <a:endParaRPr lang="en-US" sz="2200" i="1" dirty="0">
              <a:latin typeface="Times New Roman" pitchFamily="18" charset="0"/>
              <a:cs typeface="Times New Roman"/>
            </a:endParaRPr>
          </a:p>
        </p:txBody>
      </p:sp>
      <p:pic>
        <p:nvPicPr>
          <p:cNvPr id="3" name="Picture 2"/>
          <p:cNvPicPr>
            <a:picLocks noChangeAspect="1" noChangeArrowheads="1"/>
          </p:cNvPicPr>
          <p:nvPr/>
        </p:nvPicPr>
        <p:blipFill>
          <a:blip r:embed="rId2"/>
          <a:srcRect/>
          <a:stretch>
            <a:fillRect/>
          </a:stretch>
        </p:blipFill>
        <p:spPr bwMode="auto">
          <a:xfrm>
            <a:off x="2123728" y="1628800"/>
            <a:ext cx="3676095" cy="2993278"/>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 y="1182231"/>
            <a:ext cx="8763000" cy="4862870"/>
          </a:xfrm>
          <a:prstGeom prst="rect">
            <a:avLst/>
          </a:prstGeom>
          <a:noFill/>
        </p:spPr>
        <p:txBody>
          <a:bodyPr wrap="square" rtlCol="0">
            <a:spAutoFit/>
          </a:bodyPr>
          <a:lstStyle/>
          <a:p>
            <a:pPr marL="342900" indent="-342900" algn="just">
              <a:buFont typeface="Wingdings" panose="05000000000000000000" pitchFamily="2" charset="2"/>
              <a:buChar char="Ø"/>
            </a:pPr>
            <a:r>
              <a:rPr lang="en-US" b="0" dirty="0">
                <a:latin typeface="Times New Roman" pitchFamily="18" charset="0"/>
              </a:rPr>
              <a:t>From the experimental observations, the following facts have been established: </a:t>
            </a:r>
          </a:p>
          <a:p>
            <a:pPr marL="342900" indent="-342900" algn="just">
              <a:buFont typeface="Wingdings" panose="05000000000000000000" pitchFamily="2" charset="2"/>
              <a:buChar char="Ø"/>
            </a:pPr>
            <a:endParaRPr lang="en-US" b="0" dirty="0">
              <a:latin typeface="Times New Roman" pitchFamily="18" charset="0"/>
            </a:endParaRPr>
          </a:p>
          <a:p>
            <a:pPr marL="514350" indent="-514350" algn="just">
              <a:buFont typeface="Wingdings" panose="05000000000000000000" pitchFamily="2" charset="2"/>
              <a:buChar char="Ø"/>
            </a:pPr>
            <a:r>
              <a:rPr lang="en-US" b="0" dirty="0">
                <a:latin typeface="Times New Roman" pitchFamily="18" charset="0"/>
              </a:rPr>
              <a:t>(i) As the order of spectrum increases, the intensity of the reflected X-rays decreases. </a:t>
            </a:r>
          </a:p>
          <a:p>
            <a:pPr marL="514350" indent="-514350" algn="just">
              <a:buFont typeface="Wingdings" panose="05000000000000000000" pitchFamily="2" charset="2"/>
              <a:buChar char="Ø"/>
            </a:pPr>
            <a:endParaRPr lang="en-US" b="0" dirty="0">
              <a:latin typeface="Times New Roman" pitchFamily="18" charset="0"/>
            </a:endParaRPr>
          </a:p>
          <a:p>
            <a:pPr marL="342900" indent="-342900" algn="just">
              <a:buFont typeface="Wingdings" panose="05000000000000000000" pitchFamily="2" charset="2"/>
              <a:buChar char="Ø"/>
            </a:pPr>
            <a:r>
              <a:rPr lang="en-US" b="0" dirty="0">
                <a:latin typeface="Times New Roman" pitchFamily="18" charset="0"/>
              </a:rPr>
              <a:t>(ii) The ionization current does not fall to zero for any value of glancing angle </a:t>
            </a:r>
            <a:r>
              <a:rPr lang="en-US" b="0" dirty="0">
                <a:latin typeface="Times New Roman" pitchFamily="18" charset="0"/>
                <a:cs typeface="Times New Roman"/>
              </a:rPr>
              <a:t>θ</a:t>
            </a:r>
            <a:r>
              <a:rPr lang="en-US" b="0" dirty="0">
                <a:latin typeface="Times New Roman" pitchFamily="18" charset="0"/>
              </a:rPr>
              <a:t>, but it does attain a maximum value for certain glancing angles.   </a:t>
            </a:r>
          </a:p>
          <a:p>
            <a:pPr algn="just"/>
            <a:endParaRPr lang="en-US" b="0" dirty="0">
              <a:latin typeface="Times New Roman" pitchFamily="18" charset="0"/>
            </a:endParaRPr>
          </a:p>
          <a:p>
            <a:pPr marL="342900" indent="-342900" algn="just">
              <a:buFont typeface="Wingdings" panose="05000000000000000000" pitchFamily="2" charset="2"/>
              <a:buChar char="Ø"/>
            </a:pPr>
            <a:r>
              <a:rPr lang="en-US" b="0" dirty="0"/>
              <a:t>I</a:t>
            </a:r>
            <a:r>
              <a:rPr lang="en-US" b="0" dirty="0">
                <a:latin typeface="Times New Roman" pitchFamily="18" charset="0"/>
              </a:rPr>
              <a:t>t indicates that there is continuous spectrum over which the characteristic line spectrum is superimposed.</a:t>
            </a:r>
          </a:p>
          <a:p>
            <a:pPr algn="just"/>
            <a:endParaRPr lang="en-US" sz="2200" i="1" dirty="0">
              <a:latin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Altbilgi Yer Tutucusu"/>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
        <p:nvSpPr>
          <p:cNvPr id="8" name="5 Slayt Numarası Yer Tutucusu"/>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3AF3F91-EA0F-49AF-B50A-268034CBB7BA}" type="slidenum">
              <a:rPr lang="en-IN" smtClean="0"/>
              <a:pPr>
                <a:defRPr/>
              </a:pPr>
              <a:t>3</a:t>
            </a:fld>
            <a:endParaRPr lang="en-US"/>
          </a:p>
        </p:txBody>
      </p:sp>
      <p:grpSp>
        <p:nvGrpSpPr>
          <p:cNvPr id="2" name="Group 7"/>
          <p:cNvGrpSpPr>
            <a:grpSpLocks/>
          </p:cNvGrpSpPr>
          <p:nvPr/>
        </p:nvGrpSpPr>
        <p:grpSpPr bwMode="auto">
          <a:xfrm>
            <a:off x="274638" y="2204864"/>
            <a:ext cx="8820149" cy="3325813"/>
            <a:chOff x="0" y="1516"/>
            <a:chExt cx="5563" cy="2095"/>
          </a:xfrm>
        </p:grpSpPr>
        <p:pic>
          <p:nvPicPr>
            <p:cNvPr id="88071" name="Picture 8" descr="mc_atom_bkgrd"/>
            <p:cNvPicPr>
              <a:picLocks noChangeAspect="1" noChangeArrowheads="1"/>
            </p:cNvPicPr>
            <p:nvPr/>
          </p:nvPicPr>
          <p:blipFill>
            <a:blip r:embed="rId2">
              <a:lum bright="-24000" contrast="42000"/>
            </a:blip>
            <a:srcRect l="-1448" t="16992" r="5116" b="11589"/>
            <a:stretch>
              <a:fillRect/>
            </a:stretch>
          </p:blipFill>
          <p:spPr bwMode="auto">
            <a:xfrm>
              <a:off x="2701" y="1602"/>
              <a:ext cx="2862" cy="2009"/>
            </a:xfrm>
            <a:prstGeom prst="rect">
              <a:avLst/>
            </a:prstGeom>
            <a:noFill/>
            <a:ln w="9525">
              <a:noFill/>
              <a:miter lim="800000"/>
              <a:headEnd/>
              <a:tailEnd/>
            </a:ln>
          </p:spPr>
        </p:pic>
        <p:pic>
          <p:nvPicPr>
            <p:cNvPr id="88072" name="Picture 9" descr="mc_atom_bkgrd"/>
            <p:cNvPicPr>
              <a:picLocks noChangeAspect="1" noChangeArrowheads="1"/>
            </p:cNvPicPr>
            <p:nvPr/>
          </p:nvPicPr>
          <p:blipFill>
            <a:blip r:embed="rId2">
              <a:lum bright="-24000" contrast="42000"/>
            </a:blip>
            <a:srcRect t="16992" r="5452" b="10843"/>
            <a:stretch>
              <a:fillRect/>
            </a:stretch>
          </p:blipFill>
          <p:spPr bwMode="auto">
            <a:xfrm>
              <a:off x="0" y="1516"/>
              <a:ext cx="2809" cy="2030"/>
            </a:xfrm>
            <a:prstGeom prst="rect">
              <a:avLst/>
            </a:prstGeom>
            <a:noFill/>
            <a:ln w="9525">
              <a:noFill/>
              <a:miter lim="800000"/>
              <a:headEnd/>
              <a:tailEnd/>
            </a:ln>
          </p:spPr>
        </p:pic>
      </p:grpSp>
      <p:sp>
        <p:nvSpPr>
          <p:cNvPr id="88069" name="Rectangle 5"/>
          <p:cNvSpPr>
            <a:spLocks noGrp="1" noChangeArrowheads="1"/>
          </p:cNvSpPr>
          <p:nvPr>
            <p:ph type="title"/>
          </p:nvPr>
        </p:nvSpPr>
        <p:spPr>
          <a:xfrm>
            <a:off x="1115616" y="371453"/>
            <a:ext cx="7848600" cy="465259"/>
          </a:xfrm>
        </p:spPr>
        <p:txBody>
          <a:bodyPr/>
          <a:lstStyle/>
          <a:p>
            <a:pPr algn="ctr"/>
            <a:r>
              <a:rPr lang="en-US" sz="3200" b="1" dirty="0">
                <a:latin typeface="Times New Roman" pitchFamily="18" charset="0"/>
              </a:rPr>
              <a:t>EXPRESSION FOR COMPTON SHIFT</a:t>
            </a:r>
            <a:endParaRPr lang="en-US" sz="3200" b="1" dirty="0">
              <a:latin typeface="Times New Roman" pitchFamily="18" charset="0"/>
              <a:cs typeface="Times New Roman" pitchFamily="18" charset="0"/>
            </a:endParaRPr>
          </a:p>
        </p:txBody>
      </p:sp>
      <p:sp>
        <p:nvSpPr>
          <p:cNvPr id="88070" name="Rectangle 6"/>
          <p:cNvSpPr>
            <a:spLocks noGrp="1" noChangeArrowheads="1"/>
          </p:cNvSpPr>
          <p:nvPr>
            <p:ph type="body" idx="1"/>
          </p:nvPr>
        </p:nvSpPr>
        <p:spPr>
          <a:xfrm>
            <a:off x="274639" y="2084387"/>
            <a:ext cx="8820150" cy="2359062"/>
          </a:xfrm>
        </p:spPr>
        <p:txBody>
          <a:bodyPr/>
          <a:lstStyle/>
          <a:p>
            <a:pPr algn="just">
              <a:buFont typeface="Wingdings" pitchFamily="2" charset="2"/>
              <a:buChar char="Ø"/>
            </a:pPr>
            <a:r>
              <a:rPr lang="en-US" sz="2800" b="1" dirty="0">
                <a:solidFill>
                  <a:srgbClr val="002060"/>
                </a:solidFill>
                <a:latin typeface="Times New Roman" pitchFamily="18" charset="0"/>
                <a:cs typeface="Times New Roman" pitchFamily="18" charset="0"/>
              </a:rPr>
              <a:t>In 1985 Professor Wilhelm </a:t>
            </a:r>
            <a:r>
              <a:rPr lang="en-US" sz="2800" b="1" dirty="0" err="1">
                <a:solidFill>
                  <a:srgbClr val="002060"/>
                </a:solidFill>
                <a:latin typeface="Times New Roman" pitchFamily="18" charset="0"/>
                <a:cs typeface="Times New Roman" pitchFamily="18" charset="0"/>
              </a:rPr>
              <a:t>Condrad</a:t>
            </a:r>
            <a:r>
              <a:rPr lang="en-US" sz="2800" b="1" dirty="0">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Röntgen</a:t>
            </a:r>
            <a:r>
              <a:rPr lang="en-US" sz="2800" b="1" dirty="0">
                <a:solidFill>
                  <a:srgbClr val="002060"/>
                </a:solidFill>
                <a:latin typeface="Times New Roman" pitchFamily="18" charset="0"/>
                <a:cs typeface="Times New Roman" pitchFamily="18" charset="0"/>
              </a:rPr>
              <a:t> found some highly penetrating radiations named as X-rays.</a:t>
            </a:r>
          </a:p>
          <a:p>
            <a:pPr marL="0" indent="0" algn="just">
              <a:buNone/>
            </a:pPr>
            <a:endParaRPr lang="en-US" sz="2800" b="1" dirty="0">
              <a:solidFill>
                <a:srgbClr val="002060"/>
              </a:solidFill>
              <a:latin typeface="Times New Roman" pitchFamily="18" charset="0"/>
              <a:cs typeface="Times New Roman" pitchFamily="18" charset="0"/>
            </a:endParaRPr>
          </a:p>
          <a:p>
            <a:pPr algn="just">
              <a:buFont typeface="Wingdings" pitchFamily="2" charset="2"/>
              <a:buChar char="Ø"/>
            </a:pPr>
            <a:r>
              <a:rPr lang="en-US" sz="2800" b="1" dirty="0">
                <a:solidFill>
                  <a:srgbClr val="002060"/>
                </a:solidFill>
                <a:latin typeface="Times New Roman" pitchFamily="18" charset="0"/>
                <a:cs typeface="Times New Roman" pitchFamily="18" charset="0"/>
              </a:rPr>
              <a:t>X-Rays are electromagnetic rays having shorter wavelength lying in the range </a:t>
            </a:r>
            <a:r>
              <a:rPr lang="nb-NO" sz="2800" b="1" dirty="0">
                <a:solidFill>
                  <a:srgbClr val="002060"/>
                </a:solidFill>
                <a:latin typeface="Times New Roman" pitchFamily="18" charset="0"/>
                <a:cs typeface="Times New Roman" pitchFamily="18" charset="0"/>
              </a:rPr>
              <a:t>from 0.01 Å to 10 Å.</a:t>
            </a:r>
          </a:p>
          <a:p>
            <a:pPr marL="533400" indent="-533400" eaLnBrk="1" hangingPunct="1">
              <a:lnSpc>
                <a:spcPct val="80000"/>
              </a:lnSpc>
              <a:buFont typeface="Wingdings" pitchFamily="2" charset="2"/>
              <a:buNone/>
            </a:pPr>
            <a:r>
              <a:rPr lang="en-GB" sz="2600" dirty="0"/>
              <a:t>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82580"/>
            <a:ext cx="8686800" cy="5570756"/>
          </a:xfrm>
          <a:prstGeom prst="rect">
            <a:avLst/>
          </a:prstGeom>
          <a:noFill/>
        </p:spPr>
        <p:txBody>
          <a:bodyPr wrap="square" rtlCol="0">
            <a:spAutoFit/>
          </a:bodyPr>
          <a:lstStyle/>
          <a:p>
            <a:pPr marL="342900" indent="-342900" algn="just">
              <a:buFont typeface="Wingdings" panose="05000000000000000000" pitchFamily="2" charset="2"/>
              <a:buChar char="Ø"/>
            </a:pPr>
            <a:r>
              <a:rPr lang="en-US" b="0" dirty="0">
                <a:latin typeface="Times New Roman" pitchFamily="18" charset="0"/>
              </a:rPr>
              <a:t>In order to derive an expression for change in wavelength of the scattered X-rays, Compton made some basic assumptions as given below:</a:t>
            </a:r>
          </a:p>
          <a:p>
            <a:pPr algn="just"/>
            <a:endParaRPr lang="en-US" b="0" dirty="0">
              <a:latin typeface="Times New Roman" pitchFamily="18" charset="0"/>
            </a:endParaRPr>
          </a:p>
          <a:p>
            <a:pPr marL="342900" indent="-342900" algn="just">
              <a:buFont typeface="Wingdings" panose="05000000000000000000" pitchFamily="2" charset="2"/>
              <a:buChar char="Ø"/>
            </a:pPr>
            <a:r>
              <a:rPr lang="en-US" b="0" dirty="0">
                <a:latin typeface="Times New Roman" pitchFamily="18" charset="0"/>
              </a:rPr>
              <a:t>(i) Incident X-rays or electromagnetic radiations consist of photons of same energy, i.e., </a:t>
            </a:r>
          </a:p>
          <a:p>
            <a:pPr marL="342900" indent="-342900" algn="just">
              <a:buFont typeface="Wingdings" panose="05000000000000000000" pitchFamily="2" charset="2"/>
              <a:buChar char="Ø"/>
            </a:pPr>
            <a:r>
              <a:rPr lang="en-US" b="0" i="1" dirty="0">
                <a:latin typeface="Times New Roman" pitchFamily="18" charset="0"/>
              </a:rPr>
              <a:t>                                      E = h</a:t>
            </a:r>
            <a:r>
              <a:rPr lang="el-GR" b="0" i="1" dirty="0">
                <a:latin typeface="Times New Roman" pitchFamily="18" charset="0"/>
                <a:cs typeface="Times New Roman"/>
              </a:rPr>
              <a:t>ν</a:t>
            </a:r>
            <a:r>
              <a:rPr lang="en-US" b="0" i="1" dirty="0">
                <a:latin typeface="Times New Roman" pitchFamily="18" charset="0"/>
              </a:rPr>
              <a:t> </a:t>
            </a:r>
          </a:p>
          <a:p>
            <a:pPr marL="342900" indent="-342900" algn="just">
              <a:buFont typeface="Wingdings" panose="05000000000000000000" pitchFamily="2" charset="2"/>
              <a:buChar char="Ø"/>
            </a:pPr>
            <a:r>
              <a:rPr lang="en-US" b="0" dirty="0">
                <a:latin typeface="Times New Roman" pitchFamily="18" charset="0"/>
              </a:rPr>
              <a:t>Momentum (</a:t>
            </a:r>
            <a:r>
              <a:rPr lang="en-US" b="0" i="1" dirty="0">
                <a:latin typeface="Times New Roman" pitchFamily="18" charset="0"/>
              </a:rPr>
              <a:t>P) of electron can be calculated from the relativistic energy expression, </a:t>
            </a:r>
          </a:p>
          <a:p>
            <a:pPr marL="342900" indent="-342900" algn="just">
              <a:buFont typeface="Wingdings" panose="05000000000000000000" pitchFamily="2" charset="2"/>
              <a:buChar char="Ø"/>
            </a:pPr>
            <a:endParaRPr lang="en-US" b="0" dirty="0">
              <a:latin typeface="Times New Roman" pitchFamily="18" charset="0"/>
            </a:endParaRPr>
          </a:p>
          <a:p>
            <a:pPr marL="342900" indent="-342900" algn="just">
              <a:buFont typeface="Wingdings" panose="05000000000000000000" pitchFamily="2" charset="2"/>
              <a:buChar char="Ø"/>
            </a:pPr>
            <a:r>
              <a:rPr lang="en-US" b="0" dirty="0">
                <a:latin typeface="Times New Roman" pitchFamily="18" charset="0"/>
              </a:rPr>
              <a:t>where </a:t>
            </a:r>
            <a:r>
              <a:rPr lang="en-US" b="0" i="1" dirty="0">
                <a:latin typeface="Times New Roman" pitchFamily="18" charset="0"/>
              </a:rPr>
              <a:t>m</a:t>
            </a:r>
            <a:r>
              <a:rPr lang="en-US" b="0" i="1" baseline="-25000" dirty="0">
                <a:latin typeface="Times New Roman" pitchFamily="18" charset="0"/>
              </a:rPr>
              <a:t>0</a:t>
            </a:r>
            <a:r>
              <a:rPr lang="en-US" b="0" i="1" dirty="0">
                <a:latin typeface="Times New Roman" pitchFamily="18" charset="0"/>
              </a:rPr>
              <a:t> is the rest mass of the particle. Since the  rest mass of photon is zero, hence the above expression becomes                                 </a:t>
            </a:r>
          </a:p>
          <a:p>
            <a:pPr marL="342900" indent="-342900" algn="just">
              <a:buFont typeface="Wingdings" panose="05000000000000000000" pitchFamily="2" charset="2"/>
              <a:buChar char="Ø"/>
            </a:pPr>
            <a:r>
              <a:rPr lang="en-US" b="0" i="1" dirty="0">
                <a:latin typeface="Times New Roman" pitchFamily="18" charset="0"/>
              </a:rPr>
              <a:t>                                           E = Pc </a:t>
            </a:r>
          </a:p>
          <a:p>
            <a:r>
              <a:rPr lang="en-US" sz="2200" i="1" dirty="0">
                <a:latin typeface="Times New Roman" pitchFamily="18" charset="0"/>
              </a:rPr>
              <a:t>                                                                                        </a:t>
            </a:r>
          </a:p>
          <a:p>
            <a:endParaRPr lang="en-US" sz="2200" i="1" dirty="0">
              <a:latin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3322322" y="4226895"/>
            <a:ext cx="2499356" cy="46166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5436096" y="5661248"/>
            <a:ext cx="937683" cy="693070"/>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id="{E66097A1-9F2D-41C1-94AE-5DE1C591F447}"/>
              </a:ext>
            </a:extLst>
          </p:cNvPr>
          <p:cNvSpPr txBox="1"/>
          <p:nvPr/>
        </p:nvSpPr>
        <p:spPr>
          <a:xfrm>
            <a:off x="1772321" y="404664"/>
            <a:ext cx="5599358" cy="461665"/>
          </a:xfrm>
          <a:prstGeom prst="rect">
            <a:avLst/>
          </a:prstGeom>
          <a:noFill/>
        </p:spPr>
        <p:txBody>
          <a:bodyPr wrap="square">
            <a:spAutoFit/>
          </a:bodyPr>
          <a:lstStyle/>
          <a:p>
            <a:r>
              <a:rPr lang="en-US" sz="2400" b="1" dirty="0">
                <a:latin typeface="Times New Roman" pitchFamily="18" charset="0"/>
              </a:rPr>
              <a:t>EXPRESSION FOR COMPTON  SHIFT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A610D-C0FF-458A-B6F4-68D32BDAA16C}"/>
              </a:ext>
            </a:extLst>
          </p:cNvPr>
          <p:cNvSpPr txBox="1"/>
          <p:nvPr/>
        </p:nvSpPr>
        <p:spPr>
          <a:xfrm>
            <a:off x="228600" y="990600"/>
            <a:ext cx="8763000" cy="7909858"/>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b="0" dirty="0">
                <a:latin typeface="Times New Roman" pitchFamily="18" charset="0"/>
              </a:rPr>
              <a:t>(ii</a:t>
            </a:r>
            <a:r>
              <a:rPr lang="en-US" b="0" dirty="0">
                <a:latin typeface="Times New Roman" pitchFamily="18" charset="0"/>
              </a:rPr>
              <a:t>)  Scattered electrons are treated as free particles because the energy of X- ray photons is very large (~ 10 keV) as compared to the binding energy of the electrons in the atom.</a:t>
            </a:r>
          </a:p>
          <a:p>
            <a:pPr marL="342900" indent="-342900" algn="just">
              <a:buFont typeface="Wingdings" panose="05000000000000000000" pitchFamily="2" charset="2"/>
              <a:buChar char="Ø"/>
            </a:pPr>
            <a:endParaRPr lang="en-US" b="0" dirty="0">
              <a:latin typeface="Times New Roman" pitchFamily="18" charset="0"/>
            </a:endParaRPr>
          </a:p>
          <a:p>
            <a:pPr marL="342900" indent="-342900" algn="just">
              <a:buFont typeface="Wingdings" panose="05000000000000000000" pitchFamily="2" charset="2"/>
              <a:buChar char="Ø"/>
            </a:pPr>
            <a:r>
              <a:rPr lang="en-US" b="0" dirty="0">
                <a:latin typeface="Times New Roman" pitchFamily="18" charset="0"/>
              </a:rPr>
              <a:t>(iii) The electrons of the scattering material are treated as at rest, because the energy of incident X-ray photons is very high as compared to that of electrons in atoms.</a:t>
            </a:r>
          </a:p>
          <a:p>
            <a:pPr marL="342900" indent="-342900" algn="just">
              <a:buFont typeface="Wingdings" panose="05000000000000000000" pitchFamily="2" charset="2"/>
              <a:buChar char="Ø"/>
            </a:pPr>
            <a:endParaRPr lang="en-US" b="0" dirty="0">
              <a:latin typeface="Times New Roman" pitchFamily="18" charset="0"/>
            </a:endParaRPr>
          </a:p>
          <a:p>
            <a:pPr marL="342900" indent="-342900" algn="just">
              <a:buFont typeface="Wingdings" panose="05000000000000000000" pitchFamily="2" charset="2"/>
              <a:buChar char="Ø"/>
            </a:pPr>
            <a:r>
              <a:rPr lang="en-US" b="0" dirty="0">
                <a:latin typeface="Times New Roman" pitchFamily="18" charset="0"/>
              </a:rPr>
              <a:t>(iv) Collisions between incident X-ray photons and free electrons are perfectly elastic. There is no loss of energy and momentum during their collision, and hence the laws of conservation of energy and momentum hold good.</a:t>
            </a:r>
          </a:p>
          <a:p>
            <a:endParaRPr lang="en-US" sz="2200" dirty="0">
              <a:latin typeface="Times New Roman" pitchFamily="18" charset="0"/>
            </a:endParaRPr>
          </a:p>
          <a:p>
            <a:pPr algn="just"/>
            <a:endParaRPr lang="en-US" sz="2200" dirty="0">
              <a:latin typeface="Times New Roman" pitchFamily="18" charset="0"/>
            </a:endParaRPr>
          </a:p>
          <a:p>
            <a:pPr algn="just"/>
            <a:endParaRPr lang="en-US" sz="2200" dirty="0">
              <a:latin typeface="Times New Roman" pitchFamily="18" charset="0"/>
            </a:endParaRPr>
          </a:p>
          <a:p>
            <a:pPr algn="just"/>
            <a:endParaRPr lang="en-US" sz="2200" dirty="0">
              <a:latin typeface="Times New Roman" pitchFamily="18" charset="0"/>
            </a:endParaRPr>
          </a:p>
          <a:p>
            <a:pPr algn="just"/>
            <a:endParaRPr lang="en-US" sz="2200" dirty="0">
              <a:latin typeface="Times New Roman" pitchFamily="18" charset="0"/>
            </a:endParaRPr>
          </a:p>
          <a:p>
            <a:pPr algn="just"/>
            <a:endParaRPr lang="en-US" sz="2200" dirty="0">
              <a:latin typeface="Times New Roman" pitchFamily="18" charset="0"/>
            </a:endParaRPr>
          </a:p>
          <a:p>
            <a:pPr algn="just"/>
            <a:endParaRPr lang="en-US" sz="2200" dirty="0">
              <a:latin typeface="Times New Roman" pitchFamily="18" charset="0"/>
            </a:endParaRPr>
          </a:p>
          <a:p>
            <a:pPr algn="just"/>
            <a:endParaRPr lang="en-US" sz="2200" dirty="0">
              <a:latin typeface="Times New Roman" pitchFamily="18" charset="0"/>
            </a:endParaRPr>
          </a:p>
          <a:p>
            <a:pPr algn="just"/>
            <a:endParaRPr lang="en-US" sz="2200" dirty="0">
              <a:latin typeface="Times New Roman" pitchFamily="18" charset="0"/>
            </a:endParaRPr>
          </a:p>
          <a:p>
            <a:pPr algn="just"/>
            <a:endParaRPr lang="en-US" sz="2200" dirty="0">
              <a:latin typeface="Times New Roman" pitchFamily="18" charset="0"/>
            </a:endParaRPr>
          </a:p>
        </p:txBody>
      </p:sp>
    </p:spTree>
    <p:extLst>
      <p:ext uri="{BB962C8B-B14F-4D97-AF65-F5344CB8AC3E}">
        <p14:creationId xmlns:p14="http://schemas.microsoft.com/office/powerpoint/2010/main" val="60537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32B0E94-A157-473F-8183-C65B6F7C93E7}"/>
              </a:ext>
            </a:extLst>
          </p:cNvPr>
          <p:cNvPicPr>
            <a:picLocks noChangeAspect="1" noChangeArrowheads="1"/>
          </p:cNvPicPr>
          <p:nvPr/>
        </p:nvPicPr>
        <p:blipFill>
          <a:blip r:embed="rId2"/>
          <a:srcRect/>
          <a:stretch>
            <a:fillRect/>
          </a:stretch>
        </p:blipFill>
        <p:spPr bwMode="auto">
          <a:xfrm>
            <a:off x="1763688" y="692696"/>
            <a:ext cx="6264696" cy="4555707"/>
          </a:xfrm>
          <a:prstGeom prst="rect">
            <a:avLst/>
          </a:prstGeom>
          <a:noFill/>
          <a:ln w="9525">
            <a:noFill/>
            <a:miter lim="800000"/>
            <a:headEnd/>
            <a:tailEnd/>
          </a:ln>
          <a:effectLst/>
        </p:spPr>
      </p:pic>
      <p:sp>
        <p:nvSpPr>
          <p:cNvPr id="4" name="TextBox 3">
            <a:extLst>
              <a:ext uri="{FF2B5EF4-FFF2-40B4-BE49-F238E27FC236}">
                <a16:creationId xmlns:a16="http://schemas.microsoft.com/office/drawing/2014/main" id="{BF698E7B-8ACD-41A6-A337-09C8F950E9E2}"/>
              </a:ext>
            </a:extLst>
          </p:cNvPr>
          <p:cNvSpPr txBox="1"/>
          <p:nvPr/>
        </p:nvSpPr>
        <p:spPr>
          <a:xfrm>
            <a:off x="303175" y="5722977"/>
            <a:ext cx="8856984" cy="461665"/>
          </a:xfrm>
          <a:prstGeom prst="rect">
            <a:avLst/>
          </a:prstGeom>
          <a:noFill/>
        </p:spPr>
        <p:txBody>
          <a:bodyPr wrap="square">
            <a:spAutoFit/>
          </a:bodyPr>
          <a:lstStyle/>
          <a:p>
            <a:pPr algn="ctr"/>
            <a:r>
              <a:rPr lang="en-US" sz="2400" i="1" dirty="0">
                <a:latin typeface="Times New Roman" pitchFamily="18" charset="0"/>
              </a:rPr>
              <a:t>Scattering of X-ray photon with the electron of scattering  material</a:t>
            </a:r>
            <a:endParaRPr lang="en-IN" i="1" dirty="0"/>
          </a:p>
        </p:txBody>
      </p:sp>
    </p:spTree>
    <p:extLst>
      <p:ext uri="{BB962C8B-B14F-4D97-AF65-F5344CB8AC3E}">
        <p14:creationId xmlns:p14="http://schemas.microsoft.com/office/powerpoint/2010/main" val="1073859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99C7FF-141B-438E-A0EE-63D4914C2EE3}"/>
              </a:ext>
            </a:extLst>
          </p:cNvPr>
          <p:cNvSpPr txBox="1"/>
          <p:nvPr/>
        </p:nvSpPr>
        <p:spPr>
          <a:xfrm>
            <a:off x="381000" y="692696"/>
            <a:ext cx="8763000" cy="6001643"/>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dirty="0">
                <a:latin typeface="Times New Roman" pitchFamily="18" charset="0"/>
              </a:rPr>
              <a:t> </a:t>
            </a:r>
            <a:r>
              <a:rPr lang="en-US" b="0" dirty="0">
                <a:latin typeface="Times New Roman" pitchFamily="18" charset="0"/>
              </a:rPr>
              <a:t>When an X-ray photon of energy h</a:t>
            </a:r>
            <a:r>
              <a:rPr lang="el-GR" b="0" dirty="0">
                <a:latin typeface="Times New Roman" pitchFamily="18" charset="0"/>
                <a:cs typeface="Times New Roman"/>
              </a:rPr>
              <a:t>ν</a:t>
            </a:r>
            <a:r>
              <a:rPr lang="en-US" b="0" dirty="0">
                <a:latin typeface="Times New Roman" pitchFamily="18" charset="0"/>
              </a:rPr>
              <a:t> and momentum h</a:t>
            </a:r>
            <a:r>
              <a:rPr lang="el-GR" b="0" dirty="0">
                <a:latin typeface="Times New Roman" pitchFamily="18" charset="0"/>
                <a:cs typeface="Times New Roman"/>
              </a:rPr>
              <a:t>ν</a:t>
            </a:r>
            <a:r>
              <a:rPr lang="en-US" b="0" dirty="0">
                <a:latin typeface="Times New Roman" pitchFamily="18" charset="0"/>
              </a:rPr>
              <a:t>/c collides       elastically with a target electron of rest mass m</a:t>
            </a:r>
            <a:r>
              <a:rPr lang="en-US" b="0" baseline="-25000" dirty="0">
                <a:latin typeface="Times New Roman" pitchFamily="18" charset="0"/>
              </a:rPr>
              <a:t>0</a:t>
            </a:r>
            <a:r>
              <a:rPr lang="en-US" b="0" dirty="0">
                <a:latin typeface="Times New Roman" pitchFamily="18" charset="0"/>
              </a:rPr>
              <a:t>, it transfers some of its energy to the  electron so that its frequency reduces to </a:t>
            </a:r>
            <a:r>
              <a:rPr lang="el-GR" b="0" dirty="0">
                <a:latin typeface="Times New Roman" pitchFamily="18" charset="0"/>
                <a:cs typeface="Times New Roman"/>
              </a:rPr>
              <a:t>ν</a:t>
            </a:r>
            <a:r>
              <a:rPr lang="en-US" b="0" dirty="0">
                <a:latin typeface="Times New Roman" pitchFamily="18" charset="0"/>
              </a:rPr>
              <a:t>′.</a:t>
            </a:r>
          </a:p>
          <a:p>
            <a:pPr marL="342900" indent="-342900" algn="just">
              <a:buFont typeface="Wingdings" panose="05000000000000000000" pitchFamily="2" charset="2"/>
              <a:buChar char="Ø"/>
            </a:pPr>
            <a:endParaRPr lang="en-US" b="0" dirty="0">
              <a:latin typeface="Times New Roman" pitchFamily="18" charset="0"/>
            </a:endParaRPr>
          </a:p>
          <a:p>
            <a:pPr marL="342900" indent="-342900" algn="just">
              <a:buFont typeface="Wingdings" panose="05000000000000000000" pitchFamily="2" charset="2"/>
              <a:buChar char="Ø"/>
            </a:pPr>
            <a:r>
              <a:rPr lang="en-US" b="0" dirty="0">
                <a:latin typeface="Times New Roman" pitchFamily="18" charset="0"/>
              </a:rPr>
              <a:t> Let us also consider that target electron recoils at angle </a:t>
            </a:r>
            <a:r>
              <a:rPr lang="el-GR" b="0" dirty="0">
                <a:latin typeface="Times New Roman" pitchFamily="18" charset="0"/>
                <a:cs typeface="Times New Roman"/>
              </a:rPr>
              <a:t>Φ</a:t>
            </a:r>
            <a:r>
              <a:rPr lang="en-US" b="0" dirty="0">
                <a:latin typeface="Times New Roman" pitchFamily="18" charset="0"/>
                <a:cs typeface="Times New Roman"/>
              </a:rPr>
              <a:t> </a:t>
            </a:r>
            <a:r>
              <a:rPr lang="en-US" b="0" dirty="0">
                <a:latin typeface="Times New Roman" pitchFamily="18" charset="0"/>
              </a:rPr>
              <a:t>with momentum m</a:t>
            </a:r>
            <a:r>
              <a:rPr lang="el-GR" b="0" dirty="0">
                <a:latin typeface="Times New Roman"/>
                <a:cs typeface="Times New Roman"/>
              </a:rPr>
              <a:t>ν</a:t>
            </a:r>
            <a:r>
              <a:rPr lang="en-US" b="0" dirty="0">
                <a:latin typeface="Times New Roman" pitchFamily="18" charset="0"/>
              </a:rPr>
              <a:t> and energy mc</a:t>
            </a:r>
            <a:r>
              <a:rPr lang="en-US" b="0" baseline="30000" dirty="0">
                <a:latin typeface="Times New Roman" pitchFamily="18" charset="0"/>
              </a:rPr>
              <a:t>2</a:t>
            </a:r>
            <a:r>
              <a:rPr lang="en-US" b="0" dirty="0">
                <a:latin typeface="Times New Roman" pitchFamily="18" charset="0"/>
              </a:rPr>
              <a:t>, while scattered photon makes angle </a:t>
            </a:r>
            <a:r>
              <a:rPr lang="el-GR" b="0" dirty="0">
                <a:latin typeface="Times New Roman" pitchFamily="18" charset="0"/>
                <a:cs typeface="Times New Roman"/>
              </a:rPr>
              <a:t>θ</a:t>
            </a:r>
            <a:r>
              <a:rPr lang="en-US" b="0" dirty="0">
                <a:latin typeface="Times New Roman" pitchFamily="18" charset="0"/>
              </a:rPr>
              <a:t> with the direction of incidence.</a:t>
            </a:r>
          </a:p>
          <a:p>
            <a:pPr marL="342900" indent="-342900" algn="just">
              <a:buFont typeface="Wingdings" panose="05000000000000000000" pitchFamily="2" charset="2"/>
              <a:buChar char="Ø"/>
            </a:pPr>
            <a:endParaRPr lang="en-US" b="0" dirty="0">
              <a:latin typeface="Times New Roman" pitchFamily="18" charset="0"/>
            </a:endParaRPr>
          </a:p>
          <a:p>
            <a:pPr marL="342900" indent="-342900" algn="just">
              <a:buFont typeface="Wingdings" panose="05000000000000000000" pitchFamily="2" charset="2"/>
              <a:buChar char="Ø"/>
            </a:pPr>
            <a:r>
              <a:rPr lang="en-US" b="0" dirty="0">
                <a:latin typeface="Times New Roman" pitchFamily="18" charset="0"/>
              </a:rPr>
              <a:t> Now, according to the principle of law of conservation of energy </a:t>
            </a:r>
            <a:endParaRPr lang="en-US" b="0" i="1" dirty="0">
              <a:latin typeface="Times New Roman" pitchFamily="18" charset="0"/>
            </a:endParaRPr>
          </a:p>
          <a:p>
            <a:pPr marL="342900" indent="-342900" algn="just">
              <a:buFont typeface="Wingdings" panose="05000000000000000000" pitchFamily="2" charset="2"/>
              <a:buChar char="Ø"/>
            </a:pPr>
            <a:endParaRPr lang="en-US" b="0" dirty="0">
              <a:latin typeface="Times New Roman" pitchFamily="18" charset="0"/>
            </a:endParaRPr>
          </a:p>
          <a:p>
            <a:pPr marL="342900" indent="-342900" algn="just">
              <a:buFont typeface="Wingdings" panose="05000000000000000000" pitchFamily="2" charset="2"/>
              <a:buChar char="Ø"/>
            </a:pPr>
            <a:endParaRPr lang="en-US" b="0" dirty="0">
              <a:latin typeface="Times New Roman" pitchFamily="18" charset="0"/>
            </a:endParaRPr>
          </a:p>
          <a:p>
            <a:pPr marL="342900" indent="-342900" algn="just">
              <a:buFont typeface="Wingdings" panose="05000000000000000000" pitchFamily="2" charset="2"/>
              <a:buChar char="Ø"/>
            </a:pPr>
            <a:endParaRPr lang="en-US" b="0" dirty="0">
              <a:latin typeface="Times New Roman" pitchFamily="18" charset="0"/>
            </a:endParaRPr>
          </a:p>
          <a:p>
            <a:pPr marL="342900" indent="-342900" algn="just">
              <a:buFont typeface="Wingdings" panose="05000000000000000000" pitchFamily="2" charset="2"/>
              <a:buChar char="Ø"/>
            </a:pPr>
            <a:r>
              <a:rPr lang="en-US" b="0" dirty="0">
                <a:latin typeface="Times New Roman" pitchFamily="18" charset="0"/>
              </a:rPr>
              <a:t>From the principle of conservation of momentum, we have      </a:t>
            </a:r>
          </a:p>
          <a:p>
            <a:pPr marL="342900" indent="-342900" algn="just">
              <a:buFont typeface="Wingdings" panose="05000000000000000000" pitchFamily="2" charset="2"/>
              <a:buChar char="Ø"/>
            </a:pPr>
            <a:endParaRPr lang="en-US" b="0" i="1" dirty="0"/>
          </a:p>
          <a:p>
            <a:pPr marL="342900" indent="-342900" algn="just">
              <a:buFont typeface="Wingdings" panose="05000000000000000000" pitchFamily="2" charset="2"/>
              <a:buChar char="Ø"/>
            </a:pPr>
            <a:r>
              <a:rPr lang="en-US" i="1" dirty="0">
                <a:latin typeface="Times New Roman" pitchFamily="18" charset="0"/>
              </a:rPr>
              <a:t>Momentum before the collision = Momentum after the collision</a:t>
            </a:r>
          </a:p>
          <a:p>
            <a:endParaRPr lang="en-US" dirty="0"/>
          </a:p>
        </p:txBody>
      </p:sp>
      <p:pic>
        <p:nvPicPr>
          <p:cNvPr id="3" name="Picture 2">
            <a:extLst>
              <a:ext uri="{FF2B5EF4-FFF2-40B4-BE49-F238E27FC236}">
                <a16:creationId xmlns:a16="http://schemas.microsoft.com/office/drawing/2014/main" id="{E5071F6A-7B4E-431E-BFFD-1DEF3121F913}"/>
              </a:ext>
            </a:extLst>
          </p:cNvPr>
          <p:cNvPicPr>
            <a:picLocks noChangeAspect="1" noChangeArrowheads="1"/>
          </p:cNvPicPr>
          <p:nvPr/>
        </p:nvPicPr>
        <p:blipFill>
          <a:blip r:embed="rId2"/>
          <a:srcRect/>
          <a:stretch>
            <a:fillRect/>
          </a:stretch>
        </p:blipFill>
        <p:spPr bwMode="auto">
          <a:xfrm>
            <a:off x="2051720" y="4581128"/>
            <a:ext cx="3794310" cy="585192"/>
          </a:xfrm>
          <a:prstGeom prst="rect">
            <a:avLst/>
          </a:prstGeom>
          <a:noFill/>
          <a:ln w="9525">
            <a:noFill/>
            <a:miter lim="800000"/>
            <a:headEnd/>
            <a:tailEnd/>
          </a:ln>
          <a:effectLst/>
        </p:spPr>
      </p:pic>
    </p:spTree>
    <p:extLst>
      <p:ext uri="{BB962C8B-B14F-4D97-AF65-F5344CB8AC3E}">
        <p14:creationId xmlns:p14="http://schemas.microsoft.com/office/powerpoint/2010/main" val="2246410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143000"/>
            <a:ext cx="7620000" cy="5355312"/>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TextBox 6"/>
          <p:cNvSpPr txBox="1"/>
          <p:nvPr/>
        </p:nvSpPr>
        <p:spPr>
          <a:xfrm>
            <a:off x="457200" y="990600"/>
            <a:ext cx="7467600" cy="769441"/>
          </a:xfrm>
          <a:prstGeom prst="rect">
            <a:avLst/>
          </a:prstGeom>
          <a:noFill/>
        </p:spPr>
        <p:txBody>
          <a:bodyPr wrap="square" rtlCol="0">
            <a:spAutoFit/>
          </a:bodyPr>
          <a:lstStyle/>
          <a:p>
            <a:endParaRPr lang="en-US" sz="2200" dirty="0">
              <a:latin typeface="Times New Roman" pitchFamily="18" charset="0"/>
            </a:endParaRPr>
          </a:p>
          <a:p>
            <a:r>
              <a:rPr lang="en-US" sz="2200" dirty="0">
                <a:latin typeface="Times New Roman" pitchFamily="18" charset="0"/>
              </a:rPr>
              <a:t> </a:t>
            </a:r>
          </a:p>
        </p:txBody>
      </p:sp>
      <p:sp>
        <p:nvSpPr>
          <p:cNvPr id="9" name="TextBox 8"/>
          <p:cNvSpPr txBox="1"/>
          <p:nvPr/>
        </p:nvSpPr>
        <p:spPr>
          <a:xfrm>
            <a:off x="790930" y="773668"/>
            <a:ext cx="8029542" cy="5632311"/>
          </a:xfrm>
          <a:prstGeom prst="rect">
            <a:avLst/>
          </a:prstGeom>
          <a:noFill/>
        </p:spPr>
        <p:txBody>
          <a:bodyPr wrap="square" rtlCol="0">
            <a:spAutoFit/>
          </a:bodyPr>
          <a:lstStyle/>
          <a:p>
            <a:pPr marL="342900" indent="-342900" algn="just">
              <a:buFont typeface="Wingdings" panose="05000000000000000000" pitchFamily="2" charset="2"/>
              <a:buChar char="Ø"/>
            </a:pPr>
            <a:r>
              <a:rPr lang="en-US" b="0" dirty="0">
                <a:latin typeface="Times New Roman" pitchFamily="18" charset="0"/>
              </a:rPr>
              <a:t>Now, applying the principle of conservation of momentum in the direction of incidence, we get </a:t>
            </a:r>
          </a:p>
          <a:p>
            <a:pPr marL="342900" indent="-342900" algn="just">
              <a:buFont typeface="Wingdings" panose="05000000000000000000" pitchFamily="2" charset="2"/>
              <a:buChar char="Ø"/>
            </a:pPr>
            <a:endParaRPr lang="en-US" b="0" dirty="0">
              <a:latin typeface="Times New Roman" pitchFamily="18" charset="0"/>
            </a:endParaRPr>
          </a:p>
          <a:p>
            <a:pPr marL="342900" indent="-342900" algn="just">
              <a:buFont typeface="Wingdings" panose="05000000000000000000" pitchFamily="2" charset="2"/>
              <a:buChar char="Ø"/>
            </a:pPr>
            <a:endParaRPr lang="en-US" b="0" dirty="0">
              <a:latin typeface="Times New Roman" pitchFamily="18" charset="0"/>
            </a:endParaRPr>
          </a:p>
          <a:p>
            <a:pPr marL="342900" indent="-342900" algn="just">
              <a:buFont typeface="Wingdings" panose="05000000000000000000" pitchFamily="2" charset="2"/>
              <a:buChar char="Ø"/>
            </a:pPr>
            <a:endParaRPr lang="en-US" b="0" dirty="0">
              <a:latin typeface="Times New Roman" pitchFamily="18" charset="0"/>
            </a:endParaRPr>
          </a:p>
          <a:p>
            <a:pPr marL="342900" indent="-342900" algn="just">
              <a:buFont typeface="Wingdings" panose="05000000000000000000" pitchFamily="2" charset="2"/>
              <a:buChar char="Ø"/>
            </a:pPr>
            <a:r>
              <a:rPr lang="en-US" b="0" dirty="0">
                <a:latin typeface="Times New Roman" pitchFamily="18" charset="0"/>
              </a:rPr>
              <a:t>We know that</a:t>
            </a:r>
          </a:p>
          <a:p>
            <a:pPr algn="just"/>
            <a:r>
              <a:rPr lang="en-US" b="0" dirty="0">
                <a:latin typeface="Times New Roman" pitchFamily="18" charset="0"/>
              </a:rPr>
              <a:t>                              </a:t>
            </a:r>
          </a:p>
          <a:p>
            <a:pPr marL="342900" indent="-342900" algn="just">
              <a:buFont typeface="Wingdings" panose="05000000000000000000" pitchFamily="2" charset="2"/>
              <a:buChar char="Ø"/>
            </a:pPr>
            <a:r>
              <a:rPr lang="en-US" b="0" dirty="0">
                <a:latin typeface="Times New Roman" pitchFamily="18" charset="0"/>
              </a:rPr>
              <a:t> By the above equations we get</a:t>
            </a:r>
          </a:p>
          <a:p>
            <a:pPr marL="342900" indent="-342900" algn="just">
              <a:buFont typeface="Wingdings" panose="05000000000000000000" pitchFamily="2" charset="2"/>
              <a:buChar char="Ø"/>
            </a:pPr>
            <a:endParaRPr lang="en-US" b="0" dirty="0">
              <a:latin typeface="Times New Roman" pitchFamily="18" charset="0"/>
            </a:endParaRPr>
          </a:p>
          <a:p>
            <a:pPr marL="342900" indent="-342900" algn="just">
              <a:buFont typeface="Wingdings" panose="05000000000000000000" pitchFamily="2" charset="2"/>
              <a:buChar char="Ø"/>
            </a:pPr>
            <a:r>
              <a:rPr lang="en-US" b="0" dirty="0">
                <a:latin typeface="Times New Roman" pitchFamily="18" charset="0"/>
              </a:rPr>
              <a:t>                                             </a:t>
            </a:r>
          </a:p>
          <a:p>
            <a:pPr marL="342900" indent="-342900" algn="just">
              <a:buFont typeface="Wingdings" panose="05000000000000000000" pitchFamily="2" charset="2"/>
              <a:buChar char="Ø"/>
            </a:pPr>
            <a:endParaRPr lang="en-US" b="0" dirty="0">
              <a:latin typeface="Times New Roman" pitchFamily="18" charset="0"/>
            </a:endParaRPr>
          </a:p>
          <a:p>
            <a:pPr marL="342900" indent="-342900" algn="just">
              <a:buFont typeface="Wingdings" panose="05000000000000000000" pitchFamily="2" charset="2"/>
              <a:buChar char="Ø"/>
            </a:pPr>
            <a:r>
              <a:rPr lang="en-US" b="0" dirty="0">
                <a:latin typeface="Times New Roman" pitchFamily="18" charset="0"/>
              </a:rPr>
              <a:t>Or,</a:t>
            </a:r>
          </a:p>
          <a:p>
            <a:pPr marL="342900" indent="-342900" algn="just">
              <a:buFont typeface="Wingdings" panose="05000000000000000000" pitchFamily="2" charset="2"/>
              <a:buChar char="Ø"/>
            </a:pPr>
            <a:endParaRPr lang="en-US" b="0" dirty="0">
              <a:latin typeface="Times New Roman" pitchFamily="18" charset="0"/>
            </a:endParaRPr>
          </a:p>
          <a:p>
            <a:pPr algn="just"/>
            <a:r>
              <a:rPr lang="en-US" b="0" i="1" dirty="0">
                <a:latin typeface="Times New Roman" pitchFamily="18" charset="0"/>
              </a:rPr>
              <a:t>                                                     </a:t>
            </a:r>
          </a:p>
          <a:p>
            <a:pPr marL="342900" indent="-342900" algn="just">
              <a:buFont typeface="Wingdings" panose="05000000000000000000" pitchFamily="2" charset="2"/>
              <a:buChar char="Ø"/>
            </a:pPr>
            <a:r>
              <a:rPr lang="en-US" b="0" i="1" dirty="0">
                <a:latin typeface="Times New Roman" pitchFamily="18" charset="0"/>
              </a:rPr>
              <a:t>         </a:t>
            </a:r>
            <a:r>
              <a:rPr lang="en-US" b="0" dirty="0">
                <a:latin typeface="Times New Roman" pitchFamily="18" charset="0"/>
              </a:rPr>
              <a:t>It is the expression  for the Crompton shift </a:t>
            </a:r>
            <a:r>
              <a:rPr lang="el-GR" b="0" dirty="0">
                <a:latin typeface="Times New Roman" pitchFamily="18" charset="0"/>
                <a:cs typeface="Times New Roman"/>
              </a:rPr>
              <a:t>Δλ</a:t>
            </a:r>
            <a:r>
              <a:rPr lang="en-US" b="0" i="1" dirty="0">
                <a:latin typeface="Times New Roman" pitchFamily="18" charset="0"/>
                <a:cs typeface="Times New Roman"/>
              </a:rPr>
              <a:t>.</a:t>
            </a:r>
            <a:r>
              <a:rPr lang="en-US" b="0" i="1" dirty="0"/>
              <a:t>     </a:t>
            </a:r>
            <a:r>
              <a:rPr lang="en-US" i="1" dirty="0"/>
              <a:t>                 </a:t>
            </a:r>
          </a:p>
        </p:txBody>
      </p:sp>
      <p:pic>
        <p:nvPicPr>
          <p:cNvPr id="10" name="Picture 3"/>
          <p:cNvPicPr>
            <a:picLocks noChangeAspect="1" noChangeArrowheads="1"/>
          </p:cNvPicPr>
          <p:nvPr/>
        </p:nvPicPr>
        <p:blipFill>
          <a:blip r:embed="rId2"/>
          <a:srcRect/>
          <a:stretch>
            <a:fillRect/>
          </a:stretch>
        </p:blipFill>
        <p:spPr bwMode="auto">
          <a:xfrm>
            <a:off x="2663586" y="1659214"/>
            <a:ext cx="3122863" cy="695325"/>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3767818" y="2474022"/>
            <a:ext cx="1905000" cy="74971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2709182" y="3977502"/>
            <a:ext cx="2963636" cy="6858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2663586" y="4817786"/>
            <a:ext cx="4216400" cy="762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E03CF2-52D1-425F-B7D0-6E1D4142233A}"/>
              </a:ext>
            </a:extLst>
          </p:cNvPr>
          <p:cNvSpPr txBox="1"/>
          <p:nvPr/>
        </p:nvSpPr>
        <p:spPr>
          <a:xfrm>
            <a:off x="167748" y="1067395"/>
            <a:ext cx="8991600" cy="4862870"/>
          </a:xfrm>
          <a:prstGeom prst="rect">
            <a:avLst/>
          </a:prstGeom>
          <a:noFill/>
        </p:spPr>
        <p:txBody>
          <a:bodyPr wrap="square" rtlCol="0">
            <a:spAutoFit/>
          </a:bodyPr>
          <a:lstStyle/>
          <a:p>
            <a:pPr marL="342900" indent="-342900" algn="just">
              <a:buFont typeface="Wingdings" panose="05000000000000000000" pitchFamily="2" charset="2"/>
              <a:buChar char="Ø"/>
            </a:pPr>
            <a:r>
              <a:rPr lang="en-US" b="0" dirty="0">
                <a:latin typeface="Times New Roman" pitchFamily="18" charset="0"/>
              </a:rPr>
              <a:t>Compton shift can be discussed under the following points: </a:t>
            </a:r>
          </a:p>
          <a:p>
            <a:pPr marL="342900" indent="-342900" algn="just">
              <a:buFont typeface="Wingdings" panose="05000000000000000000" pitchFamily="2" charset="2"/>
              <a:buChar char="Ø"/>
            </a:pPr>
            <a:endParaRPr lang="en-US" b="0" dirty="0">
              <a:latin typeface="Times New Roman" pitchFamily="18" charset="0"/>
            </a:endParaRPr>
          </a:p>
          <a:p>
            <a:pPr marL="400050" indent="-400050" algn="just">
              <a:buFont typeface="Wingdings" panose="05000000000000000000" pitchFamily="2" charset="2"/>
              <a:buChar char="Ø"/>
            </a:pPr>
            <a:r>
              <a:rPr lang="en-US" b="0" dirty="0">
                <a:latin typeface="Times New Roman" pitchFamily="18" charset="0"/>
              </a:rPr>
              <a:t>(i) From the expression of Compton shift , it is clear that the increase in wavelength or the Compton shift (</a:t>
            </a:r>
            <a:r>
              <a:rPr lang="en-US" b="0" dirty="0">
                <a:latin typeface="Times New Roman" pitchFamily="18" charset="0"/>
                <a:cs typeface="Times New Roman"/>
              </a:rPr>
              <a:t>Δ</a:t>
            </a:r>
            <a:r>
              <a:rPr lang="el-GR" b="0" dirty="0">
                <a:latin typeface="Times New Roman" pitchFamily="18" charset="0"/>
                <a:cs typeface="Times New Roman"/>
              </a:rPr>
              <a:t>λ</a:t>
            </a:r>
            <a:r>
              <a:rPr lang="en-US" b="0" i="1" dirty="0">
                <a:latin typeface="Times New Roman" pitchFamily="18" charset="0"/>
              </a:rPr>
              <a:t>) is independent of the wavelength of the incident radiation as well as the nature of the scattering material. It depends only on the angle of scattering,</a:t>
            </a:r>
            <a:r>
              <a:rPr lang="el-GR" b="0" i="1" dirty="0">
                <a:latin typeface="Times New Roman" pitchFamily="18" charset="0"/>
                <a:cs typeface="Times New Roman"/>
              </a:rPr>
              <a:t>θ</a:t>
            </a:r>
            <a:r>
              <a:rPr lang="en-US" b="0" i="1" dirty="0">
                <a:latin typeface="Times New Roman" pitchFamily="18" charset="0"/>
              </a:rPr>
              <a:t>. </a:t>
            </a:r>
          </a:p>
          <a:p>
            <a:pPr marL="400050" indent="-400050" algn="just">
              <a:buFont typeface="Wingdings" panose="05000000000000000000" pitchFamily="2" charset="2"/>
              <a:buChar char="Ø"/>
            </a:pPr>
            <a:endParaRPr lang="en-US" b="0" dirty="0">
              <a:latin typeface="Times New Roman" pitchFamily="18" charset="0"/>
            </a:endParaRPr>
          </a:p>
          <a:p>
            <a:pPr marL="342900" indent="-342900" algn="just">
              <a:buFont typeface="Wingdings" panose="05000000000000000000" pitchFamily="2" charset="2"/>
              <a:buChar char="Ø"/>
            </a:pPr>
            <a:r>
              <a:rPr lang="en-US" b="0" dirty="0">
                <a:latin typeface="Times New Roman" pitchFamily="18" charset="0"/>
              </a:rPr>
              <a:t>(ii) The constant </a:t>
            </a:r>
            <a:r>
              <a:rPr lang="en-US" b="0" i="1" dirty="0">
                <a:latin typeface="Times New Roman" pitchFamily="18" charset="0"/>
              </a:rPr>
              <a:t>h/m</a:t>
            </a:r>
            <a:r>
              <a:rPr lang="en-US" b="0" i="1" baseline="-25000" dirty="0">
                <a:latin typeface="Times New Roman" pitchFamily="18" charset="0"/>
              </a:rPr>
              <a:t>0</a:t>
            </a:r>
            <a:r>
              <a:rPr lang="en-US" b="0" i="1" dirty="0">
                <a:latin typeface="Times New Roman" pitchFamily="18" charset="0"/>
              </a:rPr>
              <a:t>c has dimensions of length and is called the Compton wavelength (</a:t>
            </a:r>
            <a:r>
              <a:rPr lang="en-US" b="0" i="1" dirty="0">
                <a:latin typeface="Times New Roman" pitchFamily="18" charset="0"/>
                <a:cs typeface="Times New Roman"/>
              </a:rPr>
              <a:t>λ</a:t>
            </a:r>
            <a:r>
              <a:rPr lang="en-US" b="0" i="1" dirty="0">
                <a:latin typeface="Times New Roman" pitchFamily="18" charset="0"/>
              </a:rPr>
              <a:t>c) of the target particle. For an electron, the Compton wavelength is </a:t>
            </a:r>
          </a:p>
          <a:p>
            <a:pPr marL="342900" indent="-342900" algn="just">
              <a:buFont typeface="Wingdings" panose="05000000000000000000" pitchFamily="2" charset="2"/>
              <a:buChar char="Ø"/>
            </a:pPr>
            <a:endParaRPr lang="en-US" sz="2200" i="1" dirty="0">
              <a:latin typeface="Times New Roman" pitchFamily="18" charset="0"/>
            </a:endParaRPr>
          </a:p>
          <a:p>
            <a:endParaRPr lang="en-US" i="1" dirty="0"/>
          </a:p>
          <a:p>
            <a:endParaRPr lang="en-US" i="1" dirty="0"/>
          </a:p>
        </p:txBody>
      </p:sp>
      <p:sp>
        <p:nvSpPr>
          <p:cNvPr id="5" name="TextBox 4">
            <a:extLst>
              <a:ext uri="{FF2B5EF4-FFF2-40B4-BE49-F238E27FC236}">
                <a16:creationId xmlns:a16="http://schemas.microsoft.com/office/drawing/2014/main" id="{FF391712-3E4E-41C2-AC6B-032172DB218E}"/>
              </a:ext>
            </a:extLst>
          </p:cNvPr>
          <p:cNvSpPr txBox="1"/>
          <p:nvPr/>
        </p:nvSpPr>
        <p:spPr>
          <a:xfrm>
            <a:off x="1979712" y="479107"/>
            <a:ext cx="6120680" cy="492443"/>
          </a:xfrm>
          <a:prstGeom prst="rect">
            <a:avLst/>
          </a:prstGeom>
          <a:noFill/>
        </p:spPr>
        <p:txBody>
          <a:bodyPr wrap="square">
            <a:spAutoFit/>
          </a:bodyPr>
          <a:lstStyle/>
          <a:p>
            <a:pPr algn="ctr"/>
            <a:r>
              <a:rPr lang="en-US" sz="2600" b="1" dirty="0">
                <a:solidFill>
                  <a:srgbClr val="FF0000"/>
                </a:solidFill>
                <a:latin typeface="Times New Roman" pitchFamily="18" charset="0"/>
              </a:rPr>
              <a:t>DISCUSSION ON COMPTON EFFECT</a:t>
            </a:r>
          </a:p>
        </p:txBody>
      </p:sp>
      <p:pic>
        <p:nvPicPr>
          <p:cNvPr id="6" name="Picture 2">
            <a:extLst>
              <a:ext uri="{FF2B5EF4-FFF2-40B4-BE49-F238E27FC236}">
                <a16:creationId xmlns:a16="http://schemas.microsoft.com/office/drawing/2014/main" id="{1E125902-ABC9-4B59-8B1C-0E0A2AF90001}"/>
              </a:ext>
            </a:extLst>
          </p:cNvPr>
          <p:cNvPicPr>
            <a:picLocks noChangeAspect="1" noChangeArrowheads="1"/>
          </p:cNvPicPr>
          <p:nvPr/>
        </p:nvPicPr>
        <p:blipFill>
          <a:blip r:embed="rId2"/>
          <a:srcRect/>
          <a:stretch>
            <a:fillRect/>
          </a:stretch>
        </p:blipFill>
        <p:spPr bwMode="auto">
          <a:xfrm>
            <a:off x="2352675" y="4869160"/>
            <a:ext cx="3409950" cy="628650"/>
          </a:xfrm>
          <a:prstGeom prst="rect">
            <a:avLst/>
          </a:prstGeom>
          <a:noFill/>
          <a:ln w="9525">
            <a:noFill/>
            <a:miter lim="800000"/>
            <a:headEnd/>
            <a:tailEnd/>
          </a:ln>
          <a:effectLst/>
        </p:spPr>
      </p:pic>
      <p:pic>
        <p:nvPicPr>
          <p:cNvPr id="7" name="Picture 4">
            <a:extLst>
              <a:ext uri="{FF2B5EF4-FFF2-40B4-BE49-F238E27FC236}">
                <a16:creationId xmlns:a16="http://schemas.microsoft.com/office/drawing/2014/main" id="{913DF31F-67E2-4B23-A773-164C101ABE32}"/>
              </a:ext>
            </a:extLst>
          </p:cNvPr>
          <p:cNvPicPr>
            <a:picLocks noChangeAspect="1" noChangeArrowheads="1"/>
          </p:cNvPicPr>
          <p:nvPr/>
        </p:nvPicPr>
        <p:blipFill>
          <a:blip r:embed="rId3"/>
          <a:srcRect/>
          <a:stretch>
            <a:fillRect/>
          </a:stretch>
        </p:blipFill>
        <p:spPr bwMode="auto">
          <a:xfrm>
            <a:off x="3352800" y="5604500"/>
            <a:ext cx="1409700" cy="219075"/>
          </a:xfrm>
          <a:prstGeom prst="rect">
            <a:avLst/>
          </a:prstGeom>
          <a:noFill/>
          <a:ln w="9525">
            <a:noFill/>
            <a:miter lim="800000"/>
            <a:headEnd/>
            <a:tailEnd/>
          </a:ln>
          <a:effectLst/>
        </p:spPr>
      </p:pic>
      <p:pic>
        <p:nvPicPr>
          <p:cNvPr id="8" name="Picture 5">
            <a:extLst>
              <a:ext uri="{FF2B5EF4-FFF2-40B4-BE49-F238E27FC236}">
                <a16:creationId xmlns:a16="http://schemas.microsoft.com/office/drawing/2014/main" id="{FC3018C0-7B2C-4B4F-9F56-0E2A37102500}"/>
              </a:ext>
            </a:extLst>
          </p:cNvPr>
          <p:cNvPicPr>
            <a:picLocks noChangeAspect="1" noChangeArrowheads="1"/>
          </p:cNvPicPr>
          <p:nvPr/>
        </p:nvPicPr>
        <p:blipFill>
          <a:blip r:embed="rId4"/>
          <a:srcRect/>
          <a:stretch>
            <a:fillRect/>
          </a:stretch>
        </p:blipFill>
        <p:spPr bwMode="auto">
          <a:xfrm>
            <a:off x="3543300" y="6036955"/>
            <a:ext cx="1219200" cy="171450"/>
          </a:xfrm>
          <a:prstGeom prst="rect">
            <a:avLst/>
          </a:prstGeom>
          <a:noFill/>
          <a:ln w="9525">
            <a:noFill/>
            <a:miter lim="800000"/>
            <a:headEnd/>
            <a:tailEnd/>
          </a:ln>
          <a:effectLst/>
        </p:spPr>
      </p:pic>
    </p:spTree>
    <p:extLst>
      <p:ext uri="{BB962C8B-B14F-4D97-AF65-F5344CB8AC3E}">
        <p14:creationId xmlns:p14="http://schemas.microsoft.com/office/powerpoint/2010/main" val="2858596883"/>
      </p:ext>
    </p:extLst>
  </p:cSld>
  <p:clrMapOvr>
    <a:masterClrMapping/>
  </p:clrMapOvr>
</p:sld>
</file>

<file path=ppt/theme/theme1.xml><?xml version="1.0" encoding="utf-8"?>
<a:theme xmlns:a="http://schemas.openxmlformats.org/drawingml/2006/main" name="CET_white_UK">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ET_white_UK">
      <a:majorFont>
        <a:latin typeface="Frutiger 57Cn"/>
        <a:ea typeface=""/>
        <a:cs typeface=""/>
      </a:majorFont>
      <a:minorFont>
        <a:latin typeface="Frutiger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a-DK"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a-DK"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ET_white_U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ET_white_U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ET_white_U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ET_white_U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ET_white_U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ET_white_U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ET_white_U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6044</TotalTime>
  <Words>2042</Words>
  <Application>Microsoft Office PowerPoint</Application>
  <PresentationFormat>On-screen Show (4:3)</PresentationFormat>
  <Paragraphs>248</Paragraphs>
  <Slides>29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Baskerville Old Face</vt:lpstr>
      <vt:lpstr>Calibri</vt:lpstr>
      <vt:lpstr>Frutiger 45 Light</vt:lpstr>
      <vt:lpstr>Frutiger 57Cn</vt:lpstr>
      <vt:lpstr>Times New Roman</vt:lpstr>
      <vt:lpstr>Wingdings</vt:lpstr>
      <vt:lpstr>CET_white_UK</vt:lpstr>
      <vt:lpstr>Custom Design</vt:lpstr>
      <vt:lpstr>BPM: 2 Engineering Physics-II</vt:lpstr>
      <vt:lpstr>PowerPoint Presentation</vt:lpstr>
      <vt:lpstr>EXPRESSION FOR COMPTON SHIFT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X-RAY SPECTRA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Oersted-DTU_Eltek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Dias nummer 1</dc:title>
  <dc:creator>gh</dc:creator>
  <cp:lastModifiedBy>Prof. B. K. Pandey</cp:lastModifiedBy>
  <cp:revision>523</cp:revision>
  <cp:lastPrinted>2002-01-11T08:56:20Z</cp:lastPrinted>
  <dcterms:created xsi:type="dcterms:W3CDTF">2008-06-04T07:21:59Z</dcterms:created>
  <dcterms:modified xsi:type="dcterms:W3CDTF">2021-04-24T11:39:28Z</dcterms:modified>
</cp:coreProperties>
</file>