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82"/>
  </p:notesMasterIdLst>
  <p:handoutMasterIdLst>
    <p:handoutMasterId r:id="rId83"/>
  </p:handoutMasterIdLst>
  <p:sldIdLst>
    <p:sldId id="256" r:id="rId3"/>
    <p:sldId id="455" r:id="rId4"/>
    <p:sldId id="456" r:id="rId5"/>
    <p:sldId id="457" r:id="rId6"/>
    <p:sldId id="458" r:id="rId7"/>
    <p:sldId id="459" r:id="rId8"/>
    <p:sldId id="460" r:id="rId9"/>
    <p:sldId id="461"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7" r:id="rId24"/>
    <p:sldId id="496" r:id="rId25"/>
    <p:sldId id="497" r:id="rId26"/>
    <p:sldId id="498" r:id="rId27"/>
    <p:sldId id="499" r:id="rId28"/>
    <p:sldId id="500" r:id="rId29"/>
    <p:sldId id="501" r:id="rId30"/>
    <p:sldId id="502" r:id="rId31"/>
    <p:sldId id="503" r:id="rId32"/>
    <p:sldId id="504" r:id="rId33"/>
    <p:sldId id="505" r:id="rId34"/>
    <p:sldId id="506" r:id="rId35"/>
    <p:sldId id="507" r:id="rId36"/>
    <p:sldId id="508" r:id="rId37"/>
    <p:sldId id="509" r:id="rId38"/>
    <p:sldId id="510" r:id="rId39"/>
    <p:sldId id="511" r:id="rId40"/>
    <p:sldId id="512" r:id="rId41"/>
    <p:sldId id="513" r:id="rId42"/>
    <p:sldId id="514" r:id="rId43"/>
    <p:sldId id="515" r:id="rId44"/>
    <p:sldId id="516" r:id="rId45"/>
    <p:sldId id="517" r:id="rId46"/>
    <p:sldId id="518" r:id="rId47"/>
    <p:sldId id="519" r:id="rId48"/>
    <p:sldId id="520" r:id="rId49"/>
    <p:sldId id="521" r:id="rId50"/>
    <p:sldId id="522" r:id="rId51"/>
    <p:sldId id="523" r:id="rId52"/>
    <p:sldId id="524" r:id="rId53"/>
    <p:sldId id="525" r:id="rId54"/>
    <p:sldId id="526" r:id="rId55"/>
    <p:sldId id="527" r:id="rId56"/>
    <p:sldId id="528" r:id="rId57"/>
    <p:sldId id="529" r:id="rId58"/>
    <p:sldId id="530" r:id="rId59"/>
    <p:sldId id="531" r:id="rId60"/>
    <p:sldId id="532" r:id="rId61"/>
    <p:sldId id="533" r:id="rId62"/>
    <p:sldId id="478" r:id="rId63"/>
    <p:sldId id="479" r:id="rId64"/>
    <p:sldId id="480" r:id="rId65"/>
    <p:sldId id="481" r:id="rId66"/>
    <p:sldId id="482" r:id="rId67"/>
    <p:sldId id="483" r:id="rId68"/>
    <p:sldId id="484" r:id="rId69"/>
    <p:sldId id="485" r:id="rId70"/>
    <p:sldId id="486" r:id="rId71"/>
    <p:sldId id="487" r:id="rId72"/>
    <p:sldId id="488" r:id="rId73"/>
    <p:sldId id="489" r:id="rId74"/>
    <p:sldId id="490" r:id="rId75"/>
    <p:sldId id="491" r:id="rId76"/>
    <p:sldId id="492" r:id="rId77"/>
    <p:sldId id="493" r:id="rId78"/>
    <p:sldId id="494" r:id="rId79"/>
    <p:sldId id="476" r:id="rId80"/>
    <p:sldId id="495" r:id="rId81"/>
  </p:sldIdLst>
  <p:sldSz cx="9144000" cy="6858000" type="screen4x3"/>
  <p:notesSz cx="9236075" cy="7010400"/>
  <p:defaultTextStyle>
    <a:defPPr>
      <a:defRPr lang="da-DK"/>
    </a:defPPr>
    <a:lvl1pPr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b="1"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b="1"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b="1"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b="1"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mhari dubey" initials="o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BA0693"/>
    <a:srgbClr val="33CC33"/>
    <a:srgbClr val="BA0620"/>
    <a:srgbClr val="65A11F"/>
    <a:srgbClr val="512F55"/>
    <a:srgbClr val="666699"/>
    <a:srgbClr val="F66E13"/>
    <a:srgbClr val="FF990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832" autoAdjust="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commentAuthors" Target="commentAuthor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0D2615-24ED-4F5F-A877-2F1F5436B8E5}" type="doc">
      <dgm:prSet loTypeId="urn:microsoft.com/office/officeart/2005/8/layout/equation2" loCatId="process" qsTypeId="urn:microsoft.com/office/officeart/2005/8/quickstyle/simple1" qsCatId="simple" csTypeId="urn:microsoft.com/office/officeart/2005/8/colors/accent1_2" csCatId="accent1" phldr="1"/>
      <dgm:spPr/>
    </dgm:pt>
    <dgm:pt modelId="{C745BFE5-4C5A-47F9-8DCD-571392D8E6B5}">
      <dgm:prSet phldrT="[Text]">
        <dgm:style>
          <a:lnRef idx="0">
            <a:schemeClr val="accent2"/>
          </a:lnRef>
          <a:fillRef idx="3">
            <a:schemeClr val="accent2"/>
          </a:fillRef>
          <a:effectRef idx="3">
            <a:schemeClr val="accent2"/>
          </a:effectRef>
          <a:fontRef idx="minor">
            <a:schemeClr val="lt1"/>
          </a:fontRef>
        </dgm:style>
      </dgm:prSet>
      <dgm:spPr/>
      <dgm:t>
        <a:bodyPr/>
        <a:lstStyle/>
        <a:p>
          <a:r>
            <a:rPr lang="en-IN" dirty="0"/>
            <a:t>Wave character</a:t>
          </a:r>
        </a:p>
      </dgm:t>
    </dgm:pt>
    <dgm:pt modelId="{7EF9642F-68EB-4FD4-B945-8ABE86FF600E}" type="parTrans" cxnId="{907E603F-5D32-4C34-B8A5-9151767E8142}">
      <dgm:prSet/>
      <dgm:spPr/>
      <dgm:t>
        <a:bodyPr/>
        <a:lstStyle/>
        <a:p>
          <a:endParaRPr lang="en-US"/>
        </a:p>
      </dgm:t>
    </dgm:pt>
    <dgm:pt modelId="{2FADE19F-9888-4E91-BEA9-F00AC4EBE9B7}" type="sibTrans" cxnId="{907E603F-5D32-4C34-B8A5-9151767E8142}">
      <dgm:prSet/>
      <dgm:spPr/>
      <dgm:t>
        <a:bodyPr/>
        <a:lstStyle/>
        <a:p>
          <a:endParaRPr lang="en-IN" dirty="0">
            <a:solidFill>
              <a:srgbClr val="00B050"/>
            </a:solidFill>
          </a:endParaRPr>
        </a:p>
      </dgm:t>
    </dgm:pt>
    <dgm:pt modelId="{2C8A9C24-4B75-4D15-AF7C-340331B6E846}">
      <dgm:prSet phldrT="[Text]">
        <dgm:style>
          <a:lnRef idx="1">
            <a:schemeClr val="dk1"/>
          </a:lnRef>
          <a:fillRef idx="3">
            <a:schemeClr val="dk1"/>
          </a:fillRef>
          <a:effectRef idx="2">
            <a:schemeClr val="dk1"/>
          </a:effectRef>
          <a:fontRef idx="minor">
            <a:schemeClr val="lt1"/>
          </a:fontRef>
        </dgm:style>
      </dgm:prSet>
      <dgm:spPr/>
      <dgm:t>
        <a:bodyPr/>
        <a:lstStyle/>
        <a:p>
          <a:r>
            <a:rPr lang="en-IN" dirty="0"/>
            <a:t>Particle character</a:t>
          </a:r>
        </a:p>
      </dgm:t>
    </dgm:pt>
    <dgm:pt modelId="{E7C1A358-A6D3-4774-B5B6-F1D5D8DAEF96}" type="parTrans" cxnId="{8913A2BE-F689-4858-A2D2-56B3CD430A00}">
      <dgm:prSet/>
      <dgm:spPr/>
      <dgm:t>
        <a:bodyPr/>
        <a:lstStyle/>
        <a:p>
          <a:endParaRPr lang="en-US"/>
        </a:p>
      </dgm:t>
    </dgm:pt>
    <dgm:pt modelId="{B81609E7-A817-484A-9566-C475314F3601}" type="sibTrans" cxnId="{8913A2BE-F689-4858-A2D2-56B3CD430A00}">
      <dgm:prSet/>
      <dgm:spPr/>
      <dgm:t>
        <a:bodyPr/>
        <a:lstStyle/>
        <a:p>
          <a:endParaRPr lang="en-IN" dirty="0"/>
        </a:p>
      </dgm:t>
    </dgm:pt>
    <dgm:pt modelId="{FACAD82B-CBDB-44F1-8309-C33FA2D119D3}">
      <dgm:prSet phldrT="[Text]">
        <dgm:style>
          <a:lnRef idx="0">
            <a:schemeClr val="accent6"/>
          </a:lnRef>
          <a:fillRef idx="3">
            <a:schemeClr val="accent6"/>
          </a:fillRef>
          <a:effectRef idx="3">
            <a:schemeClr val="accent6"/>
          </a:effectRef>
          <a:fontRef idx="minor">
            <a:schemeClr val="lt1"/>
          </a:fontRef>
        </dgm:style>
      </dgm:prSet>
      <dgm:spPr/>
      <dgm:t>
        <a:bodyPr/>
        <a:lstStyle/>
        <a:p>
          <a:r>
            <a:rPr lang="en-IN" dirty="0"/>
            <a:t>WAVE–PARTICLE DUALITY</a:t>
          </a:r>
        </a:p>
      </dgm:t>
    </dgm:pt>
    <dgm:pt modelId="{F386890E-4554-416E-B3C1-7749501A9CE8}" type="parTrans" cxnId="{AD4F641A-22E1-47DD-B2BB-80A931B136CB}">
      <dgm:prSet/>
      <dgm:spPr/>
      <dgm:t>
        <a:bodyPr/>
        <a:lstStyle/>
        <a:p>
          <a:endParaRPr lang="en-US"/>
        </a:p>
      </dgm:t>
    </dgm:pt>
    <dgm:pt modelId="{59D9A35E-E8C0-4AF9-9582-1AE82C64C41B}" type="sibTrans" cxnId="{AD4F641A-22E1-47DD-B2BB-80A931B136CB}">
      <dgm:prSet/>
      <dgm:spPr/>
      <dgm:t>
        <a:bodyPr/>
        <a:lstStyle/>
        <a:p>
          <a:endParaRPr lang="en-US"/>
        </a:p>
      </dgm:t>
    </dgm:pt>
    <dgm:pt modelId="{1782E7B0-76C0-461A-81D7-1ED16905DDDA}" type="pres">
      <dgm:prSet presAssocID="{1D0D2615-24ED-4F5F-A877-2F1F5436B8E5}" presName="Name0" presStyleCnt="0">
        <dgm:presLayoutVars>
          <dgm:dir/>
          <dgm:resizeHandles val="exact"/>
        </dgm:presLayoutVars>
      </dgm:prSet>
      <dgm:spPr/>
    </dgm:pt>
    <dgm:pt modelId="{54CB7453-6C94-481A-AB6C-CD60E5A536FF}" type="pres">
      <dgm:prSet presAssocID="{1D0D2615-24ED-4F5F-A877-2F1F5436B8E5}" presName="vNodes" presStyleCnt="0"/>
      <dgm:spPr/>
    </dgm:pt>
    <dgm:pt modelId="{2CBFDEFD-52DD-45F5-BFC9-8D735361434B}" type="pres">
      <dgm:prSet presAssocID="{C745BFE5-4C5A-47F9-8DCD-571392D8E6B5}" presName="node" presStyleLbl="node1" presStyleIdx="0" presStyleCnt="3">
        <dgm:presLayoutVars>
          <dgm:bulletEnabled val="1"/>
        </dgm:presLayoutVars>
      </dgm:prSet>
      <dgm:spPr/>
    </dgm:pt>
    <dgm:pt modelId="{BC4DA67E-3AA2-4117-9780-1D81C05110BD}" type="pres">
      <dgm:prSet presAssocID="{2FADE19F-9888-4E91-BEA9-F00AC4EBE9B7}" presName="spacerT" presStyleCnt="0"/>
      <dgm:spPr/>
    </dgm:pt>
    <dgm:pt modelId="{C1AA3890-4923-402D-ADBD-DB35B1093377}" type="pres">
      <dgm:prSet presAssocID="{2FADE19F-9888-4E91-BEA9-F00AC4EBE9B7}" presName="sibTrans" presStyleLbl="sibTrans2D1" presStyleIdx="0" presStyleCnt="2"/>
      <dgm:spPr/>
    </dgm:pt>
    <dgm:pt modelId="{DFEB038E-9527-42F8-8EE8-35F82CEC81CD}" type="pres">
      <dgm:prSet presAssocID="{2FADE19F-9888-4E91-BEA9-F00AC4EBE9B7}" presName="spacerB" presStyleCnt="0"/>
      <dgm:spPr/>
    </dgm:pt>
    <dgm:pt modelId="{FBAD371C-9182-4F66-A943-16379BEC847C}" type="pres">
      <dgm:prSet presAssocID="{2C8A9C24-4B75-4D15-AF7C-340331B6E846}" presName="node" presStyleLbl="node1" presStyleIdx="1" presStyleCnt="3">
        <dgm:presLayoutVars>
          <dgm:bulletEnabled val="1"/>
        </dgm:presLayoutVars>
      </dgm:prSet>
      <dgm:spPr/>
    </dgm:pt>
    <dgm:pt modelId="{FBBCD26E-867D-46DC-B207-61F2305B9D40}" type="pres">
      <dgm:prSet presAssocID="{1D0D2615-24ED-4F5F-A877-2F1F5436B8E5}" presName="sibTransLast" presStyleLbl="sibTrans2D1" presStyleIdx="1" presStyleCnt="2"/>
      <dgm:spPr/>
    </dgm:pt>
    <dgm:pt modelId="{8F7FDFAB-F637-4A81-AFF5-2BCE68C6BB57}" type="pres">
      <dgm:prSet presAssocID="{1D0D2615-24ED-4F5F-A877-2F1F5436B8E5}" presName="connectorText" presStyleLbl="sibTrans2D1" presStyleIdx="1" presStyleCnt="2"/>
      <dgm:spPr/>
    </dgm:pt>
    <dgm:pt modelId="{5E5E7067-CD08-4353-A296-36B1C1A3F1CF}" type="pres">
      <dgm:prSet presAssocID="{1D0D2615-24ED-4F5F-A877-2F1F5436B8E5}" presName="lastNode" presStyleLbl="node1" presStyleIdx="2" presStyleCnt="3">
        <dgm:presLayoutVars>
          <dgm:bulletEnabled val="1"/>
        </dgm:presLayoutVars>
      </dgm:prSet>
      <dgm:spPr/>
    </dgm:pt>
  </dgm:ptLst>
  <dgm:cxnLst>
    <dgm:cxn modelId="{AC543B09-2EF9-461F-B1AD-D81520105587}" type="presOf" srcId="{B81609E7-A817-484A-9566-C475314F3601}" destId="{8F7FDFAB-F637-4A81-AFF5-2BCE68C6BB57}" srcOrd="1" destOrd="0" presId="urn:microsoft.com/office/officeart/2005/8/layout/equation2"/>
    <dgm:cxn modelId="{8F997F17-E8FE-493E-8FCE-CB4C59B1D282}" type="presOf" srcId="{2C8A9C24-4B75-4D15-AF7C-340331B6E846}" destId="{FBAD371C-9182-4F66-A943-16379BEC847C}" srcOrd="0" destOrd="0" presId="urn:microsoft.com/office/officeart/2005/8/layout/equation2"/>
    <dgm:cxn modelId="{AD4F641A-22E1-47DD-B2BB-80A931B136CB}" srcId="{1D0D2615-24ED-4F5F-A877-2F1F5436B8E5}" destId="{FACAD82B-CBDB-44F1-8309-C33FA2D119D3}" srcOrd="2" destOrd="0" parTransId="{F386890E-4554-416E-B3C1-7749501A9CE8}" sibTransId="{59D9A35E-E8C0-4AF9-9582-1AE82C64C41B}"/>
    <dgm:cxn modelId="{907E603F-5D32-4C34-B8A5-9151767E8142}" srcId="{1D0D2615-24ED-4F5F-A877-2F1F5436B8E5}" destId="{C745BFE5-4C5A-47F9-8DCD-571392D8E6B5}" srcOrd="0" destOrd="0" parTransId="{7EF9642F-68EB-4FD4-B945-8ABE86FF600E}" sibTransId="{2FADE19F-9888-4E91-BEA9-F00AC4EBE9B7}"/>
    <dgm:cxn modelId="{C9CEF469-2E2E-4600-93DB-79AD584E9996}" type="presOf" srcId="{1D0D2615-24ED-4F5F-A877-2F1F5436B8E5}" destId="{1782E7B0-76C0-461A-81D7-1ED16905DDDA}" srcOrd="0" destOrd="0" presId="urn:microsoft.com/office/officeart/2005/8/layout/equation2"/>
    <dgm:cxn modelId="{79BEAF76-9276-4330-92AE-544FD0A4568D}" type="presOf" srcId="{C745BFE5-4C5A-47F9-8DCD-571392D8E6B5}" destId="{2CBFDEFD-52DD-45F5-BFC9-8D735361434B}" srcOrd="0" destOrd="0" presId="urn:microsoft.com/office/officeart/2005/8/layout/equation2"/>
    <dgm:cxn modelId="{8913A2BE-F689-4858-A2D2-56B3CD430A00}" srcId="{1D0D2615-24ED-4F5F-A877-2F1F5436B8E5}" destId="{2C8A9C24-4B75-4D15-AF7C-340331B6E846}" srcOrd="1" destOrd="0" parTransId="{E7C1A358-A6D3-4774-B5B6-F1D5D8DAEF96}" sibTransId="{B81609E7-A817-484A-9566-C475314F3601}"/>
    <dgm:cxn modelId="{115F64CE-6AEE-44FF-B5DC-5B4566E9D179}" type="presOf" srcId="{2FADE19F-9888-4E91-BEA9-F00AC4EBE9B7}" destId="{C1AA3890-4923-402D-ADBD-DB35B1093377}" srcOrd="0" destOrd="0" presId="urn:microsoft.com/office/officeart/2005/8/layout/equation2"/>
    <dgm:cxn modelId="{1B323CD6-82E8-42BA-B0FD-F893E6324579}" type="presOf" srcId="{FACAD82B-CBDB-44F1-8309-C33FA2D119D3}" destId="{5E5E7067-CD08-4353-A296-36B1C1A3F1CF}" srcOrd="0" destOrd="0" presId="urn:microsoft.com/office/officeart/2005/8/layout/equation2"/>
    <dgm:cxn modelId="{76B5E1E5-D858-4910-8DDD-B8982AE4AAC1}" type="presOf" srcId="{B81609E7-A817-484A-9566-C475314F3601}" destId="{FBBCD26E-867D-46DC-B207-61F2305B9D40}" srcOrd="0" destOrd="0" presId="urn:microsoft.com/office/officeart/2005/8/layout/equation2"/>
    <dgm:cxn modelId="{83595E72-A0EB-408B-929E-54568A30DD41}" type="presParOf" srcId="{1782E7B0-76C0-461A-81D7-1ED16905DDDA}" destId="{54CB7453-6C94-481A-AB6C-CD60E5A536FF}" srcOrd="0" destOrd="0" presId="urn:microsoft.com/office/officeart/2005/8/layout/equation2"/>
    <dgm:cxn modelId="{31031770-0F39-4149-A68A-958880044939}" type="presParOf" srcId="{54CB7453-6C94-481A-AB6C-CD60E5A536FF}" destId="{2CBFDEFD-52DD-45F5-BFC9-8D735361434B}" srcOrd="0" destOrd="0" presId="urn:microsoft.com/office/officeart/2005/8/layout/equation2"/>
    <dgm:cxn modelId="{ED5BC351-4208-4F6D-9AED-A9E153029430}" type="presParOf" srcId="{54CB7453-6C94-481A-AB6C-CD60E5A536FF}" destId="{BC4DA67E-3AA2-4117-9780-1D81C05110BD}" srcOrd="1" destOrd="0" presId="urn:microsoft.com/office/officeart/2005/8/layout/equation2"/>
    <dgm:cxn modelId="{2111BECB-BA07-4960-B446-63FA798DC2CD}" type="presParOf" srcId="{54CB7453-6C94-481A-AB6C-CD60E5A536FF}" destId="{C1AA3890-4923-402D-ADBD-DB35B1093377}" srcOrd="2" destOrd="0" presId="urn:microsoft.com/office/officeart/2005/8/layout/equation2"/>
    <dgm:cxn modelId="{1068DB50-D97B-4499-90B2-811169795DA6}" type="presParOf" srcId="{54CB7453-6C94-481A-AB6C-CD60E5A536FF}" destId="{DFEB038E-9527-42F8-8EE8-35F82CEC81CD}" srcOrd="3" destOrd="0" presId="urn:microsoft.com/office/officeart/2005/8/layout/equation2"/>
    <dgm:cxn modelId="{7EB3D313-4DE9-48D4-9B7C-2567419997E1}" type="presParOf" srcId="{54CB7453-6C94-481A-AB6C-CD60E5A536FF}" destId="{FBAD371C-9182-4F66-A943-16379BEC847C}" srcOrd="4" destOrd="0" presId="urn:microsoft.com/office/officeart/2005/8/layout/equation2"/>
    <dgm:cxn modelId="{B36E577E-1495-4B4E-AA73-A17042CB33F9}" type="presParOf" srcId="{1782E7B0-76C0-461A-81D7-1ED16905DDDA}" destId="{FBBCD26E-867D-46DC-B207-61F2305B9D40}" srcOrd="1" destOrd="0" presId="urn:microsoft.com/office/officeart/2005/8/layout/equation2"/>
    <dgm:cxn modelId="{DF178837-1074-4E75-8043-C305A1CA39F9}" type="presParOf" srcId="{FBBCD26E-867D-46DC-B207-61F2305B9D40}" destId="{8F7FDFAB-F637-4A81-AFF5-2BCE68C6BB57}" srcOrd="0" destOrd="0" presId="urn:microsoft.com/office/officeart/2005/8/layout/equation2"/>
    <dgm:cxn modelId="{FF77EABF-6F70-4B87-8B4D-3ABFD0A37F27}" type="presParOf" srcId="{1782E7B0-76C0-461A-81D7-1ED16905DDDA}" destId="{5E5E7067-CD08-4353-A296-36B1C1A3F1CF}"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FDEFD-52DD-45F5-BFC9-8D735361434B}">
      <dsp:nvSpPr>
        <dsp:cNvPr id="0" name=""/>
        <dsp:cNvSpPr/>
      </dsp:nvSpPr>
      <dsp:spPr>
        <a:xfrm>
          <a:off x="526291" y="1864"/>
          <a:ext cx="1547820" cy="1547820"/>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dirty="0"/>
            <a:t>Wave character</a:t>
          </a:r>
        </a:p>
      </dsp:txBody>
      <dsp:txXfrm>
        <a:off x="752964" y="228537"/>
        <a:ext cx="1094474" cy="1094474"/>
      </dsp:txXfrm>
    </dsp:sp>
    <dsp:sp modelId="{C1AA3890-4923-402D-ADBD-DB35B1093377}">
      <dsp:nvSpPr>
        <dsp:cNvPr id="0" name=""/>
        <dsp:cNvSpPr/>
      </dsp:nvSpPr>
      <dsp:spPr>
        <a:xfrm>
          <a:off x="851333" y="1675368"/>
          <a:ext cx="897735" cy="89773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dirty="0">
            <a:solidFill>
              <a:srgbClr val="00B050"/>
            </a:solidFill>
          </a:endParaRPr>
        </a:p>
      </dsp:txBody>
      <dsp:txXfrm>
        <a:off x="970328" y="2018662"/>
        <a:ext cx="659745" cy="211147"/>
      </dsp:txXfrm>
    </dsp:sp>
    <dsp:sp modelId="{FBAD371C-9182-4F66-A943-16379BEC847C}">
      <dsp:nvSpPr>
        <dsp:cNvPr id="0" name=""/>
        <dsp:cNvSpPr/>
      </dsp:nvSpPr>
      <dsp:spPr>
        <a:xfrm>
          <a:off x="526291" y="2698786"/>
          <a:ext cx="1547820" cy="1547820"/>
        </a:xfrm>
        <a:prstGeom prst="ellipse">
          <a:avLst/>
        </a:prstGeom>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dsp:spPr>
      <dsp:style>
        <a:lnRef idx="1">
          <a:schemeClr val="dk1"/>
        </a:lnRef>
        <a:fillRef idx="3">
          <a:schemeClr val="dk1"/>
        </a:fillRef>
        <a:effectRef idx="2">
          <a:schemeClr val="dk1"/>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dirty="0"/>
            <a:t>Particle character</a:t>
          </a:r>
        </a:p>
      </dsp:txBody>
      <dsp:txXfrm>
        <a:off x="752964" y="2925459"/>
        <a:ext cx="1094474" cy="1094474"/>
      </dsp:txXfrm>
    </dsp:sp>
    <dsp:sp modelId="{FBBCD26E-867D-46DC-B207-61F2305B9D40}">
      <dsp:nvSpPr>
        <dsp:cNvPr id="0" name=""/>
        <dsp:cNvSpPr/>
      </dsp:nvSpPr>
      <dsp:spPr>
        <a:xfrm>
          <a:off x="2306284" y="1836341"/>
          <a:ext cx="492206" cy="5757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dirty="0"/>
        </a:p>
      </dsp:txBody>
      <dsp:txXfrm>
        <a:off x="2306284" y="1951499"/>
        <a:ext cx="344544" cy="345473"/>
      </dsp:txXfrm>
    </dsp:sp>
    <dsp:sp modelId="{5E5E7067-CD08-4353-A296-36B1C1A3F1CF}">
      <dsp:nvSpPr>
        <dsp:cNvPr id="0" name=""/>
        <dsp:cNvSpPr/>
      </dsp:nvSpPr>
      <dsp:spPr>
        <a:xfrm>
          <a:off x="3002803" y="576415"/>
          <a:ext cx="3095640" cy="3095640"/>
        </a:xfrm>
        <a:prstGeom prst="ellipse">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IN" sz="4300" kern="1200" dirty="0"/>
            <a:t>WAVE–PARTICLE DUALITY</a:t>
          </a:r>
        </a:p>
      </dsp:txBody>
      <dsp:txXfrm>
        <a:off x="3456149" y="1029761"/>
        <a:ext cx="2188948" cy="2188948"/>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4038600" cy="376238"/>
          </a:xfrm>
          <a:prstGeom prst="rect">
            <a:avLst/>
          </a:prstGeom>
          <a:noFill/>
          <a:ln w="9525">
            <a:noFill/>
            <a:miter lim="800000"/>
            <a:headEnd/>
            <a:tailEnd/>
          </a:ln>
          <a:effectLst/>
        </p:spPr>
        <p:txBody>
          <a:bodyPr vert="horz" wrap="square" lIns="91946" tIns="45972" rIns="91946" bIns="45972" numCol="1" anchor="t" anchorCtr="0" compatLnSpc="1">
            <a:prstTxWarp prst="textNoShape">
              <a:avLst/>
            </a:prstTxWarp>
          </a:bodyPr>
          <a:lstStyle>
            <a:lvl1pPr>
              <a:defRPr sz="1200"/>
            </a:lvl1pPr>
          </a:lstStyle>
          <a:p>
            <a:pPr>
              <a:defRPr/>
            </a:pPr>
            <a:endParaRPr lang="en-US"/>
          </a:p>
        </p:txBody>
      </p:sp>
      <p:sp>
        <p:nvSpPr>
          <p:cNvPr id="69635" name="Rectangle 3"/>
          <p:cNvSpPr>
            <a:spLocks noGrp="1" noChangeArrowheads="1"/>
          </p:cNvSpPr>
          <p:nvPr>
            <p:ph type="dt" sz="quarter" idx="1"/>
          </p:nvPr>
        </p:nvSpPr>
        <p:spPr bwMode="auto">
          <a:xfrm>
            <a:off x="5281613" y="0"/>
            <a:ext cx="3932237" cy="376238"/>
          </a:xfrm>
          <a:prstGeom prst="rect">
            <a:avLst/>
          </a:prstGeom>
          <a:noFill/>
          <a:ln w="9525">
            <a:noFill/>
            <a:miter lim="800000"/>
            <a:headEnd/>
            <a:tailEnd/>
          </a:ln>
          <a:effectLst/>
        </p:spPr>
        <p:txBody>
          <a:bodyPr vert="horz" wrap="square" lIns="91946" tIns="45972" rIns="91946" bIns="45972" numCol="1" anchor="t" anchorCtr="0" compatLnSpc="1">
            <a:prstTxWarp prst="textNoShape">
              <a:avLst/>
            </a:prstTxWarp>
          </a:bodyPr>
          <a:lstStyle>
            <a:lvl1pPr algn="r">
              <a:defRPr sz="1200"/>
            </a:lvl1pPr>
          </a:lstStyle>
          <a:p>
            <a:pPr>
              <a:defRPr/>
            </a:pPr>
            <a:endParaRPr lang="en-US"/>
          </a:p>
        </p:txBody>
      </p:sp>
      <p:sp>
        <p:nvSpPr>
          <p:cNvPr id="69636" name="Rectangle 4"/>
          <p:cNvSpPr>
            <a:spLocks noGrp="1" noChangeArrowheads="1"/>
          </p:cNvSpPr>
          <p:nvPr>
            <p:ph type="ftr" sz="quarter" idx="2"/>
          </p:nvPr>
        </p:nvSpPr>
        <p:spPr bwMode="auto">
          <a:xfrm>
            <a:off x="0" y="6673850"/>
            <a:ext cx="4038600" cy="322263"/>
          </a:xfrm>
          <a:prstGeom prst="rect">
            <a:avLst/>
          </a:prstGeom>
          <a:noFill/>
          <a:ln w="9525">
            <a:noFill/>
            <a:miter lim="800000"/>
            <a:headEnd/>
            <a:tailEnd/>
          </a:ln>
          <a:effectLst/>
        </p:spPr>
        <p:txBody>
          <a:bodyPr vert="horz" wrap="square" lIns="91946" tIns="45972" rIns="91946" bIns="45972" numCol="1" anchor="b" anchorCtr="0" compatLnSpc="1">
            <a:prstTxWarp prst="textNoShape">
              <a:avLst/>
            </a:prstTxWarp>
          </a:bodyPr>
          <a:lstStyle>
            <a:lvl1pPr>
              <a:defRPr sz="1200"/>
            </a:lvl1pPr>
          </a:lstStyle>
          <a:p>
            <a:pPr>
              <a:defRPr/>
            </a:pPr>
            <a:endParaRPr lang="en-US"/>
          </a:p>
        </p:txBody>
      </p:sp>
      <p:sp>
        <p:nvSpPr>
          <p:cNvPr id="69637" name="Rectangle 5"/>
          <p:cNvSpPr>
            <a:spLocks noGrp="1" noChangeArrowheads="1"/>
          </p:cNvSpPr>
          <p:nvPr>
            <p:ph type="sldNum" sz="quarter" idx="3"/>
          </p:nvPr>
        </p:nvSpPr>
        <p:spPr bwMode="auto">
          <a:xfrm>
            <a:off x="5281613" y="6673850"/>
            <a:ext cx="3932237" cy="322263"/>
          </a:xfrm>
          <a:prstGeom prst="rect">
            <a:avLst/>
          </a:prstGeom>
          <a:noFill/>
          <a:ln w="9525">
            <a:noFill/>
            <a:miter lim="800000"/>
            <a:headEnd/>
            <a:tailEnd/>
          </a:ln>
          <a:effectLst/>
        </p:spPr>
        <p:txBody>
          <a:bodyPr vert="horz" wrap="square" lIns="91946" tIns="45972" rIns="91946" bIns="45972" numCol="1" anchor="b" anchorCtr="0" compatLnSpc="1">
            <a:prstTxWarp prst="textNoShape">
              <a:avLst/>
            </a:prstTxWarp>
          </a:bodyPr>
          <a:lstStyle>
            <a:lvl1pPr algn="r">
              <a:defRPr sz="1200"/>
            </a:lvl1pPr>
          </a:lstStyle>
          <a:p>
            <a:fld id="{E5F53476-5BC3-4714-B916-D6A099209BAA}" type="slidenum">
              <a:rPr lang="da-DK" altLang="en-US"/>
              <a:pPr/>
              <a:t>‹#›</a:t>
            </a:fld>
            <a:endParaRPr lang="da-DK"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013200" cy="325438"/>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lvl1pPr defTabSz="933450">
              <a:defRPr sz="1200"/>
            </a:lvl1pPr>
          </a:lstStyle>
          <a:p>
            <a:pPr>
              <a:defRPr/>
            </a:pPr>
            <a:endParaRPr lang="en-US"/>
          </a:p>
        </p:txBody>
      </p:sp>
      <p:sp>
        <p:nvSpPr>
          <p:cNvPr id="7171" name="Rectangle 3"/>
          <p:cNvSpPr>
            <a:spLocks noGrp="1" noChangeArrowheads="1"/>
          </p:cNvSpPr>
          <p:nvPr>
            <p:ph type="dt" idx="1"/>
          </p:nvPr>
        </p:nvSpPr>
        <p:spPr bwMode="auto">
          <a:xfrm>
            <a:off x="5283200" y="0"/>
            <a:ext cx="3906838" cy="325438"/>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lvl1pPr algn="r" defTabSz="933450">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906713" y="542925"/>
            <a:ext cx="3481387" cy="26098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1268413" y="3314700"/>
            <a:ext cx="6759575" cy="3149600"/>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p>
            <a:pPr lvl="0"/>
            <a:r>
              <a:rPr lang="da-DK" noProof="0"/>
              <a:t>Klik for at redigere teksttypografien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7174" name="Rectangle 6"/>
          <p:cNvSpPr>
            <a:spLocks noGrp="1" noChangeArrowheads="1"/>
          </p:cNvSpPr>
          <p:nvPr>
            <p:ph type="ftr" sz="quarter" idx="4"/>
          </p:nvPr>
        </p:nvSpPr>
        <p:spPr bwMode="auto">
          <a:xfrm>
            <a:off x="0" y="6683375"/>
            <a:ext cx="4013200" cy="325438"/>
          </a:xfrm>
          <a:prstGeom prst="rect">
            <a:avLst/>
          </a:prstGeom>
          <a:noFill/>
          <a:ln w="9525">
            <a:noFill/>
            <a:miter lim="800000"/>
            <a:headEnd/>
            <a:tailEnd/>
          </a:ln>
          <a:effectLst/>
        </p:spPr>
        <p:txBody>
          <a:bodyPr vert="horz" wrap="square" lIns="93197" tIns="46600" rIns="93197" bIns="46600" numCol="1" anchor="b" anchorCtr="0" compatLnSpc="1">
            <a:prstTxWarp prst="textNoShape">
              <a:avLst/>
            </a:prstTxWarp>
          </a:bodyPr>
          <a:lstStyle>
            <a:lvl1pPr defTabSz="933450">
              <a:defRPr sz="1200"/>
            </a:lvl1pPr>
          </a:lstStyle>
          <a:p>
            <a:pPr>
              <a:defRPr/>
            </a:pPr>
            <a:endParaRPr lang="en-US"/>
          </a:p>
        </p:txBody>
      </p:sp>
      <p:sp>
        <p:nvSpPr>
          <p:cNvPr id="7175" name="Rectangle 7"/>
          <p:cNvSpPr>
            <a:spLocks noGrp="1" noChangeArrowheads="1"/>
          </p:cNvSpPr>
          <p:nvPr>
            <p:ph type="sldNum" sz="quarter" idx="5"/>
          </p:nvPr>
        </p:nvSpPr>
        <p:spPr bwMode="auto">
          <a:xfrm>
            <a:off x="5283200" y="6683375"/>
            <a:ext cx="3906838" cy="325438"/>
          </a:xfrm>
          <a:prstGeom prst="rect">
            <a:avLst/>
          </a:prstGeom>
          <a:noFill/>
          <a:ln w="9525">
            <a:noFill/>
            <a:miter lim="800000"/>
            <a:headEnd/>
            <a:tailEnd/>
          </a:ln>
          <a:effectLst/>
        </p:spPr>
        <p:txBody>
          <a:bodyPr vert="horz" wrap="square" lIns="93197" tIns="46600" rIns="93197" bIns="46600" numCol="1" anchor="b" anchorCtr="0" compatLnSpc="1">
            <a:prstTxWarp prst="textNoShape">
              <a:avLst/>
            </a:prstTxWarp>
          </a:bodyPr>
          <a:lstStyle>
            <a:lvl1pPr algn="r" defTabSz="933450">
              <a:defRPr sz="1200"/>
            </a:lvl1pPr>
          </a:lstStyle>
          <a:p>
            <a:fld id="{363FAC79-5900-4691-8FC8-5D31313673BD}" type="slidenum">
              <a:rPr lang="da-DK" altLang="en-US"/>
              <a:pPr/>
              <a:t>‹#›</a:t>
            </a:fld>
            <a:endParaRPr lang="da-DK"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pPr defTabSz="931863"/>
            <a:fld id="{0E201736-1197-4A27-ABBB-E9962AE35892}" type="slidenum">
              <a:rPr lang="da-DK" altLang="en-US"/>
              <a:pPr defTabSz="931863"/>
              <a:t>1</a:t>
            </a:fld>
            <a:endParaRPr lang="da-DK"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da-DK"/>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Vertical Text Placeholder 2"/>
          <p:cNvSpPr>
            <a:spLocks noGrp="1"/>
          </p:cNvSpPr>
          <p:nvPr>
            <p:ph type="body" orient="vert" idx="1"/>
          </p:nvPr>
        </p:nvSpPr>
        <p:spPr>
          <a:xfrm>
            <a:off x="685800" y="2362200"/>
            <a:ext cx="6629400" cy="3124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762000"/>
            <a:ext cx="1962150" cy="4724400"/>
          </a:xfrm>
          <a:prstGeom prst="rect">
            <a:avLst/>
          </a:prstGeo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685800" y="762000"/>
            <a:ext cx="5734050" cy="4724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1FA07798-474F-4D47-9579-7E78B7792D58}"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86610544-D61D-41EF-825C-80F2C6D5C961}"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1C357478-7898-488C-9B8B-2AC10605AB15}" type="slidenum">
              <a:rPr lang="en-US" altLang="en-US"/>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1F829D18-767B-4569-BEB8-D18691116F09}" type="slidenum">
              <a:rPr lang="en-US" altLang="en-US"/>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ltLang="en-US"/>
          </a:p>
        </p:txBody>
      </p:sp>
      <p:sp>
        <p:nvSpPr>
          <p:cNvPr id="8" name="Footer Placeholder 7"/>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9" name="Slide Number Placeholder 8"/>
          <p:cNvSpPr>
            <a:spLocks noGrp="1"/>
          </p:cNvSpPr>
          <p:nvPr>
            <p:ph type="sldNum" sz="quarter" idx="12"/>
          </p:nvPr>
        </p:nvSpPr>
        <p:spPr/>
        <p:txBody>
          <a:bodyPr/>
          <a:lstStyle>
            <a:lvl1pPr>
              <a:defRPr/>
            </a:lvl1pPr>
          </a:lstStyle>
          <a:p>
            <a:fld id="{E2025340-754E-4979-8ACA-4E6B0289B5C8}" type="slidenum">
              <a:rPr lang="en-US" altLang="en-US"/>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ltLang="en-US"/>
          </a:p>
        </p:txBody>
      </p:sp>
      <p:sp>
        <p:nvSpPr>
          <p:cNvPr id="4" name="Footer Placeholder 3"/>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5" name="Slide Number Placeholder 4"/>
          <p:cNvSpPr>
            <a:spLocks noGrp="1"/>
          </p:cNvSpPr>
          <p:nvPr>
            <p:ph type="sldNum" sz="quarter" idx="12"/>
          </p:nvPr>
        </p:nvSpPr>
        <p:spPr/>
        <p:txBody>
          <a:bodyPr/>
          <a:lstStyle>
            <a:lvl1pPr>
              <a:defRPr/>
            </a:lvl1pPr>
          </a:lstStyle>
          <a:p>
            <a:fld id="{CBA7ABC8-F110-4605-BBFD-07CE6E997721}" type="slidenum">
              <a:rPr lang="en-US" altLang="en-US"/>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4" name="Slide Number Placeholder 3"/>
          <p:cNvSpPr>
            <a:spLocks noGrp="1"/>
          </p:cNvSpPr>
          <p:nvPr>
            <p:ph type="sldNum" sz="quarter" idx="12"/>
          </p:nvPr>
        </p:nvSpPr>
        <p:spPr/>
        <p:txBody>
          <a:bodyPr/>
          <a:lstStyle>
            <a:lvl1pPr>
              <a:defRPr/>
            </a:lvl1pPr>
          </a:lstStyle>
          <a:p>
            <a:fld id="{FC4058E2-1A2E-48E8-93A1-0990DFD8C570}" type="slidenum">
              <a:rPr lang="en-US" altLang="en-US"/>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9EE43F37-EB22-43CB-9D3A-F4BA35B7583B}"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Content Placeholder 2"/>
          <p:cNvSpPr>
            <a:spLocks noGrp="1"/>
          </p:cNvSpPr>
          <p:nvPr>
            <p:ph idx="1"/>
          </p:nvPr>
        </p:nvSpPr>
        <p:spPr>
          <a:xfrm>
            <a:off x="685800" y="2362200"/>
            <a:ext cx="6629400" cy="3124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8EBFB5C3-0862-4923-A21C-B6921C33D51A}" type="slidenum">
              <a:rPr lang="en-US" altLang="en-US"/>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A33CC379-915D-41D3-80F7-B166302A0D50}" type="slidenum">
              <a:rPr lang="en-US" altLang="en-US"/>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C2EEEA07-A8F0-4AA0-A174-D74E76FF7C9F}"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Content Placeholder 2"/>
          <p:cNvSpPr>
            <a:spLocks noGrp="1"/>
          </p:cNvSpPr>
          <p:nvPr>
            <p:ph sz="half" idx="1"/>
          </p:nvPr>
        </p:nvSpPr>
        <p:spPr>
          <a:xfrm>
            <a:off x="6858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40767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5"/>
          <p:cNvSpPr txBox="1">
            <a:spLocks noChangeArrowheads="1"/>
          </p:cNvSpPr>
          <p:nvPr/>
        </p:nvSpPr>
        <p:spPr bwMode="auto">
          <a:xfrm>
            <a:off x="457200" y="6400800"/>
            <a:ext cx="946150" cy="228600"/>
          </a:xfrm>
          <a:prstGeom prst="rect">
            <a:avLst/>
          </a:prstGeom>
          <a:noFill/>
          <a:ln>
            <a:noFill/>
          </a:ln>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50000"/>
              </a:spcBef>
              <a:defRPr/>
            </a:pPr>
            <a:fld id="{2EF09B32-439D-4645-BF50-9113890C07F7}" type="datetime1">
              <a:rPr lang="da-DK" altLang="en-US" sz="900" b="0" smtClean="0">
                <a:solidFill>
                  <a:srgbClr val="CCCCCC"/>
                </a:solidFill>
                <a:latin typeface="Frutiger 57Cn" pitchFamily="34" charset="0"/>
              </a:rPr>
              <a:pPr>
                <a:spcBef>
                  <a:spcPct val="50000"/>
                </a:spcBef>
                <a:defRPr/>
              </a:pPr>
              <a:t>30-12-2021</a:t>
            </a:fld>
            <a:endParaRPr lang="da-DK" altLang="en-US" sz="900" b="0">
              <a:solidFill>
                <a:srgbClr val="CCCCCC"/>
              </a:solidFill>
              <a:latin typeface="Frutiger 57Cn" pitchFamily="34" charset="0"/>
            </a:endParaRPr>
          </a:p>
        </p:txBody>
      </p:sp>
      <p:sp>
        <p:nvSpPr>
          <p:cNvPr id="1027" name="Text Box 26"/>
          <p:cNvSpPr txBox="1">
            <a:spLocks noChangeArrowheads="1"/>
          </p:cNvSpPr>
          <p:nvPr/>
        </p:nvSpPr>
        <p:spPr bwMode="auto">
          <a:xfrm>
            <a:off x="7924800" y="6400800"/>
            <a:ext cx="762000" cy="228600"/>
          </a:xfrm>
          <a:prstGeom prst="rect">
            <a:avLst/>
          </a:prstGeom>
          <a:noFill/>
          <a:ln>
            <a:noFill/>
          </a:ln>
        </p:spPr>
        <p:txBody>
          <a:bodyPr>
            <a:spAutoFit/>
          </a:bodyPr>
          <a:lstStyle/>
          <a:p>
            <a:pPr algn="r">
              <a:spcBef>
                <a:spcPct val="50000"/>
              </a:spcBef>
            </a:pPr>
            <a:r>
              <a:rPr lang="da-DK" altLang="en-US" sz="900" b="0">
                <a:solidFill>
                  <a:srgbClr val="CCCCCC"/>
                </a:solidFill>
                <a:latin typeface="Frutiger 57Cn" pitchFamily="34" charset="0"/>
              </a:rPr>
              <a:t>Side </a:t>
            </a:r>
            <a:fld id="{D26F1440-B8AF-495E-902E-645095F729A0}" type="slidenum">
              <a:rPr lang="da-DK" altLang="en-US" sz="900" b="0">
                <a:solidFill>
                  <a:srgbClr val="CCCCCC"/>
                </a:solidFill>
                <a:latin typeface="Frutiger 57Cn" pitchFamily="34" charset="0"/>
              </a:rPr>
              <a:pPr algn="r">
                <a:spcBef>
                  <a:spcPct val="50000"/>
                </a:spcBef>
              </a:pPr>
              <a:t>‹#›</a:t>
            </a:fld>
            <a:endParaRPr lang="da-DK" altLang="en-US" sz="900" b="0">
              <a:solidFill>
                <a:srgbClr val="CCCCCC"/>
              </a:solidFill>
              <a:latin typeface="Frutiger 57Cn" pitchFamily="34" charset="0"/>
            </a:endParaRPr>
          </a:p>
        </p:txBody>
      </p:sp>
      <p:sp>
        <p:nvSpPr>
          <p:cNvPr id="1028" name="TextBox 9"/>
          <p:cNvSpPr txBox="1">
            <a:spLocks noChangeArrowheads="1"/>
          </p:cNvSpPr>
          <p:nvPr userDrawn="1"/>
        </p:nvSpPr>
        <p:spPr bwMode="auto">
          <a:xfrm>
            <a:off x="3286125" y="0"/>
            <a:ext cx="5857875" cy="369888"/>
          </a:xfrm>
          <a:prstGeom prst="rect">
            <a:avLst/>
          </a:prstGeom>
          <a:noFill/>
          <a:ln>
            <a:noFill/>
          </a:ln>
        </p:spPr>
        <p:txBody>
          <a:bodyPr>
            <a:spAutoFit/>
          </a:bodyPr>
          <a:lstStyle>
            <a:lvl1pPr>
              <a:defRPr sz="2400" b="1">
                <a:solidFill>
                  <a:schemeClr val="tx1"/>
                </a:solidFill>
                <a:latin typeface="Times New Roman" pitchFamily="18" charset="0"/>
                <a:ea typeface="MS PGothic" pitchFamily="34" charset="-128"/>
              </a:defRPr>
            </a:lvl1pPr>
            <a:lvl2pPr marL="742950" indent="-285750">
              <a:defRPr sz="2400" b="1">
                <a:solidFill>
                  <a:schemeClr val="tx1"/>
                </a:solidFill>
                <a:latin typeface="Times New Roman" pitchFamily="18" charset="0"/>
                <a:ea typeface="MS PGothic" pitchFamily="34" charset="-128"/>
              </a:defRPr>
            </a:lvl2pPr>
            <a:lvl3pPr marL="1143000" indent="-228600">
              <a:defRPr sz="2400" b="1">
                <a:solidFill>
                  <a:schemeClr val="tx1"/>
                </a:solidFill>
                <a:latin typeface="Times New Roman" pitchFamily="18" charset="0"/>
                <a:ea typeface="MS PGothic" pitchFamily="34" charset="-128"/>
              </a:defRPr>
            </a:lvl3pPr>
            <a:lvl4pPr marL="1600200" indent="-228600">
              <a:defRPr sz="2400" b="1">
                <a:solidFill>
                  <a:schemeClr val="tx1"/>
                </a:solidFill>
                <a:latin typeface="Times New Roman" pitchFamily="18" charset="0"/>
                <a:ea typeface="MS PGothic" pitchFamily="34" charset="-128"/>
              </a:defRPr>
            </a:lvl4pPr>
            <a:lvl5pPr marL="2057400" indent="-22860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a:defRPr/>
            </a:pPr>
            <a:r>
              <a:rPr lang="en-US" altLang="en-US" sz="1800" i="1" dirty="0"/>
              <a:t>Madan Mohan </a:t>
            </a:r>
            <a:r>
              <a:rPr lang="en-US" altLang="en-US" sz="1800" i="1" dirty="0" err="1"/>
              <a:t>Malaviya</a:t>
            </a:r>
            <a:r>
              <a:rPr lang="en-US" altLang="en-US" sz="1800" i="1" dirty="0"/>
              <a:t> Univ. of Technology, Gorakhpur</a:t>
            </a:r>
          </a:p>
        </p:txBody>
      </p:sp>
      <p:cxnSp>
        <p:nvCxnSpPr>
          <p:cNvPr id="1029" name="Straight Connector 8"/>
          <p:cNvCxnSpPr>
            <a:cxnSpLocks noChangeShapeType="1"/>
          </p:cNvCxnSpPr>
          <p:nvPr userDrawn="1"/>
        </p:nvCxnSpPr>
        <p:spPr bwMode="auto">
          <a:xfrm>
            <a:off x="857250" y="357188"/>
            <a:ext cx="8143875" cy="1587"/>
          </a:xfrm>
          <a:prstGeom prst="line">
            <a:avLst/>
          </a:prstGeom>
          <a:noFill/>
          <a:ln w="9525">
            <a:solidFill>
              <a:srgbClr val="C00000"/>
            </a:solidFill>
            <a:round/>
            <a:headEnd/>
            <a:tailEnd/>
          </a:ln>
        </p:spPr>
      </p:cxnSp>
      <p:cxnSp>
        <p:nvCxnSpPr>
          <p:cNvPr id="1030" name="Straight Connector 11"/>
          <p:cNvCxnSpPr>
            <a:cxnSpLocks noChangeShapeType="1"/>
          </p:cNvCxnSpPr>
          <p:nvPr userDrawn="1"/>
        </p:nvCxnSpPr>
        <p:spPr bwMode="auto">
          <a:xfrm>
            <a:off x="0" y="6357938"/>
            <a:ext cx="9144000" cy="1587"/>
          </a:xfrm>
          <a:prstGeom prst="line">
            <a:avLst/>
          </a:prstGeom>
          <a:noFill/>
          <a:ln w="9525">
            <a:solidFill>
              <a:srgbClr val="00B050"/>
            </a:solidFill>
            <a:round/>
            <a:headEnd/>
            <a:tailEnd/>
          </a:ln>
        </p:spPr>
      </p:cxnSp>
      <p:pic>
        <p:nvPicPr>
          <p:cNvPr id="1031" name="Picture 1"/>
          <p:cNvPicPr>
            <a:picLocks noChangeAspect="1"/>
          </p:cNvPicPr>
          <p:nvPr userDrawn="1"/>
        </p:nvPicPr>
        <p:blipFill>
          <a:blip r:embed="rId13"/>
          <a:srcRect/>
          <a:stretch>
            <a:fillRect/>
          </a:stretch>
        </p:blipFill>
        <p:spPr bwMode="auto">
          <a:xfrm>
            <a:off x="0" y="-30163"/>
            <a:ext cx="900113" cy="103822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020" r:id="rId1"/>
    <p:sldLayoutId id="2147486021" r:id="rId2"/>
    <p:sldLayoutId id="2147486022" r:id="rId3"/>
    <p:sldLayoutId id="2147486023" r:id="rId4"/>
    <p:sldLayoutId id="2147486024" r:id="rId5"/>
    <p:sldLayoutId id="2147486025" r:id="rId6"/>
    <p:sldLayoutId id="2147486026" r:id="rId7"/>
    <p:sldLayoutId id="2147486027" r:id="rId8"/>
    <p:sldLayoutId id="2147486028" r:id="rId9"/>
    <p:sldLayoutId id="2147486029" r:id="rId10"/>
    <p:sldLayoutId id="2147486030" r:id="rId11"/>
  </p:sldLayoutIdLst>
  <p:hf hdr="0"/>
  <p:txStyles>
    <p:titleStyle>
      <a:lvl1pPr algn="l" rtl="0" eaLnBrk="0" fontAlgn="base" hangingPunct="0">
        <a:spcBef>
          <a:spcPct val="0"/>
        </a:spcBef>
        <a:spcAft>
          <a:spcPct val="0"/>
        </a:spcAft>
        <a:defRPr sz="2800" b="1">
          <a:solidFill>
            <a:srgbClr val="990000"/>
          </a:solidFill>
          <a:latin typeface="+mj-lt"/>
          <a:ea typeface="MS PGothic" pitchFamily="34" charset="-128"/>
          <a:cs typeface="+mj-cs"/>
        </a:defRPr>
      </a:lvl1pPr>
      <a:lvl2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2pPr>
      <a:lvl3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3pPr>
      <a:lvl4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4pPr>
      <a:lvl5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5pPr>
      <a:lvl6pPr marL="457200" algn="l" rtl="0" eaLnBrk="0" fontAlgn="base" hangingPunct="0">
        <a:spcBef>
          <a:spcPct val="0"/>
        </a:spcBef>
        <a:spcAft>
          <a:spcPct val="0"/>
        </a:spcAft>
        <a:defRPr sz="2800" b="1">
          <a:solidFill>
            <a:srgbClr val="990000"/>
          </a:solidFill>
          <a:latin typeface="Frutiger 57Cn" pitchFamily="34" charset="0"/>
        </a:defRPr>
      </a:lvl6pPr>
      <a:lvl7pPr marL="914400" algn="l" rtl="0" eaLnBrk="0" fontAlgn="base" hangingPunct="0">
        <a:spcBef>
          <a:spcPct val="0"/>
        </a:spcBef>
        <a:spcAft>
          <a:spcPct val="0"/>
        </a:spcAft>
        <a:defRPr sz="2800" b="1">
          <a:solidFill>
            <a:srgbClr val="990000"/>
          </a:solidFill>
          <a:latin typeface="Frutiger 57Cn" pitchFamily="34" charset="0"/>
        </a:defRPr>
      </a:lvl7pPr>
      <a:lvl8pPr marL="1371600" algn="l" rtl="0" eaLnBrk="0" fontAlgn="base" hangingPunct="0">
        <a:spcBef>
          <a:spcPct val="0"/>
        </a:spcBef>
        <a:spcAft>
          <a:spcPct val="0"/>
        </a:spcAft>
        <a:defRPr sz="2800" b="1">
          <a:solidFill>
            <a:srgbClr val="990000"/>
          </a:solidFill>
          <a:latin typeface="Frutiger 57Cn" pitchFamily="34" charset="0"/>
        </a:defRPr>
      </a:lvl8pPr>
      <a:lvl9pPr marL="1828800" algn="l" rtl="0" eaLnBrk="0" fontAlgn="base" hangingPunct="0">
        <a:spcBef>
          <a:spcPct val="0"/>
        </a:spcBef>
        <a:spcAft>
          <a:spcPct val="0"/>
        </a:spcAft>
        <a:defRPr sz="2800" b="1">
          <a:solidFill>
            <a:srgbClr val="990000"/>
          </a:solidFill>
          <a:latin typeface="Frutiger 57Cn" pitchFamily="34" charset="0"/>
        </a:defRPr>
      </a:lvl9pPr>
    </p:titleStyle>
    <p:body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ea typeface="+mn-ea"/>
              </a:defRPr>
            </a:lvl1pPr>
          </a:lstStyle>
          <a:p>
            <a:pPr>
              <a:defRPr/>
            </a:pPr>
            <a:r>
              <a:rPr lang="en-US"/>
              <a:t>ram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ADBB4AB-9675-411B-8A12-F046E6E40D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6031" r:id="rId1"/>
    <p:sldLayoutId id="2147486032" r:id="rId2"/>
    <p:sldLayoutId id="2147486033" r:id="rId3"/>
    <p:sldLayoutId id="2147486034" r:id="rId4"/>
    <p:sldLayoutId id="2147486035" r:id="rId5"/>
    <p:sldLayoutId id="2147486036" r:id="rId6"/>
    <p:sldLayoutId id="2147486037" r:id="rId7"/>
    <p:sldLayoutId id="2147486038" r:id="rId8"/>
    <p:sldLayoutId id="2147486039" r:id="rId9"/>
    <p:sldLayoutId id="2147486040" r:id="rId10"/>
    <p:sldLayoutId id="2147486041" r:id="rId11"/>
  </p:sldLayoutIdLst>
  <p:hf hdr="0"/>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kgpms@mmmut.ac.in" TargetMode="Externa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AutoShape 4" descr="http://www.mmmut.ac.in/images/logo1.pn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en-US" altLang="en-US" dirty="0"/>
          </a:p>
        </p:txBody>
      </p:sp>
      <p:sp>
        <p:nvSpPr>
          <p:cNvPr id="16388" name="Title 3"/>
          <p:cNvSpPr>
            <a:spLocks noGrp="1" noChangeArrowheads="1"/>
          </p:cNvSpPr>
          <p:nvPr>
            <p:ph type="ctrTitle"/>
          </p:nvPr>
        </p:nvSpPr>
        <p:spPr bwMode="auto">
          <a:xfrm>
            <a:off x="500034" y="428604"/>
            <a:ext cx="8296275" cy="1236651"/>
          </a:xfrm>
          <a:noFill/>
          <a:ln>
            <a:miter lim="800000"/>
            <a:headEnd/>
            <a:tailEnd/>
          </a:ln>
        </p:spPr>
        <p:txBody>
          <a:bodyPr vert="horz" wrap="square" lIns="91440" tIns="45720" rIns="91440" bIns="45720" numCol="1" anchor="t" anchorCtr="0" compatLnSpc="1">
            <a:prstTxWarp prst="textNoShape">
              <a:avLst/>
            </a:prstTxWarp>
          </a:bodyPr>
          <a:lstStyle/>
          <a:p>
            <a:r>
              <a:rPr lang="en-US" sz="3600" dirty="0">
                <a:solidFill>
                  <a:schemeClr val="tx1"/>
                </a:solidFill>
                <a:latin typeface="Times New Roman" pitchFamily="18" charset="0"/>
                <a:cs typeface="Times New Roman" pitchFamily="18" charset="0"/>
              </a:rPr>
              <a:t>         Unit-II: QUANTUM MECHANICS</a:t>
            </a:r>
          </a:p>
        </p:txBody>
      </p:sp>
      <p:pic>
        <p:nvPicPr>
          <p:cNvPr id="6" name="Picture 5" descr="C:\WINDOWS.000\Desktop\Matter waves\My presentation\Images\first.bmp">
            <a:extLst>
              <a:ext uri="{FF2B5EF4-FFF2-40B4-BE49-F238E27FC236}">
                <a16:creationId xmlns:a16="http://schemas.microsoft.com/office/drawing/2014/main" id="{DBA46615-67C1-4AC7-83E6-901E14B78A17}"/>
              </a:ext>
            </a:extLst>
          </p:cNvPr>
          <p:cNvPicPr>
            <a:picLocks noChangeAspect="1" noChangeArrowheads="1"/>
          </p:cNvPicPr>
          <p:nvPr/>
        </p:nvPicPr>
        <p:blipFill>
          <a:blip r:embed="rId3"/>
          <a:srcRect/>
          <a:stretch>
            <a:fillRect/>
          </a:stretch>
        </p:blipFill>
        <p:spPr bwMode="auto">
          <a:xfrm>
            <a:off x="4405359" y="2929087"/>
            <a:ext cx="4631137" cy="3298010"/>
          </a:xfrm>
          <a:prstGeom prst="rect">
            <a:avLst/>
          </a:prstGeom>
          <a:noFill/>
          <a:ln w="9525">
            <a:noFill/>
            <a:miter lim="800000"/>
            <a:headEnd/>
            <a:tailEnd/>
          </a:ln>
        </p:spPr>
      </p:pic>
      <p:pic>
        <p:nvPicPr>
          <p:cNvPr id="7" name="Picture 6" descr="C:\WINDOWS.000\Desktop\Matter waves\My presentation\Images\17306_de_broglie-lg.jpg">
            <a:extLst>
              <a:ext uri="{FF2B5EF4-FFF2-40B4-BE49-F238E27FC236}">
                <a16:creationId xmlns:a16="http://schemas.microsoft.com/office/drawing/2014/main" id="{EF0685AA-2BB8-4D6E-9063-24370D4DB721}"/>
              </a:ext>
            </a:extLst>
          </p:cNvPr>
          <p:cNvPicPr>
            <a:picLocks noChangeAspect="1" noChangeArrowheads="1"/>
          </p:cNvPicPr>
          <p:nvPr/>
        </p:nvPicPr>
        <p:blipFill>
          <a:blip r:embed="rId4"/>
          <a:srcRect/>
          <a:stretch>
            <a:fillRect/>
          </a:stretch>
        </p:blipFill>
        <p:spPr bwMode="auto">
          <a:xfrm>
            <a:off x="4356844" y="1617844"/>
            <a:ext cx="1511300" cy="1981200"/>
          </a:xfrm>
          <a:prstGeom prst="rect">
            <a:avLst/>
          </a:prstGeom>
          <a:noFill/>
          <a:ln w="9525">
            <a:noFill/>
            <a:miter lim="800000"/>
            <a:headEnd/>
            <a:tailEnd/>
          </a:ln>
        </p:spPr>
      </p:pic>
      <p:pic>
        <p:nvPicPr>
          <p:cNvPr id="2" name="Picture 1">
            <a:extLst>
              <a:ext uri="{FF2B5EF4-FFF2-40B4-BE49-F238E27FC236}">
                <a16:creationId xmlns:a16="http://schemas.microsoft.com/office/drawing/2014/main" id="{55CC7B1C-C3D9-4F5B-B71B-5114E7D7DF45}"/>
              </a:ext>
            </a:extLst>
          </p:cNvPr>
          <p:cNvPicPr>
            <a:picLocks noChangeAspect="1"/>
          </p:cNvPicPr>
          <p:nvPr/>
        </p:nvPicPr>
        <p:blipFill>
          <a:blip r:embed="rId5"/>
          <a:stretch>
            <a:fillRect/>
          </a:stretch>
        </p:blipFill>
        <p:spPr>
          <a:xfrm>
            <a:off x="5992411" y="1431398"/>
            <a:ext cx="3044085" cy="2354092"/>
          </a:xfrm>
          <a:prstGeom prst="rect">
            <a:avLst/>
          </a:prstGeom>
        </p:spPr>
      </p:pic>
      <p:sp>
        <p:nvSpPr>
          <p:cNvPr id="5" name="TextBox 4">
            <a:extLst>
              <a:ext uri="{FF2B5EF4-FFF2-40B4-BE49-F238E27FC236}">
                <a16:creationId xmlns:a16="http://schemas.microsoft.com/office/drawing/2014/main" id="{5BA99C22-C78D-49C9-93B6-0A512B2F3DEA}"/>
              </a:ext>
            </a:extLst>
          </p:cNvPr>
          <p:cNvSpPr txBox="1"/>
          <p:nvPr/>
        </p:nvSpPr>
        <p:spPr>
          <a:xfrm>
            <a:off x="179511" y="1916832"/>
            <a:ext cx="4053065" cy="3046988"/>
          </a:xfrm>
          <a:prstGeom prst="rect">
            <a:avLst/>
          </a:prstGeom>
          <a:noFill/>
        </p:spPr>
        <p:txBody>
          <a:bodyPr wrap="square" rtlCol="0">
            <a:spAutoFit/>
          </a:bodyPr>
          <a:lstStyle/>
          <a:p>
            <a:pPr algn="ctr"/>
            <a:r>
              <a:rPr lang="en-US" dirty="0"/>
              <a:t>By</a:t>
            </a:r>
          </a:p>
          <a:p>
            <a:pPr algn="ctr"/>
            <a:r>
              <a:rPr lang="en-US" dirty="0">
                <a:solidFill>
                  <a:srgbClr val="990000"/>
                </a:solidFill>
              </a:rPr>
              <a:t>Dr. Abhishek Kumar Gupta</a:t>
            </a:r>
          </a:p>
          <a:p>
            <a:pPr algn="ctr"/>
            <a:r>
              <a:rPr lang="en-US" dirty="0"/>
              <a:t>Assistant Professor</a:t>
            </a:r>
          </a:p>
          <a:p>
            <a:pPr algn="ctr"/>
            <a:r>
              <a:rPr lang="en-US" dirty="0">
                <a:solidFill>
                  <a:srgbClr val="002060"/>
                </a:solidFill>
              </a:rPr>
              <a:t>Physics and Material Science Department</a:t>
            </a:r>
          </a:p>
          <a:p>
            <a:pPr algn="ctr"/>
            <a:r>
              <a:rPr lang="en-US" dirty="0"/>
              <a:t>Email- </a:t>
            </a:r>
            <a:r>
              <a:rPr lang="en-US" dirty="0">
                <a:hlinkClick r:id="rId6"/>
              </a:rPr>
              <a:t>akgpms@mmmut.ac.in</a:t>
            </a:r>
            <a:endParaRPr lang="en-US" dirty="0"/>
          </a:p>
          <a:p>
            <a:pPr algn="ctr"/>
            <a:r>
              <a:rPr lang="en-US" dirty="0"/>
              <a:t>Cont. No- 8765783678</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7FD3A-11FF-404A-86BC-7DFF3913E8B6}"/>
              </a:ext>
            </a:extLst>
          </p:cNvPr>
          <p:cNvSpPr>
            <a:spLocks noGrp="1"/>
          </p:cNvSpPr>
          <p:nvPr>
            <p:ph type="title"/>
          </p:nvPr>
        </p:nvSpPr>
        <p:spPr>
          <a:xfrm>
            <a:off x="1331640" y="404664"/>
            <a:ext cx="7591348" cy="685800"/>
          </a:xfrm>
        </p:spPr>
        <p:txBody>
          <a:bodyPr/>
          <a:lstStyle/>
          <a:p>
            <a:pPr algn="ctr"/>
            <a:r>
              <a:rPr lang="en-US" dirty="0">
                <a:latin typeface="Times New Roman" panose="02020603050405020304" pitchFamily="18" charset="0"/>
                <a:cs typeface="Times New Roman" panose="02020603050405020304" pitchFamily="18" charset="0"/>
              </a:rPr>
              <a:t>De- Broglie Wavelength</a:t>
            </a:r>
            <a:endParaRPr lang="en-IN" dirty="0">
              <a:latin typeface="Times New Roman" panose="02020603050405020304" pitchFamily="18" charset="0"/>
              <a:cs typeface="Times New Roman" panose="02020603050405020304" pitchFamily="18" charset="0"/>
            </a:endParaRPr>
          </a:p>
        </p:txBody>
      </p:sp>
      <p:pic>
        <p:nvPicPr>
          <p:cNvPr id="4" name="Picture 8" descr="wavelength">
            <a:extLst>
              <a:ext uri="{FF2B5EF4-FFF2-40B4-BE49-F238E27FC236}">
                <a16:creationId xmlns:a16="http://schemas.microsoft.com/office/drawing/2014/main" id="{7A4752C9-9E5F-405C-9904-3A41C948DCC9}"/>
              </a:ext>
            </a:extLst>
          </p:cNvPr>
          <p:cNvPicPr>
            <a:picLocks noChangeAspect="1" noChangeArrowheads="1"/>
          </p:cNvPicPr>
          <p:nvPr/>
        </p:nvPicPr>
        <p:blipFill>
          <a:blip r:embed="rId2"/>
          <a:srcRect/>
          <a:stretch>
            <a:fillRect/>
          </a:stretch>
        </p:blipFill>
        <p:spPr bwMode="auto">
          <a:xfrm>
            <a:off x="1309333" y="1103534"/>
            <a:ext cx="3289300" cy="37592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pic>
      <p:sp>
        <p:nvSpPr>
          <p:cNvPr id="5" name="Text Box 4">
            <a:extLst>
              <a:ext uri="{FF2B5EF4-FFF2-40B4-BE49-F238E27FC236}">
                <a16:creationId xmlns:a16="http://schemas.microsoft.com/office/drawing/2014/main" id="{1B57CA0E-DF70-4CE0-9388-DF1031FBFE78}"/>
              </a:ext>
            </a:extLst>
          </p:cNvPr>
          <p:cNvSpPr txBox="1">
            <a:spLocks noChangeArrowheads="1"/>
          </p:cNvSpPr>
          <p:nvPr/>
        </p:nvSpPr>
        <p:spPr bwMode="auto">
          <a:xfrm>
            <a:off x="2138982" y="5157192"/>
            <a:ext cx="5976664" cy="954107"/>
          </a:xfrm>
          <a:prstGeom prst="rect">
            <a:avLst/>
          </a:prstGeom>
          <a:solidFill>
            <a:srgbClr val="C0504D">
              <a:lumMod val="40000"/>
              <a:lumOff val="60000"/>
            </a:srgbClr>
          </a:solid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ea typeface="+mn-ea"/>
                <a:cs typeface="Times New Roman" panose="02020603050405020304" pitchFamily="18" charset="0"/>
              </a:rPr>
              <a:t>Relates a particle-like property (</a:t>
            </a:r>
            <a:r>
              <a:rPr kumimoji="0" lang="en-US" sz="2800" b="0" i="1" u="none" strike="noStrike" kern="0" cap="none" spc="0" normalizeH="0" baseline="0" noProof="0" dirty="0">
                <a:ln>
                  <a:noFill/>
                </a:ln>
                <a:solidFill>
                  <a:prstClr val="black"/>
                </a:solidFill>
                <a:effectLst/>
                <a:uLnTx/>
                <a:uFillTx/>
                <a:ea typeface="+mn-ea"/>
                <a:cs typeface="Times New Roman" panose="02020603050405020304" pitchFamily="18" charset="0"/>
              </a:rPr>
              <a:t>p</a:t>
            </a:r>
            <a:r>
              <a:rPr kumimoji="0" lang="en-US" sz="2800" b="0" i="0" u="none" strike="noStrike" kern="0" cap="none" spc="0" normalizeH="0" baseline="0" noProof="0" dirty="0">
                <a:ln>
                  <a:noFill/>
                </a:ln>
                <a:solidFill>
                  <a:prstClr val="black"/>
                </a:solidFill>
                <a:effectLst/>
                <a:uLnTx/>
                <a:uFillTx/>
                <a:ea typeface="+mn-ea"/>
                <a:cs typeface="Times New Roman" panose="02020603050405020304" pitchFamily="18" charset="0"/>
              </a:rPr>
              <a:t>) </a:t>
            </a:r>
            <a:br>
              <a:rPr kumimoji="0" lang="en-US" sz="2800" b="0" i="0" u="none" strike="noStrike" kern="0" cap="none" spc="0" normalizeH="0" baseline="0" noProof="0" dirty="0">
                <a:ln>
                  <a:noFill/>
                </a:ln>
                <a:solidFill>
                  <a:prstClr val="black"/>
                </a:solidFill>
                <a:effectLst/>
                <a:uLnTx/>
                <a:uFillTx/>
                <a:ea typeface="+mn-ea"/>
                <a:cs typeface="Times New Roman" panose="02020603050405020304" pitchFamily="18" charset="0"/>
              </a:rPr>
            </a:br>
            <a:r>
              <a:rPr kumimoji="0" lang="en-US" sz="2800" b="0" i="0" u="none" strike="noStrike" kern="0" cap="none" spc="0" normalizeH="0" baseline="0" noProof="0" dirty="0">
                <a:ln>
                  <a:noFill/>
                </a:ln>
                <a:solidFill>
                  <a:prstClr val="black"/>
                </a:solidFill>
                <a:effectLst/>
                <a:uLnTx/>
                <a:uFillTx/>
                <a:ea typeface="+mn-ea"/>
                <a:cs typeface="Times New Roman" panose="02020603050405020304" pitchFamily="18" charset="0"/>
              </a:rPr>
              <a:t>to a wave-like property (l)</a:t>
            </a:r>
          </a:p>
        </p:txBody>
      </p:sp>
      <p:pic>
        <p:nvPicPr>
          <p:cNvPr id="6" name="Picture 5" descr="debroglie">
            <a:extLst>
              <a:ext uri="{FF2B5EF4-FFF2-40B4-BE49-F238E27FC236}">
                <a16:creationId xmlns:a16="http://schemas.microsoft.com/office/drawing/2014/main" id="{19C1CA43-4C23-4690-BB7B-FBDAF1750927}"/>
              </a:ext>
            </a:extLst>
          </p:cNvPr>
          <p:cNvPicPr>
            <a:picLocks noChangeAspect="1" noChangeArrowheads="1"/>
          </p:cNvPicPr>
          <p:nvPr/>
        </p:nvPicPr>
        <p:blipFill>
          <a:blip r:embed="rId3"/>
          <a:srcRect/>
          <a:stretch>
            <a:fillRect/>
          </a:stretch>
        </p:blipFill>
        <p:spPr bwMode="auto">
          <a:xfrm>
            <a:off x="6300192" y="2056826"/>
            <a:ext cx="1638300" cy="2295525"/>
          </a:xfrm>
          <a:prstGeom prst="rect">
            <a:avLst/>
          </a:prstGeom>
          <a:noFill/>
          <a:ln w="9525">
            <a:noFill/>
            <a:miter lim="800000"/>
            <a:headEnd/>
            <a:tailEnd/>
          </a:ln>
        </p:spPr>
      </p:pic>
    </p:spTree>
    <p:extLst>
      <p:ext uri="{BB962C8B-B14F-4D97-AF65-F5344CB8AC3E}">
        <p14:creationId xmlns:p14="http://schemas.microsoft.com/office/powerpoint/2010/main" val="349100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5D59-A4CE-4127-A95D-06286125AC2D}"/>
              </a:ext>
            </a:extLst>
          </p:cNvPr>
          <p:cNvSpPr>
            <a:spLocks noGrp="1"/>
          </p:cNvSpPr>
          <p:nvPr>
            <p:ph type="title"/>
          </p:nvPr>
        </p:nvSpPr>
        <p:spPr>
          <a:xfrm>
            <a:off x="1295400" y="404664"/>
            <a:ext cx="7848600" cy="685800"/>
          </a:xfrm>
        </p:spPr>
        <p:txBody>
          <a:bodyPr/>
          <a:lstStyle/>
          <a:p>
            <a:pPr algn="ctr"/>
            <a:r>
              <a:rPr lang="en-US" dirty="0">
                <a:solidFill>
                  <a:schemeClr val="bg2">
                    <a:lumMod val="10000"/>
                  </a:schemeClr>
                </a:solidFill>
                <a:latin typeface="Times New Roman" panose="02020603050405020304" pitchFamily="18" charset="0"/>
                <a:cs typeface="Times New Roman" panose="02020603050405020304" pitchFamily="18" charset="0"/>
              </a:rPr>
              <a:t>DE BROGLIE WAVELENGTH</a:t>
            </a:r>
            <a:br>
              <a:rPr lang="en-US" dirty="0">
                <a:solidFill>
                  <a:srgbClr val="33CCFF"/>
                </a:solidFill>
              </a:rPr>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0AA19B-10F2-4052-9645-F5B45D5217A3}"/>
                  </a:ext>
                </a:extLst>
              </p:cNvPr>
              <p:cNvSpPr>
                <a:spLocks noGrp="1"/>
              </p:cNvSpPr>
              <p:nvPr>
                <p:ph idx="1"/>
              </p:nvPr>
            </p:nvSpPr>
            <p:spPr>
              <a:xfrm>
                <a:off x="611560" y="836712"/>
                <a:ext cx="8206680" cy="5328592"/>
              </a:xfrm>
            </p:spPr>
            <p:txBody>
              <a:bodyPr/>
              <a:lstStyle/>
              <a:p>
                <a:r>
                  <a:rPr lang="en-US" dirty="0">
                    <a:latin typeface="Times New Roman" panose="02020603050405020304" pitchFamily="18" charset="0"/>
                    <a:cs typeface="Times New Roman" panose="02020603050405020304" pitchFamily="18" charset="0"/>
                  </a:rPr>
                  <a:t>The Wave associated with the matter particle is called </a:t>
                </a:r>
                <a:r>
                  <a:rPr lang="en-US" dirty="0">
                    <a:solidFill>
                      <a:srgbClr val="BA0693"/>
                    </a:solidFill>
                    <a:latin typeface="Times New Roman" panose="02020603050405020304" pitchFamily="18" charset="0"/>
                    <a:cs typeface="Times New Roman" panose="02020603050405020304" pitchFamily="18" charset="0"/>
                  </a:rPr>
                  <a:t>Matter Wave.</a:t>
                </a:r>
              </a:p>
              <a:p>
                <a:r>
                  <a:rPr lang="en-US" dirty="0">
                    <a:latin typeface="Times New Roman" panose="02020603050405020304" pitchFamily="18" charset="0"/>
                    <a:cs typeface="Times New Roman" panose="02020603050405020304" pitchFamily="18" charset="0"/>
                  </a:rPr>
                  <a:t>The Wavelength associated is called </a:t>
                </a:r>
                <a:r>
                  <a:rPr lang="en-US" dirty="0">
                    <a:solidFill>
                      <a:srgbClr val="BA0693"/>
                    </a:solidFill>
                    <a:latin typeface="Times New Roman" panose="02020603050405020304" pitchFamily="18" charset="0"/>
                    <a:cs typeface="Times New Roman" panose="02020603050405020304" pitchFamily="18" charset="0"/>
                  </a:rPr>
                  <a:t>de Broglie Wavelength.</a:t>
                </a:r>
              </a:p>
              <a:p>
                <a:pPr lvl="0" eaLnBrk="1" fontAlgn="auto" hangingPunct="1">
                  <a:spcBef>
                    <a:spcPts val="0"/>
                  </a:spcBef>
                  <a:spcAft>
                    <a:spcPts val="0"/>
                  </a:spcAft>
                  <a:buFont typeface="Wingdings" panose="05000000000000000000" pitchFamily="2" charset="2"/>
                  <a:buChar char="Ø"/>
                </a:pPr>
                <a14:m>
                  <m:oMath xmlns:m="http://schemas.openxmlformats.org/officeDocument/2006/math">
                    <m:r>
                      <m:rPr>
                        <m:sty m:val="p"/>
                      </m:rPr>
                      <a:rPr lang="en-IN" i="0" kern="1200">
                        <a:solidFill>
                          <a:srgbClr val="000000"/>
                        </a:solidFill>
                        <a:latin typeface="Cambria Math" panose="02040503050406030204" pitchFamily="18" charset="0"/>
                        <a:ea typeface="+mn-ea"/>
                      </a:rPr>
                      <m:t>deBrogliewavelength</m:t>
                    </m:r>
                    <m:r>
                      <a:rPr lang="en-IN" b="0" i="0" kern="1200" smtClean="0">
                        <a:solidFill>
                          <a:srgbClr val="000000"/>
                        </a:solidFill>
                        <a:latin typeface="Cambria Math" panose="02040503050406030204" pitchFamily="18" charset="0"/>
                        <a:ea typeface="+mn-ea"/>
                      </a:rPr>
                      <m:t> </m:t>
                    </m:r>
                    <m:r>
                      <m:rPr>
                        <m:sty m:val="p"/>
                      </m:rPr>
                      <a:rPr lang="en-IN" i="0" kern="1200">
                        <a:solidFill>
                          <a:srgbClr val="000000"/>
                        </a:solidFill>
                        <a:latin typeface="Cambria Math" panose="02040503050406030204" pitchFamily="18" charset="0"/>
                        <a:ea typeface="+mn-ea"/>
                      </a:rPr>
                      <m:t>λ</m:t>
                    </m:r>
                    <m:r>
                      <a:rPr lang="en-IN" i="0" kern="1200">
                        <a:solidFill>
                          <a:srgbClr val="000000"/>
                        </a:solidFill>
                        <a:latin typeface="Cambria Math" panose="02040503050406030204" pitchFamily="18" charset="0"/>
                        <a:ea typeface="+mn-ea"/>
                      </a:rPr>
                      <m:t>=</m:t>
                    </m:r>
                    <m:f>
                      <m:fPr>
                        <m:ctrlPr>
                          <a:rPr lang="en-IN" i="1" kern="1200">
                            <a:solidFill>
                              <a:srgbClr val="000000"/>
                            </a:solidFill>
                            <a:latin typeface="Cambria Math" panose="02040503050406030204" pitchFamily="18" charset="0"/>
                            <a:ea typeface="+mn-ea"/>
                          </a:rPr>
                        </m:ctrlPr>
                      </m:fPr>
                      <m:num>
                        <m:r>
                          <m:rPr>
                            <m:sty m:val="p"/>
                          </m:rPr>
                          <a:rPr lang="en-IN" i="0" kern="1200">
                            <a:solidFill>
                              <a:srgbClr val="000000"/>
                            </a:solidFill>
                            <a:latin typeface="Cambria Math" panose="02040503050406030204" pitchFamily="18" charset="0"/>
                            <a:ea typeface="+mn-ea"/>
                          </a:rPr>
                          <m:t>h</m:t>
                        </m:r>
                      </m:num>
                      <m:den>
                        <m:r>
                          <m:rPr>
                            <m:sty m:val="p"/>
                          </m:rPr>
                          <a:rPr lang="en-IN" i="0" kern="1200">
                            <a:solidFill>
                              <a:srgbClr val="000000"/>
                            </a:solidFill>
                            <a:latin typeface="Cambria Math" panose="02040503050406030204" pitchFamily="18" charset="0"/>
                            <a:ea typeface="+mn-ea"/>
                          </a:rPr>
                          <m:t>p</m:t>
                        </m:r>
                      </m:den>
                    </m:f>
                    <m:r>
                      <a:rPr lang="en-IN" i="0" kern="1200">
                        <a:solidFill>
                          <a:srgbClr val="000000"/>
                        </a:solidFill>
                        <a:latin typeface="Cambria Math" panose="02040503050406030204" pitchFamily="18" charset="0"/>
                        <a:ea typeface="+mn-ea"/>
                      </a:rPr>
                      <m:t>=</m:t>
                    </m:r>
                    <m:f>
                      <m:fPr>
                        <m:ctrlPr>
                          <a:rPr lang="en-IN" i="1" kern="1200" smtClean="0">
                            <a:solidFill>
                              <a:srgbClr val="000000"/>
                            </a:solidFill>
                            <a:latin typeface="Cambria Math" panose="02040503050406030204" pitchFamily="18" charset="0"/>
                            <a:ea typeface="+mn-ea"/>
                          </a:rPr>
                        </m:ctrlPr>
                      </m:fPr>
                      <m:num>
                        <m:r>
                          <m:rPr>
                            <m:sty m:val="p"/>
                          </m:rPr>
                          <a:rPr lang="en-IN" i="0" kern="1200">
                            <a:solidFill>
                              <a:srgbClr val="000000"/>
                            </a:solidFill>
                            <a:latin typeface="Cambria Math" panose="02040503050406030204" pitchFamily="18" charset="0"/>
                            <a:ea typeface="+mn-ea"/>
                          </a:rPr>
                          <m:t>h</m:t>
                        </m:r>
                      </m:num>
                      <m:den>
                        <m:r>
                          <m:rPr>
                            <m:sty m:val="p"/>
                          </m:rPr>
                          <a:rPr lang="en-IN" i="0" kern="1200">
                            <a:solidFill>
                              <a:srgbClr val="000000"/>
                            </a:solidFill>
                            <a:latin typeface="Cambria Math" panose="02040503050406030204" pitchFamily="18" charset="0"/>
                            <a:ea typeface="+mn-ea"/>
                          </a:rPr>
                          <m:t>mv</m:t>
                        </m:r>
                      </m:den>
                    </m:f>
                  </m:oMath>
                </a14:m>
                <a:r>
                  <a:rPr lang="en-IN" kern="1200" dirty="0">
                    <a:solidFill>
                      <a:srgbClr val="000000"/>
                    </a:solidFill>
                    <a:latin typeface="Times New Roman" panose="02020603050405020304" pitchFamily="18" charset="0"/>
                    <a:ea typeface="+mn-ea"/>
                    <a:cs typeface="Times New Roman" panose="02020603050405020304" pitchFamily="18" charset="0"/>
                  </a:rPr>
                  <a:t> , </a:t>
                </a:r>
                <a14:m>
                  <m:oMath xmlns:m="http://schemas.openxmlformats.org/officeDocument/2006/math">
                    <m:r>
                      <m:rPr>
                        <m:nor/>
                      </m:rPr>
                      <a:rPr lang="en-IN" kern="1200">
                        <a:solidFill>
                          <a:srgbClr val="000000"/>
                        </a:solidFill>
                        <a:latin typeface="Times New Roman" panose="02020603050405020304" pitchFamily="18" charset="0"/>
                        <a:ea typeface="+mn-ea"/>
                        <a:cs typeface="Times New Roman" panose="02020603050405020304" pitchFamily="18" charset="0"/>
                      </a:rPr>
                      <m:t>h</m:t>
                    </m:r>
                    <m:r>
                      <m:rPr>
                        <m:nor/>
                      </m:rPr>
                      <a:rPr lang="en-IN" kern="1200">
                        <a:solidFill>
                          <a:srgbClr val="000000"/>
                        </a:solidFill>
                        <a:latin typeface="Times New Roman" panose="02020603050405020304" pitchFamily="18" charset="0"/>
                        <a:ea typeface="+mn-ea"/>
                        <a:cs typeface="Times New Roman" panose="02020603050405020304" pitchFamily="18" charset="0"/>
                      </a:rPr>
                      <m:t> </m:t>
                    </m:r>
                    <m:r>
                      <m:rPr>
                        <m:nor/>
                      </m:rPr>
                      <a:rPr lang="en-IN" kern="1200">
                        <a:solidFill>
                          <a:srgbClr val="000000"/>
                        </a:solidFill>
                        <a:latin typeface="Times New Roman" panose="02020603050405020304" pitchFamily="18" charset="0"/>
                        <a:ea typeface="+mn-ea"/>
                        <a:cs typeface="Times New Roman" panose="02020603050405020304" pitchFamily="18" charset="0"/>
                      </a:rPr>
                      <m:t>is</m:t>
                    </m:r>
                    <m:r>
                      <m:rPr>
                        <m:nor/>
                      </m:rPr>
                      <a:rPr lang="en-IN" kern="1200">
                        <a:solidFill>
                          <a:srgbClr val="000000"/>
                        </a:solidFill>
                        <a:latin typeface="Times New Roman" panose="02020603050405020304" pitchFamily="18" charset="0"/>
                        <a:ea typeface="+mn-ea"/>
                        <a:cs typeface="Times New Roman" panose="02020603050405020304" pitchFamily="18" charset="0"/>
                      </a:rPr>
                      <m:t> </m:t>
                    </m:r>
                    <m:r>
                      <m:rPr>
                        <m:nor/>
                      </m:rPr>
                      <a:rPr lang="en-IN" kern="1200">
                        <a:solidFill>
                          <a:srgbClr val="000000"/>
                        </a:solidFill>
                        <a:latin typeface="Times New Roman" panose="02020603050405020304" pitchFamily="18" charset="0"/>
                        <a:ea typeface="+mn-ea"/>
                        <a:cs typeface="Times New Roman" panose="02020603050405020304" pitchFamily="18" charset="0"/>
                      </a:rPr>
                      <m:t>Planck</m:t>
                    </m:r>
                    <m:r>
                      <m:rPr>
                        <m:nor/>
                      </m:rPr>
                      <a:rPr lang="en-IN" kern="1200">
                        <a:solidFill>
                          <a:srgbClr val="000000"/>
                        </a:solidFill>
                        <a:latin typeface="Times New Roman" panose="02020603050405020304" pitchFamily="18" charset="0"/>
                        <a:ea typeface="+mn-ea"/>
                        <a:cs typeface="Times New Roman" panose="02020603050405020304" pitchFamily="18" charset="0"/>
                      </a:rPr>
                      <m:t>′</m:t>
                    </m:r>
                    <m:r>
                      <m:rPr>
                        <m:nor/>
                      </m:rPr>
                      <a:rPr lang="en-IN" kern="1200">
                        <a:solidFill>
                          <a:srgbClr val="000000"/>
                        </a:solidFill>
                        <a:latin typeface="Times New Roman" panose="02020603050405020304" pitchFamily="18" charset="0"/>
                        <a:ea typeface="+mn-ea"/>
                        <a:cs typeface="Times New Roman" panose="02020603050405020304" pitchFamily="18" charset="0"/>
                      </a:rPr>
                      <m:t>s</m:t>
                    </m:r>
                    <m:r>
                      <m:rPr>
                        <m:nor/>
                      </m:rPr>
                      <a:rPr lang="en-IN" kern="1200">
                        <a:solidFill>
                          <a:srgbClr val="000000"/>
                        </a:solidFill>
                        <a:latin typeface="Times New Roman" panose="02020603050405020304" pitchFamily="18" charset="0"/>
                        <a:ea typeface="+mn-ea"/>
                        <a:cs typeface="Times New Roman" panose="02020603050405020304" pitchFamily="18" charset="0"/>
                      </a:rPr>
                      <m:t> </m:t>
                    </m:r>
                    <m:r>
                      <m:rPr>
                        <m:nor/>
                      </m:rPr>
                      <a:rPr lang="en-IN" kern="1200">
                        <a:solidFill>
                          <a:srgbClr val="000000"/>
                        </a:solidFill>
                        <a:latin typeface="Times New Roman" panose="02020603050405020304" pitchFamily="18" charset="0"/>
                        <a:ea typeface="+mn-ea"/>
                        <a:cs typeface="Times New Roman" panose="02020603050405020304" pitchFamily="18" charset="0"/>
                      </a:rPr>
                      <m:t>Constant</m:t>
                    </m:r>
                  </m:oMath>
                </a14:m>
                <a:r>
                  <a:rPr lang="en-IN" kern="1200" dirty="0">
                    <a:solidFill>
                      <a:srgbClr val="000000"/>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nor/>
                      </m:rPr>
                      <a:rPr lang="en-IN" kern="1200">
                        <a:solidFill>
                          <a:srgbClr val="000000"/>
                        </a:solidFill>
                        <a:latin typeface="Times New Roman" panose="02020603050405020304" pitchFamily="18" charset="0"/>
                        <a:ea typeface="+mn-ea"/>
                        <a:cs typeface="Times New Roman" panose="02020603050405020304" pitchFamily="18" charset="0"/>
                      </a:rPr>
                      <m:t>m</m:t>
                    </m:r>
                    <m:r>
                      <m:rPr>
                        <m:nor/>
                      </m:rPr>
                      <a:rPr lang="en-IN" kern="1200">
                        <a:solidFill>
                          <a:srgbClr val="000000"/>
                        </a:solidFill>
                        <a:latin typeface="Times New Roman" panose="02020603050405020304" pitchFamily="18" charset="0"/>
                        <a:ea typeface="+mn-ea"/>
                        <a:cs typeface="Times New Roman" panose="02020603050405020304" pitchFamily="18" charset="0"/>
                      </a:rPr>
                      <m:t> </m:t>
                    </m:r>
                    <m:r>
                      <m:rPr>
                        <m:nor/>
                      </m:rPr>
                      <a:rPr lang="en-IN" kern="1200">
                        <a:solidFill>
                          <a:srgbClr val="000000"/>
                        </a:solidFill>
                        <a:latin typeface="Times New Roman" panose="02020603050405020304" pitchFamily="18" charset="0"/>
                        <a:ea typeface="+mn-ea"/>
                        <a:cs typeface="Times New Roman" panose="02020603050405020304" pitchFamily="18" charset="0"/>
                      </a:rPr>
                      <m:t>is</m:t>
                    </m:r>
                    <m:r>
                      <m:rPr>
                        <m:nor/>
                      </m:rPr>
                      <a:rPr lang="en-IN" kern="1200">
                        <a:solidFill>
                          <a:srgbClr val="000000"/>
                        </a:solidFill>
                        <a:latin typeface="Times New Roman" panose="02020603050405020304" pitchFamily="18" charset="0"/>
                        <a:ea typeface="+mn-ea"/>
                        <a:cs typeface="Times New Roman" panose="02020603050405020304" pitchFamily="18" charset="0"/>
                      </a:rPr>
                      <m:t> </m:t>
                    </m:r>
                    <m:r>
                      <m:rPr>
                        <m:nor/>
                      </m:rPr>
                      <a:rPr lang="en-IN" kern="1200">
                        <a:solidFill>
                          <a:srgbClr val="000000"/>
                        </a:solidFill>
                        <a:latin typeface="Times New Roman" panose="02020603050405020304" pitchFamily="18" charset="0"/>
                        <a:ea typeface="+mn-ea"/>
                        <a:cs typeface="Times New Roman" panose="02020603050405020304" pitchFamily="18" charset="0"/>
                      </a:rPr>
                      <m:t>the</m:t>
                    </m:r>
                    <m:r>
                      <m:rPr>
                        <m:nor/>
                      </m:rPr>
                      <a:rPr lang="en-IN" kern="1200">
                        <a:solidFill>
                          <a:srgbClr val="000000"/>
                        </a:solidFill>
                        <a:latin typeface="Times New Roman" panose="02020603050405020304" pitchFamily="18" charset="0"/>
                        <a:ea typeface="+mn-ea"/>
                        <a:cs typeface="Times New Roman" panose="02020603050405020304" pitchFamily="18" charset="0"/>
                      </a:rPr>
                      <m:t> </m:t>
                    </m:r>
                    <m:r>
                      <m:rPr>
                        <m:nor/>
                      </m:rPr>
                      <a:rPr lang="en-IN" kern="1200">
                        <a:solidFill>
                          <a:srgbClr val="000000"/>
                        </a:solidFill>
                        <a:latin typeface="Times New Roman" panose="02020603050405020304" pitchFamily="18" charset="0"/>
                        <a:ea typeface="+mn-ea"/>
                        <a:cs typeface="Times New Roman" panose="02020603050405020304" pitchFamily="18" charset="0"/>
                      </a:rPr>
                      <m:t>mass</m:t>
                    </m:r>
                    <m:r>
                      <m:rPr>
                        <m:nor/>
                      </m:rPr>
                      <a:rPr lang="en-IN" kern="1200">
                        <a:solidFill>
                          <a:srgbClr val="000000"/>
                        </a:solidFill>
                        <a:latin typeface="Times New Roman" panose="02020603050405020304" pitchFamily="18" charset="0"/>
                        <a:ea typeface="+mn-ea"/>
                        <a:cs typeface="Times New Roman" panose="02020603050405020304" pitchFamily="18" charset="0"/>
                      </a:rPr>
                      <m:t> </m:t>
                    </m:r>
                    <m:r>
                      <m:rPr>
                        <m:nor/>
                      </m:rPr>
                      <a:rPr lang="en-IN" kern="1200">
                        <a:solidFill>
                          <a:srgbClr val="000000"/>
                        </a:solidFill>
                        <a:latin typeface="Times New Roman" panose="02020603050405020304" pitchFamily="18" charset="0"/>
                        <a:ea typeface="+mn-ea"/>
                        <a:cs typeface="Times New Roman" panose="02020603050405020304" pitchFamily="18" charset="0"/>
                      </a:rPr>
                      <m:t>of</m:t>
                    </m:r>
                    <m:r>
                      <m:rPr>
                        <m:nor/>
                      </m:rPr>
                      <a:rPr lang="en-IN" kern="1200">
                        <a:solidFill>
                          <a:srgbClr val="000000"/>
                        </a:solidFill>
                        <a:latin typeface="Times New Roman" panose="02020603050405020304" pitchFamily="18" charset="0"/>
                        <a:ea typeface="+mn-ea"/>
                        <a:cs typeface="Times New Roman" panose="02020603050405020304" pitchFamily="18" charset="0"/>
                      </a:rPr>
                      <m:t> </m:t>
                    </m:r>
                    <m:r>
                      <m:rPr>
                        <m:nor/>
                      </m:rPr>
                      <a:rPr lang="en-IN" kern="1200">
                        <a:solidFill>
                          <a:srgbClr val="000000"/>
                        </a:solidFill>
                        <a:latin typeface="Times New Roman" panose="02020603050405020304" pitchFamily="18" charset="0"/>
                        <a:ea typeface="+mn-ea"/>
                        <a:cs typeface="Times New Roman" panose="02020603050405020304" pitchFamily="18" charset="0"/>
                      </a:rPr>
                      <m:t>the</m:t>
                    </m:r>
                    <m:r>
                      <m:rPr>
                        <m:nor/>
                      </m:rPr>
                      <a:rPr lang="en-IN" kern="1200">
                        <a:solidFill>
                          <a:srgbClr val="000000"/>
                        </a:solidFill>
                        <a:latin typeface="Times New Roman" panose="02020603050405020304" pitchFamily="18" charset="0"/>
                        <a:ea typeface="+mn-ea"/>
                        <a:cs typeface="Times New Roman" panose="02020603050405020304" pitchFamily="18" charset="0"/>
                      </a:rPr>
                      <m:t> </m:t>
                    </m:r>
                    <m:r>
                      <m:rPr>
                        <m:nor/>
                      </m:rPr>
                      <a:rPr lang="en-IN" kern="1200">
                        <a:solidFill>
                          <a:srgbClr val="000000"/>
                        </a:solidFill>
                        <a:latin typeface="Times New Roman" panose="02020603050405020304" pitchFamily="18" charset="0"/>
                        <a:ea typeface="+mn-ea"/>
                        <a:cs typeface="Times New Roman" panose="02020603050405020304" pitchFamily="18" charset="0"/>
                      </a:rPr>
                      <m:t>particle</m:t>
                    </m:r>
                  </m:oMath>
                </a14:m>
                <a:r>
                  <a:rPr lang="en-IN" kern="1200" dirty="0">
                    <a:solidFill>
                      <a:srgbClr val="000000"/>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nor/>
                      </m:rPr>
                      <a:rPr lang="en-IN" kern="1200">
                        <a:solidFill>
                          <a:srgbClr val="000000"/>
                        </a:solidFill>
                        <a:latin typeface="Times New Roman" panose="02020603050405020304" pitchFamily="18" charset="0"/>
                        <a:ea typeface="+mn-ea"/>
                        <a:cs typeface="Times New Roman" panose="02020603050405020304" pitchFamily="18" charset="0"/>
                      </a:rPr>
                      <m:t>v</m:t>
                    </m:r>
                    <m:r>
                      <m:rPr>
                        <m:nor/>
                      </m:rPr>
                      <a:rPr lang="en-IN" kern="1200">
                        <a:solidFill>
                          <a:srgbClr val="000000"/>
                        </a:solidFill>
                        <a:latin typeface="Times New Roman" panose="02020603050405020304" pitchFamily="18" charset="0"/>
                        <a:ea typeface="+mn-ea"/>
                        <a:cs typeface="Times New Roman" panose="02020603050405020304" pitchFamily="18" charset="0"/>
                      </a:rPr>
                      <m:t> </m:t>
                    </m:r>
                    <m:r>
                      <m:rPr>
                        <m:nor/>
                      </m:rPr>
                      <a:rPr lang="en-IN" kern="1200">
                        <a:solidFill>
                          <a:srgbClr val="000000"/>
                        </a:solidFill>
                        <a:latin typeface="Times New Roman" panose="02020603050405020304" pitchFamily="18" charset="0"/>
                        <a:ea typeface="+mn-ea"/>
                        <a:cs typeface="Times New Roman" panose="02020603050405020304" pitchFamily="18" charset="0"/>
                      </a:rPr>
                      <m:t>is</m:t>
                    </m:r>
                    <m:r>
                      <m:rPr>
                        <m:nor/>
                      </m:rPr>
                      <a:rPr lang="en-IN" kern="1200">
                        <a:solidFill>
                          <a:srgbClr val="000000"/>
                        </a:solidFill>
                        <a:latin typeface="Times New Roman" panose="02020603050405020304" pitchFamily="18" charset="0"/>
                        <a:ea typeface="+mn-ea"/>
                        <a:cs typeface="Times New Roman" panose="02020603050405020304" pitchFamily="18" charset="0"/>
                      </a:rPr>
                      <m:t> </m:t>
                    </m:r>
                    <m:r>
                      <m:rPr>
                        <m:nor/>
                      </m:rPr>
                      <a:rPr lang="en-IN" kern="1200">
                        <a:solidFill>
                          <a:srgbClr val="000000"/>
                        </a:solidFill>
                        <a:latin typeface="Times New Roman" panose="02020603050405020304" pitchFamily="18" charset="0"/>
                        <a:ea typeface="+mn-ea"/>
                        <a:cs typeface="Times New Roman" panose="02020603050405020304" pitchFamily="18" charset="0"/>
                      </a:rPr>
                      <m:t>the</m:t>
                    </m:r>
                    <m:r>
                      <m:rPr>
                        <m:nor/>
                      </m:rPr>
                      <a:rPr lang="en-IN" kern="1200">
                        <a:solidFill>
                          <a:srgbClr val="000000"/>
                        </a:solidFill>
                        <a:latin typeface="Times New Roman" panose="02020603050405020304" pitchFamily="18" charset="0"/>
                        <a:ea typeface="+mn-ea"/>
                        <a:cs typeface="Times New Roman" panose="02020603050405020304" pitchFamily="18" charset="0"/>
                      </a:rPr>
                      <m:t> </m:t>
                    </m:r>
                    <m:r>
                      <m:rPr>
                        <m:nor/>
                      </m:rPr>
                      <a:rPr lang="en-IN" kern="1200">
                        <a:solidFill>
                          <a:srgbClr val="000000"/>
                        </a:solidFill>
                        <a:latin typeface="Times New Roman" panose="02020603050405020304" pitchFamily="18" charset="0"/>
                        <a:ea typeface="+mn-ea"/>
                        <a:cs typeface="Times New Roman" panose="02020603050405020304" pitchFamily="18" charset="0"/>
                      </a:rPr>
                      <m:t>velocity</m:t>
                    </m:r>
                    <m:r>
                      <m:rPr>
                        <m:nor/>
                      </m:rPr>
                      <a:rPr lang="en-IN" kern="1200">
                        <a:solidFill>
                          <a:srgbClr val="000000"/>
                        </a:solidFill>
                        <a:latin typeface="Times New Roman" panose="02020603050405020304" pitchFamily="18" charset="0"/>
                        <a:ea typeface="+mn-ea"/>
                        <a:cs typeface="Times New Roman" panose="02020603050405020304" pitchFamily="18" charset="0"/>
                      </a:rPr>
                      <m:t> </m:t>
                    </m:r>
                    <m:r>
                      <m:rPr>
                        <m:nor/>
                      </m:rPr>
                      <a:rPr lang="en-IN" kern="1200">
                        <a:solidFill>
                          <a:srgbClr val="000000"/>
                        </a:solidFill>
                        <a:latin typeface="Times New Roman" panose="02020603050405020304" pitchFamily="18" charset="0"/>
                        <a:ea typeface="+mn-ea"/>
                        <a:cs typeface="Times New Roman" panose="02020603050405020304" pitchFamily="18" charset="0"/>
                      </a:rPr>
                      <m:t>of</m:t>
                    </m:r>
                    <m:r>
                      <m:rPr>
                        <m:nor/>
                      </m:rPr>
                      <a:rPr lang="en-IN" kern="1200">
                        <a:solidFill>
                          <a:srgbClr val="000000"/>
                        </a:solidFill>
                        <a:latin typeface="Times New Roman" panose="02020603050405020304" pitchFamily="18" charset="0"/>
                        <a:ea typeface="+mn-ea"/>
                        <a:cs typeface="Times New Roman" panose="02020603050405020304" pitchFamily="18" charset="0"/>
                      </a:rPr>
                      <m:t> </m:t>
                    </m:r>
                    <m:r>
                      <m:rPr>
                        <m:nor/>
                      </m:rPr>
                      <a:rPr lang="en-IN" kern="1200">
                        <a:solidFill>
                          <a:srgbClr val="000000"/>
                        </a:solidFill>
                        <a:latin typeface="Times New Roman" panose="02020603050405020304" pitchFamily="18" charset="0"/>
                        <a:ea typeface="+mn-ea"/>
                        <a:cs typeface="Times New Roman" panose="02020603050405020304" pitchFamily="18" charset="0"/>
                      </a:rPr>
                      <m:t>the</m:t>
                    </m:r>
                    <m:r>
                      <m:rPr>
                        <m:nor/>
                      </m:rPr>
                      <a:rPr lang="en-IN" kern="1200">
                        <a:solidFill>
                          <a:srgbClr val="000000"/>
                        </a:solidFill>
                        <a:latin typeface="Times New Roman" panose="02020603050405020304" pitchFamily="18" charset="0"/>
                        <a:ea typeface="+mn-ea"/>
                        <a:cs typeface="Times New Roman" panose="02020603050405020304" pitchFamily="18" charset="0"/>
                      </a:rPr>
                      <m:t> </m:t>
                    </m:r>
                    <m:r>
                      <m:rPr>
                        <m:nor/>
                      </m:rPr>
                      <a:rPr lang="en-IN" kern="1200">
                        <a:solidFill>
                          <a:srgbClr val="000000"/>
                        </a:solidFill>
                        <a:latin typeface="Times New Roman" panose="02020603050405020304" pitchFamily="18" charset="0"/>
                        <a:ea typeface="+mn-ea"/>
                        <a:cs typeface="Times New Roman" panose="02020603050405020304" pitchFamily="18" charset="0"/>
                      </a:rPr>
                      <m:t>particle</m:t>
                    </m:r>
                  </m:oMath>
                </a14:m>
                <a:r>
                  <a:rPr lang="en-IN" kern="1200" dirty="0">
                    <a:solidFill>
                      <a:srgbClr val="000000"/>
                    </a:solidFill>
                    <a:latin typeface="Times New Roman" panose="02020603050405020304" pitchFamily="18" charset="0"/>
                    <a:ea typeface="+mn-ea"/>
                    <a:cs typeface="Times New Roman" panose="02020603050405020304" pitchFamily="18" charset="0"/>
                  </a:rPr>
                  <a:t> </a:t>
                </a:r>
              </a:p>
              <a:p>
                <a:pPr marL="0" lvl="0" indent="0" eaLnBrk="1" fontAlgn="auto" hangingPunct="1">
                  <a:spcBef>
                    <a:spcPts val="0"/>
                  </a:spcBef>
                  <a:spcAft>
                    <a:spcPts val="0"/>
                  </a:spcAft>
                  <a:buNone/>
                </a:pPr>
                <a:endParaRPr lang="en-IN" kern="1200" dirty="0">
                  <a:solidFill>
                    <a:srgbClr val="000000"/>
                  </a:solidFill>
                  <a:latin typeface="Times New Roman" panose="02020603050405020304" pitchFamily="18" charset="0"/>
                  <a:ea typeface="+mn-ea"/>
                  <a:cs typeface="Times New Roman" panose="02020603050405020304" pitchFamily="18" charset="0"/>
                </a:endParaRPr>
              </a:p>
              <a:p>
                <a:pPr lvl="0" eaLnBrk="1" fontAlgn="auto" hangingPunct="1">
                  <a:spcBef>
                    <a:spcPts val="0"/>
                  </a:spcBef>
                  <a:spcAft>
                    <a:spcPts val="0"/>
                  </a:spcAft>
                  <a:buFont typeface="Wingdings" panose="05000000000000000000" pitchFamily="2" charset="2"/>
                  <a:buChar char="Ø"/>
                </a:pPr>
                <a14:m>
                  <m:oMath xmlns:m="http://schemas.openxmlformats.org/officeDocument/2006/math">
                    <m:r>
                      <m:rPr>
                        <m:sty m:val="p"/>
                      </m:rPr>
                      <a:rPr lang="en-IN" b="0" i="0" kern="1200" smtClean="0">
                        <a:solidFill>
                          <a:srgbClr val="000000"/>
                        </a:solidFill>
                        <a:latin typeface="Cambria Math" panose="02040503050406030204" pitchFamily="18" charset="0"/>
                        <a:ea typeface="+mn-ea"/>
                      </a:rPr>
                      <m:t>F</m:t>
                    </m:r>
                    <m:r>
                      <m:rPr>
                        <m:sty m:val="p"/>
                      </m:rPr>
                      <a:rPr lang="en-IN" i="0" kern="1200">
                        <a:solidFill>
                          <a:srgbClr val="000000"/>
                        </a:solidFill>
                        <a:latin typeface="Cambria Math" panose="02040503050406030204" pitchFamily="18" charset="0"/>
                        <a:ea typeface="+mn-ea"/>
                      </a:rPr>
                      <m:t>or</m:t>
                    </m:r>
                    <m:r>
                      <a:rPr lang="en-IN" b="0" i="0" kern="1200" smtClean="0">
                        <a:solidFill>
                          <a:srgbClr val="000000"/>
                        </a:solidFill>
                        <a:latin typeface="Cambria Math" panose="02040503050406030204" pitchFamily="18" charset="0"/>
                        <a:ea typeface="+mn-ea"/>
                      </a:rPr>
                      <m:t> </m:t>
                    </m:r>
                    <m:r>
                      <m:rPr>
                        <m:sty m:val="p"/>
                      </m:rPr>
                      <a:rPr lang="en-IN" i="0" kern="1200">
                        <a:solidFill>
                          <a:srgbClr val="000000"/>
                        </a:solidFill>
                        <a:latin typeface="Cambria Math" panose="02040503050406030204" pitchFamily="18" charset="0"/>
                        <a:ea typeface="+mn-ea"/>
                      </a:rPr>
                      <m:t>an</m:t>
                    </m:r>
                    <m:r>
                      <a:rPr lang="en-IN" b="0" i="0" kern="1200" smtClean="0">
                        <a:solidFill>
                          <a:srgbClr val="000000"/>
                        </a:solidFill>
                        <a:latin typeface="Cambria Math" panose="02040503050406030204" pitchFamily="18" charset="0"/>
                        <a:ea typeface="+mn-ea"/>
                      </a:rPr>
                      <m:t> </m:t>
                    </m:r>
                    <m:r>
                      <m:rPr>
                        <m:sty m:val="p"/>
                      </m:rPr>
                      <a:rPr lang="en-IN" i="0" kern="1200">
                        <a:solidFill>
                          <a:srgbClr val="000000"/>
                        </a:solidFill>
                        <a:latin typeface="Cambria Math" panose="02040503050406030204" pitchFamily="18" charset="0"/>
                        <a:ea typeface="+mn-ea"/>
                      </a:rPr>
                      <m:t>electron</m:t>
                    </m:r>
                    <m:r>
                      <a:rPr lang="en-IN" b="0" i="0" kern="1200" smtClean="0">
                        <a:solidFill>
                          <a:srgbClr val="000000"/>
                        </a:solidFill>
                        <a:latin typeface="Cambria Math" panose="02040503050406030204" pitchFamily="18" charset="0"/>
                        <a:ea typeface="+mn-ea"/>
                      </a:rPr>
                      <m:t> </m:t>
                    </m:r>
                    <m:r>
                      <m:rPr>
                        <m:sty m:val="p"/>
                      </m:rPr>
                      <a:rPr lang="en-IN" i="0" kern="1200">
                        <a:solidFill>
                          <a:srgbClr val="000000"/>
                        </a:solidFill>
                        <a:latin typeface="Cambria Math" panose="02040503050406030204" pitchFamily="18" charset="0"/>
                        <a:ea typeface="+mn-ea"/>
                      </a:rPr>
                      <m:t>with</m:t>
                    </m:r>
                    <m:r>
                      <a:rPr lang="en-IN" b="0" i="0" kern="1200" smtClean="0">
                        <a:solidFill>
                          <a:srgbClr val="000000"/>
                        </a:solidFill>
                        <a:latin typeface="Cambria Math" panose="02040503050406030204" pitchFamily="18" charset="0"/>
                        <a:ea typeface="+mn-ea"/>
                      </a:rPr>
                      <m:t> </m:t>
                    </m:r>
                    <m:r>
                      <m:rPr>
                        <m:sty m:val="p"/>
                      </m:rPr>
                      <a:rPr lang="en-IN" i="0" kern="1200">
                        <a:solidFill>
                          <a:srgbClr val="000000"/>
                        </a:solidFill>
                        <a:latin typeface="Cambria Math" panose="02040503050406030204" pitchFamily="18" charset="0"/>
                        <a:ea typeface="+mn-ea"/>
                      </a:rPr>
                      <m:t>Kinetic</m:t>
                    </m:r>
                    <m:r>
                      <a:rPr lang="en-IN" b="0" i="0" kern="1200" smtClean="0">
                        <a:solidFill>
                          <a:srgbClr val="000000"/>
                        </a:solidFill>
                        <a:latin typeface="Cambria Math" panose="02040503050406030204" pitchFamily="18" charset="0"/>
                        <a:ea typeface="+mn-ea"/>
                      </a:rPr>
                      <m:t> </m:t>
                    </m:r>
                    <m:r>
                      <m:rPr>
                        <m:sty m:val="p"/>
                      </m:rPr>
                      <a:rPr lang="en-IN" i="0" kern="1200">
                        <a:solidFill>
                          <a:srgbClr val="000000"/>
                        </a:solidFill>
                        <a:latin typeface="Cambria Math" panose="02040503050406030204" pitchFamily="18" charset="0"/>
                        <a:ea typeface="+mn-ea"/>
                      </a:rPr>
                      <m:t>Energy</m:t>
                    </m:r>
                    <m:r>
                      <a:rPr lang="en-IN" b="0" i="0" kern="1200" smtClean="0">
                        <a:solidFill>
                          <a:srgbClr val="000000"/>
                        </a:solidFill>
                        <a:latin typeface="Cambria Math" panose="02040503050406030204" pitchFamily="18" charset="0"/>
                        <a:ea typeface="+mn-ea"/>
                      </a:rPr>
                      <m:t> </m:t>
                    </m:r>
                    <m:r>
                      <m:rPr>
                        <m:sty m:val="p"/>
                      </m:rPr>
                      <a:rPr lang="en-IN" i="0" kern="1200">
                        <a:solidFill>
                          <a:srgbClr val="000000"/>
                        </a:solidFill>
                        <a:latin typeface="Cambria Math" panose="02040503050406030204" pitchFamily="18" charset="0"/>
                        <a:ea typeface="+mn-ea"/>
                      </a:rPr>
                      <m:t>E</m:t>
                    </m:r>
                    <m:r>
                      <a:rPr lang="en-IN" b="0" i="0" kern="1200" smtClean="0">
                        <a:solidFill>
                          <a:srgbClr val="000000"/>
                        </a:solidFill>
                        <a:latin typeface="Cambria Math" panose="02040503050406030204" pitchFamily="18" charset="0"/>
                        <a:ea typeface="+mn-ea"/>
                      </a:rPr>
                      <m:t> </m:t>
                    </m:r>
                    <m:r>
                      <m:rPr>
                        <m:sty m:val="p"/>
                      </m:rPr>
                      <a:rPr lang="en-IN" b="0" i="0" kern="1200" smtClean="0">
                        <a:solidFill>
                          <a:srgbClr val="000000"/>
                        </a:solidFill>
                        <a:latin typeface="Cambria Math" panose="02040503050406030204" pitchFamily="18" charset="0"/>
                        <a:ea typeface="+mn-ea"/>
                      </a:rPr>
                      <m:t>accelerated</m:t>
                    </m:r>
                    <m:r>
                      <a:rPr lang="en-IN" b="0" i="0" kern="1200" smtClean="0">
                        <a:solidFill>
                          <a:srgbClr val="000000"/>
                        </a:solidFill>
                        <a:latin typeface="Cambria Math" panose="02040503050406030204" pitchFamily="18" charset="0"/>
                        <a:ea typeface="+mn-ea"/>
                      </a:rPr>
                      <m:t> </m:t>
                    </m:r>
                    <m:r>
                      <m:rPr>
                        <m:sty m:val="p"/>
                      </m:rPr>
                      <a:rPr lang="en-IN" b="0" i="0" kern="1200" smtClean="0">
                        <a:solidFill>
                          <a:srgbClr val="000000"/>
                        </a:solidFill>
                        <a:latin typeface="Cambria Math" panose="02040503050406030204" pitchFamily="18" charset="0"/>
                        <a:ea typeface="+mn-ea"/>
                      </a:rPr>
                      <m:t>by</m:t>
                    </m:r>
                    <m:r>
                      <a:rPr lang="en-IN" b="0" i="0" kern="1200" smtClean="0">
                        <a:solidFill>
                          <a:srgbClr val="000000"/>
                        </a:solidFill>
                        <a:latin typeface="Cambria Math" panose="02040503050406030204" pitchFamily="18" charset="0"/>
                        <a:ea typeface="+mn-ea"/>
                      </a:rPr>
                      <m:t> </m:t>
                    </m:r>
                    <m:r>
                      <m:rPr>
                        <m:sty m:val="p"/>
                      </m:rPr>
                      <a:rPr lang="en-IN" b="0" i="0" kern="1200" smtClean="0">
                        <a:solidFill>
                          <a:srgbClr val="000000"/>
                        </a:solidFill>
                        <a:latin typeface="Cambria Math" panose="02040503050406030204" pitchFamily="18" charset="0"/>
                        <a:ea typeface="+mn-ea"/>
                      </a:rPr>
                      <m:t>a</m:t>
                    </m:r>
                    <m:r>
                      <a:rPr lang="en-IN" b="0" i="0" kern="1200" smtClean="0">
                        <a:solidFill>
                          <a:srgbClr val="000000"/>
                        </a:solidFill>
                        <a:latin typeface="Cambria Math" panose="02040503050406030204" pitchFamily="18" charset="0"/>
                        <a:ea typeface="+mn-ea"/>
                      </a:rPr>
                      <m:t> </m:t>
                    </m:r>
                    <m:r>
                      <m:rPr>
                        <m:sty m:val="p"/>
                      </m:rPr>
                      <a:rPr lang="en-IN" b="0" i="0" kern="1200" smtClean="0">
                        <a:solidFill>
                          <a:srgbClr val="000000"/>
                        </a:solidFill>
                        <a:latin typeface="Cambria Math" panose="02040503050406030204" pitchFamily="18" charset="0"/>
                        <a:ea typeface="+mn-ea"/>
                      </a:rPr>
                      <m:t>potential</m:t>
                    </m:r>
                    <m:r>
                      <a:rPr lang="en-IN" b="0" i="0" kern="1200" smtClean="0">
                        <a:solidFill>
                          <a:srgbClr val="000000"/>
                        </a:solidFill>
                        <a:latin typeface="Cambria Math" panose="02040503050406030204" pitchFamily="18" charset="0"/>
                        <a:ea typeface="+mn-ea"/>
                      </a:rPr>
                      <m:t> </m:t>
                    </m:r>
                  </m:oMath>
                </a14:m>
                <a:endParaRPr lang="en-IN" b="0" kern="1200" dirty="0">
                  <a:solidFill>
                    <a:srgbClr val="000000"/>
                  </a:solidFill>
                  <a:latin typeface="Times New Roman" panose="02020603050405020304" pitchFamily="18" charset="0"/>
                  <a:ea typeface="+mn-ea"/>
                  <a:cs typeface="Times New Roman" panose="02020603050405020304" pitchFamily="18" charset="0"/>
                </a:endParaRPr>
              </a:p>
              <a:p>
                <a:pPr marL="0" lvl="0" indent="0" eaLnBrk="1" fontAlgn="auto" hangingPunct="1">
                  <a:spcBef>
                    <a:spcPts val="0"/>
                  </a:spcBef>
                  <a:spcAft>
                    <a:spcPts val="0"/>
                  </a:spcAft>
                  <a:buNone/>
                </a:pPr>
                <a:r>
                  <a:rPr lang="en-IN" kern="1200" dirty="0">
                    <a:solidFill>
                      <a:srgbClr val="000000"/>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IN" i="0" kern="1200">
                        <a:solidFill>
                          <a:srgbClr val="000000"/>
                        </a:solidFill>
                        <a:latin typeface="Cambria Math" panose="02040503050406030204" pitchFamily="18" charset="0"/>
                        <a:ea typeface="+mn-ea"/>
                      </a:rPr>
                      <m:t>difference</m:t>
                    </m:r>
                    <m:r>
                      <a:rPr lang="en-IN" b="0" i="0" kern="1200" smtClean="0">
                        <a:solidFill>
                          <a:srgbClr val="000000"/>
                        </a:solidFill>
                        <a:latin typeface="Cambria Math" panose="02040503050406030204" pitchFamily="18" charset="0"/>
                        <a:ea typeface="+mn-ea"/>
                      </a:rPr>
                      <m:t> </m:t>
                    </m:r>
                  </m:oMath>
                </a14:m>
                <a:r>
                  <a:rPr lang="en-IN" kern="1200" dirty="0">
                    <a:solidFill>
                      <a:srgbClr val="000000"/>
                    </a:solidFill>
                    <a:latin typeface="Times New Roman" panose="02020603050405020304" pitchFamily="18" charset="0"/>
                    <a:ea typeface="+mn-ea"/>
                    <a:cs typeface="Times New Roman" panose="02020603050405020304" pitchFamily="18" charset="0"/>
                  </a:rPr>
                  <a:t>V</a:t>
                </a:r>
                <a:br>
                  <a:rPr lang="en-IN" kern="1200" dirty="0">
                    <a:solidFill>
                      <a:srgbClr val="000000"/>
                    </a:solidFill>
                    <a:latin typeface="Times New Roman" panose="02020603050405020304" pitchFamily="18" charset="0"/>
                    <a:ea typeface="+mn-ea"/>
                    <a:cs typeface="Times New Roman" panose="02020603050405020304" pitchFamily="18" charset="0"/>
                  </a:rPr>
                </a:br>
                <a:r>
                  <a:rPr lang="en-IN" kern="1200" dirty="0">
                    <a:solidFill>
                      <a:srgbClr val="000000"/>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IN" i="0" kern="1200">
                        <a:solidFill>
                          <a:srgbClr val="000000"/>
                        </a:solidFill>
                        <a:latin typeface="Cambria Math" panose="02040503050406030204" pitchFamily="18" charset="0"/>
                        <a:ea typeface="+mn-ea"/>
                      </a:rPr>
                      <m:t>λ</m:t>
                    </m:r>
                    <m:r>
                      <a:rPr lang="en-IN" i="0" kern="1200">
                        <a:solidFill>
                          <a:srgbClr val="000000"/>
                        </a:solidFill>
                        <a:latin typeface="Cambria Math" panose="02040503050406030204" pitchFamily="18" charset="0"/>
                        <a:ea typeface="+mn-ea"/>
                      </a:rPr>
                      <m:t>=</m:t>
                    </m:r>
                    <m:f>
                      <m:fPr>
                        <m:ctrlPr>
                          <a:rPr lang="en-IN" i="1" kern="1200">
                            <a:solidFill>
                              <a:srgbClr val="000000"/>
                            </a:solidFill>
                            <a:latin typeface="Cambria Math" panose="02040503050406030204" pitchFamily="18" charset="0"/>
                            <a:ea typeface="+mn-ea"/>
                          </a:rPr>
                        </m:ctrlPr>
                      </m:fPr>
                      <m:num>
                        <m:r>
                          <m:rPr>
                            <m:sty m:val="p"/>
                          </m:rPr>
                          <a:rPr lang="en-IN" i="0" kern="1200">
                            <a:solidFill>
                              <a:srgbClr val="000000"/>
                            </a:solidFill>
                            <a:latin typeface="Cambria Math" panose="02040503050406030204" pitchFamily="18" charset="0"/>
                            <a:ea typeface="+mn-ea"/>
                          </a:rPr>
                          <m:t>h</m:t>
                        </m:r>
                      </m:num>
                      <m:den>
                        <m:rad>
                          <m:radPr>
                            <m:degHide m:val="on"/>
                            <m:ctrlPr>
                              <a:rPr lang="en-IN" i="1" kern="1200">
                                <a:solidFill>
                                  <a:srgbClr val="000000"/>
                                </a:solidFill>
                                <a:latin typeface="Cambria Math" panose="02040503050406030204" pitchFamily="18" charset="0"/>
                                <a:ea typeface="+mn-ea"/>
                              </a:rPr>
                            </m:ctrlPr>
                          </m:radPr>
                          <m:deg/>
                          <m:e>
                            <m:r>
                              <a:rPr lang="en-IN" i="0" kern="1200">
                                <a:solidFill>
                                  <a:srgbClr val="000000"/>
                                </a:solidFill>
                                <a:latin typeface="Cambria Math" panose="02040503050406030204" pitchFamily="18" charset="0"/>
                                <a:ea typeface="+mn-ea"/>
                              </a:rPr>
                              <m:t>2</m:t>
                            </m:r>
                            <m:r>
                              <m:rPr>
                                <m:sty m:val="p"/>
                              </m:rPr>
                              <a:rPr lang="en-IN" i="0" kern="1200">
                                <a:solidFill>
                                  <a:srgbClr val="000000"/>
                                </a:solidFill>
                                <a:latin typeface="Cambria Math" panose="02040503050406030204" pitchFamily="18" charset="0"/>
                                <a:ea typeface="+mn-ea"/>
                              </a:rPr>
                              <m:t>mE</m:t>
                            </m:r>
                          </m:e>
                        </m:rad>
                      </m:den>
                    </m:f>
                    <m:r>
                      <a:rPr lang="en-IN" i="0" kern="1200">
                        <a:solidFill>
                          <a:srgbClr val="000000"/>
                        </a:solidFill>
                        <a:latin typeface="Cambria Math" panose="02040503050406030204" pitchFamily="18" charset="0"/>
                        <a:ea typeface="+mn-ea"/>
                      </a:rPr>
                      <m:t>=</m:t>
                    </m:r>
                    <m:f>
                      <m:fPr>
                        <m:ctrlPr>
                          <a:rPr lang="en-IN" i="1" kern="1200">
                            <a:solidFill>
                              <a:srgbClr val="000000"/>
                            </a:solidFill>
                            <a:latin typeface="Cambria Math" panose="02040503050406030204" pitchFamily="18" charset="0"/>
                            <a:ea typeface="+mn-ea"/>
                          </a:rPr>
                        </m:ctrlPr>
                      </m:fPr>
                      <m:num>
                        <m:r>
                          <m:rPr>
                            <m:sty m:val="p"/>
                          </m:rPr>
                          <a:rPr lang="en-IN" i="0" kern="1200">
                            <a:solidFill>
                              <a:srgbClr val="000000"/>
                            </a:solidFill>
                            <a:latin typeface="Cambria Math" panose="02040503050406030204" pitchFamily="18" charset="0"/>
                            <a:ea typeface="+mn-ea"/>
                          </a:rPr>
                          <m:t>h</m:t>
                        </m:r>
                      </m:num>
                      <m:den>
                        <m:rad>
                          <m:radPr>
                            <m:degHide m:val="on"/>
                            <m:ctrlPr>
                              <a:rPr lang="en-IN" i="1" kern="1200">
                                <a:solidFill>
                                  <a:srgbClr val="000000"/>
                                </a:solidFill>
                                <a:latin typeface="Cambria Math" panose="02040503050406030204" pitchFamily="18" charset="0"/>
                                <a:ea typeface="+mn-ea"/>
                              </a:rPr>
                            </m:ctrlPr>
                          </m:radPr>
                          <m:deg/>
                          <m:e>
                            <m:r>
                              <a:rPr lang="en-IN" i="0" kern="1200">
                                <a:solidFill>
                                  <a:srgbClr val="000000"/>
                                </a:solidFill>
                                <a:latin typeface="Cambria Math" panose="02040503050406030204" pitchFamily="18" charset="0"/>
                                <a:ea typeface="+mn-ea"/>
                              </a:rPr>
                              <m:t>2</m:t>
                            </m:r>
                            <m:r>
                              <m:rPr>
                                <m:sty m:val="p"/>
                              </m:rPr>
                              <a:rPr lang="en-IN" i="0" kern="1200">
                                <a:solidFill>
                                  <a:srgbClr val="000000"/>
                                </a:solidFill>
                                <a:latin typeface="Cambria Math" panose="02040503050406030204" pitchFamily="18" charset="0"/>
                                <a:ea typeface="+mn-ea"/>
                              </a:rPr>
                              <m:t>meV</m:t>
                            </m:r>
                          </m:e>
                        </m:rad>
                      </m:den>
                    </m:f>
                  </m:oMath>
                </a14:m>
                <a:endParaRPr lang="en-IN" kern="1200" dirty="0">
                  <a:solidFill>
                    <a:srgbClr val="000000"/>
                  </a:solidFill>
                  <a:latin typeface="Times New Roman" panose="02020603050405020304" pitchFamily="18" charset="0"/>
                  <a:ea typeface="+mn-ea"/>
                  <a:cs typeface="Times New Roman" panose="02020603050405020304" pitchFamily="18" charset="0"/>
                </a:endParaRPr>
              </a:p>
              <a:p>
                <a:pPr marL="0" lvl="0" indent="0" eaLnBrk="1" fontAlgn="auto" hangingPunct="1">
                  <a:spcBef>
                    <a:spcPts val="0"/>
                  </a:spcBef>
                  <a:spcAft>
                    <a:spcPts val="0"/>
                  </a:spcAft>
                  <a:buNone/>
                </a:pPr>
                <a:endParaRPr lang="en-IN" kern="1200" dirty="0">
                  <a:solidFill>
                    <a:srgbClr val="000000"/>
                  </a:solidFill>
                  <a:latin typeface="Times New Roman" panose="02020603050405020304" pitchFamily="18" charset="0"/>
                  <a:ea typeface="+mn-ea"/>
                  <a:cs typeface="Times New Roman" panose="02020603050405020304" pitchFamily="18" charset="0"/>
                </a:endParaRPr>
              </a:p>
              <a:p>
                <a:pPr lvl="0" eaLnBrk="1" fontAlgn="auto" hangingPunct="1">
                  <a:spcBef>
                    <a:spcPts val="0"/>
                  </a:spcBef>
                  <a:spcAft>
                    <a:spcPts val="0"/>
                  </a:spcAft>
                  <a:buFont typeface="Wingdings" panose="05000000000000000000" pitchFamily="2" charset="2"/>
                  <a:buChar char="Ø"/>
                </a:pPr>
                <a14:m>
                  <m:oMath xmlns:m="http://schemas.openxmlformats.org/officeDocument/2006/math">
                    <m:r>
                      <m:rPr>
                        <m:sty m:val="p"/>
                      </m:rPr>
                      <a:rPr lang="en-IN" i="0" kern="1200">
                        <a:solidFill>
                          <a:srgbClr val="000000"/>
                        </a:solidFill>
                        <a:latin typeface="Cambria Math" panose="02040503050406030204" pitchFamily="18" charset="0"/>
                        <a:ea typeface="+mn-ea"/>
                      </a:rPr>
                      <m:t>substituting</m:t>
                    </m:r>
                    <m:r>
                      <a:rPr lang="en-IN" b="0" i="0" kern="1200" smtClean="0">
                        <a:solidFill>
                          <a:srgbClr val="000000"/>
                        </a:solidFill>
                        <a:latin typeface="Cambria Math" panose="02040503050406030204" pitchFamily="18" charset="0"/>
                        <a:ea typeface="+mn-ea"/>
                      </a:rPr>
                      <m:t> </m:t>
                    </m:r>
                    <m:r>
                      <m:rPr>
                        <m:sty m:val="p"/>
                      </m:rPr>
                      <a:rPr lang="en-IN" b="0" i="0" kern="1200" smtClean="0">
                        <a:solidFill>
                          <a:srgbClr val="000000"/>
                        </a:solidFill>
                        <a:latin typeface="Cambria Math" panose="02040503050406030204" pitchFamily="18" charset="0"/>
                        <a:ea typeface="+mn-ea"/>
                      </a:rPr>
                      <m:t>the</m:t>
                    </m:r>
                    <m:r>
                      <a:rPr lang="en-IN" b="0" i="0" kern="1200" smtClean="0">
                        <a:solidFill>
                          <a:srgbClr val="000000"/>
                        </a:solidFill>
                        <a:latin typeface="Cambria Math" panose="02040503050406030204" pitchFamily="18" charset="0"/>
                        <a:ea typeface="+mn-ea"/>
                      </a:rPr>
                      <m:t> </m:t>
                    </m:r>
                    <m:r>
                      <m:rPr>
                        <m:sty m:val="p"/>
                      </m:rPr>
                      <a:rPr lang="en-IN" b="0" i="0" kern="1200" smtClean="0">
                        <a:solidFill>
                          <a:srgbClr val="000000"/>
                        </a:solidFill>
                        <a:latin typeface="Cambria Math" panose="02040503050406030204" pitchFamily="18" charset="0"/>
                        <a:ea typeface="+mn-ea"/>
                      </a:rPr>
                      <m:t>required</m:t>
                    </m:r>
                    <m:r>
                      <a:rPr lang="en-IN" b="0" i="0" kern="1200" smtClean="0">
                        <a:solidFill>
                          <a:srgbClr val="000000"/>
                        </a:solidFill>
                        <a:latin typeface="Cambria Math" panose="02040503050406030204" pitchFamily="18" charset="0"/>
                        <a:ea typeface="+mn-ea"/>
                      </a:rPr>
                      <m:t> </m:t>
                    </m:r>
                    <m:r>
                      <m:rPr>
                        <m:sty m:val="p"/>
                      </m:rPr>
                      <a:rPr lang="en-IN" b="0" i="0" kern="1200" smtClean="0">
                        <a:solidFill>
                          <a:srgbClr val="000000"/>
                        </a:solidFill>
                        <a:latin typeface="Cambria Math" panose="02040503050406030204" pitchFamily="18" charset="0"/>
                        <a:ea typeface="+mn-ea"/>
                      </a:rPr>
                      <m:t>values</m:t>
                    </m:r>
                    <m:r>
                      <a:rPr lang="en-IN" b="0" i="0" kern="1200" smtClean="0">
                        <a:solidFill>
                          <a:srgbClr val="000000"/>
                        </a:solidFill>
                        <a:latin typeface="Cambria Math" panose="02040503050406030204" pitchFamily="18" charset="0"/>
                        <a:ea typeface="+mn-ea"/>
                      </a:rPr>
                      <m:t>  </m:t>
                    </m:r>
                    <m:r>
                      <m:rPr>
                        <m:sty m:val="p"/>
                      </m:rPr>
                      <a:rPr lang="en-IN" b="0" i="0" kern="1200" smtClean="0">
                        <a:solidFill>
                          <a:srgbClr val="000000"/>
                        </a:solidFill>
                        <a:latin typeface="Cambria Math" panose="02040503050406030204" pitchFamily="18" charset="0"/>
                        <a:ea typeface="+mn-ea"/>
                      </a:rPr>
                      <m:t>we</m:t>
                    </m:r>
                    <m:r>
                      <a:rPr lang="en-IN" b="0" i="0" kern="1200" smtClean="0">
                        <a:solidFill>
                          <a:srgbClr val="000000"/>
                        </a:solidFill>
                        <a:latin typeface="Cambria Math" panose="02040503050406030204" pitchFamily="18" charset="0"/>
                        <a:ea typeface="+mn-ea"/>
                      </a:rPr>
                      <m:t>  </m:t>
                    </m:r>
                    <m:r>
                      <m:rPr>
                        <m:sty m:val="p"/>
                      </m:rPr>
                      <a:rPr lang="en-IN" b="0" i="0" kern="1200" smtClean="0">
                        <a:solidFill>
                          <a:srgbClr val="000000"/>
                        </a:solidFill>
                        <a:latin typeface="Cambria Math" panose="02040503050406030204" pitchFamily="18" charset="0"/>
                        <a:ea typeface="+mn-ea"/>
                      </a:rPr>
                      <m:t>get</m:t>
                    </m:r>
                    <m:r>
                      <a:rPr lang="en-IN" b="0" i="0" kern="1200" smtClean="0">
                        <a:solidFill>
                          <a:srgbClr val="000000"/>
                        </a:solidFill>
                        <a:latin typeface="Cambria Math" panose="02040503050406030204" pitchFamily="18" charset="0"/>
                        <a:ea typeface="+mn-ea"/>
                      </a:rPr>
                      <m:t>                 </m:t>
                    </m:r>
                  </m:oMath>
                </a14:m>
                <a:endParaRPr lang="en-IN" b="0" kern="1200" dirty="0">
                  <a:solidFill>
                    <a:srgbClr val="000000"/>
                  </a:solidFill>
                  <a:latin typeface="Times New Roman" panose="02020603050405020304" pitchFamily="18" charset="0"/>
                  <a:ea typeface="+mn-ea"/>
                  <a:cs typeface="Times New Roman" panose="02020603050405020304" pitchFamily="18" charset="0"/>
                </a:endParaRPr>
              </a:p>
              <a:p>
                <a:pPr marL="0" lvl="0" indent="0" eaLnBrk="1" fontAlgn="auto" hangingPunct="1">
                  <a:spcBef>
                    <a:spcPts val="0"/>
                  </a:spcBef>
                  <a:spcAft>
                    <a:spcPts val="0"/>
                  </a:spcAft>
                  <a:buNone/>
                </a:pPr>
                <a:r>
                  <a:rPr lang="en-IN" kern="1200" dirty="0">
                    <a:solidFill>
                      <a:srgbClr val="000000"/>
                    </a:solidFill>
                    <a:latin typeface="Times New Roman" panose="02020603050405020304" pitchFamily="18" charset="0"/>
                    <a:ea typeface="+mn-ea"/>
                    <a:cs typeface="Times New Roman" panose="02020603050405020304" pitchFamily="18" charset="0"/>
                  </a:rPr>
                  <a:t>                   </a:t>
                </a:r>
                <a14:m>
                  <m:oMath xmlns:m="http://schemas.openxmlformats.org/officeDocument/2006/math">
                    <m:r>
                      <m:rPr>
                        <m:sty m:val="p"/>
                      </m:rPr>
                      <a:rPr lang="en-IN" i="0" kern="1200">
                        <a:solidFill>
                          <a:srgbClr val="000000"/>
                        </a:solidFill>
                        <a:latin typeface="Cambria Math" panose="02040503050406030204" pitchFamily="18" charset="0"/>
                        <a:ea typeface="+mn-ea"/>
                      </a:rPr>
                      <m:t>λ</m:t>
                    </m:r>
                    <m:r>
                      <a:rPr lang="en-IN" i="0" kern="1200">
                        <a:solidFill>
                          <a:srgbClr val="000000"/>
                        </a:solidFill>
                        <a:latin typeface="Cambria Math" panose="02040503050406030204" pitchFamily="18" charset="0"/>
                        <a:ea typeface="+mn-ea"/>
                      </a:rPr>
                      <m:t>=</m:t>
                    </m:r>
                    <m:f>
                      <m:fPr>
                        <m:ctrlPr>
                          <a:rPr lang="en-IN" i="1" kern="1200">
                            <a:solidFill>
                              <a:srgbClr val="000000"/>
                            </a:solidFill>
                            <a:latin typeface="Cambria Math" panose="02040503050406030204" pitchFamily="18" charset="0"/>
                            <a:ea typeface="+mn-ea"/>
                          </a:rPr>
                        </m:ctrlPr>
                      </m:fPr>
                      <m:num>
                        <m:r>
                          <a:rPr lang="en-IN" i="0" kern="1200">
                            <a:solidFill>
                              <a:srgbClr val="000000"/>
                            </a:solidFill>
                            <a:latin typeface="Cambria Math" panose="02040503050406030204" pitchFamily="18" charset="0"/>
                            <a:ea typeface="+mn-ea"/>
                          </a:rPr>
                          <m:t>6.625×1</m:t>
                        </m:r>
                        <m:sSup>
                          <m:sSupPr>
                            <m:ctrlPr>
                              <a:rPr lang="en-IN" i="1" kern="1200">
                                <a:solidFill>
                                  <a:srgbClr val="000000"/>
                                </a:solidFill>
                                <a:latin typeface="Cambria Math" panose="02040503050406030204" pitchFamily="18" charset="0"/>
                                <a:ea typeface="+mn-ea"/>
                              </a:rPr>
                            </m:ctrlPr>
                          </m:sSupPr>
                          <m:e>
                            <m:r>
                              <a:rPr lang="en-IN" i="0" kern="1200">
                                <a:solidFill>
                                  <a:srgbClr val="000000"/>
                                </a:solidFill>
                                <a:latin typeface="Cambria Math" panose="02040503050406030204" pitchFamily="18" charset="0"/>
                                <a:ea typeface="+mn-ea"/>
                              </a:rPr>
                              <m:t>0</m:t>
                            </m:r>
                          </m:e>
                          <m:sup>
                            <m:r>
                              <a:rPr lang="en-IN" i="0" kern="1200">
                                <a:solidFill>
                                  <a:srgbClr val="000000"/>
                                </a:solidFill>
                                <a:latin typeface="Cambria Math" panose="02040503050406030204" pitchFamily="18" charset="0"/>
                                <a:ea typeface="+mn-ea"/>
                              </a:rPr>
                              <m:t>−34</m:t>
                            </m:r>
                          </m:sup>
                        </m:sSup>
                      </m:num>
                      <m:den>
                        <m:rad>
                          <m:radPr>
                            <m:degHide m:val="on"/>
                            <m:ctrlPr>
                              <a:rPr lang="en-IN" i="1" kern="1200">
                                <a:solidFill>
                                  <a:srgbClr val="000000"/>
                                </a:solidFill>
                                <a:latin typeface="Cambria Math" panose="02040503050406030204" pitchFamily="18" charset="0"/>
                                <a:ea typeface="+mn-ea"/>
                              </a:rPr>
                            </m:ctrlPr>
                          </m:radPr>
                          <m:deg/>
                          <m:e>
                            <m:r>
                              <a:rPr lang="en-IN" i="0" kern="1200">
                                <a:solidFill>
                                  <a:srgbClr val="000000"/>
                                </a:solidFill>
                                <a:latin typeface="Cambria Math" panose="02040503050406030204" pitchFamily="18" charset="0"/>
                                <a:ea typeface="+mn-ea"/>
                              </a:rPr>
                              <m:t>2×9.11×1</m:t>
                            </m:r>
                            <m:sSup>
                              <m:sSupPr>
                                <m:ctrlPr>
                                  <a:rPr lang="en-IN" i="1" kern="1200">
                                    <a:solidFill>
                                      <a:srgbClr val="000000"/>
                                    </a:solidFill>
                                    <a:latin typeface="Cambria Math" panose="02040503050406030204" pitchFamily="18" charset="0"/>
                                    <a:ea typeface="+mn-ea"/>
                                  </a:rPr>
                                </m:ctrlPr>
                              </m:sSupPr>
                              <m:e>
                                <m:r>
                                  <a:rPr lang="en-IN" i="0" kern="1200">
                                    <a:solidFill>
                                      <a:srgbClr val="000000"/>
                                    </a:solidFill>
                                    <a:latin typeface="Cambria Math" panose="02040503050406030204" pitchFamily="18" charset="0"/>
                                    <a:ea typeface="+mn-ea"/>
                                  </a:rPr>
                                  <m:t>0</m:t>
                                </m:r>
                              </m:e>
                              <m:sup>
                                <m:r>
                                  <a:rPr lang="en-IN" i="0" kern="1200">
                                    <a:solidFill>
                                      <a:srgbClr val="000000"/>
                                    </a:solidFill>
                                    <a:latin typeface="Cambria Math" panose="02040503050406030204" pitchFamily="18" charset="0"/>
                                    <a:ea typeface="+mn-ea"/>
                                  </a:rPr>
                                  <m:t>−31</m:t>
                                </m:r>
                              </m:sup>
                            </m:sSup>
                            <m:r>
                              <a:rPr lang="en-IN" i="0" kern="1200">
                                <a:solidFill>
                                  <a:srgbClr val="000000"/>
                                </a:solidFill>
                                <a:latin typeface="Cambria Math" panose="02040503050406030204" pitchFamily="18" charset="0"/>
                                <a:ea typeface="+mn-ea"/>
                              </a:rPr>
                              <m:t>×1.602×1</m:t>
                            </m:r>
                            <m:sSup>
                              <m:sSupPr>
                                <m:ctrlPr>
                                  <a:rPr lang="en-IN" i="1" kern="1200">
                                    <a:solidFill>
                                      <a:srgbClr val="000000"/>
                                    </a:solidFill>
                                    <a:latin typeface="Cambria Math" panose="02040503050406030204" pitchFamily="18" charset="0"/>
                                    <a:ea typeface="+mn-ea"/>
                                  </a:rPr>
                                </m:ctrlPr>
                              </m:sSupPr>
                              <m:e>
                                <m:r>
                                  <a:rPr lang="en-IN" i="0" kern="1200">
                                    <a:solidFill>
                                      <a:srgbClr val="000000"/>
                                    </a:solidFill>
                                    <a:latin typeface="Cambria Math" panose="02040503050406030204" pitchFamily="18" charset="0"/>
                                    <a:ea typeface="+mn-ea"/>
                                  </a:rPr>
                                  <m:t>0</m:t>
                                </m:r>
                              </m:e>
                              <m:sup>
                                <m:r>
                                  <a:rPr lang="en-IN" i="0" kern="1200">
                                    <a:solidFill>
                                      <a:srgbClr val="000000"/>
                                    </a:solidFill>
                                    <a:latin typeface="Cambria Math" panose="02040503050406030204" pitchFamily="18" charset="0"/>
                                    <a:ea typeface="+mn-ea"/>
                                  </a:rPr>
                                  <m:t>−19</m:t>
                                </m:r>
                              </m:sup>
                            </m:sSup>
                            <m:r>
                              <a:rPr lang="en-IN" i="0" kern="1200">
                                <a:solidFill>
                                  <a:srgbClr val="000000"/>
                                </a:solidFill>
                                <a:latin typeface="Cambria Math" panose="02040503050406030204" pitchFamily="18" charset="0"/>
                                <a:ea typeface="+mn-ea"/>
                              </a:rPr>
                              <m:t>×</m:t>
                            </m:r>
                            <m:r>
                              <m:rPr>
                                <m:sty m:val="p"/>
                              </m:rPr>
                              <a:rPr lang="en-IN" i="0" kern="1200">
                                <a:solidFill>
                                  <a:srgbClr val="000000"/>
                                </a:solidFill>
                                <a:latin typeface="Cambria Math" panose="02040503050406030204" pitchFamily="18" charset="0"/>
                                <a:ea typeface="+mn-ea"/>
                              </a:rPr>
                              <m:t>V</m:t>
                            </m:r>
                          </m:e>
                        </m:rad>
                      </m:den>
                    </m:f>
                    <m:r>
                      <a:rPr lang="en-IN" i="0" kern="1200">
                        <a:solidFill>
                          <a:srgbClr val="000000"/>
                        </a:solidFill>
                        <a:latin typeface="Cambria Math" panose="02040503050406030204" pitchFamily="18" charset="0"/>
                        <a:ea typeface="+mn-ea"/>
                      </a:rPr>
                      <m:t>=</m:t>
                    </m:r>
                    <m:f>
                      <m:fPr>
                        <m:ctrlPr>
                          <a:rPr lang="en-IN" i="1" kern="1200">
                            <a:solidFill>
                              <a:srgbClr val="000000"/>
                            </a:solidFill>
                            <a:latin typeface="Cambria Math" panose="02040503050406030204" pitchFamily="18" charset="0"/>
                            <a:ea typeface="+mn-ea"/>
                          </a:rPr>
                        </m:ctrlPr>
                      </m:fPr>
                      <m:num>
                        <m:r>
                          <a:rPr lang="en-IN" i="0" kern="1200">
                            <a:solidFill>
                              <a:srgbClr val="000000"/>
                            </a:solidFill>
                            <a:latin typeface="Cambria Math" panose="02040503050406030204" pitchFamily="18" charset="0"/>
                            <a:ea typeface="+mn-ea"/>
                          </a:rPr>
                          <m:t>1.226</m:t>
                        </m:r>
                      </m:num>
                      <m:den>
                        <m:rad>
                          <m:radPr>
                            <m:degHide m:val="on"/>
                            <m:ctrlPr>
                              <a:rPr lang="en-IN" i="1" kern="1200">
                                <a:solidFill>
                                  <a:srgbClr val="000000"/>
                                </a:solidFill>
                                <a:latin typeface="Cambria Math" panose="02040503050406030204" pitchFamily="18" charset="0"/>
                                <a:ea typeface="+mn-ea"/>
                              </a:rPr>
                            </m:ctrlPr>
                          </m:radPr>
                          <m:deg/>
                          <m:e>
                            <m:r>
                              <m:rPr>
                                <m:sty m:val="p"/>
                              </m:rPr>
                              <a:rPr lang="en-IN" i="0" kern="1200">
                                <a:solidFill>
                                  <a:srgbClr val="000000"/>
                                </a:solidFill>
                                <a:latin typeface="Cambria Math" panose="02040503050406030204" pitchFamily="18" charset="0"/>
                                <a:ea typeface="+mn-ea"/>
                              </a:rPr>
                              <m:t>V</m:t>
                            </m:r>
                          </m:e>
                        </m:rad>
                      </m:den>
                    </m:f>
                    <m:r>
                      <m:rPr>
                        <m:sty m:val="p"/>
                      </m:rPr>
                      <a:rPr lang="en-IN" i="0" kern="1200">
                        <a:solidFill>
                          <a:srgbClr val="000000"/>
                        </a:solidFill>
                        <a:latin typeface="Cambria Math" panose="02040503050406030204" pitchFamily="18" charset="0"/>
                        <a:ea typeface="+mn-ea"/>
                      </a:rPr>
                      <m:t>nm</m:t>
                    </m:r>
                  </m:oMath>
                </a14:m>
                <a:br>
                  <a:rPr lang="en-IN" kern="1200" dirty="0">
                    <a:solidFill>
                      <a:srgbClr val="000000"/>
                    </a:solidFill>
                    <a:latin typeface="Times New Roman" panose="02020603050405020304" pitchFamily="18" charset="0"/>
                    <a:ea typeface="+mn-ea"/>
                    <a:cs typeface="Times New Roman" panose="02020603050405020304" pitchFamily="18" charset="0"/>
                  </a:rPr>
                </a:br>
                <a:endParaRPr lang="en-IN" kern="1200" dirty="0">
                  <a:solidFill>
                    <a:srgbClr val="000000"/>
                  </a:solidFill>
                  <a:latin typeface="Times New Roman" panose="02020603050405020304" pitchFamily="18" charset="0"/>
                  <a:ea typeface="+mn-ea"/>
                  <a:cs typeface="Times New Roman" panose="02020603050405020304" pitchFamily="18" charset="0"/>
                </a:endParaRPr>
              </a:p>
              <a:p>
                <a:pPr lvl="0" eaLnBrk="1" fontAlgn="auto" hangingPunct="1">
                  <a:spcBef>
                    <a:spcPts val="0"/>
                  </a:spcBef>
                  <a:spcAft>
                    <a:spcPts val="0"/>
                  </a:spcAft>
                  <a:buFont typeface="Wingdings" panose="05000000000000000000" pitchFamily="2" charset="2"/>
                  <a:buChar char="Ø"/>
                </a:pPr>
                <a:r>
                  <a:rPr lang="en-IN" kern="1200" dirty="0">
                    <a:solidFill>
                      <a:srgbClr val="000000"/>
                    </a:solidFill>
                    <a:latin typeface="Times New Roman" panose="02020603050405020304" pitchFamily="18" charset="0"/>
                    <a:ea typeface="+mn-ea"/>
                    <a:cs typeface="Times New Roman" panose="02020603050405020304" pitchFamily="18" charset="0"/>
                  </a:rPr>
                  <a:t>T</a:t>
                </a:r>
                <a14:m>
                  <m:oMath xmlns:m="http://schemas.openxmlformats.org/officeDocument/2006/math">
                    <m:r>
                      <m:rPr>
                        <m:sty m:val="p"/>
                      </m:rPr>
                      <a:rPr lang="en-IN" i="0" kern="1200">
                        <a:solidFill>
                          <a:srgbClr val="000000"/>
                        </a:solidFill>
                        <a:latin typeface="Cambria Math" panose="02040503050406030204" pitchFamily="18" charset="0"/>
                        <a:ea typeface="+mn-ea"/>
                      </a:rPr>
                      <m:t>hus</m:t>
                    </m:r>
                    <m:r>
                      <a:rPr lang="en-IN" b="0" i="0" kern="1200" smtClean="0">
                        <a:solidFill>
                          <a:srgbClr val="000000"/>
                        </a:solidFill>
                        <a:latin typeface="Cambria Math" panose="02040503050406030204" pitchFamily="18" charset="0"/>
                        <a:ea typeface="+mn-ea"/>
                      </a:rPr>
                      <m:t> </m:t>
                    </m:r>
                    <m:r>
                      <m:rPr>
                        <m:sty m:val="p"/>
                      </m:rPr>
                      <a:rPr lang="en-IN" i="0" kern="1200">
                        <a:solidFill>
                          <a:srgbClr val="000000"/>
                        </a:solidFill>
                        <a:latin typeface="Cambria Math" panose="02040503050406030204" pitchFamily="18" charset="0"/>
                        <a:ea typeface="+mn-ea"/>
                      </a:rPr>
                      <m:t>for</m:t>
                    </m:r>
                    <m:r>
                      <a:rPr lang="en-IN" b="0" i="0" kern="1200" smtClean="0">
                        <a:solidFill>
                          <a:srgbClr val="000000"/>
                        </a:solidFill>
                        <a:latin typeface="Cambria Math" panose="02040503050406030204" pitchFamily="18" charset="0"/>
                        <a:ea typeface="+mn-ea"/>
                      </a:rPr>
                      <m:t> </m:t>
                    </m:r>
                    <m:r>
                      <m:rPr>
                        <m:sty m:val="p"/>
                      </m:rPr>
                      <a:rPr lang="en-IN" i="0" kern="1200">
                        <a:solidFill>
                          <a:srgbClr val="000000"/>
                        </a:solidFill>
                        <a:latin typeface="Cambria Math" panose="02040503050406030204" pitchFamily="18" charset="0"/>
                        <a:ea typeface="+mn-ea"/>
                      </a:rPr>
                      <m:t>V</m:t>
                    </m:r>
                    <m:r>
                      <a:rPr lang="en-IN" i="0" kern="1200">
                        <a:solidFill>
                          <a:srgbClr val="000000"/>
                        </a:solidFill>
                        <a:latin typeface="Cambria Math" panose="02040503050406030204" pitchFamily="18" charset="0"/>
                        <a:ea typeface="+mn-ea"/>
                      </a:rPr>
                      <m:t>=100</m:t>
                    </m:r>
                    <m:r>
                      <m:rPr>
                        <m:sty m:val="p"/>
                      </m:rPr>
                      <a:rPr lang="en-IN" i="0" kern="1200">
                        <a:solidFill>
                          <a:srgbClr val="000000"/>
                        </a:solidFill>
                        <a:latin typeface="Cambria Math" panose="02040503050406030204" pitchFamily="18" charset="0"/>
                        <a:ea typeface="+mn-ea"/>
                      </a:rPr>
                      <m:t>Volts</m:t>
                    </m:r>
                  </m:oMath>
                </a14:m>
                <a:br>
                  <a:rPr lang="en-IN" kern="1200" dirty="0">
                    <a:solidFill>
                      <a:srgbClr val="000000"/>
                    </a:solidFill>
                    <a:latin typeface="Times New Roman" panose="02020603050405020304" pitchFamily="18" charset="0"/>
                    <a:ea typeface="+mn-ea"/>
                    <a:cs typeface="Times New Roman" panose="02020603050405020304" pitchFamily="18" charset="0"/>
                  </a:rPr>
                </a:br>
                <a14:m>
                  <m:oMath xmlns:m="http://schemas.openxmlformats.org/officeDocument/2006/math">
                    <m:r>
                      <m:rPr>
                        <m:sty m:val="p"/>
                      </m:rPr>
                      <a:rPr lang="en-IN" i="0" kern="1200">
                        <a:solidFill>
                          <a:srgbClr val="000000"/>
                        </a:solidFill>
                        <a:latin typeface="Cambria Math" panose="02040503050406030204" pitchFamily="18" charset="0"/>
                        <a:ea typeface="+mn-ea"/>
                      </a:rPr>
                      <m:t>λ</m:t>
                    </m:r>
                    <m:r>
                      <a:rPr lang="en-IN" i="0" kern="1200">
                        <a:solidFill>
                          <a:srgbClr val="000000"/>
                        </a:solidFill>
                        <a:latin typeface="Cambria Math" panose="02040503050406030204" pitchFamily="18" charset="0"/>
                        <a:ea typeface="+mn-ea"/>
                      </a:rPr>
                      <m:t>=</m:t>
                    </m:r>
                    <m:f>
                      <m:fPr>
                        <m:ctrlPr>
                          <a:rPr lang="en-IN" i="1" kern="1200">
                            <a:solidFill>
                              <a:srgbClr val="000000"/>
                            </a:solidFill>
                            <a:latin typeface="Cambria Math" panose="02040503050406030204" pitchFamily="18" charset="0"/>
                            <a:ea typeface="+mn-ea"/>
                          </a:rPr>
                        </m:ctrlPr>
                      </m:fPr>
                      <m:num>
                        <m:r>
                          <a:rPr lang="en-IN" i="0" kern="1200">
                            <a:solidFill>
                              <a:srgbClr val="000000"/>
                            </a:solidFill>
                            <a:latin typeface="Cambria Math" panose="02040503050406030204" pitchFamily="18" charset="0"/>
                            <a:ea typeface="+mn-ea"/>
                          </a:rPr>
                          <m:t>1.226</m:t>
                        </m:r>
                      </m:num>
                      <m:den>
                        <m:rad>
                          <m:radPr>
                            <m:degHide m:val="on"/>
                            <m:ctrlPr>
                              <a:rPr lang="en-IN" i="1" kern="1200">
                                <a:solidFill>
                                  <a:srgbClr val="000000"/>
                                </a:solidFill>
                                <a:latin typeface="Cambria Math" panose="02040503050406030204" pitchFamily="18" charset="0"/>
                                <a:ea typeface="+mn-ea"/>
                              </a:rPr>
                            </m:ctrlPr>
                          </m:radPr>
                          <m:deg/>
                          <m:e>
                            <m:r>
                              <a:rPr lang="en-IN" i="0" kern="1200">
                                <a:solidFill>
                                  <a:srgbClr val="000000"/>
                                </a:solidFill>
                                <a:latin typeface="Cambria Math" panose="02040503050406030204" pitchFamily="18" charset="0"/>
                                <a:ea typeface="+mn-ea"/>
                              </a:rPr>
                              <m:t>100</m:t>
                            </m:r>
                          </m:e>
                        </m:rad>
                      </m:den>
                    </m:f>
                    <m:r>
                      <a:rPr lang="en-IN" i="0" kern="1200">
                        <a:solidFill>
                          <a:srgbClr val="000000"/>
                        </a:solidFill>
                        <a:latin typeface="Cambria Math" panose="02040503050406030204" pitchFamily="18" charset="0"/>
                        <a:ea typeface="+mn-ea"/>
                      </a:rPr>
                      <m:t>=0.1226</m:t>
                    </m:r>
                    <m:r>
                      <m:rPr>
                        <m:sty m:val="p"/>
                      </m:rPr>
                      <a:rPr lang="en-IN" i="0" kern="1200">
                        <a:solidFill>
                          <a:srgbClr val="000000"/>
                        </a:solidFill>
                        <a:latin typeface="Cambria Math" panose="02040503050406030204" pitchFamily="18" charset="0"/>
                        <a:ea typeface="+mn-ea"/>
                      </a:rPr>
                      <m:t>nm</m:t>
                    </m:r>
                  </m:oMath>
                </a14:m>
                <a:endParaRPr lang="en-IN" kern="1200" dirty="0">
                  <a:solidFill>
                    <a:prstClr val="black"/>
                  </a:solidFill>
                  <a:latin typeface="Times New Roman" panose="02020603050405020304" pitchFamily="18" charset="0"/>
                  <a:ea typeface="+mn-ea"/>
                  <a:cs typeface="Times New Roman" panose="02020603050405020304" pitchFamily="18" charset="0"/>
                </a:endParaRPr>
              </a:p>
              <a:p>
                <a:endParaRPr lang="en-US" dirty="0">
                  <a:solidFill>
                    <a:srgbClr val="BA0693"/>
                  </a:solidFill>
                  <a:latin typeface="Times New Roman" panose="02020603050405020304" pitchFamily="18" charset="0"/>
                  <a:cs typeface="Times New Roman" panose="02020603050405020304" pitchFamily="18" charset="0"/>
                </a:endParaRPr>
              </a:p>
              <a:p>
                <a:pPr marL="0" indent="0">
                  <a:buNone/>
                </a:pPr>
                <a:endParaRPr lang="en-US" dirty="0">
                  <a:solidFill>
                    <a:srgbClr val="BA0693"/>
                  </a:solidFill>
                </a:endParaRPr>
              </a:p>
              <a:p>
                <a:endParaRPr lang="en-IN" dirty="0"/>
              </a:p>
            </p:txBody>
          </p:sp>
        </mc:Choice>
        <mc:Fallback xmlns="">
          <p:sp>
            <p:nvSpPr>
              <p:cNvPr id="3" name="Content Placeholder 2">
                <a:extLst>
                  <a:ext uri="{FF2B5EF4-FFF2-40B4-BE49-F238E27FC236}">
                    <a16:creationId xmlns:a16="http://schemas.microsoft.com/office/drawing/2014/main" id="{940AA19B-10F2-4052-9645-F5B45D5217A3}"/>
                  </a:ext>
                </a:extLst>
              </p:cNvPr>
              <p:cNvSpPr>
                <a:spLocks noGrp="1" noRot="1" noChangeAspect="1" noMove="1" noResize="1" noEditPoints="1" noAdjustHandles="1" noChangeArrowheads="1" noChangeShapeType="1" noTextEdit="1"/>
              </p:cNvSpPr>
              <p:nvPr>
                <p:ph idx="1"/>
              </p:nvPr>
            </p:nvSpPr>
            <p:spPr>
              <a:xfrm>
                <a:off x="611560" y="836712"/>
                <a:ext cx="8206680" cy="5328592"/>
              </a:xfrm>
              <a:blipFill>
                <a:blip r:embed="rId2"/>
                <a:stretch>
                  <a:fillRect l="-668" t="-572"/>
                </a:stretch>
              </a:blipFill>
            </p:spPr>
            <p:txBody>
              <a:bodyPr/>
              <a:lstStyle/>
              <a:p>
                <a:r>
                  <a:rPr lang="en-IN">
                    <a:noFill/>
                  </a:rPr>
                  <a:t> </a:t>
                </a:r>
              </a:p>
            </p:txBody>
          </p:sp>
        </mc:Fallback>
      </mc:AlternateContent>
    </p:spTree>
    <p:extLst>
      <p:ext uri="{BB962C8B-B14F-4D97-AF65-F5344CB8AC3E}">
        <p14:creationId xmlns:p14="http://schemas.microsoft.com/office/powerpoint/2010/main" val="277742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F133-DC85-491F-B1FA-269614DBA62D}"/>
              </a:ext>
            </a:extLst>
          </p:cNvPr>
          <p:cNvSpPr>
            <a:spLocks noGrp="1"/>
          </p:cNvSpPr>
          <p:nvPr>
            <p:ph type="title"/>
          </p:nvPr>
        </p:nvSpPr>
        <p:spPr>
          <a:xfrm>
            <a:off x="1043608" y="404664"/>
            <a:ext cx="7848600" cy="685800"/>
          </a:xfrm>
        </p:spPr>
        <p:txBody>
          <a:bodyPr/>
          <a:lstStyle/>
          <a:p>
            <a:pPr algn="ctr"/>
            <a:r>
              <a:rPr lang="en-US" sz="3600" b="0" kern="1200" dirty="0">
                <a:solidFill>
                  <a:prstClr val="black"/>
                </a:solidFill>
                <a:latin typeface="Times New Roman" panose="02020603050405020304" pitchFamily="18" charset="0"/>
                <a:ea typeface="+mj-ea"/>
                <a:cs typeface="Times New Roman" panose="02020603050405020304" pitchFamily="18" charset="0"/>
              </a:rPr>
              <a:t>The Frequency</a:t>
            </a:r>
            <a:endParaRPr lang="en-IN" sz="3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58F86D0-9CE2-4398-AAE1-1CA656E53A09}"/>
              </a:ext>
            </a:extLst>
          </p:cNvPr>
          <p:cNvSpPr txBox="1">
            <a:spLocks noChangeArrowheads="1"/>
          </p:cNvSpPr>
          <p:nvPr/>
        </p:nvSpPr>
        <p:spPr>
          <a:xfrm>
            <a:off x="899592" y="1246685"/>
            <a:ext cx="7992616" cy="914400"/>
          </a:xfrm>
          <a:prstGeom prst="rect">
            <a:avLst/>
          </a:prstGeom>
          <a:solidFill>
            <a:srgbClr val="00B0F0"/>
          </a:solidFill>
        </p:spPr>
        <p:txBody>
          <a:bodyPr>
            <a:normAutofit lnSpcReduction="10000"/>
          </a:bodyPr>
          <a:lst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lgn="ctr"/>
            <a:r>
              <a:rPr lang="en-US" sz="2800" b="0" kern="0" dirty="0">
                <a:latin typeface="Times New Roman" panose="02020603050405020304" pitchFamily="18" charset="0"/>
                <a:cs typeface="Times New Roman" panose="02020603050405020304" pitchFamily="18" charset="0"/>
              </a:rPr>
              <a:t>De Broglie postulated that all particles satisfy Einstein’s relation </a:t>
            </a:r>
          </a:p>
          <a:p>
            <a:endParaRPr lang="en-US" b="0" kern="0" dirty="0"/>
          </a:p>
          <a:p>
            <a:pPr>
              <a:buFont typeface="Wingdings" pitchFamily="2" charset="2"/>
              <a:buNone/>
            </a:pPr>
            <a:endParaRPr lang="en-US" b="0" kern="0" dirty="0"/>
          </a:p>
        </p:txBody>
      </p:sp>
      <mc:AlternateContent xmlns:mc="http://schemas.openxmlformats.org/markup-compatibility/2006" xmlns:a14="http://schemas.microsoft.com/office/drawing/2010/main">
        <mc:Choice Requires="a14">
          <p:sp>
            <p:nvSpPr>
              <p:cNvPr id="5" name="Rectangle 8">
                <a:extLst>
                  <a:ext uri="{FF2B5EF4-FFF2-40B4-BE49-F238E27FC236}">
                    <a16:creationId xmlns:a16="http://schemas.microsoft.com/office/drawing/2014/main" id="{A42F238D-C153-4C46-B407-860F981A40D9}"/>
                  </a:ext>
                </a:extLst>
              </p:cNvPr>
              <p:cNvSpPr>
                <a:spLocks noGrp="1" noChangeArrowheads="1"/>
              </p:cNvSpPr>
              <p:nvPr>
                <p:ph idx="1"/>
              </p:nvPr>
            </p:nvSpPr>
            <p:spPr bwMode="auto">
              <a:xfrm>
                <a:off x="685800" y="2362200"/>
                <a:ext cx="6629400" cy="3124200"/>
              </a:xfrm>
              <a:prstGeom prst="rect">
                <a:avLst/>
              </a:prstGeom>
              <a:noFill/>
              <a:ln w="9525">
                <a:solidFill>
                  <a:schemeClr val="accent1">
                    <a:lumMod val="60000"/>
                    <a:lumOff val="40000"/>
                  </a:schemeClr>
                </a:solidFill>
                <a:miter lim="800000"/>
                <a:headEnd/>
                <a:tailEnd/>
              </a:ln>
            </p:spPr>
            <p:txBody>
              <a:bodyPr/>
              <a:lstStyle/>
              <a:p>
                <a:pPr marL="342900" indent="-342900" algn="l">
                  <a:lnSpc>
                    <a:spcPct val="120000"/>
                  </a:lnSpc>
                  <a:spcBef>
                    <a:spcPct val="20000"/>
                  </a:spcBef>
                  <a:buClr>
                    <a:schemeClr val="accent2"/>
                  </a:buClr>
                  <a:buFont typeface="Wingdings" pitchFamily="2" charset="2"/>
                  <a:buNone/>
                </a:pPr>
                <a:r>
                  <a:rPr lang="en-US" sz="2000" b="0" dirty="0">
                    <a:solidFill>
                      <a:schemeClr val="tx1"/>
                    </a:solidFill>
                    <a:latin typeface="Verdana" pitchFamily="34" charset="0"/>
                  </a:rPr>
                  <a:t>                                </a:t>
                </a:r>
              </a:p>
              <a:p>
                <a:pPr algn="ctr">
                  <a:lnSpc>
                    <a:spcPct val="120000"/>
                  </a:lnSpc>
                  <a:spcBef>
                    <a:spcPct val="20000"/>
                  </a:spcBef>
                  <a:buClr>
                    <a:schemeClr val="accent2"/>
                  </a:buClr>
                  <a:buFont typeface="Wingdings" panose="05000000000000000000" pitchFamily="2" charset="2"/>
                  <a:buChar char="§"/>
                </a:pPr>
                <a:r>
                  <a:rPr lang="en-US" sz="2800" b="0" dirty="0">
                    <a:solidFill>
                      <a:schemeClr val="tx1"/>
                    </a:solidFill>
                    <a:latin typeface="Times New Roman" panose="02020603050405020304" pitchFamily="18" charset="0"/>
                    <a:cs typeface="Times New Roman" panose="02020603050405020304" pitchFamily="18" charset="0"/>
                  </a:rPr>
                  <a:t>E = h</a:t>
                </a:r>
                <a14:m>
                  <m:oMath xmlns:m="http://schemas.openxmlformats.org/officeDocument/2006/math">
                    <m:r>
                      <m:rPr>
                        <m:sty m:val="p"/>
                      </m:rPr>
                      <a:rPr lang="el-GR" sz="2800" b="0" i="1" smtClean="0">
                        <a:solidFill>
                          <a:schemeClr val="tx1"/>
                        </a:solidFill>
                        <a:latin typeface="Cambria Math" panose="02040503050406030204" pitchFamily="18" charset="0"/>
                      </a:rPr>
                      <m:t>ν</m:t>
                    </m:r>
                  </m:oMath>
                </a14:m>
                <a:endParaRPr lang="en-US" sz="2800" b="0" dirty="0">
                  <a:solidFill>
                    <a:schemeClr val="tx1"/>
                  </a:solidFill>
                  <a:latin typeface="Times New Roman" panose="02020603050405020304" pitchFamily="18" charset="0"/>
                  <a:cs typeface="Times New Roman" panose="02020603050405020304" pitchFamily="18" charset="0"/>
                </a:endParaRPr>
              </a:p>
              <a:p>
                <a:pPr>
                  <a:lnSpc>
                    <a:spcPct val="120000"/>
                  </a:lnSpc>
                  <a:spcBef>
                    <a:spcPct val="20000"/>
                  </a:spcBef>
                  <a:buClr>
                    <a:schemeClr val="accent2"/>
                  </a:buClr>
                </a:pPr>
                <a:r>
                  <a:rPr lang="en-US" sz="2000" b="0" dirty="0">
                    <a:solidFill>
                      <a:schemeClr val="tx1"/>
                    </a:solidFill>
                    <a:latin typeface="Verdana" pitchFamily="34" charset="0"/>
                  </a:rPr>
                  <a:t>In other words,</a:t>
                </a:r>
              </a:p>
              <a:p>
                <a:pPr marL="342900" indent="-342900" algn="l">
                  <a:lnSpc>
                    <a:spcPct val="120000"/>
                  </a:lnSpc>
                  <a:spcBef>
                    <a:spcPct val="20000"/>
                  </a:spcBef>
                  <a:buClr>
                    <a:schemeClr val="accent2"/>
                  </a:buClr>
                  <a:buFont typeface="Wingdings" pitchFamily="2" charset="2"/>
                  <a:buChar char="§"/>
                </a:pPr>
                <a:endParaRPr lang="en-US" sz="2000" b="0" dirty="0">
                  <a:solidFill>
                    <a:schemeClr val="tx1"/>
                  </a:solidFill>
                  <a:latin typeface="Verdana" pitchFamily="34" charset="0"/>
                </a:endParaRPr>
              </a:p>
              <a:p>
                <a:pPr marL="0" indent="0" algn="l">
                  <a:lnSpc>
                    <a:spcPct val="120000"/>
                  </a:lnSpc>
                  <a:spcBef>
                    <a:spcPct val="20000"/>
                  </a:spcBef>
                  <a:buClr>
                    <a:schemeClr val="accent2"/>
                  </a:buClr>
                  <a:buNone/>
                </a:pPr>
                <a:endParaRPr lang="en-US" sz="2000" b="0" dirty="0">
                  <a:solidFill>
                    <a:schemeClr val="tx1"/>
                  </a:solidFill>
                  <a:latin typeface="Verdana" pitchFamily="34" charset="0"/>
                </a:endParaRPr>
              </a:p>
            </p:txBody>
          </p:sp>
        </mc:Choice>
        <mc:Fallback xmlns="">
          <p:sp>
            <p:nvSpPr>
              <p:cNvPr id="5" name="Rectangle 8">
                <a:extLst>
                  <a:ext uri="{FF2B5EF4-FFF2-40B4-BE49-F238E27FC236}">
                    <a16:creationId xmlns:a16="http://schemas.microsoft.com/office/drawing/2014/main" id="{A42F238D-C153-4C46-B407-860F981A40D9}"/>
                  </a:ext>
                </a:extLst>
              </p:cNvPr>
              <p:cNvSpPr>
                <a:spLocks noGrp="1" noRot="1" noChangeAspect="1" noMove="1" noResize="1" noEditPoints="1" noAdjustHandles="1" noChangeArrowheads="1" noChangeShapeType="1" noTextEdit="1"/>
              </p:cNvSpPr>
              <p:nvPr>
                <p:ph idx="1"/>
              </p:nvPr>
            </p:nvSpPr>
            <p:spPr bwMode="auto">
              <a:xfrm>
                <a:off x="685800" y="2362200"/>
                <a:ext cx="6629400" cy="3124200"/>
              </a:xfrm>
              <a:prstGeom prst="rect">
                <a:avLst/>
              </a:prstGeom>
              <a:blipFill>
                <a:blip r:embed="rId2"/>
                <a:stretch>
                  <a:fillRect l="-918"/>
                </a:stretch>
              </a:blipFill>
              <a:ln w="9525">
                <a:solidFill>
                  <a:schemeClr val="accent1">
                    <a:lumMod val="60000"/>
                    <a:lumOff val="40000"/>
                  </a:schemeClr>
                </a:solidFill>
                <a:miter lim="800000"/>
                <a:headEnd/>
                <a:tailEnd/>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041AD696-C4B5-4C28-A3F8-38DB52247425}"/>
                  </a:ext>
                </a:extLst>
              </p:cNvPr>
              <p:cNvSpPr txBox="1"/>
              <p:nvPr/>
            </p:nvSpPr>
            <p:spPr bwMode="auto">
              <a:xfrm>
                <a:off x="3563938" y="3924300"/>
                <a:ext cx="1219200" cy="1144588"/>
              </a:xfrm>
              <a:prstGeom prst="rect">
                <a:avLst/>
              </a:prstGeom>
              <a:noFill/>
              <a:ln w="19050">
                <a:solidFill>
                  <a:srgbClr val="FF0000"/>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r>
                        <m:rPr>
                          <m:sty m:val="p"/>
                        </m:rPr>
                        <a:rPr lang="el-GR" i="1" smtClean="0">
                          <a:solidFill>
                            <a:srgbClr val="000000"/>
                          </a:solidFill>
                          <a:latin typeface="Cambria Math" panose="02040503050406030204" pitchFamily="18" charset="0"/>
                        </a:rPr>
                        <m:t>ν</m:t>
                      </m:r>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𝐸</m:t>
                          </m:r>
                        </m:num>
                        <m:den>
                          <m:r>
                            <a:rPr lang="en-IN" i="1">
                              <a:solidFill>
                                <a:srgbClr val="000000"/>
                              </a:solidFill>
                              <a:latin typeface="Cambria Math" panose="02040503050406030204" pitchFamily="18" charset="0"/>
                            </a:rPr>
                            <m:t>h</m:t>
                          </m:r>
                        </m:den>
                      </m:f>
                    </m:oMath>
                  </m:oMathPara>
                </a14:m>
                <a:endParaRPr lang="en-IN" dirty="0"/>
              </a:p>
            </p:txBody>
          </p:sp>
        </mc:Choice>
        <mc:Fallback xmlns="">
          <p:sp>
            <p:nvSpPr>
              <p:cNvPr id="6" name="Object 4">
                <a:extLst>
                  <a:ext uri="{FF2B5EF4-FFF2-40B4-BE49-F238E27FC236}">
                    <a16:creationId xmlns:a16="http://schemas.microsoft.com/office/drawing/2014/main" id="{041AD696-C4B5-4C28-A3F8-38DB52247425}"/>
                  </a:ext>
                </a:extLst>
              </p:cNvPr>
              <p:cNvSpPr txBox="1">
                <a:spLocks noRot="1" noChangeAspect="1" noMove="1" noResize="1" noEditPoints="1" noAdjustHandles="1" noChangeArrowheads="1" noChangeShapeType="1" noTextEdit="1"/>
              </p:cNvSpPr>
              <p:nvPr/>
            </p:nvSpPr>
            <p:spPr bwMode="auto">
              <a:xfrm>
                <a:off x="3563938" y="3924300"/>
                <a:ext cx="1219200" cy="1144588"/>
              </a:xfrm>
              <a:prstGeom prst="rect">
                <a:avLst/>
              </a:prstGeom>
              <a:blipFill>
                <a:blip r:embed="rId3"/>
                <a:stretch>
                  <a:fillRect/>
                </a:stretch>
              </a:blipFill>
              <a:ln w="19050">
                <a:solidFill>
                  <a:srgbClr val="FF0000"/>
                </a:solidFill>
                <a:miter lim="800000"/>
                <a:headEnd/>
                <a:tailEnd/>
              </a:ln>
            </p:spPr>
            <p:txBody>
              <a:bodyPr/>
              <a:lstStyle/>
              <a:p>
                <a:r>
                  <a:rPr lang="en-IN">
                    <a:noFill/>
                  </a:rPr>
                  <a:t> </a:t>
                </a:r>
              </a:p>
            </p:txBody>
          </p:sp>
        </mc:Fallback>
      </mc:AlternateContent>
      <p:pic>
        <p:nvPicPr>
          <p:cNvPr id="9" name="Picture 9" descr="debroglie">
            <a:extLst>
              <a:ext uri="{FF2B5EF4-FFF2-40B4-BE49-F238E27FC236}">
                <a16:creationId xmlns:a16="http://schemas.microsoft.com/office/drawing/2014/main" id="{FA88634C-8CCD-44F6-8D62-03F1B99AB214}"/>
              </a:ext>
            </a:extLst>
          </p:cNvPr>
          <p:cNvPicPr>
            <a:picLocks noChangeAspect="1" noChangeArrowheads="1"/>
          </p:cNvPicPr>
          <p:nvPr/>
        </p:nvPicPr>
        <p:blipFill>
          <a:blip r:embed="rId4"/>
          <a:srcRect/>
          <a:stretch>
            <a:fillRect/>
          </a:stretch>
        </p:blipFill>
        <p:spPr bwMode="auto">
          <a:xfrm>
            <a:off x="7086600" y="4114800"/>
            <a:ext cx="1638300" cy="2295525"/>
          </a:xfrm>
          <a:prstGeom prst="rect">
            <a:avLst/>
          </a:prstGeom>
          <a:noFill/>
          <a:ln w="9525">
            <a:noFill/>
            <a:miter lim="800000"/>
            <a:headEnd/>
            <a:tailEnd/>
          </a:ln>
        </p:spPr>
      </p:pic>
    </p:spTree>
    <p:extLst>
      <p:ext uri="{BB962C8B-B14F-4D97-AF65-F5344CB8AC3E}">
        <p14:creationId xmlns:p14="http://schemas.microsoft.com/office/powerpoint/2010/main" val="335290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up)">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up)">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AC409-8349-474A-A411-5EF914C853E9}"/>
              </a:ext>
            </a:extLst>
          </p:cNvPr>
          <p:cNvSpPr>
            <a:spLocks noGrp="1"/>
          </p:cNvSpPr>
          <p:nvPr>
            <p:ph type="title"/>
          </p:nvPr>
        </p:nvSpPr>
        <p:spPr>
          <a:xfrm>
            <a:off x="1043608" y="476672"/>
            <a:ext cx="7848600" cy="685800"/>
          </a:xfrm>
        </p:spPr>
        <p:txBody>
          <a:bodyPr/>
          <a:lstStyle/>
          <a:p>
            <a:pPr algn="ctr"/>
            <a:r>
              <a:rPr lang="en-IN" sz="2400" dirty="0">
                <a:latin typeface="Times New Roman" pitchFamily="18" charset="0"/>
                <a:cs typeface="Times New Roman" pitchFamily="18" charset="0"/>
              </a:rPr>
              <a:t>de BROGLIE HYPOTHESIS OF MATTER-WAVES</a:t>
            </a:r>
            <a:endParaRPr lang="en-IN" sz="2400" dirty="0"/>
          </a:p>
        </p:txBody>
      </p:sp>
      <p:sp>
        <p:nvSpPr>
          <p:cNvPr id="3" name="Content Placeholder 2">
            <a:extLst>
              <a:ext uri="{FF2B5EF4-FFF2-40B4-BE49-F238E27FC236}">
                <a16:creationId xmlns:a16="http://schemas.microsoft.com/office/drawing/2014/main" id="{93B75238-B486-48E2-899E-29C9087A483E}"/>
              </a:ext>
            </a:extLst>
          </p:cNvPr>
          <p:cNvSpPr>
            <a:spLocks noGrp="1"/>
          </p:cNvSpPr>
          <p:nvPr>
            <p:ph idx="1"/>
          </p:nvPr>
        </p:nvSpPr>
        <p:spPr>
          <a:xfrm>
            <a:off x="611560" y="1162472"/>
            <a:ext cx="8280647" cy="5146848"/>
          </a:xfrm>
        </p:spPr>
        <p:txBody>
          <a:bodyPr/>
          <a:lstStyle/>
          <a:p>
            <a:pPr algn="just"/>
            <a:r>
              <a:rPr lang="en-IN" sz="2400" dirty="0">
                <a:latin typeface="Times New Roman" pitchFamily="18" charset="0"/>
                <a:cs typeface="Times New Roman" pitchFamily="18" charset="0"/>
              </a:rPr>
              <a:t>According to this theory, light may be considered as a stream of photons (particles) having mass (h</a:t>
            </a:r>
            <a:r>
              <a:rPr lang="el-GR" sz="2400" dirty="0">
                <a:latin typeface="Times New Roman" pitchFamily="18" charset="0"/>
                <a:cs typeface="Times New Roman" pitchFamily="18" charset="0"/>
              </a:rPr>
              <a:t>ν</a:t>
            </a:r>
            <a:r>
              <a:rPr lang="en-US" sz="2400" dirty="0">
                <a:latin typeface="Times New Roman" pitchFamily="18" charset="0"/>
                <a:cs typeface="Times New Roman" pitchFamily="18" charset="0"/>
              </a:rPr>
              <a:t>/</a:t>
            </a:r>
            <a:r>
              <a:rPr lang="en-IN" sz="2400" dirty="0">
                <a:latin typeface="Times New Roman" pitchFamily="18" charset="0"/>
                <a:cs typeface="Times New Roman" pitchFamily="18" charset="0"/>
              </a:rPr>
              <a:t>c</a:t>
            </a:r>
            <a:r>
              <a:rPr lang="en-IN" sz="2400" baseline="30000" dirty="0">
                <a:latin typeface="Times New Roman" pitchFamily="18" charset="0"/>
                <a:cs typeface="Times New Roman" pitchFamily="18" charset="0"/>
              </a:rPr>
              <a:t>2</a:t>
            </a:r>
            <a:r>
              <a:rPr lang="en-IN" sz="2400" dirty="0">
                <a:latin typeface="Times New Roman" pitchFamily="18" charset="0"/>
                <a:cs typeface="Times New Roman" pitchFamily="18" charset="0"/>
              </a:rPr>
              <a:t>), energy (h</a:t>
            </a:r>
            <a:r>
              <a:rPr lang="el-GR" sz="2400" dirty="0">
                <a:latin typeface="Times New Roman" pitchFamily="18" charset="0"/>
                <a:cs typeface="Times New Roman" pitchFamily="18" charset="0"/>
              </a:rPr>
              <a:t>ν</a:t>
            </a:r>
            <a:r>
              <a:rPr lang="en-IN" sz="2400" dirty="0">
                <a:latin typeface="Times New Roman" pitchFamily="18" charset="0"/>
                <a:cs typeface="Times New Roman" pitchFamily="18" charset="0"/>
              </a:rPr>
              <a:t>), velocity (c), and momentum (h</a:t>
            </a:r>
            <a:r>
              <a:rPr lang="el-GR" sz="2400" dirty="0">
                <a:latin typeface="Times New Roman" pitchFamily="18" charset="0"/>
                <a:cs typeface="Times New Roman" pitchFamily="18" charset="0"/>
              </a:rPr>
              <a:t>ν </a:t>
            </a:r>
            <a:r>
              <a:rPr lang="en-IN" sz="2400" dirty="0">
                <a:latin typeface="Times New Roman" pitchFamily="18" charset="0"/>
                <a:cs typeface="Times New Roman" pitchFamily="18" charset="0"/>
              </a:rPr>
              <a:t>/c). </a:t>
            </a:r>
          </a:p>
          <a:p>
            <a:pPr algn="just"/>
            <a:r>
              <a:rPr lang="en-IN" sz="2400" dirty="0">
                <a:latin typeface="Times New Roman" pitchFamily="18" charset="0"/>
                <a:cs typeface="Times New Roman" pitchFamily="18" charset="0"/>
              </a:rPr>
              <a:t>However, this theory (photon/Quantum theory) could not explain the phenomena like interference, diffraction, and polarisation. </a:t>
            </a:r>
          </a:p>
          <a:p>
            <a:pPr algn="just"/>
            <a:r>
              <a:rPr lang="en-IN" sz="2400" dirty="0">
                <a:latin typeface="Times New Roman" pitchFamily="18" charset="0"/>
                <a:cs typeface="Times New Roman" pitchFamily="18" charset="0"/>
              </a:rPr>
              <a:t>It indicates that the various phenomena of light (radiation) can be made only on the basis of the dual nature of light (radiation). </a:t>
            </a:r>
          </a:p>
          <a:p>
            <a:pPr algn="just"/>
            <a:r>
              <a:rPr lang="en-IN" sz="2400" dirty="0">
                <a:latin typeface="Times New Roman" pitchFamily="18" charset="0"/>
                <a:cs typeface="Times New Roman" pitchFamily="18" charset="0"/>
              </a:rPr>
              <a:t>Thus, light has dual nature, i.e., it possesses both particle and wave nature. It is important to remember that wave and particle nature can never appear together.</a:t>
            </a:r>
          </a:p>
          <a:p>
            <a:endParaRPr lang="en-IN" dirty="0"/>
          </a:p>
        </p:txBody>
      </p:sp>
    </p:spTree>
    <p:extLst>
      <p:ext uri="{BB962C8B-B14F-4D97-AF65-F5344CB8AC3E}">
        <p14:creationId xmlns:p14="http://schemas.microsoft.com/office/powerpoint/2010/main" val="87700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B40D-85D6-4559-B255-23056E510B36}"/>
              </a:ext>
            </a:extLst>
          </p:cNvPr>
          <p:cNvSpPr>
            <a:spLocks noGrp="1"/>
          </p:cNvSpPr>
          <p:nvPr>
            <p:ph type="title"/>
          </p:nvPr>
        </p:nvSpPr>
        <p:spPr>
          <a:xfrm>
            <a:off x="929392" y="404664"/>
            <a:ext cx="7848600" cy="685800"/>
          </a:xfrm>
        </p:spPr>
        <p:txBody>
          <a:bodyPr/>
          <a:lstStyle/>
          <a:p>
            <a:pPr algn="ctr"/>
            <a:r>
              <a:rPr lang="en-IN" sz="2400" dirty="0">
                <a:latin typeface="Times New Roman" pitchFamily="18" charset="0"/>
                <a:cs typeface="Times New Roman" pitchFamily="18" charset="0"/>
              </a:rPr>
              <a:t>de BROGLIE HYPOTHESIS OF MATTER-WAVES</a:t>
            </a:r>
            <a:endParaRPr lang="en-IN" sz="2400" dirty="0"/>
          </a:p>
        </p:txBody>
      </p:sp>
      <p:sp>
        <p:nvSpPr>
          <p:cNvPr id="3" name="Content Placeholder 2">
            <a:extLst>
              <a:ext uri="{FF2B5EF4-FFF2-40B4-BE49-F238E27FC236}">
                <a16:creationId xmlns:a16="http://schemas.microsoft.com/office/drawing/2014/main" id="{73FF3CF2-8F8B-4BE5-8574-17DACA58D099}"/>
              </a:ext>
            </a:extLst>
          </p:cNvPr>
          <p:cNvSpPr>
            <a:spLocks noGrp="1"/>
          </p:cNvSpPr>
          <p:nvPr>
            <p:ph idx="1"/>
          </p:nvPr>
        </p:nvSpPr>
        <p:spPr>
          <a:xfrm>
            <a:off x="714348" y="1412776"/>
            <a:ext cx="8278688" cy="3124200"/>
          </a:xfrm>
        </p:spPr>
        <p:txBody>
          <a:bodyPr/>
          <a:lstStyle/>
          <a:p>
            <a:pPr algn="just"/>
            <a:r>
              <a:rPr lang="en-IN" sz="2400" dirty="0">
                <a:latin typeface="Times New Roman" pitchFamily="18" charset="0"/>
                <a:cs typeface="Times New Roman" pitchFamily="18" charset="0"/>
              </a:rPr>
              <a:t>Extending the idea of wave–particle duality of radiation (light), Louis de Broglie in 1924 suggested that this duality is true not only for radiation but it is also true for all the moving material particles of the universe. </a:t>
            </a:r>
          </a:p>
          <a:p>
            <a:pPr marL="0" indent="0" algn="just">
              <a:buNone/>
            </a:pP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It means that like radiation, matter also have wave–particle duality. The wavelength of the matter-wave is given by </a:t>
            </a:r>
          </a:p>
          <a:p>
            <a:endParaRPr lang="en-IN" dirty="0"/>
          </a:p>
        </p:txBody>
      </p:sp>
      <p:pic>
        <p:nvPicPr>
          <p:cNvPr id="4" name="Picture 3">
            <a:extLst>
              <a:ext uri="{FF2B5EF4-FFF2-40B4-BE49-F238E27FC236}">
                <a16:creationId xmlns:a16="http://schemas.microsoft.com/office/drawing/2014/main" id="{EAA8A1C6-E158-43E1-9F5E-19C53E558B71}"/>
              </a:ext>
            </a:extLst>
          </p:cNvPr>
          <p:cNvPicPr>
            <a:picLocks noChangeAspect="1" noChangeArrowheads="1"/>
          </p:cNvPicPr>
          <p:nvPr/>
        </p:nvPicPr>
        <p:blipFill>
          <a:blip r:embed="rId2"/>
          <a:srcRect/>
          <a:stretch>
            <a:fillRect/>
          </a:stretch>
        </p:blipFill>
        <p:spPr bwMode="auto">
          <a:xfrm>
            <a:off x="3059832" y="4536976"/>
            <a:ext cx="3434856" cy="136835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headEnd/>
            <a:tailEnd/>
          </a:ln>
          <a:effectLst>
            <a:outerShdw blurRad="40000" dist="23000" dir="5400000" rotWithShape="0">
              <a:srgbClr val="000000">
                <a:alpha val="35000"/>
              </a:srgbClr>
            </a:outerShdw>
          </a:effectLst>
        </p:spPr>
      </p:pic>
    </p:spTree>
    <p:extLst>
      <p:ext uri="{BB962C8B-B14F-4D97-AF65-F5344CB8AC3E}">
        <p14:creationId xmlns:p14="http://schemas.microsoft.com/office/powerpoint/2010/main" val="398121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CEB1-8708-44EC-A923-682E77994CCB}"/>
              </a:ext>
            </a:extLst>
          </p:cNvPr>
          <p:cNvSpPr>
            <a:spLocks noGrp="1"/>
          </p:cNvSpPr>
          <p:nvPr>
            <p:ph type="title"/>
          </p:nvPr>
        </p:nvSpPr>
        <p:spPr>
          <a:xfrm>
            <a:off x="893860" y="332656"/>
            <a:ext cx="8250140" cy="685800"/>
          </a:xfrm>
        </p:spPr>
        <p:txBody>
          <a:bodyPr/>
          <a:lstStyle/>
          <a:p>
            <a:pPr algn="ctr"/>
            <a:r>
              <a:rPr lang="en-IN" sz="2400" dirty="0">
                <a:latin typeface="Times New Roman" pitchFamily="18" charset="0"/>
                <a:cs typeface="Times New Roman" pitchFamily="18" charset="0"/>
              </a:rPr>
              <a:t>EXPRESSION FOR WAVELENGTH OF MATTER-WAVE (de BROGLIE WAVELENGTH)</a:t>
            </a:r>
            <a:endParaRPr lang="en-IN"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B0D21E-99BF-41A0-BDC8-765534AC7059}"/>
                  </a:ext>
                </a:extLst>
              </p:cNvPr>
              <p:cNvSpPr>
                <a:spLocks noGrp="1"/>
              </p:cNvSpPr>
              <p:nvPr>
                <p:ph idx="1"/>
              </p:nvPr>
            </p:nvSpPr>
            <p:spPr>
              <a:xfrm>
                <a:off x="611560" y="1628800"/>
                <a:ext cx="8250140" cy="4104456"/>
              </a:xfrm>
            </p:spPr>
            <p:txBody>
              <a:bodyPr/>
              <a:lstStyle/>
              <a:p>
                <a:r>
                  <a:rPr lang="en-US" sz="2400" dirty="0">
                    <a:latin typeface="Times New Roman" panose="02020603050405020304" pitchFamily="18" charset="0"/>
                    <a:cs typeface="Times New Roman" panose="02020603050405020304" pitchFamily="18" charset="0"/>
                  </a:rPr>
                  <a:t>A light wave of frequency </a:t>
                </a:r>
                <a:r>
                  <a:rPr lang="el-GR" sz="2400" dirty="0">
                    <a:latin typeface="Times New Roman" panose="02020603050405020304" pitchFamily="18" charset="0"/>
                    <a:cs typeface="Times New Roman" panose="02020603050405020304" pitchFamily="18" charset="0"/>
                  </a:rPr>
                  <a:t>ν</a:t>
                </a:r>
                <a:r>
                  <a:rPr lang="en-US" sz="2400" dirty="0">
                    <a:latin typeface="Times New Roman" panose="02020603050405020304" pitchFamily="18" charset="0"/>
                    <a:cs typeface="Times New Roman" panose="02020603050405020304" pitchFamily="18" charset="0"/>
                  </a:rPr>
                  <a:t> is associated with a photon of energy E. By applying Planck’s relation,  E = h</a:t>
                </a:r>
                <a:r>
                  <a:rPr lang="el-GR" sz="2400" dirty="0">
                    <a:latin typeface="Times New Roman" panose="02020603050405020304" pitchFamily="18" charset="0"/>
                    <a:cs typeface="Times New Roman" panose="02020603050405020304" pitchFamily="18" charset="0"/>
                  </a:rPr>
                  <a:t>ν</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According to Einstein’s theory of relativity, a particle of mass m is equivalent to energy </a:t>
                </a:r>
                <a14:m>
                  <m:oMath xmlns:m="http://schemas.openxmlformats.org/officeDocument/2006/math">
                    <m:r>
                      <a:rPr lang="en-IN" sz="2400" b="0" i="1" dirty="0" smtClean="0">
                        <a:latin typeface="Cambria Math" panose="02040503050406030204" pitchFamily="18" charset="0"/>
                        <a:cs typeface="Times New Roman" panose="02020603050405020304" pitchFamily="18" charset="0"/>
                      </a:rPr>
                      <m:t>𝑚</m:t>
                    </m:r>
                    <m:sSup>
                      <m:sSupPr>
                        <m:ctrlPr>
                          <a:rPr lang="en-IN" sz="2400" b="0" i="1" dirty="0" smtClean="0">
                            <a:latin typeface="Cambria Math" panose="02040503050406030204" pitchFamily="18" charset="0"/>
                            <a:cs typeface="Times New Roman" panose="02020603050405020304" pitchFamily="18" charset="0"/>
                          </a:rPr>
                        </m:ctrlPr>
                      </m:sSupPr>
                      <m:e>
                        <m:r>
                          <a:rPr lang="en-IN" sz="2400" b="0" i="1" dirty="0" smtClean="0">
                            <a:latin typeface="Cambria Math" panose="02040503050406030204" pitchFamily="18" charset="0"/>
                            <a:cs typeface="Times New Roman" panose="02020603050405020304" pitchFamily="18" charset="0"/>
                          </a:rPr>
                          <m:t>𝑐</m:t>
                        </m:r>
                      </m:e>
                      <m:sup>
                        <m:r>
                          <a:rPr lang="en-IN" sz="2400" b="0" i="1" dirty="0" smtClean="0">
                            <a:latin typeface="Cambria Math" panose="02040503050406030204" pitchFamily="18" charset="0"/>
                            <a:cs typeface="Times New Roman" panose="02020603050405020304" pitchFamily="18" charset="0"/>
                          </a:rPr>
                          <m:t>2</m:t>
                        </m:r>
                      </m:sup>
                    </m:sSup>
                  </m:oMath>
                </a14:m>
                <a:r>
                  <a:rPr lang="en-US" sz="2400" dirty="0">
                    <a:latin typeface="Times New Roman" panose="02020603050405020304" pitchFamily="18" charset="0"/>
                    <a:cs typeface="Times New Roman" panose="02020603050405020304" pitchFamily="18" charset="0"/>
                  </a:rPr>
                  <a:t>, i.e.,   E = </a:t>
                </a:r>
                <a14:m>
                  <m:oMath xmlns:m="http://schemas.openxmlformats.org/officeDocument/2006/math">
                    <m:r>
                      <a:rPr lang="en-IN" sz="2400" i="1" dirty="0">
                        <a:solidFill>
                          <a:prstClr val="black"/>
                        </a:solidFill>
                        <a:latin typeface="Cambria Math" panose="02040503050406030204" pitchFamily="18" charset="0"/>
                        <a:cs typeface="Times New Roman" panose="02020603050405020304" pitchFamily="18" charset="0"/>
                      </a:rPr>
                      <m:t>𝑚</m:t>
                    </m:r>
                    <m:sSup>
                      <m:sSupPr>
                        <m:ctrlPr>
                          <a:rPr lang="en-IN" sz="2400" i="1" dirty="0">
                            <a:solidFill>
                              <a:prstClr val="black"/>
                            </a:solidFill>
                            <a:latin typeface="Cambria Math" panose="02040503050406030204" pitchFamily="18" charset="0"/>
                            <a:cs typeface="Times New Roman" panose="02020603050405020304" pitchFamily="18" charset="0"/>
                          </a:rPr>
                        </m:ctrlPr>
                      </m:sSupPr>
                      <m:e>
                        <m:r>
                          <a:rPr lang="en-IN" sz="2400" i="1" dirty="0">
                            <a:solidFill>
                              <a:prstClr val="black"/>
                            </a:solidFill>
                            <a:latin typeface="Cambria Math" panose="02040503050406030204" pitchFamily="18" charset="0"/>
                            <a:cs typeface="Times New Roman" panose="02020603050405020304" pitchFamily="18" charset="0"/>
                          </a:rPr>
                          <m:t>𝑐</m:t>
                        </m:r>
                      </m:e>
                      <m:sup>
                        <m:r>
                          <a:rPr lang="en-IN" sz="2400" i="1" dirty="0">
                            <a:solidFill>
                              <a:prstClr val="black"/>
                            </a:solidFill>
                            <a:latin typeface="Cambria Math" panose="02040503050406030204" pitchFamily="18" charset="0"/>
                            <a:cs typeface="Times New Roman" panose="02020603050405020304" pitchFamily="18" charset="0"/>
                          </a:rPr>
                          <m:t>2</m:t>
                        </m:r>
                      </m:sup>
                    </m:sSup>
                  </m:oMath>
                </a14:m>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a photon attains a mass m during its motion with velocity c, then,   h</a:t>
                </a:r>
                <a:r>
                  <a:rPr lang="el-GR" sz="2400" dirty="0">
                    <a:latin typeface="Times New Roman" panose="02020603050405020304" pitchFamily="18" charset="0"/>
                    <a:cs typeface="Times New Roman" panose="02020603050405020304" pitchFamily="18" charset="0"/>
                  </a:rPr>
                  <a:t>ν</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r>
                      <a:rPr lang="en-IN" sz="2400" i="1" dirty="0">
                        <a:solidFill>
                          <a:prstClr val="black"/>
                        </a:solidFill>
                        <a:latin typeface="Cambria Math" panose="02040503050406030204" pitchFamily="18" charset="0"/>
                        <a:cs typeface="Times New Roman" panose="02020603050405020304" pitchFamily="18" charset="0"/>
                      </a:rPr>
                      <m:t>𝑚</m:t>
                    </m:r>
                    <m:sSup>
                      <m:sSupPr>
                        <m:ctrlPr>
                          <a:rPr lang="en-IN" sz="2400" i="1" dirty="0">
                            <a:solidFill>
                              <a:prstClr val="black"/>
                            </a:solidFill>
                            <a:latin typeface="Cambria Math" panose="02040503050406030204" pitchFamily="18" charset="0"/>
                            <a:cs typeface="Times New Roman" panose="02020603050405020304" pitchFamily="18" charset="0"/>
                          </a:rPr>
                        </m:ctrlPr>
                      </m:sSupPr>
                      <m:e>
                        <m:r>
                          <a:rPr lang="en-IN" sz="2400" i="1" dirty="0">
                            <a:solidFill>
                              <a:prstClr val="black"/>
                            </a:solidFill>
                            <a:latin typeface="Cambria Math" panose="02040503050406030204" pitchFamily="18" charset="0"/>
                            <a:cs typeface="Times New Roman" panose="02020603050405020304" pitchFamily="18" charset="0"/>
                          </a:rPr>
                          <m:t>𝑐</m:t>
                        </m:r>
                      </m:e>
                      <m:sup>
                        <m:r>
                          <a:rPr lang="en-IN" sz="2400" i="1" dirty="0">
                            <a:solidFill>
                              <a:prstClr val="black"/>
                            </a:solidFill>
                            <a:latin typeface="Cambria Math" panose="02040503050406030204" pitchFamily="18" charset="0"/>
                            <a:cs typeface="Times New Roman" panose="02020603050405020304" pitchFamily="18" charset="0"/>
                          </a:rPr>
                          <m:t>2</m:t>
                        </m:r>
                      </m:sup>
                    </m:sSup>
                  </m:oMath>
                </a14:m>
                <a:endParaRPr lang="en-IN"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1B0D21E-99BF-41A0-BDC8-765534AC7059}"/>
                  </a:ext>
                </a:extLst>
              </p:cNvPr>
              <p:cNvSpPr>
                <a:spLocks noGrp="1" noRot="1" noChangeAspect="1" noMove="1" noResize="1" noEditPoints="1" noAdjustHandles="1" noChangeArrowheads="1" noChangeShapeType="1" noTextEdit="1"/>
              </p:cNvSpPr>
              <p:nvPr>
                <p:ph idx="1"/>
              </p:nvPr>
            </p:nvSpPr>
            <p:spPr>
              <a:xfrm>
                <a:off x="611560" y="1628800"/>
                <a:ext cx="8250140" cy="4104456"/>
              </a:xfrm>
              <a:blipFill>
                <a:blip r:embed="rId2"/>
                <a:stretch>
                  <a:fillRect l="-960" t="-1189"/>
                </a:stretch>
              </a:blipFill>
            </p:spPr>
            <p:txBody>
              <a:bodyPr/>
              <a:lstStyle/>
              <a:p>
                <a:r>
                  <a:rPr lang="en-IN">
                    <a:noFill/>
                  </a:rPr>
                  <a:t> </a:t>
                </a:r>
              </a:p>
            </p:txBody>
          </p:sp>
        </mc:Fallback>
      </mc:AlternateContent>
    </p:spTree>
    <p:extLst>
      <p:ext uri="{BB962C8B-B14F-4D97-AF65-F5344CB8AC3E}">
        <p14:creationId xmlns:p14="http://schemas.microsoft.com/office/powerpoint/2010/main" val="224545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9D1B-FBC5-4A13-AD3A-66709FCB1200}"/>
              </a:ext>
            </a:extLst>
          </p:cNvPr>
          <p:cNvSpPr>
            <a:spLocks noGrp="1"/>
          </p:cNvSpPr>
          <p:nvPr>
            <p:ph type="title"/>
          </p:nvPr>
        </p:nvSpPr>
        <p:spPr>
          <a:xfrm>
            <a:off x="899592" y="476672"/>
            <a:ext cx="8178132" cy="685800"/>
          </a:xfrm>
        </p:spPr>
        <p:txBody>
          <a:bodyPr/>
          <a:lstStyle/>
          <a:p>
            <a:r>
              <a:rPr lang="en-IN" sz="2400" dirty="0">
                <a:latin typeface="Times New Roman" pitchFamily="18" charset="0"/>
                <a:cs typeface="Times New Roman" pitchFamily="18" charset="0"/>
              </a:rPr>
              <a:t>EXPRESSION FOR WAVELENGTH OF MATTER-WAVE</a:t>
            </a:r>
            <a:endParaRPr lang="en-IN" dirty="0"/>
          </a:p>
        </p:txBody>
      </p:sp>
      <p:sp>
        <p:nvSpPr>
          <p:cNvPr id="3" name="Content Placeholder 2">
            <a:extLst>
              <a:ext uri="{FF2B5EF4-FFF2-40B4-BE49-F238E27FC236}">
                <a16:creationId xmlns:a16="http://schemas.microsoft.com/office/drawing/2014/main" id="{13F3B08A-F029-4BF0-9548-5DDB951B34AB}"/>
              </a:ext>
            </a:extLst>
          </p:cNvPr>
          <p:cNvSpPr>
            <a:spLocks noGrp="1"/>
          </p:cNvSpPr>
          <p:nvPr>
            <p:ph idx="1"/>
          </p:nvPr>
        </p:nvSpPr>
        <p:spPr>
          <a:xfrm>
            <a:off x="611560" y="1628800"/>
            <a:ext cx="8134672" cy="3124200"/>
          </a:xfrm>
        </p:spPr>
        <p:txBody>
          <a:bodyPr/>
          <a:lstStyle/>
          <a:p>
            <a:pPr lvl="0"/>
            <a:r>
              <a:rPr lang="en-US" sz="2400" dirty="0">
                <a:solidFill>
                  <a:prstClr val="black"/>
                </a:solidFill>
                <a:latin typeface="Times New Roman" panose="02020603050405020304" pitchFamily="18" charset="0"/>
                <a:cs typeface="Times New Roman" panose="02020603050405020304" pitchFamily="18" charset="0"/>
              </a:rPr>
              <a:t>Since the momentum of photon is p = mc, using this relation in above equation,   h</a:t>
            </a:r>
            <a:r>
              <a:rPr lang="el-GR" sz="2400" dirty="0">
                <a:solidFill>
                  <a:prstClr val="black"/>
                </a:solidFill>
                <a:latin typeface="Times New Roman" panose="02020603050405020304" pitchFamily="18" charset="0"/>
                <a:cs typeface="Times New Roman" panose="02020603050405020304" pitchFamily="18" charset="0"/>
              </a:rPr>
              <a:t>ν</a:t>
            </a:r>
            <a:r>
              <a:rPr lang="en-US" sz="2400" dirty="0">
                <a:solidFill>
                  <a:prstClr val="black"/>
                </a:solidFill>
                <a:latin typeface="Times New Roman" panose="02020603050405020304" pitchFamily="18" charset="0"/>
                <a:cs typeface="Times New Roman" panose="02020603050405020304" pitchFamily="18" charset="0"/>
              </a:rPr>
              <a:t> = pc</a:t>
            </a:r>
          </a:p>
          <a:p>
            <a:pPr lvl="0"/>
            <a:endParaRPr lang="en-US" sz="2400" dirty="0">
              <a:solidFill>
                <a:prstClr val="black"/>
              </a:solidFill>
              <a:latin typeface="Times New Roman" panose="02020603050405020304" pitchFamily="18" charset="0"/>
              <a:cs typeface="Times New Roman" panose="02020603050405020304" pitchFamily="18" charset="0"/>
            </a:endParaRPr>
          </a:p>
          <a:p>
            <a:pPr lvl="0"/>
            <a:r>
              <a:rPr lang="en-US" sz="2400" dirty="0">
                <a:solidFill>
                  <a:prstClr val="black"/>
                </a:solidFill>
                <a:latin typeface="Times New Roman" panose="02020603050405020304" pitchFamily="18" charset="0"/>
                <a:cs typeface="Times New Roman" panose="02020603050405020304" pitchFamily="18" charset="0"/>
              </a:rPr>
              <a:t>  = p</a:t>
            </a:r>
            <a:r>
              <a:rPr lang="el-GR" sz="2400" dirty="0">
                <a:solidFill>
                  <a:prstClr val="black"/>
                </a:solidFill>
                <a:latin typeface="Times New Roman" panose="02020603050405020304" pitchFamily="18" charset="0"/>
                <a:cs typeface="Times New Roman" panose="02020603050405020304" pitchFamily="18" charset="0"/>
              </a:rPr>
              <a:t>νλ</a:t>
            </a:r>
            <a:r>
              <a:rPr lang="en-US" sz="2400" dirty="0">
                <a:solidFill>
                  <a:prstClr val="black"/>
                </a:solidFill>
                <a:latin typeface="Times New Roman" panose="02020603050405020304" pitchFamily="18" charset="0"/>
                <a:cs typeface="Times New Roman" panose="02020603050405020304" pitchFamily="18" charset="0"/>
              </a:rPr>
              <a:t> (because c = </a:t>
            </a:r>
            <a:r>
              <a:rPr lang="el-GR" sz="2400" dirty="0">
                <a:solidFill>
                  <a:prstClr val="black"/>
                </a:solidFill>
                <a:latin typeface="Times New Roman" panose="02020603050405020304" pitchFamily="18" charset="0"/>
                <a:cs typeface="Times New Roman" panose="02020603050405020304" pitchFamily="18" charset="0"/>
              </a:rPr>
              <a:t>νλ</a:t>
            </a:r>
            <a:r>
              <a:rPr lang="en-US" sz="2400" dirty="0">
                <a:solidFill>
                  <a:prstClr val="black"/>
                </a:solidFill>
                <a:latin typeface="Times New Roman" panose="02020603050405020304" pitchFamily="18" charset="0"/>
                <a:cs typeface="Times New Roman" panose="02020603050405020304" pitchFamily="18" charset="0"/>
              </a:rPr>
              <a:t>)</a:t>
            </a:r>
            <a:endParaRPr lang="en-IN" dirty="0"/>
          </a:p>
        </p:txBody>
      </p:sp>
      <p:pic>
        <p:nvPicPr>
          <p:cNvPr id="4" name="Picture 3">
            <a:extLst>
              <a:ext uri="{FF2B5EF4-FFF2-40B4-BE49-F238E27FC236}">
                <a16:creationId xmlns:a16="http://schemas.microsoft.com/office/drawing/2014/main" id="{6F105BFB-E56C-4B9C-BA34-E59419B6600E}"/>
              </a:ext>
            </a:extLst>
          </p:cNvPr>
          <p:cNvPicPr>
            <a:picLocks noChangeAspect="1" noChangeArrowheads="1"/>
          </p:cNvPicPr>
          <p:nvPr/>
        </p:nvPicPr>
        <p:blipFill>
          <a:blip r:embed="rId2"/>
          <a:srcRect/>
          <a:stretch>
            <a:fillRect/>
          </a:stretch>
        </p:blipFill>
        <p:spPr bwMode="auto">
          <a:xfrm>
            <a:off x="3131840" y="3933056"/>
            <a:ext cx="2124080" cy="961577"/>
          </a:xfrm>
          <a:prstGeom prst="rect">
            <a:avLst/>
          </a:prstGeom>
          <a:noFill/>
          <a:ln w="9525">
            <a:noFill/>
            <a:miter lim="800000"/>
            <a:headEnd/>
            <a:tailEnd/>
          </a:ln>
          <a:effectLst/>
        </p:spPr>
      </p:pic>
    </p:spTree>
    <p:extLst>
      <p:ext uri="{BB962C8B-B14F-4D97-AF65-F5344CB8AC3E}">
        <p14:creationId xmlns:p14="http://schemas.microsoft.com/office/powerpoint/2010/main" val="274717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51A6-38D7-4F3C-B6E1-E4A2EDFB384B}"/>
              </a:ext>
            </a:extLst>
          </p:cNvPr>
          <p:cNvSpPr>
            <a:spLocks noGrp="1"/>
          </p:cNvSpPr>
          <p:nvPr>
            <p:ph type="title"/>
          </p:nvPr>
        </p:nvSpPr>
        <p:spPr>
          <a:xfrm>
            <a:off x="1259632" y="404664"/>
            <a:ext cx="7848600" cy="685800"/>
          </a:xfrm>
        </p:spPr>
        <p:txBody>
          <a:bodyPr/>
          <a:lstStyle/>
          <a:p>
            <a:r>
              <a:rPr lang="en-US" sz="4400" b="0" kern="1200" dirty="0">
                <a:solidFill>
                  <a:prstClr val="black"/>
                </a:solidFill>
                <a:latin typeface="Calibri"/>
                <a:ea typeface="+mj-ea"/>
              </a:rPr>
              <a:t>Example: </a:t>
            </a:r>
            <a:r>
              <a:rPr lang="en-US" sz="2400" b="0" kern="1200" dirty="0">
                <a:solidFill>
                  <a:prstClr val="black"/>
                </a:solidFill>
                <a:latin typeface="Calibri"/>
                <a:ea typeface="+mj-ea"/>
              </a:rPr>
              <a:t>de Broglie wavelength of an electron</a:t>
            </a:r>
            <a:endParaRPr lang="en-IN" dirty="0"/>
          </a:p>
        </p:txBody>
      </p:sp>
      <p:sp>
        <p:nvSpPr>
          <p:cNvPr id="4" name="Rectangle 3">
            <a:extLst>
              <a:ext uri="{FF2B5EF4-FFF2-40B4-BE49-F238E27FC236}">
                <a16:creationId xmlns:a16="http://schemas.microsoft.com/office/drawing/2014/main" id="{72DBFDEC-4C65-4710-A0F0-1F4F2B6F6F94}"/>
              </a:ext>
            </a:extLst>
          </p:cNvPr>
          <p:cNvSpPr>
            <a:spLocks noGrp="1" noChangeArrowheads="1"/>
          </p:cNvSpPr>
          <p:nvPr>
            <p:ph idx="1"/>
          </p:nvPr>
        </p:nvSpPr>
        <p:spPr>
          <a:xfrm>
            <a:off x="1187624" y="1628800"/>
            <a:ext cx="7416824" cy="3124200"/>
          </a:xfrm>
        </p:spPr>
        <p:txBody>
          <a:bodyPr/>
          <a:lstStyle/>
          <a:p>
            <a:r>
              <a:rPr lang="en-US" dirty="0"/>
              <a:t> 	</a:t>
            </a:r>
            <a:r>
              <a:rPr lang="en-US" sz="2400" dirty="0">
                <a:latin typeface="Times New Roman" panose="02020603050405020304" pitchFamily="18" charset="0"/>
                <a:cs typeface="Times New Roman" panose="02020603050405020304" pitchFamily="18" charset="0"/>
              </a:rPr>
              <a:t>Mass = 9.11 x 10</a:t>
            </a:r>
            <a:r>
              <a:rPr lang="en-US" sz="2400" baseline="30000" dirty="0">
                <a:latin typeface="Times New Roman" panose="02020603050405020304" pitchFamily="18" charset="0"/>
                <a:cs typeface="Times New Roman" panose="02020603050405020304" pitchFamily="18" charset="0"/>
              </a:rPr>
              <a:t>-31 </a:t>
            </a:r>
            <a:r>
              <a:rPr lang="en-US" sz="2400" dirty="0">
                <a:latin typeface="Times New Roman" panose="02020603050405020304" pitchFamily="18" charset="0"/>
                <a:cs typeface="Times New Roman" panose="02020603050405020304" pitchFamily="18" charset="0"/>
              </a:rPr>
              <a:t>kg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Speed = 10</a:t>
            </a:r>
            <a:r>
              <a:rPr lang="en-US" sz="2400" baseline="30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m / sec</a:t>
            </a:r>
          </a:p>
          <a:p>
            <a:pPr>
              <a:buFont typeface="Wingdings" pitchFamily="2" charset="2"/>
              <a:buNone/>
            </a:pPr>
            <a:endParaRPr lang="en-US" sz="2400" dirty="0">
              <a:latin typeface="Times New Roman" panose="02020603050405020304" pitchFamily="18" charset="0"/>
              <a:cs typeface="Times New Roman" panose="02020603050405020304" pitchFamily="18" charset="0"/>
            </a:endParaRPr>
          </a:p>
          <a:p>
            <a:endParaRPr lang="en-US" dirty="0"/>
          </a:p>
          <a:p>
            <a:endParaRPr lang="en-US" dirty="0"/>
          </a:p>
          <a:p>
            <a:pPr>
              <a:buFont typeface="Wingdings" pitchFamily="2" charset="2"/>
              <a:buNone/>
            </a:pPr>
            <a:endParaRPr lang="en-US" dirty="0"/>
          </a:p>
        </p:txBody>
      </p:sp>
      <p:graphicFrame>
        <p:nvGraphicFramePr>
          <p:cNvPr id="5" name="Object 4">
            <a:extLst>
              <a:ext uri="{FF2B5EF4-FFF2-40B4-BE49-F238E27FC236}">
                <a16:creationId xmlns:a16="http://schemas.microsoft.com/office/drawing/2014/main" id="{A2244BA3-7150-413A-8605-1D5EB7562F6E}"/>
              </a:ext>
            </a:extLst>
          </p:cNvPr>
          <p:cNvGraphicFramePr>
            <a:graphicFrameLocks noChangeAspect="1"/>
          </p:cNvGraphicFramePr>
          <p:nvPr>
            <p:extLst>
              <p:ext uri="{D42A27DB-BD31-4B8C-83A1-F6EECF244321}">
                <p14:modId xmlns:p14="http://schemas.microsoft.com/office/powerpoint/2010/main" val="3111112261"/>
              </p:ext>
            </p:extLst>
          </p:nvPr>
        </p:nvGraphicFramePr>
        <p:xfrm>
          <a:off x="1260612" y="2829938"/>
          <a:ext cx="6097588" cy="781050"/>
        </p:xfrm>
        <a:graphic>
          <a:graphicData uri="http://schemas.openxmlformats.org/presentationml/2006/ole">
            <mc:AlternateContent xmlns:mc="http://schemas.openxmlformats.org/markup-compatibility/2006">
              <mc:Choice xmlns:v="urn:schemas-microsoft-com:vml" Requires="v">
                <p:oleObj spid="_x0000_s2059" name="Equation" r:id="rId3" imgW="3454200" imgH="444240" progId="Equation.3">
                  <p:embed/>
                </p:oleObj>
              </mc:Choice>
              <mc:Fallback>
                <p:oleObj name="Equation" r:id="rId3" imgW="3454200" imgH="444240" progId="Equation.3">
                  <p:embed/>
                  <p:pic>
                    <p:nvPicPr>
                      <p:cNvPr id="2478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612" y="2829938"/>
                        <a:ext cx="6097588"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a:extLst>
              <a:ext uri="{FF2B5EF4-FFF2-40B4-BE49-F238E27FC236}">
                <a16:creationId xmlns:a16="http://schemas.microsoft.com/office/drawing/2014/main" id="{A7C65399-5957-4256-B425-372BCA465647}"/>
              </a:ext>
            </a:extLst>
          </p:cNvPr>
          <p:cNvSpPr>
            <a:spLocks noChangeArrowheads="1"/>
          </p:cNvSpPr>
          <p:nvPr/>
        </p:nvSpPr>
        <p:spPr bwMode="auto">
          <a:xfrm>
            <a:off x="1259632" y="4149080"/>
            <a:ext cx="6768752" cy="461665"/>
          </a:xfrm>
          <a:prstGeom prst="rect">
            <a:avLst/>
          </a:prstGeom>
          <a:noFill/>
          <a:ln w="9525">
            <a:noFill/>
            <a:miter lim="800000"/>
            <a:headEnd/>
            <a:tailEnd/>
          </a:ln>
        </p:spPr>
        <p:txBody>
          <a:bodyPr wrap="square">
            <a:spAutoFit/>
          </a:bodyPr>
          <a:lstStyle/>
          <a:p>
            <a:pPr eaLnBrk="1" fontAlgn="auto" hangingPunct="1">
              <a:spcAft>
                <a:spcPts val="0"/>
              </a:spcAft>
            </a:pPr>
            <a:r>
              <a:rPr lang="en-US" b="0" dirty="0">
                <a:solidFill>
                  <a:prstClr val="black"/>
                </a:solidFill>
                <a:ea typeface="+mn-ea"/>
                <a:cs typeface="Times New Roman" panose="02020603050405020304" pitchFamily="18" charset="0"/>
              </a:rPr>
              <a:t>This wavelength is in the region of X-rays</a:t>
            </a:r>
          </a:p>
        </p:txBody>
      </p:sp>
    </p:spTree>
    <p:extLst>
      <p:ext uri="{BB962C8B-B14F-4D97-AF65-F5344CB8AC3E}">
        <p14:creationId xmlns:p14="http://schemas.microsoft.com/office/powerpoint/2010/main" val="247556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FDBE-11DE-4DDC-89D8-80A2850E158C}"/>
              </a:ext>
            </a:extLst>
          </p:cNvPr>
          <p:cNvSpPr>
            <a:spLocks noGrp="1"/>
          </p:cNvSpPr>
          <p:nvPr>
            <p:ph type="title"/>
          </p:nvPr>
        </p:nvSpPr>
        <p:spPr>
          <a:xfrm>
            <a:off x="1403648" y="404664"/>
            <a:ext cx="7560840" cy="685800"/>
          </a:xfrm>
        </p:spPr>
        <p:txBody>
          <a:bodyPr/>
          <a:lstStyle/>
          <a:p>
            <a:r>
              <a:rPr lang="en-US" dirty="0"/>
              <a:t>Example: de Broglie wavelength of a ball</a:t>
            </a:r>
            <a:endParaRPr lang="en-IN" dirty="0"/>
          </a:p>
        </p:txBody>
      </p:sp>
      <p:sp>
        <p:nvSpPr>
          <p:cNvPr id="4" name="Rectangle 3">
            <a:extLst>
              <a:ext uri="{FF2B5EF4-FFF2-40B4-BE49-F238E27FC236}">
                <a16:creationId xmlns:a16="http://schemas.microsoft.com/office/drawing/2014/main" id="{0DDB114F-3466-4DBF-A209-2BDA36421164}"/>
              </a:ext>
            </a:extLst>
          </p:cNvPr>
          <p:cNvSpPr/>
          <p:nvPr/>
        </p:nvSpPr>
        <p:spPr>
          <a:xfrm>
            <a:off x="1861344" y="1484784"/>
            <a:ext cx="4572000" cy="1077218"/>
          </a:xfrm>
          <a:prstGeom prst="rect">
            <a:avLst/>
          </a:prstGeom>
        </p:spPr>
        <p:txBody>
          <a:bodyPr>
            <a:spAutoFit/>
          </a:bodyPr>
          <a:lstStyle/>
          <a:p>
            <a:pPr marL="342900" lvl="0" indent="-342900" eaLnBrk="1" fontAlgn="auto" hangingPunct="1">
              <a:spcBef>
                <a:spcPct val="20000"/>
              </a:spcBef>
              <a:spcAft>
                <a:spcPts val="0"/>
              </a:spcAft>
              <a:buFont typeface="Arial" pitchFamily="34" charset="0"/>
              <a:buChar char="•"/>
            </a:pPr>
            <a:r>
              <a:rPr lang="en-US" sz="3200" b="0" dirty="0">
                <a:solidFill>
                  <a:prstClr val="black"/>
                </a:solidFill>
                <a:latin typeface="Calibri"/>
                <a:ea typeface="+mn-ea"/>
              </a:rPr>
              <a:t>Mass = 1 kg</a:t>
            </a:r>
            <a:br>
              <a:rPr lang="en-US" sz="3200" b="0" dirty="0">
                <a:solidFill>
                  <a:prstClr val="black"/>
                </a:solidFill>
                <a:latin typeface="Calibri"/>
                <a:ea typeface="+mn-ea"/>
              </a:rPr>
            </a:br>
            <a:r>
              <a:rPr lang="en-US" sz="3200" b="0" dirty="0">
                <a:solidFill>
                  <a:prstClr val="black"/>
                </a:solidFill>
                <a:latin typeface="Calibri"/>
                <a:ea typeface="+mn-ea"/>
              </a:rPr>
              <a:t>Speed = 1 m / sec</a:t>
            </a:r>
          </a:p>
        </p:txBody>
      </p:sp>
      <p:graphicFrame>
        <p:nvGraphicFramePr>
          <p:cNvPr id="5" name="Object 4">
            <a:extLst>
              <a:ext uri="{FF2B5EF4-FFF2-40B4-BE49-F238E27FC236}">
                <a16:creationId xmlns:a16="http://schemas.microsoft.com/office/drawing/2014/main" id="{F49E5D51-8D01-4E19-BDC2-DF0B14549940}"/>
              </a:ext>
            </a:extLst>
          </p:cNvPr>
          <p:cNvGraphicFramePr>
            <a:graphicFrameLocks noChangeAspect="1"/>
          </p:cNvGraphicFramePr>
          <p:nvPr/>
        </p:nvGraphicFramePr>
        <p:xfrm>
          <a:off x="1524000" y="3429000"/>
          <a:ext cx="5246688" cy="781050"/>
        </p:xfrm>
        <a:graphic>
          <a:graphicData uri="http://schemas.openxmlformats.org/presentationml/2006/ole">
            <mc:AlternateContent xmlns:mc="http://schemas.openxmlformats.org/markup-compatibility/2006">
              <mc:Choice xmlns:v="urn:schemas-microsoft-com:vml" Requires="v">
                <p:oleObj spid="_x0000_s3082" name="Equation" r:id="rId3" imgW="2971800" imgH="444240" progId="Equation.3">
                  <p:embed/>
                </p:oleObj>
              </mc:Choice>
              <mc:Fallback>
                <p:oleObj name="Equation" r:id="rId3" imgW="2971800" imgH="444240" progId="Equation.3">
                  <p:embed/>
                  <p:pic>
                    <p:nvPicPr>
                      <p:cNvPr id="2345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429000"/>
                        <a:ext cx="5246688"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93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E18B-2F8E-46E4-9FBF-DBD161EF99A1}"/>
              </a:ext>
            </a:extLst>
          </p:cNvPr>
          <p:cNvSpPr>
            <a:spLocks noGrp="1"/>
          </p:cNvSpPr>
          <p:nvPr>
            <p:ph type="title"/>
          </p:nvPr>
        </p:nvSpPr>
        <p:spPr>
          <a:xfrm>
            <a:off x="1475656" y="620688"/>
            <a:ext cx="6377932" cy="504056"/>
          </a:xfrm>
        </p:spPr>
        <p:txBody>
          <a:bodyPr/>
          <a:lstStyle/>
          <a:p>
            <a:pPr algn="ctr"/>
            <a:r>
              <a:rPr lang="en-IN" sz="2400" dirty="0">
                <a:latin typeface="Times New Roman" pitchFamily="18" charset="0"/>
                <a:cs typeface="Times New Roman" pitchFamily="18" charset="0"/>
              </a:rPr>
              <a:t>PROPERTIES OF MATTER-WAVES</a:t>
            </a:r>
            <a:endParaRPr lang="en-IN" sz="2400" dirty="0"/>
          </a:p>
        </p:txBody>
      </p:sp>
      <p:sp>
        <p:nvSpPr>
          <p:cNvPr id="3" name="Content Placeholder 2">
            <a:extLst>
              <a:ext uri="{FF2B5EF4-FFF2-40B4-BE49-F238E27FC236}">
                <a16:creationId xmlns:a16="http://schemas.microsoft.com/office/drawing/2014/main" id="{D24B2C23-1F1A-427C-94AE-6068C5D63302}"/>
              </a:ext>
            </a:extLst>
          </p:cNvPr>
          <p:cNvSpPr>
            <a:spLocks noGrp="1"/>
          </p:cNvSpPr>
          <p:nvPr>
            <p:ph idx="1"/>
          </p:nvPr>
        </p:nvSpPr>
        <p:spPr>
          <a:xfrm>
            <a:off x="899592" y="1412776"/>
            <a:ext cx="7704856" cy="4176464"/>
          </a:xfrm>
        </p:spPr>
        <p:txBody>
          <a:bodyPr/>
          <a:lstStyle/>
          <a:p>
            <a:pPr lvl="0" algn="just" eaLnBrk="1" fontAlgn="auto" hangingPunct="1">
              <a:spcBef>
                <a:spcPct val="20000"/>
              </a:spcBef>
              <a:spcAft>
                <a:spcPts val="0"/>
              </a:spcAft>
              <a:buFont typeface="Arial" pitchFamily="34" charset="0"/>
              <a:buChar char="•"/>
            </a:pPr>
            <a:r>
              <a:rPr lang="en-IN" sz="2200" kern="1200" dirty="0">
                <a:solidFill>
                  <a:prstClr val="black"/>
                </a:solidFill>
                <a:latin typeface="Times New Roman" pitchFamily="18" charset="0"/>
                <a:ea typeface="+mn-ea"/>
                <a:cs typeface="Times New Roman" pitchFamily="18" charset="0"/>
              </a:rPr>
              <a:t>The lighter particles have greater wavelength than the heavier particles. </a:t>
            </a:r>
          </a:p>
          <a:p>
            <a:pPr lvl="0" algn="just" eaLnBrk="1" fontAlgn="auto" hangingPunct="1">
              <a:spcBef>
                <a:spcPct val="20000"/>
              </a:spcBef>
              <a:spcAft>
                <a:spcPts val="0"/>
              </a:spcAft>
              <a:buFont typeface="Arial" pitchFamily="34" charset="0"/>
              <a:buChar char="•"/>
            </a:pPr>
            <a:endParaRPr lang="en-IN" sz="2200" kern="1200" dirty="0">
              <a:solidFill>
                <a:prstClr val="black"/>
              </a:solidFill>
              <a:latin typeface="Times New Roman" pitchFamily="18" charset="0"/>
              <a:ea typeface="+mn-ea"/>
              <a:cs typeface="Times New Roman" pitchFamily="18" charset="0"/>
            </a:endParaRPr>
          </a:p>
          <a:p>
            <a:pPr lvl="0" algn="just" eaLnBrk="1" fontAlgn="auto" hangingPunct="1">
              <a:spcBef>
                <a:spcPct val="20000"/>
              </a:spcBef>
              <a:spcAft>
                <a:spcPts val="0"/>
              </a:spcAft>
              <a:buFont typeface="Arial" pitchFamily="34" charset="0"/>
              <a:buChar char="•"/>
            </a:pPr>
            <a:r>
              <a:rPr lang="en-IN" sz="2200" kern="1200" dirty="0">
                <a:solidFill>
                  <a:prstClr val="black"/>
                </a:solidFill>
                <a:latin typeface="Times New Roman" pitchFamily="18" charset="0"/>
                <a:ea typeface="+mn-ea"/>
                <a:cs typeface="Times New Roman" pitchFamily="18" charset="0"/>
              </a:rPr>
              <a:t>The smaller the velocity of the particle, the greater is the wavelength </a:t>
            </a:r>
            <a:r>
              <a:rPr lang="el-GR" sz="2200" kern="1200" dirty="0">
                <a:solidFill>
                  <a:prstClr val="black"/>
                </a:solidFill>
                <a:latin typeface="Times New Roman"/>
                <a:ea typeface="+mn-ea"/>
                <a:cs typeface="Times New Roman"/>
              </a:rPr>
              <a:t>λ</a:t>
            </a:r>
            <a:r>
              <a:rPr lang="en-US" sz="2200" kern="1200" dirty="0">
                <a:solidFill>
                  <a:prstClr val="black"/>
                </a:solidFill>
                <a:latin typeface="Times New Roman"/>
                <a:ea typeface="+mn-ea"/>
                <a:cs typeface="Times New Roman"/>
              </a:rPr>
              <a:t>=h/mv </a:t>
            </a:r>
            <a:r>
              <a:rPr lang="en-IN" sz="2200" kern="1200" dirty="0">
                <a:solidFill>
                  <a:prstClr val="black"/>
                </a:solidFill>
                <a:latin typeface="Times New Roman" pitchFamily="18" charset="0"/>
                <a:ea typeface="+mn-ea"/>
                <a:cs typeface="Times New Roman" pitchFamily="18" charset="0"/>
              </a:rPr>
              <a:t> associated with it. </a:t>
            </a:r>
          </a:p>
          <a:p>
            <a:pPr marL="0" lvl="0" indent="0" algn="just" eaLnBrk="1" fontAlgn="auto" hangingPunct="1">
              <a:spcBef>
                <a:spcPct val="20000"/>
              </a:spcBef>
              <a:spcAft>
                <a:spcPts val="0"/>
              </a:spcAft>
              <a:buNone/>
            </a:pPr>
            <a:endParaRPr lang="en-IN" sz="2200" kern="1200" dirty="0">
              <a:solidFill>
                <a:prstClr val="black"/>
              </a:solidFill>
              <a:latin typeface="Times New Roman" pitchFamily="18" charset="0"/>
              <a:ea typeface="+mn-ea"/>
              <a:cs typeface="Times New Roman" pitchFamily="18" charset="0"/>
            </a:endParaRPr>
          </a:p>
          <a:p>
            <a:pPr lvl="0" algn="just" eaLnBrk="1" fontAlgn="auto" hangingPunct="1">
              <a:spcBef>
                <a:spcPct val="20000"/>
              </a:spcBef>
              <a:spcAft>
                <a:spcPts val="0"/>
              </a:spcAft>
              <a:buFont typeface="Arial" pitchFamily="34" charset="0"/>
              <a:buChar char="•"/>
            </a:pPr>
            <a:r>
              <a:rPr lang="en-IN" sz="2200" kern="1200" dirty="0">
                <a:solidFill>
                  <a:prstClr val="black"/>
                </a:solidFill>
                <a:latin typeface="Times New Roman" pitchFamily="18" charset="0"/>
                <a:ea typeface="+mn-ea"/>
                <a:cs typeface="Times New Roman" pitchFamily="18" charset="0"/>
              </a:rPr>
              <a:t>From the expression of the de Broglie wavelength, i.e., </a:t>
            </a:r>
            <a:r>
              <a:rPr lang="el-GR" sz="2200" i="1" kern="1200" dirty="0">
                <a:solidFill>
                  <a:prstClr val="black"/>
                </a:solidFill>
                <a:latin typeface="Times New Roman"/>
                <a:ea typeface="+mn-ea"/>
                <a:cs typeface="Times New Roman"/>
              </a:rPr>
              <a:t>λ</a:t>
            </a:r>
            <a:r>
              <a:rPr lang="en-IN" sz="2200" i="1" kern="1200" dirty="0">
                <a:solidFill>
                  <a:prstClr val="black"/>
                </a:solidFill>
                <a:latin typeface="Times New Roman" pitchFamily="18" charset="0"/>
                <a:ea typeface="+mn-ea"/>
                <a:cs typeface="Times New Roman" pitchFamily="18" charset="0"/>
              </a:rPr>
              <a:t> = (h/mv, if v = 0, then </a:t>
            </a:r>
            <a:r>
              <a:rPr lang="el-GR" sz="2200" i="1" kern="1200" dirty="0">
                <a:solidFill>
                  <a:prstClr val="black"/>
                </a:solidFill>
                <a:latin typeface="Times New Roman"/>
                <a:ea typeface="+mn-ea"/>
                <a:cs typeface="Times New Roman"/>
              </a:rPr>
              <a:t>λ</a:t>
            </a:r>
            <a:r>
              <a:rPr lang="en-IN" sz="2200" i="1" kern="1200" dirty="0">
                <a:solidFill>
                  <a:prstClr val="black"/>
                </a:solidFill>
                <a:latin typeface="Times New Roman" pitchFamily="18" charset="0"/>
                <a:ea typeface="+mn-ea"/>
                <a:cs typeface="Times New Roman" pitchFamily="18" charset="0"/>
              </a:rPr>
              <a:t> = ∞, whereas if v = ∞, then </a:t>
            </a:r>
            <a:r>
              <a:rPr lang="el-GR" sz="2200" i="1" kern="1200" dirty="0">
                <a:solidFill>
                  <a:prstClr val="black"/>
                </a:solidFill>
                <a:latin typeface="Times New Roman"/>
                <a:ea typeface="+mn-ea"/>
                <a:cs typeface="Times New Roman"/>
              </a:rPr>
              <a:t>λ</a:t>
            </a:r>
            <a:r>
              <a:rPr lang="en-IN" sz="2200" i="1" kern="1200" dirty="0">
                <a:solidFill>
                  <a:prstClr val="black"/>
                </a:solidFill>
                <a:latin typeface="Times New Roman" pitchFamily="18" charset="0"/>
                <a:ea typeface="+mn-ea"/>
                <a:cs typeface="Times New Roman" pitchFamily="18" charset="0"/>
              </a:rPr>
              <a:t> = 0. This shows that the matter-waves are generated only when the particle is in motion. </a:t>
            </a:r>
          </a:p>
          <a:p>
            <a:endParaRPr lang="en-IN" dirty="0"/>
          </a:p>
        </p:txBody>
      </p:sp>
    </p:spTree>
    <p:extLst>
      <p:ext uri="{BB962C8B-B14F-4D97-AF65-F5344CB8AC3E}">
        <p14:creationId xmlns:p14="http://schemas.microsoft.com/office/powerpoint/2010/main" val="392081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9B2B-AAB1-4130-90E1-753D97312B1D}"/>
              </a:ext>
            </a:extLst>
          </p:cNvPr>
          <p:cNvSpPr>
            <a:spLocks noGrp="1"/>
          </p:cNvSpPr>
          <p:nvPr>
            <p:ph type="title"/>
          </p:nvPr>
        </p:nvSpPr>
        <p:spPr>
          <a:xfrm>
            <a:off x="827584" y="476672"/>
            <a:ext cx="7848600" cy="1080120"/>
          </a:xfrm>
        </p:spPr>
        <p:txBody>
          <a:bodyPr/>
          <a:lstStyle/>
          <a:p>
            <a:pPr algn="ctr"/>
            <a:r>
              <a:rPr lang="en-IN" sz="3100" kern="1200" dirty="0">
                <a:solidFill>
                  <a:prstClr val="white"/>
                </a:solidFill>
                <a:latin typeface="Algerian" pitchFamily="82" charset="0"/>
                <a:ea typeface="+mn-ea"/>
                <a:cs typeface="+mn-cs"/>
              </a:rPr>
              <a:t>de </a:t>
            </a:r>
            <a:r>
              <a:rPr lang="en-IN" sz="3100" kern="1200" dirty="0">
                <a:solidFill>
                  <a:srgbClr val="FF0000"/>
                </a:solidFill>
                <a:latin typeface="Times New Roman" panose="02020603050405020304" pitchFamily="18" charset="0"/>
                <a:ea typeface="+mn-ea"/>
                <a:cs typeface="Times New Roman" panose="02020603050405020304" pitchFamily="18" charset="0"/>
              </a:rPr>
              <a:t>Broglie Matter-Waves and Wave–Particle Duality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670617A4-741F-47E2-9197-D2C769FD1D89}"/>
              </a:ext>
            </a:extLst>
          </p:cNvPr>
          <p:cNvGraphicFramePr/>
          <p:nvPr>
            <p:extLst>
              <p:ext uri="{D42A27DB-BD31-4B8C-83A1-F6EECF244321}">
                <p14:modId xmlns:p14="http://schemas.microsoft.com/office/powerpoint/2010/main" val="1588659177"/>
              </p:ext>
            </p:extLst>
          </p:nvPr>
        </p:nvGraphicFramePr>
        <p:xfrm>
          <a:off x="1403648" y="1772816"/>
          <a:ext cx="6624736"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58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88BD-4C17-44C0-B310-58A9971423A5}"/>
              </a:ext>
            </a:extLst>
          </p:cNvPr>
          <p:cNvSpPr>
            <a:spLocks noGrp="1"/>
          </p:cNvSpPr>
          <p:nvPr>
            <p:ph type="title"/>
          </p:nvPr>
        </p:nvSpPr>
        <p:spPr>
          <a:xfrm>
            <a:off x="1113088" y="713186"/>
            <a:ext cx="7674076" cy="685800"/>
          </a:xfrm>
        </p:spPr>
        <p:txBody>
          <a:bodyPr/>
          <a:lstStyle/>
          <a:p>
            <a:pPr algn="ctr"/>
            <a:r>
              <a:rPr lang="en-IN" sz="2400" dirty="0">
                <a:latin typeface="Times New Roman" pitchFamily="18" charset="0"/>
                <a:cs typeface="Times New Roman" pitchFamily="18" charset="0"/>
              </a:rPr>
              <a:t>PROPERTIES OF MATTER-WAVES</a:t>
            </a:r>
            <a:endParaRPr lang="en-IN" dirty="0"/>
          </a:p>
        </p:txBody>
      </p:sp>
      <p:sp>
        <p:nvSpPr>
          <p:cNvPr id="3" name="Content Placeholder 2">
            <a:extLst>
              <a:ext uri="{FF2B5EF4-FFF2-40B4-BE49-F238E27FC236}">
                <a16:creationId xmlns:a16="http://schemas.microsoft.com/office/drawing/2014/main" id="{B9DD6F2A-1AD0-4975-9431-873166BBC8D5}"/>
              </a:ext>
            </a:extLst>
          </p:cNvPr>
          <p:cNvSpPr>
            <a:spLocks noGrp="1"/>
          </p:cNvSpPr>
          <p:nvPr>
            <p:ph idx="1"/>
          </p:nvPr>
        </p:nvSpPr>
        <p:spPr>
          <a:xfrm>
            <a:off x="694587" y="1412776"/>
            <a:ext cx="8062664" cy="4501468"/>
          </a:xfrm>
        </p:spPr>
        <p:txBody>
          <a:bodyPr/>
          <a:lstStyle/>
          <a:p>
            <a:pPr lvl="0" algn="just" eaLnBrk="1" fontAlgn="auto" hangingPunct="1">
              <a:spcBef>
                <a:spcPct val="20000"/>
              </a:spcBef>
              <a:spcAft>
                <a:spcPts val="0"/>
              </a:spcAft>
              <a:buFont typeface="Arial" pitchFamily="34" charset="0"/>
              <a:buChar char="•"/>
            </a:pPr>
            <a:r>
              <a:rPr lang="en-IN" sz="2200" kern="1200" dirty="0">
                <a:solidFill>
                  <a:prstClr val="black"/>
                </a:solidFill>
                <a:latin typeface="Times New Roman" pitchFamily="18" charset="0"/>
                <a:cs typeface="Times New Roman" pitchFamily="18" charset="0"/>
              </a:rPr>
              <a:t>The matter-waves are independent of the charge. Thus, they are produced by both charged and uncharged particles. This shows that the matter-waves are not electromagnetic waves; they are entirely different waves. </a:t>
            </a:r>
          </a:p>
          <a:p>
            <a:pPr lvl="0" algn="just" eaLnBrk="1" fontAlgn="auto" hangingPunct="1">
              <a:spcBef>
                <a:spcPct val="20000"/>
              </a:spcBef>
              <a:spcAft>
                <a:spcPts val="0"/>
              </a:spcAft>
              <a:buFont typeface="Arial" pitchFamily="34" charset="0"/>
              <a:buChar char="•"/>
            </a:pPr>
            <a:endParaRPr lang="en-IN" sz="2200" kern="1200" dirty="0">
              <a:solidFill>
                <a:prstClr val="black"/>
              </a:solidFill>
              <a:latin typeface="Times New Roman" pitchFamily="18" charset="0"/>
              <a:cs typeface="Times New Roman" pitchFamily="18" charset="0"/>
            </a:endParaRPr>
          </a:p>
          <a:p>
            <a:pPr lvl="0" algn="just" eaLnBrk="1" fontAlgn="auto" hangingPunct="1">
              <a:spcBef>
                <a:spcPct val="20000"/>
              </a:spcBef>
              <a:spcAft>
                <a:spcPts val="0"/>
              </a:spcAft>
              <a:buFont typeface="Arial" pitchFamily="34" charset="0"/>
              <a:buChar char="•"/>
            </a:pPr>
            <a:r>
              <a:rPr lang="en-IN" sz="2200" kern="1200" dirty="0">
                <a:solidFill>
                  <a:prstClr val="black"/>
                </a:solidFill>
                <a:latin typeface="Times New Roman" pitchFamily="18" charset="0"/>
                <a:cs typeface="Times New Roman" pitchFamily="18" charset="0"/>
              </a:rPr>
              <a:t>The velocity of the matter-waves is not constant. It depends on the velocity of the particle, while the velocity of the electromagnetic waves is constant.</a:t>
            </a:r>
          </a:p>
          <a:p>
            <a:pPr lvl="0" algn="just" eaLnBrk="1" fontAlgn="auto" hangingPunct="1">
              <a:spcBef>
                <a:spcPct val="20000"/>
              </a:spcBef>
              <a:spcAft>
                <a:spcPts val="0"/>
              </a:spcAft>
              <a:buFont typeface="Arial" pitchFamily="34" charset="0"/>
              <a:buChar char="•"/>
            </a:pPr>
            <a:endParaRPr lang="en-IN" sz="2200" kern="1200" dirty="0">
              <a:solidFill>
                <a:prstClr val="black"/>
              </a:solidFill>
              <a:latin typeface="Times New Roman" pitchFamily="18" charset="0"/>
              <a:cs typeface="Times New Roman" pitchFamily="18" charset="0"/>
            </a:endParaRPr>
          </a:p>
          <a:p>
            <a:pPr lvl="0" algn="just" eaLnBrk="1" fontAlgn="auto" hangingPunct="1">
              <a:spcBef>
                <a:spcPct val="20000"/>
              </a:spcBef>
              <a:spcAft>
                <a:spcPts val="0"/>
              </a:spcAft>
              <a:buFont typeface="Arial" pitchFamily="34" charset="0"/>
              <a:buChar char="•"/>
            </a:pPr>
            <a:r>
              <a:rPr lang="en-IN" sz="2200" kern="1200" dirty="0">
                <a:solidFill>
                  <a:prstClr val="black"/>
                </a:solidFill>
                <a:latin typeface="Times New Roman" pitchFamily="18" charset="0"/>
                <a:cs typeface="Times New Roman" pitchFamily="18" charset="0"/>
              </a:rPr>
              <a:t>The velocity of the matter-waves may be greater than the velocity of light. </a:t>
            </a:r>
          </a:p>
          <a:p>
            <a:endParaRPr lang="en-IN" dirty="0"/>
          </a:p>
        </p:txBody>
      </p:sp>
    </p:spTree>
    <p:extLst>
      <p:ext uri="{BB962C8B-B14F-4D97-AF65-F5344CB8AC3E}">
        <p14:creationId xmlns:p14="http://schemas.microsoft.com/office/powerpoint/2010/main" val="2547828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3AAF-98AA-4423-97C3-CDBEA356F1C2}"/>
              </a:ext>
            </a:extLst>
          </p:cNvPr>
          <p:cNvSpPr>
            <a:spLocks noGrp="1"/>
          </p:cNvSpPr>
          <p:nvPr>
            <p:ph type="title"/>
          </p:nvPr>
        </p:nvSpPr>
        <p:spPr>
          <a:xfrm>
            <a:off x="1043608" y="476672"/>
            <a:ext cx="7663356" cy="685800"/>
          </a:xfrm>
        </p:spPr>
        <p:txBody>
          <a:bodyPr/>
          <a:lstStyle/>
          <a:p>
            <a:pPr lvl="0" algn="ctr" eaLnBrk="1" fontAlgn="auto" hangingPunct="1">
              <a:spcAft>
                <a:spcPts val="0"/>
              </a:spcAft>
              <a:defRPr/>
            </a:pPr>
            <a:r>
              <a:rPr lang="en-IN" sz="2400" kern="1200" dirty="0">
                <a:solidFill>
                  <a:srgbClr val="BA0693"/>
                </a:solidFill>
                <a:latin typeface="Times New Roman" pitchFamily="18" charset="0"/>
                <a:ea typeface="+mn-ea"/>
                <a:cs typeface="Times New Roman" pitchFamily="18" charset="0"/>
              </a:rPr>
              <a:t>PROPERTIES OF MATTER-WAVES Contd..</a:t>
            </a:r>
            <a:br>
              <a:rPr lang="en-IN" sz="2400" kern="1200" dirty="0">
                <a:solidFill>
                  <a:srgbClr val="BA0693"/>
                </a:solidFill>
                <a:latin typeface="Times New Roman" pitchFamily="18" charset="0"/>
                <a:ea typeface="+mn-ea"/>
                <a:cs typeface="Times New Roman" pitchFamily="18" charset="0"/>
              </a:rPr>
            </a:br>
            <a:endParaRPr lang="en-IN" dirty="0">
              <a:solidFill>
                <a:srgbClr val="BA0693"/>
              </a:solidFill>
            </a:endParaRPr>
          </a:p>
        </p:txBody>
      </p:sp>
      <p:sp>
        <p:nvSpPr>
          <p:cNvPr id="3" name="Content Placeholder 2">
            <a:extLst>
              <a:ext uri="{FF2B5EF4-FFF2-40B4-BE49-F238E27FC236}">
                <a16:creationId xmlns:a16="http://schemas.microsoft.com/office/drawing/2014/main" id="{F967B22B-B405-4253-B89C-CB52196498B5}"/>
              </a:ext>
            </a:extLst>
          </p:cNvPr>
          <p:cNvSpPr>
            <a:spLocks noGrp="1"/>
          </p:cNvSpPr>
          <p:nvPr>
            <p:ph idx="1"/>
          </p:nvPr>
        </p:nvSpPr>
        <p:spPr>
          <a:xfrm>
            <a:off x="771946" y="1340768"/>
            <a:ext cx="8206680" cy="3124200"/>
          </a:xfrm>
        </p:spPr>
        <p:txBody>
          <a:bodyPr/>
          <a:lstStyle/>
          <a:p>
            <a:r>
              <a:rPr lang="en-US" dirty="0">
                <a:latin typeface="Times New Roman" panose="02020603050405020304" pitchFamily="18" charset="0"/>
                <a:cs typeface="Times New Roman" panose="02020603050405020304" pitchFamily="18" charset="0"/>
              </a:rPr>
              <a:t>Wave velocity of a matter-wave is given in terms of group velocity as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B18A87-CFF6-46F8-BA56-EBEE363C49EE}"/>
              </a:ext>
            </a:extLst>
          </p:cNvPr>
          <p:cNvPicPr>
            <a:picLocks noChangeAspect="1" noChangeArrowheads="1"/>
          </p:cNvPicPr>
          <p:nvPr/>
        </p:nvPicPr>
        <p:blipFill>
          <a:blip r:embed="rId2"/>
          <a:srcRect/>
          <a:stretch>
            <a:fillRect/>
          </a:stretch>
        </p:blipFill>
        <p:spPr bwMode="auto">
          <a:xfrm>
            <a:off x="3207598" y="2111009"/>
            <a:ext cx="1666014" cy="704852"/>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929E81CB-1A99-4228-A92A-03B9C1893888}"/>
              </a:ext>
            </a:extLst>
          </p:cNvPr>
          <p:cNvPicPr>
            <a:picLocks noChangeAspect="1"/>
          </p:cNvPicPr>
          <p:nvPr/>
        </p:nvPicPr>
        <p:blipFill>
          <a:blip r:embed="rId3"/>
          <a:stretch>
            <a:fillRect/>
          </a:stretch>
        </p:blipFill>
        <p:spPr>
          <a:xfrm>
            <a:off x="1013519" y="3233451"/>
            <a:ext cx="3684602" cy="2965385"/>
          </a:xfrm>
          <a:prstGeom prst="rect">
            <a:avLst/>
          </a:prstGeom>
        </p:spPr>
      </p:pic>
      <p:sp>
        <p:nvSpPr>
          <p:cNvPr id="7" name="Rectangle 6">
            <a:extLst>
              <a:ext uri="{FF2B5EF4-FFF2-40B4-BE49-F238E27FC236}">
                <a16:creationId xmlns:a16="http://schemas.microsoft.com/office/drawing/2014/main" id="{98BA853E-B08A-4BA2-BBFE-1E51258B8E84}"/>
              </a:ext>
            </a:extLst>
          </p:cNvPr>
          <p:cNvSpPr/>
          <p:nvPr/>
        </p:nvSpPr>
        <p:spPr>
          <a:xfrm>
            <a:off x="5173352" y="3438870"/>
            <a:ext cx="3770829" cy="2554545"/>
          </a:xfrm>
          <a:prstGeom prst="rect">
            <a:avLst/>
          </a:prstGeom>
        </p:spPr>
        <p:txBody>
          <a:bodyPr wrap="square">
            <a:spAutoFit/>
          </a:bodyPr>
          <a:lstStyle/>
          <a:p>
            <a:pPr algn="just"/>
            <a:r>
              <a:rPr lang="en-US" sz="2000" b="0" dirty="0"/>
              <a:t>Since a particle cannot travel with the velocity more than the velocity of light, thus, w will be greater than the velocity of light. The satisfactory explanation of such unexpected result can be explained with the help of wave velocity and group velocity.</a:t>
            </a:r>
            <a:endParaRPr lang="en-IN" sz="2000" b="0" dirty="0"/>
          </a:p>
        </p:txBody>
      </p:sp>
    </p:spTree>
    <p:extLst>
      <p:ext uri="{BB962C8B-B14F-4D97-AF65-F5344CB8AC3E}">
        <p14:creationId xmlns:p14="http://schemas.microsoft.com/office/powerpoint/2010/main" val="214129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B38D-3400-4277-9FA5-6E25EFC3E4EA}"/>
              </a:ext>
            </a:extLst>
          </p:cNvPr>
          <p:cNvSpPr>
            <a:spLocks noGrp="1"/>
          </p:cNvSpPr>
          <p:nvPr>
            <p:ph type="title"/>
          </p:nvPr>
        </p:nvSpPr>
        <p:spPr/>
        <p:txBody>
          <a:bodyPr/>
          <a:lstStyle/>
          <a:p>
            <a:pPr algn="ctr"/>
            <a:r>
              <a:rPr lang="en-IN" dirty="0">
                <a:latin typeface="Times New Roman" pitchFamily="18" charset="0"/>
                <a:cs typeface="Times New Roman" pitchFamily="18" charset="0"/>
              </a:rPr>
              <a:t>PROPERTIES OF MATTER-WAVES</a:t>
            </a:r>
            <a:endParaRPr lang="en-IN" dirty="0"/>
          </a:p>
        </p:txBody>
      </p:sp>
      <p:sp>
        <p:nvSpPr>
          <p:cNvPr id="3" name="Content Placeholder 2">
            <a:extLst>
              <a:ext uri="{FF2B5EF4-FFF2-40B4-BE49-F238E27FC236}">
                <a16:creationId xmlns:a16="http://schemas.microsoft.com/office/drawing/2014/main" id="{241437A5-6594-4CC8-805D-823E15AA465F}"/>
              </a:ext>
            </a:extLst>
          </p:cNvPr>
          <p:cNvSpPr>
            <a:spLocks noGrp="1"/>
          </p:cNvSpPr>
          <p:nvPr>
            <p:ph idx="1"/>
          </p:nvPr>
        </p:nvSpPr>
        <p:spPr>
          <a:xfrm>
            <a:off x="685800" y="2362200"/>
            <a:ext cx="7918648" cy="3124200"/>
          </a:xfrm>
        </p:spPr>
        <p:txBody>
          <a:bodyPr/>
          <a:lstStyle/>
          <a:p>
            <a:pPr lvl="0" algn="just">
              <a:spcBef>
                <a:spcPct val="0"/>
              </a:spcBef>
              <a:buFont typeface="Wingdings" panose="05000000000000000000" pitchFamily="2" charset="2"/>
              <a:buChar char="Ø"/>
            </a:pPr>
            <a:r>
              <a:rPr lang="en-US" kern="1200" dirty="0">
                <a:solidFill>
                  <a:prstClr val="black"/>
                </a:solidFill>
                <a:latin typeface="Times New Roman" pitchFamily="18" charset="0"/>
                <a:cs typeface="Times New Roman" pitchFamily="18" charset="0"/>
              </a:rPr>
              <a:t>where u </a:t>
            </a:r>
            <a:r>
              <a:rPr lang="en-US" kern="1200" baseline="-25000" dirty="0">
                <a:solidFill>
                  <a:prstClr val="black"/>
                </a:solidFill>
                <a:latin typeface="Times New Roman" pitchFamily="18" charset="0"/>
                <a:cs typeface="Times New Roman" pitchFamily="18" charset="0"/>
              </a:rPr>
              <a:t>group </a:t>
            </a:r>
            <a:r>
              <a:rPr lang="en-US" kern="1200" dirty="0">
                <a:solidFill>
                  <a:prstClr val="black"/>
                </a:solidFill>
                <a:latin typeface="Times New Roman" pitchFamily="18" charset="0"/>
                <a:cs typeface="Times New Roman" pitchFamily="18" charset="0"/>
              </a:rPr>
              <a:t> is equal to the particle velocity (see Section 22.15). Since a particle cannot travel with the velocity more than the velocity of light, the velocity of matter-wave will be greater than </a:t>
            </a:r>
            <a:r>
              <a:rPr lang="en-US" kern="1200">
                <a:solidFill>
                  <a:prstClr val="black"/>
                </a:solidFill>
                <a:latin typeface="Times New Roman" pitchFamily="18" charset="0"/>
                <a:cs typeface="Times New Roman" pitchFamily="18" charset="0"/>
              </a:rPr>
              <a:t>c.</a:t>
            </a:r>
          </a:p>
          <a:p>
            <a:pPr marL="0" lvl="0" indent="0" algn="just">
              <a:spcBef>
                <a:spcPct val="0"/>
              </a:spcBef>
              <a:buNone/>
            </a:pPr>
            <a:endParaRPr lang="en-US" kern="1200" dirty="0">
              <a:solidFill>
                <a:prstClr val="black"/>
              </a:solidFill>
              <a:latin typeface="Times New Roman" pitchFamily="18" charset="0"/>
              <a:cs typeface="Times New Roman" pitchFamily="18" charset="0"/>
            </a:endParaRPr>
          </a:p>
          <a:p>
            <a:pPr lvl="0" algn="just">
              <a:spcBef>
                <a:spcPct val="0"/>
              </a:spcBef>
              <a:buFont typeface="Wingdings" panose="05000000000000000000" pitchFamily="2" charset="2"/>
              <a:buChar char="Ø"/>
            </a:pPr>
            <a:endParaRPr lang="en-US" kern="1200" dirty="0">
              <a:solidFill>
                <a:prstClr val="black"/>
              </a:solidFill>
              <a:latin typeface="Times New Roman" pitchFamily="18" charset="0"/>
              <a:cs typeface="Times New Roman" pitchFamily="18" charset="0"/>
            </a:endParaRPr>
          </a:p>
          <a:p>
            <a:pPr lvl="0" algn="just">
              <a:spcBef>
                <a:spcPct val="0"/>
              </a:spcBef>
              <a:buFont typeface="Wingdings" panose="05000000000000000000" pitchFamily="2" charset="2"/>
              <a:buChar char="Ø"/>
            </a:pPr>
            <a:r>
              <a:rPr lang="en-US" kern="1200" dirty="0">
                <a:solidFill>
                  <a:prstClr val="black"/>
                </a:solidFill>
                <a:latin typeface="Times New Roman" pitchFamily="18" charset="0"/>
                <a:cs typeface="Times New Roman" pitchFamily="18" charset="0"/>
              </a:rPr>
              <a:t>Wave–particle duality (wave nature of matter) introduces the concept of uncertainty. This concept  suggests that if the particle nature of matter becomes certain, the wave nature will be uncertain and vice versa.</a:t>
            </a:r>
          </a:p>
          <a:p>
            <a:endParaRPr lang="en-IN" dirty="0"/>
          </a:p>
        </p:txBody>
      </p:sp>
    </p:spTree>
    <p:extLst>
      <p:ext uri="{BB962C8B-B14F-4D97-AF65-F5344CB8AC3E}">
        <p14:creationId xmlns:p14="http://schemas.microsoft.com/office/powerpoint/2010/main" val="220187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9B2B-AAB1-4130-90E1-753D97312B1D}"/>
              </a:ext>
            </a:extLst>
          </p:cNvPr>
          <p:cNvSpPr>
            <a:spLocks noGrp="1"/>
          </p:cNvSpPr>
          <p:nvPr>
            <p:ph type="title"/>
          </p:nvPr>
        </p:nvSpPr>
        <p:spPr>
          <a:xfrm>
            <a:off x="1043608" y="404664"/>
            <a:ext cx="7848600" cy="576064"/>
          </a:xfrm>
        </p:spPr>
        <p:txBody>
          <a:bodyPr/>
          <a:lstStyle/>
          <a:p>
            <a:pPr algn="ctr"/>
            <a:r>
              <a:rPr lang="en-IN" sz="3100" kern="1200" dirty="0">
                <a:solidFill>
                  <a:prstClr val="white"/>
                </a:solidFill>
                <a:latin typeface="Algerian" pitchFamily="82" charset="0"/>
                <a:ea typeface="+mn-ea"/>
                <a:cs typeface="+mn-cs"/>
              </a:rPr>
              <a:t>de </a:t>
            </a:r>
            <a:r>
              <a:rPr lang="en-IN" dirty="0">
                <a:latin typeface="Times New Roman" pitchFamily="18" charset="0"/>
                <a:cs typeface="Times New Roman" pitchFamily="18" charset="0"/>
              </a:rPr>
              <a:t>WAVE VELOCITY OR PHASE VELOCITY</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8B7917A-DDA5-44C6-8C33-81E2E28D5065}"/>
              </a:ext>
            </a:extLst>
          </p:cNvPr>
          <p:cNvSpPr/>
          <p:nvPr/>
        </p:nvSpPr>
        <p:spPr>
          <a:xfrm>
            <a:off x="467544" y="1334118"/>
            <a:ext cx="8568680" cy="1200329"/>
          </a:xfrm>
          <a:prstGeom prst="rect">
            <a:avLst/>
          </a:prstGeom>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defRPr/>
            </a:pPr>
            <a:r>
              <a:rPr kumimoji="0" lang="en-IN" sz="2400" b="0" i="0" u="none" strike="noStrike" kern="1200" cap="none" spc="0" normalizeH="0" baseline="0" noProof="0" dirty="0">
                <a:ln>
                  <a:noFill/>
                </a:ln>
                <a:solidFill>
                  <a:srgbClr val="002060"/>
                </a:solidFill>
                <a:effectLst/>
                <a:uLnTx/>
                <a:uFillTx/>
                <a:latin typeface="Times New Roman" pitchFamily="18" charset="0"/>
                <a:ea typeface="MS PGothic" pitchFamily="34" charset="-128"/>
                <a:cs typeface="Times New Roman" pitchFamily="18" charset="0"/>
              </a:rPr>
              <a:t>The velocity of advancement of a monochromatic wave (i.e., a wave of single frequency and wavelength) in a medium is known as </a:t>
            </a:r>
            <a:r>
              <a:rPr kumimoji="0" lang="en-IN" sz="2400" b="0" i="1" u="none" strike="noStrike" kern="1200" cap="none" spc="0" normalizeH="0" baseline="0" noProof="0" dirty="0">
                <a:ln>
                  <a:noFill/>
                </a:ln>
                <a:solidFill>
                  <a:srgbClr val="002060"/>
                </a:solidFill>
                <a:effectLst/>
                <a:uLnTx/>
                <a:uFillTx/>
                <a:latin typeface="Times New Roman" pitchFamily="18" charset="0"/>
                <a:ea typeface="MS PGothic" pitchFamily="34" charset="-128"/>
                <a:cs typeface="Times New Roman" pitchFamily="18" charset="0"/>
              </a:rPr>
              <a:t>wave velocity, or phase velocity.</a:t>
            </a:r>
            <a:endParaRPr kumimoji="0" lang="en-IN" sz="2400" b="0" i="0" u="none" strike="noStrike" kern="1200" cap="none" spc="0" normalizeH="0" baseline="0" noProof="0" dirty="0">
              <a:ln>
                <a:noFill/>
              </a:ln>
              <a:solidFill>
                <a:srgbClr val="002060"/>
              </a:solidFill>
              <a:effectLst/>
              <a:uLnTx/>
              <a:uFillTx/>
              <a:latin typeface="Times New Roman" pitchFamily="18" charset="0"/>
              <a:ea typeface="MS PGothic" pitchFamily="34" charset="-128"/>
              <a:cs typeface="Times New Roman" pitchFamily="18" charset="0"/>
            </a:endParaRPr>
          </a:p>
        </p:txBody>
      </p:sp>
      <p:pic>
        <p:nvPicPr>
          <p:cNvPr id="6" name="Picture 2">
            <a:extLst>
              <a:ext uri="{FF2B5EF4-FFF2-40B4-BE49-F238E27FC236}">
                <a16:creationId xmlns:a16="http://schemas.microsoft.com/office/drawing/2014/main" id="{3E73F7FE-6EB2-412B-8061-677BC0CC2526}"/>
              </a:ext>
            </a:extLst>
          </p:cNvPr>
          <p:cNvPicPr>
            <a:picLocks noChangeAspect="1" noChangeArrowheads="1"/>
          </p:cNvPicPr>
          <p:nvPr/>
        </p:nvPicPr>
        <p:blipFill>
          <a:blip r:embed="rId2"/>
          <a:srcRect/>
          <a:stretch>
            <a:fillRect/>
          </a:stretch>
        </p:blipFill>
        <p:spPr bwMode="auto">
          <a:xfrm>
            <a:off x="3347864" y="2887838"/>
            <a:ext cx="1753750" cy="1008406"/>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id="{53C68F61-B982-4E5D-BF23-50D3E67EEE45}"/>
              </a:ext>
            </a:extLst>
          </p:cNvPr>
          <p:cNvSpPr/>
          <p:nvPr/>
        </p:nvSpPr>
        <p:spPr>
          <a:xfrm>
            <a:off x="611560" y="4509120"/>
            <a:ext cx="8136904" cy="1200329"/>
          </a:xfrm>
          <a:prstGeom prst="rect">
            <a:avLst/>
          </a:prstGeom>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srgbClr val="002060"/>
                </a:solidFill>
                <a:effectLst/>
                <a:uLnTx/>
                <a:uFillTx/>
                <a:latin typeface="Times New Roman" pitchFamily="18" charset="0"/>
                <a:ea typeface="MS PGothic" pitchFamily="34" charset="-128"/>
                <a:cs typeface="Times New Roman" pitchFamily="18" charset="0"/>
              </a:rPr>
              <a:t>The velocity of propagation of planes of constant phase through a medium is known as </a:t>
            </a:r>
            <a:r>
              <a:rPr kumimoji="0" lang="en-IN" sz="2400" b="0" i="1" u="none" strike="noStrike" kern="1200" cap="none" spc="0" normalizeH="0" baseline="0" noProof="0" dirty="0">
                <a:ln>
                  <a:noFill/>
                </a:ln>
                <a:solidFill>
                  <a:srgbClr val="002060"/>
                </a:solidFill>
                <a:effectLst/>
                <a:uLnTx/>
                <a:uFillTx/>
                <a:latin typeface="Times New Roman" pitchFamily="18" charset="0"/>
                <a:ea typeface="MS PGothic" pitchFamily="34" charset="-128"/>
                <a:cs typeface="Times New Roman" pitchFamily="18" charset="0"/>
              </a:rPr>
              <a:t>wave velocity, or phase velocity.</a:t>
            </a:r>
            <a:endParaRPr kumimoji="0" lang="en-IN" sz="2400" b="0" i="0" u="none" strike="noStrike" kern="1200" cap="none" spc="0" normalizeH="0" baseline="0" noProof="0" dirty="0">
              <a:ln>
                <a:noFill/>
              </a:ln>
              <a:solidFill>
                <a:srgbClr val="002060"/>
              </a:solidFill>
              <a:effectLst/>
              <a:uLnTx/>
              <a:uFillTx/>
              <a:latin typeface="Times New Roman" pitchFamily="18" charset="0"/>
              <a:ea typeface="MS PGothic" pitchFamily="34" charset="-128"/>
              <a:cs typeface="Times New Roman" pitchFamily="18" charset="0"/>
            </a:endParaRPr>
          </a:p>
        </p:txBody>
      </p:sp>
    </p:spTree>
    <p:extLst>
      <p:ext uri="{BB962C8B-B14F-4D97-AF65-F5344CB8AC3E}">
        <p14:creationId xmlns:p14="http://schemas.microsoft.com/office/powerpoint/2010/main" val="4170444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3D93-629A-4B33-91AB-4EABCCB02003}"/>
              </a:ext>
            </a:extLst>
          </p:cNvPr>
          <p:cNvSpPr>
            <a:spLocks noGrp="1"/>
          </p:cNvSpPr>
          <p:nvPr>
            <p:ph type="title"/>
          </p:nvPr>
        </p:nvSpPr>
        <p:spPr>
          <a:xfrm>
            <a:off x="1187624" y="404664"/>
            <a:ext cx="7848600" cy="685800"/>
          </a:xfrm>
        </p:spPr>
        <p:txBody>
          <a:bodyPr/>
          <a:lstStyle/>
          <a:p>
            <a:pPr algn="ctr"/>
            <a:r>
              <a:rPr lang="en-IN" sz="2400" dirty="0">
                <a:latin typeface="Times New Roman" pitchFamily="18" charset="0"/>
                <a:cs typeface="Times New Roman" pitchFamily="18" charset="0"/>
              </a:rPr>
              <a:t>NEED FOR WAVE PACKET REPRESENTATION</a:t>
            </a:r>
            <a:endParaRPr lang="en-IN" sz="2400" dirty="0"/>
          </a:p>
        </p:txBody>
      </p:sp>
      <p:sp>
        <p:nvSpPr>
          <p:cNvPr id="5" name="Rectangle 4">
            <a:extLst>
              <a:ext uri="{FF2B5EF4-FFF2-40B4-BE49-F238E27FC236}">
                <a16:creationId xmlns:a16="http://schemas.microsoft.com/office/drawing/2014/main" id="{00F5EE16-7E7B-4655-B0A1-11071D9EBD3F}"/>
              </a:ext>
            </a:extLst>
          </p:cNvPr>
          <p:cNvSpPr/>
          <p:nvPr/>
        </p:nvSpPr>
        <p:spPr>
          <a:xfrm>
            <a:off x="683568" y="1690062"/>
            <a:ext cx="8143932" cy="34778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defRPr/>
            </a:pPr>
            <a:r>
              <a:rPr kumimoji="0" lang="en-IN"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For the material particle (including electron and proton), </a:t>
            </a:r>
            <a:r>
              <a:rPr kumimoji="0" lang="en-IN" sz="22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u is always less than c. </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IN" sz="22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defRPr/>
            </a:pPr>
            <a:r>
              <a:rPr kumimoji="0" lang="en-IN" sz="22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It means  that, according to v=c</a:t>
            </a:r>
            <a:r>
              <a:rPr kumimoji="0" lang="en-IN" sz="2200" b="0" i="1" u="none" strike="noStrike" kern="1200" cap="none" spc="0" normalizeH="0" baseline="30000" noProof="0" dirty="0">
                <a:ln>
                  <a:noFill/>
                </a:ln>
                <a:solidFill>
                  <a:prstClr val="black"/>
                </a:solidFill>
                <a:effectLst/>
                <a:uLnTx/>
                <a:uFillTx/>
                <a:latin typeface="Times New Roman" pitchFamily="18" charset="0"/>
                <a:ea typeface="+mn-ea"/>
                <a:cs typeface="Times New Roman" pitchFamily="18" charset="0"/>
              </a:rPr>
              <a:t>2</a:t>
            </a:r>
            <a:r>
              <a:rPr kumimoji="0" lang="en-IN" sz="22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/u, the phase velocity of the wave associated with the material particle is always greater than c.</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IN" sz="22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defRPr/>
            </a:pPr>
            <a:r>
              <a:rPr kumimoji="0" lang="en-IN" sz="22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Now, it can be concluded that the particle and its corresponding de Broglie wave cannot travel together.</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defRPr/>
            </a:pPr>
            <a:endParaRPr kumimoji="0" lang="en-IN" sz="22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defRPr/>
            </a:pPr>
            <a:r>
              <a:rPr kumimoji="0" lang="en-IN" sz="2200" b="0" i="1"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Hence, the particle should be left behind to its de Broglie wave. </a:t>
            </a:r>
            <a:endParaRPr kumimoji="0" lang="en-IN"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619068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3D93-629A-4B33-91AB-4EABCCB02003}"/>
              </a:ext>
            </a:extLst>
          </p:cNvPr>
          <p:cNvSpPr>
            <a:spLocks noGrp="1"/>
          </p:cNvSpPr>
          <p:nvPr>
            <p:ph type="title"/>
          </p:nvPr>
        </p:nvSpPr>
        <p:spPr>
          <a:xfrm>
            <a:off x="1187624" y="404664"/>
            <a:ext cx="7848600" cy="685800"/>
          </a:xfrm>
        </p:spPr>
        <p:txBody>
          <a:bodyPr/>
          <a:lstStyle/>
          <a:p>
            <a:pPr algn="ctr"/>
            <a:r>
              <a:rPr lang="en-IN" sz="2400" dirty="0">
                <a:latin typeface="Times New Roman" pitchFamily="18" charset="0"/>
                <a:cs typeface="Times New Roman" pitchFamily="18" charset="0"/>
              </a:rPr>
              <a:t>NEED FOR WAVE PACKET REPRESENTATION</a:t>
            </a:r>
            <a:endParaRPr lang="en-IN" sz="2400" dirty="0"/>
          </a:p>
        </p:txBody>
      </p:sp>
      <p:pic>
        <p:nvPicPr>
          <p:cNvPr id="4" name="Picture 2">
            <a:extLst>
              <a:ext uri="{FF2B5EF4-FFF2-40B4-BE49-F238E27FC236}">
                <a16:creationId xmlns:a16="http://schemas.microsoft.com/office/drawing/2014/main" id="{F77DB1DE-722F-408A-A0E3-A794F161F77E}"/>
              </a:ext>
            </a:extLst>
          </p:cNvPr>
          <p:cNvPicPr>
            <a:picLocks noChangeAspect="1" noChangeArrowheads="1"/>
          </p:cNvPicPr>
          <p:nvPr/>
        </p:nvPicPr>
        <p:blipFill>
          <a:blip r:embed="rId2"/>
          <a:srcRect/>
          <a:stretch>
            <a:fillRect/>
          </a:stretch>
        </p:blipFill>
        <p:spPr bwMode="auto">
          <a:xfrm>
            <a:off x="899592" y="1628800"/>
            <a:ext cx="7858148" cy="2103700"/>
          </a:xfrm>
          <a:prstGeom prst="rect">
            <a:avLst/>
          </a:prstGeom>
          <a:noFill/>
          <a:ln w="9525">
            <a:noFill/>
            <a:miter lim="800000"/>
            <a:headEnd/>
            <a:tailEnd/>
          </a:ln>
          <a:effectLst/>
        </p:spPr>
      </p:pic>
      <p:pic>
        <p:nvPicPr>
          <p:cNvPr id="6" name="Picture 3">
            <a:extLst>
              <a:ext uri="{FF2B5EF4-FFF2-40B4-BE49-F238E27FC236}">
                <a16:creationId xmlns:a16="http://schemas.microsoft.com/office/drawing/2014/main" id="{80D9A5CB-B02B-4D10-ABC2-3DA7033614CE}"/>
              </a:ext>
            </a:extLst>
          </p:cNvPr>
          <p:cNvPicPr>
            <a:picLocks noChangeAspect="1" noChangeArrowheads="1"/>
          </p:cNvPicPr>
          <p:nvPr/>
        </p:nvPicPr>
        <p:blipFill>
          <a:blip r:embed="rId3"/>
          <a:srcRect/>
          <a:stretch>
            <a:fillRect/>
          </a:stretch>
        </p:blipFill>
        <p:spPr bwMode="auto">
          <a:xfrm>
            <a:off x="430376" y="4653136"/>
            <a:ext cx="8705145" cy="700658"/>
          </a:xfrm>
          <a:prstGeom prst="rect">
            <a:avLst/>
          </a:prstGeom>
          <a:noFill/>
          <a:ln w="9525">
            <a:noFill/>
            <a:miter lim="800000"/>
            <a:headEnd/>
            <a:tailEnd/>
          </a:ln>
          <a:effectLst/>
        </p:spPr>
      </p:pic>
    </p:spTree>
    <p:extLst>
      <p:ext uri="{BB962C8B-B14F-4D97-AF65-F5344CB8AC3E}">
        <p14:creationId xmlns:p14="http://schemas.microsoft.com/office/powerpoint/2010/main" val="2181069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8451-87C8-4BDC-89B1-A7BB8FD46E1A}"/>
              </a:ext>
            </a:extLst>
          </p:cNvPr>
          <p:cNvSpPr>
            <a:spLocks noGrp="1"/>
          </p:cNvSpPr>
          <p:nvPr>
            <p:ph type="title"/>
          </p:nvPr>
        </p:nvSpPr>
        <p:spPr>
          <a:xfrm>
            <a:off x="1115616" y="434740"/>
            <a:ext cx="7848600" cy="685800"/>
          </a:xfrm>
        </p:spPr>
        <p:txBody>
          <a:bodyPr/>
          <a:lstStyle/>
          <a:p>
            <a:pPr algn="ctr"/>
            <a:r>
              <a:rPr lang="en-IN" sz="2400" dirty="0">
                <a:latin typeface="Times New Roman" pitchFamily="18" charset="0"/>
                <a:cs typeface="Times New Roman" pitchFamily="18" charset="0"/>
              </a:rPr>
              <a:t>NEED FOR WAVE PACKET REPRESENTATION</a:t>
            </a:r>
            <a:endParaRPr lang="en-IN" dirty="0"/>
          </a:p>
        </p:txBody>
      </p:sp>
      <p:sp>
        <p:nvSpPr>
          <p:cNvPr id="4" name="Rectangle 3">
            <a:extLst>
              <a:ext uri="{FF2B5EF4-FFF2-40B4-BE49-F238E27FC236}">
                <a16:creationId xmlns:a16="http://schemas.microsoft.com/office/drawing/2014/main" id="{32B376DB-F84F-45D2-ADE1-3056FE55FD54}"/>
              </a:ext>
            </a:extLst>
          </p:cNvPr>
          <p:cNvSpPr/>
          <p:nvPr/>
        </p:nvSpPr>
        <p:spPr>
          <a:xfrm>
            <a:off x="539552" y="1268760"/>
            <a:ext cx="5760640" cy="483209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From the earlier discussion, it seems that the particle will not be able to keep pace with the associated de Broglie wave. </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However, it is not so. In order to explain the conflicting idea of velocity relationship between material particle and its de Broglie wave, Schrödinger himself introduced the idea of wave packet.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According to the idea of wave packet, a moving material particle is equivalent to a wave packet (number of waves) instead of a single wave.</a:t>
            </a:r>
          </a:p>
        </p:txBody>
      </p:sp>
      <p:pic>
        <p:nvPicPr>
          <p:cNvPr id="5" name="Picture 2" descr="C:\Documents and Settings\b k pandey\Desktop\images.jpg">
            <a:extLst>
              <a:ext uri="{FF2B5EF4-FFF2-40B4-BE49-F238E27FC236}">
                <a16:creationId xmlns:a16="http://schemas.microsoft.com/office/drawing/2014/main" id="{F4553438-EC00-4BAD-975D-057F39BD2975}"/>
              </a:ext>
            </a:extLst>
          </p:cNvPr>
          <p:cNvPicPr>
            <a:picLocks noChangeAspect="1" noChangeArrowheads="1"/>
          </p:cNvPicPr>
          <p:nvPr/>
        </p:nvPicPr>
        <p:blipFill>
          <a:blip r:embed="rId2"/>
          <a:srcRect/>
          <a:stretch>
            <a:fillRect/>
          </a:stretch>
        </p:blipFill>
        <p:spPr bwMode="auto">
          <a:xfrm>
            <a:off x="6588224" y="1412776"/>
            <a:ext cx="2520280" cy="4235984"/>
          </a:xfrm>
          <a:prstGeom prst="rect">
            <a:avLst/>
          </a:prstGeom>
          <a:noFill/>
        </p:spPr>
      </p:pic>
    </p:spTree>
    <p:extLst>
      <p:ext uri="{BB962C8B-B14F-4D97-AF65-F5344CB8AC3E}">
        <p14:creationId xmlns:p14="http://schemas.microsoft.com/office/powerpoint/2010/main" val="1120503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E1EBF-BF08-4694-895B-978A6BD52D2B}"/>
              </a:ext>
            </a:extLst>
          </p:cNvPr>
          <p:cNvSpPr>
            <a:spLocks noGrp="1"/>
          </p:cNvSpPr>
          <p:nvPr>
            <p:ph type="title"/>
          </p:nvPr>
        </p:nvSpPr>
        <p:spPr>
          <a:xfrm>
            <a:off x="1068610" y="404664"/>
            <a:ext cx="7848600" cy="576064"/>
          </a:xfrm>
        </p:spPr>
        <p:txBody>
          <a:bodyPr/>
          <a:lstStyle/>
          <a:p>
            <a:pPr algn="ctr"/>
            <a:r>
              <a:rPr lang="en-IN" dirty="0">
                <a:latin typeface="Times New Roman" panose="02020603050405020304" pitchFamily="18" charset="0"/>
                <a:cs typeface="Times New Roman" panose="02020603050405020304" pitchFamily="18" charset="0"/>
              </a:rPr>
              <a:t>Wave Packet </a:t>
            </a:r>
          </a:p>
        </p:txBody>
      </p:sp>
      <p:sp>
        <p:nvSpPr>
          <p:cNvPr id="4" name="Rectangle 3">
            <a:extLst>
              <a:ext uri="{FF2B5EF4-FFF2-40B4-BE49-F238E27FC236}">
                <a16:creationId xmlns:a16="http://schemas.microsoft.com/office/drawing/2014/main" id="{A741C0EA-1828-40D0-B558-AD1C1461560F}"/>
              </a:ext>
            </a:extLst>
          </p:cNvPr>
          <p:cNvSpPr/>
          <p:nvPr/>
        </p:nvSpPr>
        <p:spPr>
          <a:xfrm>
            <a:off x="367043" y="1169428"/>
            <a:ext cx="8572528" cy="246221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IN" sz="2200" b="0"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A </a:t>
            </a:r>
            <a:r>
              <a:rPr kumimoji="0" lang="en-IN" sz="2200" b="0" i="1"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wave packet is the resultant of a group of waves, slightly differing in velocity and wavelength, with such phase and amplitude that they interfere constructively over a small region of space where the particle can be located.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IN" sz="2200" b="0" i="1"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IN" sz="2200" b="0" i="1"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rPr>
              <a:t>Outside this space, they interfere destructively so that the amplitude reduces to zero. </a:t>
            </a:r>
            <a:endParaRPr kumimoji="0" lang="en-IN" sz="2200" b="0" i="0" u="none" strike="noStrike" kern="1200" cap="none" spc="0" normalizeH="0" baseline="0" noProof="0" dirty="0">
              <a:ln>
                <a:noFill/>
              </a:ln>
              <a:solidFill>
                <a:srgbClr val="002060"/>
              </a:solidFill>
              <a:effectLst/>
              <a:uLnTx/>
              <a:uFillTx/>
              <a:latin typeface="Times New Roman" pitchFamily="18" charset="0"/>
              <a:ea typeface="+mn-ea"/>
              <a:cs typeface="Times New Roman" pitchFamily="18" charset="0"/>
            </a:endParaRPr>
          </a:p>
        </p:txBody>
      </p:sp>
      <p:pic>
        <p:nvPicPr>
          <p:cNvPr id="5" name="Picture 2">
            <a:extLst>
              <a:ext uri="{FF2B5EF4-FFF2-40B4-BE49-F238E27FC236}">
                <a16:creationId xmlns:a16="http://schemas.microsoft.com/office/drawing/2014/main" id="{30CE46C7-A6B4-4BD4-AC22-EE90C35442D9}"/>
              </a:ext>
            </a:extLst>
          </p:cNvPr>
          <p:cNvPicPr>
            <a:picLocks noChangeAspect="1" noChangeArrowheads="1"/>
          </p:cNvPicPr>
          <p:nvPr/>
        </p:nvPicPr>
        <p:blipFill>
          <a:blip r:embed="rId2"/>
          <a:srcRect/>
          <a:stretch>
            <a:fillRect/>
          </a:stretch>
        </p:blipFill>
        <p:spPr bwMode="auto">
          <a:xfrm>
            <a:off x="347339" y="3795167"/>
            <a:ext cx="3471800" cy="2504873"/>
          </a:xfrm>
          <a:prstGeom prst="rect">
            <a:avLst/>
          </a:prstGeom>
          <a:ln>
            <a:headEnd/>
            <a:tailEnd/>
          </a:ln>
        </p:spPr>
        <p:style>
          <a:lnRef idx="1">
            <a:schemeClr val="accent1"/>
          </a:lnRef>
          <a:fillRef idx="2">
            <a:schemeClr val="accent1"/>
          </a:fillRef>
          <a:effectRef idx="1">
            <a:schemeClr val="accent1"/>
          </a:effectRef>
          <a:fontRef idx="minor">
            <a:schemeClr val="dk1"/>
          </a:fontRef>
        </p:style>
      </p:pic>
      <p:pic>
        <p:nvPicPr>
          <p:cNvPr id="6" name="Picture 2">
            <a:extLst>
              <a:ext uri="{FF2B5EF4-FFF2-40B4-BE49-F238E27FC236}">
                <a16:creationId xmlns:a16="http://schemas.microsoft.com/office/drawing/2014/main" id="{1DCACB88-DE42-4CC5-A20B-DCFE821CC9AC}"/>
              </a:ext>
            </a:extLst>
          </p:cNvPr>
          <p:cNvPicPr>
            <a:picLocks noChangeAspect="1" noChangeArrowheads="1"/>
          </p:cNvPicPr>
          <p:nvPr/>
        </p:nvPicPr>
        <p:blipFill>
          <a:blip r:embed="rId3"/>
          <a:srcRect/>
          <a:stretch>
            <a:fillRect/>
          </a:stretch>
        </p:blipFill>
        <p:spPr bwMode="auto">
          <a:xfrm>
            <a:off x="4427984" y="3665686"/>
            <a:ext cx="4138426" cy="2634354"/>
          </a:xfrm>
          <a:prstGeom prst="rect">
            <a:avLst/>
          </a:prstGeom>
          <a:noFill/>
          <a:ln w="9525">
            <a:noFill/>
            <a:miter lim="800000"/>
            <a:headEnd/>
            <a:tailEnd/>
          </a:ln>
          <a:effectLst/>
        </p:spPr>
      </p:pic>
    </p:spTree>
    <p:extLst>
      <p:ext uri="{BB962C8B-B14F-4D97-AF65-F5344CB8AC3E}">
        <p14:creationId xmlns:p14="http://schemas.microsoft.com/office/powerpoint/2010/main" val="305328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801C9E2-93BC-42CB-84BE-036206815FD9}"/>
              </a:ext>
            </a:extLst>
          </p:cNvPr>
          <p:cNvSpPr txBox="1">
            <a:spLocks/>
          </p:cNvSpPr>
          <p:nvPr/>
        </p:nvSpPr>
        <p:spPr>
          <a:xfrm>
            <a:off x="1043608" y="404664"/>
            <a:ext cx="8006920" cy="576064"/>
          </a:xfrm>
          <a:prstGeom prst="rect">
            <a:avLst/>
          </a:prstGeom>
        </p:spPr>
        <p:style>
          <a:lnRef idx="0">
            <a:schemeClr val="dk1"/>
          </a:lnRef>
          <a:fillRef idx="3">
            <a:schemeClr val="dk1"/>
          </a:fillRef>
          <a:effectRef idx="3">
            <a:schemeClr val="dk1"/>
          </a:effectRef>
          <a:fontRef idx="minor">
            <a:schemeClr val="lt1"/>
          </a:fontRef>
        </p:style>
        <p:txBody>
          <a:bodyPr/>
          <a:lstStyle>
            <a:lvl1pPr algn="l" rtl="0" eaLnBrk="0" fontAlgn="base" hangingPunct="0">
              <a:spcBef>
                <a:spcPct val="0"/>
              </a:spcBef>
              <a:spcAft>
                <a:spcPct val="0"/>
              </a:spcAft>
              <a:defRPr sz="2800" b="1">
                <a:solidFill>
                  <a:schemeClr val="lt1"/>
                </a:solidFill>
                <a:latin typeface="+mn-lt"/>
                <a:ea typeface="+mn-ea"/>
                <a:cs typeface="+mn-cs"/>
              </a:defRPr>
            </a:lvl1pPr>
            <a:lvl2pPr algn="l" rtl="0" eaLnBrk="0" fontAlgn="base" hangingPunct="0">
              <a:spcBef>
                <a:spcPct val="0"/>
              </a:spcBef>
              <a:spcAft>
                <a:spcPct val="0"/>
              </a:spcAft>
              <a:defRPr sz="2800" b="1">
                <a:solidFill>
                  <a:schemeClr val="lt1"/>
                </a:solidFill>
                <a:latin typeface="+mn-lt"/>
                <a:ea typeface="+mn-ea"/>
                <a:cs typeface="+mn-cs"/>
              </a:defRPr>
            </a:lvl2pPr>
            <a:lvl3pPr algn="l" rtl="0" eaLnBrk="0" fontAlgn="base" hangingPunct="0">
              <a:spcBef>
                <a:spcPct val="0"/>
              </a:spcBef>
              <a:spcAft>
                <a:spcPct val="0"/>
              </a:spcAft>
              <a:defRPr sz="2800" b="1">
                <a:solidFill>
                  <a:schemeClr val="lt1"/>
                </a:solidFill>
                <a:latin typeface="+mn-lt"/>
                <a:ea typeface="+mn-ea"/>
                <a:cs typeface="+mn-cs"/>
              </a:defRPr>
            </a:lvl3pPr>
            <a:lvl4pPr algn="l" rtl="0" eaLnBrk="0" fontAlgn="base" hangingPunct="0">
              <a:spcBef>
                <a:spcPct val="0"/>
              </a:spcBef>
              <a:spcAft>
                <a:spcPct val="0"/>
              </a:spcAft>
              <a:defRPr sz="2800" b="1">
                <a:solidFill>
                  <a:schemeClr val="lt1"/>
                </a:solidFill>
                <a:latin typeface="+mn-lt"/>
                <a:ea typeface="+mn-ea"/>
                <a:cs typeface="+mn-cs"/>
              </a:defRPr>
            </a:lvl4pPr>
            <a:lvl5pPr algn="l" rtl="0" eaLnBrk="0" fontAlgn="base" hangingPunct="0">
              <a:spcBef>
                <a:spcPct val="0"/>
              </a:spcBef>
              <a:spcAft>
                <a:spcPct val="0"/>
              </a:spcAft>
              <a:defRPr sz="2800" b="1">
                <a:solidFill>
                  <a:schemeClr val="lt1"/>
                </a:solidFill>
                <a:latin typeface="+mn-lt"/>
                <a:ea typeface="+mn-ea"/>
                <a:cs typeface="+mn-cs"/>
              </a:defRPr>
            </a:lvl5pPr>
            <a:lvl6pPr marL="457200" algn="l" rtl="0" eaLnBrk="0" fontAlgn="base" hangingPunct="0">
              <a:spcBef>
                <a:spcPct val="0"/>
              </a:spcBef>
              <a:spcAft>
                <a:spcPct val="0"/>
              </a:spcAft>
              <a:defRPr sz="2800" b="1">
                <a:solidFill>
                  <a:schemeClr val="lt1"/>
                </a:solidFill>
                <a:latin typeface="+mn-lt"/>
                <a:ea typeface="+mn-ea"/>
                <a:cs typeface="+mn-cs"/>
              </a:defRPr>
            </a:lvl6pPr>
            <a:lvl7pPr marL="914400" algn="l" rtl="0" eaLnBrk="0" fontAlgn="base" hangingPunct="0">
              <a:spcBef>
                <a:spcPct val="0"/>
              </a:spcBef>
              <a:spcAft>
                <a:spcPct val="0"/>
              </a:spcAft>
              <a:defRPr sz="2800" b="1">
                <a:solidFill>
                  <a:schemeClr val="lt1"/>
                </a:solidFill>
                <a:latin typeface="+mn-lt"/>
                <a:ea typeface="+mn-ea"/>
                <a:cs typeface="+mn-cs"/>
              </a:defRPr>
            </a:lvl7pPr>
            <a:lvl8pPr marL="1371600" algn="l" rtl="0" eaLnBrk="0" fontAlgn="base" hangingPunct="0">
              <a:spcBef>
                <a:spcPct val="0"/>
              </a:spcBef>
              <a:spcAft>
                <a:spcPct val="0"/>
              </a:spcAft>
              <a:defRPr sz="2800" b="1">
                <a:solidFill>
                  <a:schemeClr val="lt1"/>
                </a:solidFill>
                <a:latin typeface="+mn-lt"/>
                <a:ea typeface="+mn-ea"/>
                <a:cs typeface="+mn-cs"/>
              </a:defRPr>
            </a:lvl8pPr>
            <a:lvl9pPr marL="1828800" algn="l" rtl="0" eaLnBrk="0" fontAlgn="base" hangingPunct="0">
              <a:spcBef>
                <a:spcPct val="0"/>
              </a:spcBef>
              <a:spcAft>
                <a:spcPct val="0"/>
              </a:spcAft>
              <a:defRPr sz="2800" b="1">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N" sz="2800" b="1" i="0" u="none" strike="noStrike" kern="0" cap="none" spc="0" normalizeH="0" baseline="0" noProof="0" dirty="0">
                <a:ln>
                  <a:noFill/>
                </a:ln>
                <a:solidFill>
                  <a:srgbClr val="FF0000"/>
                </a:solidFill>
                <a:effectLst/>
                <a:uLnTx/>
                <a:uFillTx/>
                <a:latin typeface="Lucida Bright" pitchFamily="18" charset="0"/>
                <a:ea typeface="+mn-ea"/>
                <a:cs typeface="+mn-cs"/>
              </a:rPr>
              <a:t>GROUP VELOCITY</a:t>
            </a:r>
          </a:p>
        </p:txBody>
      </p:sp>
      <p:sp>
        <p:nvSpPr>
          <p:cNvPr id="9" name="Rectangle 8">
            <a:extLst>
              <a:ext uri="{FF2B5EF4-FFF2-40B4-BE49-F238E27FC236}">
                <a16:creationId xmlns:a16="http://schemas.microsoft.com/office/drawing/2014/main" id="{47B5A044-5FAB-4563-880D-7F143CF8BA2F}"/>
              </a:ext>
            </a:extLst>
          </p:cNvPr>
          <p:cNvSpPr/>
          <p:nvPr/>
        </p:nvSpPr>
        <p:spPr>
          <a:xfrm>
            <a:off x="611560" y="1394351"/>
            <a:ext cx="8409562" cy="193899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srgbClr val="002060"/>
                </a:solidFill>
                <a:effectLst/>
                <a:uLnTx/>
                <a:uFillTx/>
                <a:latin typeface="Times New Roman" pitchFamily="18" charset="0"/>
                <a:ea typeface="MS PGothic" pitchFamily="34" charset="-128"/>
                <a:cs typeface="Times New Roman" panose="02020603050405020304" pitchFamily="18" charset="0"/>
              </a:rPr>
              <a:t>The velocity with which a wave packet (or the group of waves) associated with the moving particle travels is called the </a:t>
            </a:r>
            <a:r>
              <a:rPr kumimoji="0" lang="en-IN" sz="2400" b="0" i="1" u="none" strike="noStrike" kern="0" cap="none" spc="0" normalizeH="0" baseline="0" noProof="0" dirty="0">
                <a:ln>
                  <a:noFill/>
                </a:ln>
                <a:solidFill>
                  <a:srgbClr val="002060"/>
                </a:solidFill>
                <a:effectLst/>
                <a:uLnTx/>
                <a:uFillTx/>
                <a:latin typeface="Times New Roman" pitchFamily="18" charset="0"/>
                <a:ea typeface="MS PGothic" pitchFamily="34" charset="-128"/>
                <a:cs typeface="Times New Roman" panose="02020603050405020304" pitchFamily="18" charset="0"/>
              </a:rPr>
              <a:t>group velocity, whereas the velocity with which the individual waves comprising the wave packet travel is referred to as wave velocity, or phase velocity. </a:t>
            </a:r>
            <a:endParaRPr kumimoji="0" lang="en-IN" sz="2400" b="0" i="0" u="none" strike="noStrike" kern="0" cap="none" spc="0" normalizeH="0" baseline="0" noProof="0" dirty="0">
              <a:ln>
                <a:noFill/>
              </a:ln>
              <a:solidFill>
                <a:srgbClr val="002060"/>
              </a:solidFill>
              <a:effectLst/>
              <a:uLnTx/>
              <a:uFillTx/>
              <a:latin typeface="Times New Roman" pitchFamily="18" charset="0"/>
              <a:ea typeface="MS PGothic" pitchFamily="34" charset="-128"/>
              <a:cs typeface="Times New Roman" panose="02020603050405020304" pitchFamily="18" charset="0"/>
            </a:endParaRPr>
          </a:p>
        </p:txBody>
      </p:sp>
      <p:pic>
        <p:nvPicPr>
          <p:cNvPr id="10" name="Picture 2">
            <a:extLst>
              <a:ext uri="{FF2B5EF4-FFF2-40B4-BE49-F238E27FC236}">
                <a16:creationId xmlns:a16="http://schemas.microsoft.com/office/drawing/2014/main" id="{D2DF7928-47F7-4C08-A193-70D657C9906A}"/>
              </a:ext>
            </a:extLst>
          </p:cNvPr>
          <p:cNvPicPr>
            <a:picLocks noChangeAspect="1" noChangeArrowheads="1"/>
          </p:cNvPicPr>
          <p:nvPr/>
        </p:nvPicPr>
        <p:blipFill>
          <a:blip r:embed="rId2"/>
          <a:srcRect/>
          <a:stretch>
            <a:fillRect/>
          </a:stretch>
        </p:blipFill>
        <p:spPr bwMode="auto">
          <a:xfrm>
            <a:off x="1475656" y="4221088"/>
            <a:ext cx="1837341" cy="1122040"/>
          </a:xfrm>
          <a:prstGeom prst="rect">
            <a:avLst/>
          </a:prstGeom>
          <a:noFill/>
          <a:ln w="9525">
            <a:noFill/>
            <a:miter lim="800000"/>
            <a:headEnd/>
            <a:tailEnd/>
          </a:ln>
          <a:effectLst/>
        </p:spPr>
      </p:pic>
      <p:pic>
        <p:nvPicPr>
          <p:cNvPr id="11" name="Picture 2" descr="C:\Documents and Settings\b k pandey\Desktop\tmp8601_thumb.jpg">
            <a:extLst>
              <a:ext uri="{FF2B5EF4-FFF2-40B4-BE49-F238E27FC236}">
                <a16:creationId xmlns:a16="http://schemas.microsoft.com/office/drawing/2014/main" id="{D3ED9D7D-F8F1-4966-9876-56343A1F77C6}"/>
              </a:ext>
            </a:extLst>
          </p:cNvPr>
          <p:cNvPicPr>
            <a:picLocks noChangeAspect="1" noChangeArrowheads="1"/>
          </p:cNvPicPr>
          <p:nvPr/>
        </p:nvPicPr>
        <p:blipFill>
          <a:blip r:embed="rId3"/>
          <a:srcRect/>
          <a:stretch>
            <a:fillRect/>
          </a:stretch>
        </p:blipFill>
        <p:spPr bwMode="auto">
          <a:xfrm>
            <a:off x="4808775" y="3510874"/>
            <a:ext cx="3525510" cy="2656395"/>
          </a:xfrm>
          <a:prstGeom prst="rect">
            <a:avLst/>
          </a:prstGeom>
          <a:noFill/>
        </p:spPr>
      </p:pic>
    </p:spTree>
    <p:extLst>
      <p:ext uri="{BB962C8B-B14F-4D97-AF65-F5344CB8AC3E}">
        <p14:creationId xmlns:p14="http://schemas.microsoft.com/office/powerpoint/2010/main" val="1199228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B4D-DE4F-4BF4-BD18-7330660FA8DB}"/>
              </a:ext>
            </a:extLst>
          </p:cNvPr>
          <p:cNvSpPr>
            <a:spLocks noGrp="1"/>
          </p:cNvSpPr>
          <p:nvPr>
            <p:ph type="title"/>
          </p:nvPr>
        </p:nvSpPr>
        <p:spPr>
          <a:xfrm>
            <a:off x="1619672" y="404664"/>
            <a:ext cx="6943276" cy="432048"/>
          </a:xfrm>
        </p:spPr>
        <p:txBody>
          <a:bodyPr/>
          <a:lstStyle/>
          <a:p>
            <a:pPr lvl="0" algn="ctr" eaLnBrk="1" fontAlgn="auto" hangingPunct="1">
              <a:spcBef>
                <a:spcPts val="0"/>
              </a:spcBef>
              <a:spcAft>
                <a:spcPts val="0"/>
              </a:spcAft>
              <a:defRPr/>
            </a:pPr>
            <a:r>
              <a:rPr lang="en-IN" sz="2400" dirty="0">
                <a:solidFill>
                  <a:srgbClr val="FF0000"/>
                </a:solidFill>
                <a:latin typeface="Times New Roman" panose="02020603050405020304" pitchFamily="18" charset="0"/>
                <a:cs typeface="Times New Roman" panose="02020603050405020304" pitchFamily="18" charset="0"/>
              </a:rPr>
              <a:t>EXPRESSION FOR GROUP VELOCITY</a:t>
            </a:r>
            <a:br>
              <a:rPr lang="en-IN" sz="2000" b="0" dirty="0">
                <a:solidFill>
                  <a:prstClr val="black"/>
                </a:solidFill>
                <a:latin typeface="Calibri"/>
                <a:cs typeface="+mn-cs"/>
              </a:rPr>
            </a:br>
            <a:endParaRPr lang="en-IN" dirty="0"/>
          </a:p>
        </p:txBody>
      </p:sp>
      <p:pic>
        <p:nvPicPr>
          <p:cNvPr id="5" name="Picture 3">
            <a:extLst>
              <a:ext uri="{FF2B5EF4-FFF2-40B4-BE49-F238E27FC236}">
                <a16:creationId xmlns:a16="http://schemas.microsoft.com/office/drawing/2014/main" id="{E895B110-11F4-4CB7-B0E2-BD64DD7B6713}"/>
              </a:ext>
            </a:extLst>
          </p:cNvPr>
          <p:cNvPicPr>
            <a:picLocks noChangeAspect="1" noChangeArrowheads="1"/>
          </p:cNvPicPr>
          <p:nvPr/>
        </p:nvPicPr>
        <p:blipFill>
          <a:blip r:embed="rId2"/>
          <a:srcRect/>
          <a:stretch>
            <a:fillRect/>
          </a:stretch>
        </p:blipFill>
        <p:spPr bwMode="auto">
          <a:xfrm>
            <a:off x="3203848" y="1412776"/>
            <a:ext cx="3131841" cy="830127"/>
          </a:xfrm>
          <a:prstGeom prst="rect">
            <a:avLst/>
          </a:prstGeom>
          <a:noFill/>
          <a:ln w="9525">
            <a:noFill/>
            <a:miter lim="800000"/>
            <a:headEnd/>
            <a:tailEnd/>
          </a:ln>
          <a:effectLst/>
        </p:spPr>
      </p:pic>
      <p:pic>
        <p:nvPicPr>
          <p:cNvPr id="6" name="Picture 4">
            <a:extLst>
              <a:ext uri="{FF2B5EF4-FFF2-40B4-BE49-F238E27FC236}">
                <a16:creationId xmlns:a16="http://schemas.microsoft.com/office/drawing/2014/main" id="{4B35797B-4582-4E2D-AD0E-4176667A0C4B}"/>
              </a:ext>
            </a:extLst>
          </p:cNvPr>
          <p:cNvPicPr>
            <a:picLocks noChangeAspect="1" noChangeArrowheads="1"/>
          </p:cNvPicPr>
          <p:nvPr/>
        </p:nvPicPr>
        <p:blipFill>
          <a:blip r:embed="rId3"/>
          <a:srcRect/>
          <a:stretch>
            <a:fillRect/>
          </a:stretch>
        </p:blipFill>
        <p:spPr bwMode="auto">
          <a:xfrm>
            <a:off x="235830" y="3068960"/>
            <a:ext cx="8908170" cy="2448272"/>
          </a:xfrm>
          <a:prstGeom prst="rect">
            <a:avLst/>
          </a:prstGeom>
          <a:noFill/>
          <a:ln w="9525">
            <a:noFill/>
            <a:miter lim="800000"/>
            <a:headEnd/>
            <a:tailEnd/>
          </a:ln>
          <a:effectLst/>
        </p:spPr>
      </p:pic>
    </p:spTree>
    <p:extLst>
      <p:ext uri="{BB962C8B-B14F-4D97-AF65-F5344CB8AC3E}">
        <p14:creationId xmlns:p14="http://schemas.microsoft.com/office/powerpoint/2010/main" val="232117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FB46-9086-401B-B8A0-EB309FE76D3F}"/>
              </a:ext>
            </a:extLst>
          </p:cNvPr>
          <p:cNvSpPr>
            <a:spLocks noGrp="1"/>
          </p:cNvSpPr>
          <p:nvPr>
            <p:ph type="title"/>
          </p:nvPr>
        </p:nvSpPr>
        <p:spPr>
          <a:xfrm>
            <a:off x="1043608" y="404664"/>
            <a:ext cx="7848600" cy="685800"/>
          </a:xfrm>
        </p:spPr>
        <p:txBody>
          <a:bodyPr/>
          <a:lstStyle/>
          <a:p>
            <a:pPr algn="ctr"/>
            <a:r>
              <a:rPr lang="en-US" dirty="0"/>
              <a:t>Nature of a wave </a:t>
            </a:r>
            <a:endParaRPr lang="en-IN" dirty="0"/>
          </a:p>
        </p:txBody>
      </p:sp>
      <p:sp>
        <p:nvSpPr>
          <p:cNvPr id="3" name="Content Placeholder 2">
            <a:extLst>
              <a:ext uri="{FF2B5EF4-FFF2-40B4-BE49-F238E27FC236}">
                <a16:creationId xmlns:a16="http://schemas.microsoft.com/office/drawing/2014/main" id="{881C979A-FE59-4C49-AB3A-22FD9BEE3E8E}"/>
              </a:ext>
            </a:extLst>
          </p:cNvPr>
          <p:cNvSpPr>
            <a:spLocks noGrp="1"/>
          </p:cNvSpPr>
          <p:nvPr>
            <p:ph idx="1"/>
          </p:nvPr>
        </p:nvSpPr>
        <p:spPr>
          <a:xfrm>
            <a:off x="827584" y="1772816"/>
            <a:ext cx="7990656" cy="3124200"/>
          </a:xfrm>
        </p:spPr>
        <p:txBody>
          <a:bodyPr/>
          <a:lstStyle/>
          <a:p>
            <a:r>
              <a:rPr lang="en-US" sz="2800" dirty="0">
                <a:latin typeface="Times New Roman" panose="02020603050405020304" pitchFamily="18" charset="0"/>
                <a:cs typeface="Times New Roman" panose="02020603050405020304" pitchFamily="18" charset="0"/>
              </a:rPr>
              <a:t>A wave is described by  frequency  </a:t>
            </a:r>
            <a:r>
              <a:rPr lang="en-US" sz="2800" dirty="0">
                <a:solidFill>
                  <a:srgbClr val="FF3300"/>
                </a:solidFill>
                <a:latin typeface="Times New Roman" panose="02020603050405020304" pitchFamily="18" charset="0"/>
                <a:cs typeface="Times New Roman" panose="02020603050405020304" pitchFamily="18" charset="0"/>
                <a:sym typeface="SymbolPS" pitchFamily="18" charset="2"/>
              </a:rPr>
              <a:t>(</a:t>
            </a:r>
            <a:r>
              <a:rPr lang="el-GR" sz="2800" dirty="0">
                <a:solidFill>
                  <a:srgbClr val="FF3300"/>
                </a:solidFill>
                <a:latin typeface="Times New Roman" panose="02020603050405020304" pitchFamily="18" charset="0"/>
                <a:cs typeface="Times New Roman" panose="02020603050405020304" pitchFamily="18" charset="0"/>
                <a:sym typeface="SymbolPS" pitchFamily="18" charset="2"/>
              </a:rPr>
              <a:t>ν</a:t>
            </a:r>
            <a:r>
              <a:rPr lang="en-US" sz="2800" dirty="0">
                <a:solidFill>
                  <a:srgbClr val="FF3300"/>
                </a:solidFill>
                <a:latin typeface="Times New Roman" panose="02020603050405020304" pitchFamily="18" charset="0"/>
                <a:cs typeface="Times New Roman" panose="02020603050405020304" pitchFamily="18" charset="0"/>
                <a:sym typeface="SymbolPS" pitchFamily="18" charset="2"/>
              </a:rPr>
              <a:t>), </a:t>
            </a:r>
            <a:r>
              <a:rPr lang="en-US" sz="2800" dirty="0">
                <a:latin typeface="Times New Roman" panose="02020603050405020304" pitchFamily="18" charset="0"/>
                <a:cs typeface="Times New Roman" panose="02020603050405020304" pitchFamily="18" charset="0"/>
                <a:sym typeface="SymbolPS" pitchFamily="18" charset="2"/>
              </a:rPr>
              <a:t>wavelength (</a:t>
            </a:r>
            <a:r>
              <a:rPr lang="el-GR" sz="2800" dirty="0">
                <a:solidFill>
                  <a:srgbClr val="FF0000"/>
                </a:solidFill>
                <a:latin typeface="Times New Roman" panose="02020603050405020304" pitchFamily="18" charset="0"/>
                <a:cs typeface="Times New Roman" panose="02020603050405020304" pitchFamily="18" charset="0"/>
                <a:sym typeface="SymbolPS" pitchFamily="18" charset="2"/>
              </a:rPr>
              <a:t>λ</a:t>
            </a:r>
            <a:r>
              <a:rPr lang="en-US" sz="2800" dirty="0">
                <a:latin typeface="Times New Roman" panose="02020603050405020304" pitchFamily="18" charset="0"/>
                <a:cs typeface="Times New Roman" panose="02020603050405020304" pitchFamily="18" charset="0"/>
                <a:sym typeface="SymbolPS" pitchFamily="18" charset="2"/>
              </a:rPr>
              <a:t>), phase velocity </a:t>
            </a:r>
            <a:r>
              <a:rPr lang="en-US" sz="2800" dirty="0">
                <a:solidFill>
                  <a:srgbClr val="FF0000"/>
                </a:solidFill>
                <a:latin typeface="Times New Roman" panose="02020603050405020304" pitchFamily="18" charset="0"/>
                <a:cs typeface="Times New Roman" panose="02020603050405020304" pitchFamily="18" charset="0"/>
                <a:sym typeface="SymbolPS" pitchFamily="18" charset="2"/>
              </a:rPr>
              <a:t>(</a:t>
            </a:r>
            <a:r>
              <a:rPr lang="en-US" sz="2800" dirty="0">
                <a:solidFill>
                  <a:srgbClr val="FF3300"/>
                </a:solidFill>
                <a:latin typeface="Times New Roman" panose="02020603050405020304" pitchFamily="18" charset="0"/>
                <a:cs typeface="Times New Roman" panose="02020603050405020304" pitchFamily="18" charset="0"/>
                <a:sym typeface="SymbolPS" pitchFamily="18" charset="2"/>
              </a:rPr>
              <a:t>u)</a:t>
            </a:r>
            <a:r>
              <a:rPr lang="en-US" sz="2800" dirty="0">
                <a:latin typeface="Times New Roman" panose="02020603050405020304" pitchFamily="18" charset="0"/>
                <a:cs typeface="Times New Roman" panose="02020603050405020304" pitchFamily="18" charset="0"/>
                <a:sym typeface="SymbolPS" pitchFamily="18" charset="2"/>
              </a:rPr>
              <a:t> and intensity</a:t>
            </a:r>
            <a:r>
              <a:rPr lang="en-US" sz="2800" dirty="0">
                <a:solidFill>
                  <a:srgbClr val="FF0000"/>
                </a:solidFill>
                <a:latin typeface="Times New Roman" panose="02020603050405020304" pitchFamily="18" charset="0"/>
                <a:cs typeface="Times New Roman" panose="02020603050405020304" pitchFamily="18" charset="0"/>
                <a:sym typeface="SymbolPS" pitchFamily="18" charset="2"/>
              </a:rPr>
              <a:t> (</a:t>
            </a:r>
            <a:r>
              <a:rPr lang="en-US" sz="2800" dirty="0">
                <a:solidFill>
                  <a:srgbClr val="FF3300"/>
                </a:solidFill>
                <a:latin typeface="Times New Roman" panose="02020603050405020304" pitchFamily="18" charset="0"/>
                <a:cs typeface="Times New Roman" panose="02020603050405020304" pitchFamily="18" charset="0"/>
                <a:sym typeface="SymbolPS" pitchFamily="18" charset="2"/>
              </a:rPr>
              <a:t>I)</a:t>
            </a:r>
            <a:r>
              <a:rPr lang="en-US" sz="2800" dirty="0">
                <a:latin typeface="Times New Roman" panose="02020603050405020304" pitchFamily="18" charset="0"/>
                <a:cs typeface="Times New Roman" panose="02020603050405020304" pitchFamily="18" charset="0"/>
                <a:sym typeface="SymbolPS" pitchFamily="18" charset="2"/>
              </a:rPr>
              <a:t> </a:t>
            </a:r>
          </a:p>
          <a:p>
            <a:pPr marL="0" indent="0">
              <a:buNone/>
            </a:pPr>
            <a:endParaRPr lang="en-US" sz="2800" dirty="0">
              <a:latin typeface="Times New Roman" panose="02020603050405020304" pitchFamily="18" charset="0"/>
              <a:cs typeface="Times New Roman" panose="02020603050405020304" pitchFamily="18" charset="0"/>
              <a:sym typeface="SymbolPS" pitchFamily="18" charset="2"/>
            </a:endParaRPr>
          </a:p>
          <a:p>
            <a:pPr lvl="0" eaLnBrk="1" fontAlgn="auto" hangingPunct="1">
              <a:spcBef>
                <a:spcPct val="20000"/>
              </a:spcBef>
              <a:spcAft>
                <a:spcPts val="0"/>
              </a:spcAft>
              <a:buFont typeface="Arial" pitchFamily="34" charset="0"/>
              <a:buChar char="•"/>
            </a:pPr>
            <a:r>
              <a:rPr lang="en-US" sz="2800" kern="1200" dirty="0">
                <a:solidFill>
                  <a:prstClr val="black"/>
                </a:solidFill>
                <a:latin typeface="Times New Roman" panose="02020603050405020304" pitchFamily="18" charset="0"/>
                <a:ea typeface="+mn-ea"/>
                <a:cs typeface="Times New Roman" panose="02020603050405020304" pitchFamily="18" charset="0"/>
                <a:sym typeface="SymbolPS" pitchFamily="18" charset="2"/>
              </a:rPr>
              <a:t>A wave is spread out  and occupies a relatively large region of space </a:t>
            </a:r>
            <a:endParaRPr lang="en-US" sz="2800" kern="1200" dirty="0">
              <a:solidFill>
                <a:prstClr val="black"/>
              </a:solidFill>
              <a:latin typeface="Times New Roman" panose="02020603050405020304" pitchFamily="18" charset="0"/>
              <a:ea typeface="+mn-ea"/>
              <a:cs typeface="Times New Roman" panose="02020603050405020304" pitchFamily="18" charset="0"/>
            </a:endParaRPr>
          </a:p>
          <a:p>
            <a:endParaRPr lang="en-US" dirty="0">
              <a:sym typeface="SymbolPS" pitchFamily="18" charset="2"/>
            </a:endParaRPr>
          </a:p>
          <a:p>
            <a:endParaRPr lang="en-IN" dirty="0"/>
          </a:p>
        </p:txBody>
      </p:sp>
    </p:spTree>
    <p:extLst>
      <p:ext uri="{BB962C8B-B14F-4D97-AF65-F5344CB8AC3E}">
        <p14:creationId xmlns:p14="http://schemas.microsoft.com/office/powerpoint/2010/main" val="6323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2343-14DF-4A10-A728-263F19D921C1}"/>
              </a:ext>
            </a:extLst>
          </p:cNvPr>
          <p:cNvSpPr>
            <a:spLocks noGrp="1"/>
          </p:cNvSpPr>
          <p:nvPr>
            <p:ph type="title"/>
          </p:nvPr>
        </p:nvSpPr>
        <p:spPr>
          <a:xfrm>
            <a:off x="1115616" y="404664"/>
            <a:ext cx="7848600" cy="685800"/>
          </a:xfrm>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EXPRESSION FOR GROUP VELOCITY</a:t>
            </a:r>
            <a:endParaRPr lang="en-IN" dirty="0"/>
          </a:p>
        </p:txBody>
      </p:sp>
      <p:pic>
        <p:nvPicPr>
          <p:cNvPr id="4" name="Picture 2">
            <a:extLst>
              <a:ext uri="{FF2B5EF4-FFF2-40B4-BE49-F238E27FC236}">
                <a16:creationId xmlns:a16="http://schemas.microsoft.com/office/drawing/2014/main" id="{D50B8C9C-BF26-489D-BFB7-29D2EE5380F2}"/>
              </a:ext>
            </a:extLst>
          </p:cNvPr>
          <p:cNvPicPr>
            <a:picLocks noChangeAspect="1" noChangeArrowheads="1"/>
          </p:cNvPicPr>
          <p:nvPr/>
        </p:nvPicPr>
        <p:blipFill>
          <a:blip r:embed="rId2"/>
          <a:srcRect/>
          <a:stretch>
            <a:fillRect/>
          </a:stretch>
        </p:blipFill>
        <p:spPr bwMode="auto">
          <a:xfrm>
            <a:off x="683568" y="1226658"/>
            <a:ext cx="8229331" cy="1455803"/>
          </a:xfrm>
          <a:prstGeom prst="rect">
            <a:avLst/>
          </a:prstGeom>
          <a:gradFill>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a:headEnd/>
            <a:tailEnd/>
          </a:ln>
        </p:spPr>
        <p:style>
          <a:lnRef idx="1">
            <a:schemeClr val="dk1"/>
          </a:lnRef>
          <a:fillRef idx="3">
            <a:schemeClr val="dk1"/>
          </a:fillRef>
          <a:effectRef idx="2">
            <a:schemeClr val="dk1"/>
          </a:effectRef>
          <a:fontRef idx="minor">
            <a:schemeClr val="lt1"/>
          </a:fontRef>
        </p:style>
      </p:pic>
      <p:pic>
        <p:nvPicPr>
          <p:cNvPr id="5" name="Picture 3">
            <a:extLst>
              <a:ext uri="{FF2B5EF4-FFF2-40B4-BE49-F238E27FC236}">
                <a16:creationId xmlns:a16="http://schemas.microsoft.com/office/drawing/2014/main" id="{8E40B8ED-B18B-4CAD-AFF2-239C116FB3C1}"/>
              </a:ext>
            </a:extLst>
          </p:cNvPr>
          <p:cNvPicPr>
            <a:picLocks noChangeAspect="1" noChangeArrowheads="1"/>
          </p:cNvPicPr>
          <p:nvPr/>
        </p:nvPicPr>
        <p:blipFill>
          <a:blip r:embed="rId3"/>
          <a:srcRect/>
          <a:stretch>
            <a:fillRect/>
          </a:stretch>
        </p:blipFill>
        <p:spPr bwMode="auto">
          <a:xfrm>
            <a:off x="1475656" y="3267774"/>
            <a:ext cx="2895600" cy="714375"/>
          </a:xfrm>
          <a:prstGeom prst="rect">
            <a:avLst/>
          </a:prstGeom>
          <a:ln>
            <a:headEnd/>
            <a:tailEnd/>
          </a:ln>
        </p:spPr>
        <p:style>
          <a:lnRef idx="1">
            <a:schemeClr val="dk1"/>
          </a:lnRef>
          <a:fillRef idx="3">
            <a:schemeClr val="dk1"/>
          </a:fillRef>
          <a:effectRef idx="2">
            <a:schemeClr val="dk1"/>
          </a:effectRef>
          <a:fontRef idx="minor">
            <a:schemeClr val="lt1"/>
          </a:fontRef>
        </p:style>
      </p:pic>
      <p:pic>
        <p:nvPicPr>
          <p:cNvPr id="6" name="Picture 4">
            <a:extLst>
              <a:ext uri="{FF2B5EF4-FFF2-40B4-BE49-F238E27FC236}">
                <a16:creationId xmlns:a16="http://schemas.microsoft.com/office/drawing/2014/main" id="{6C822CDE-D8BF-4276-B2FC-B8B482704973}"/>
              </a:ext>
            </a:extLst>
          </p:cNvPr>
          <p:cNvPicPr>
            <a:picLocks noChangeAspect="1" noChangeArrowheads="1"/>
          </p:cNvPicPr>
          <p:nvPr/>
        </p:nvPicPr>
        <p:blipFill>
          <a:blip r:embed="rId4"/>
          <a:srcRect/>
          <a:stretch>
            <a:fillRect/>
          </a:stretch>
        </p:blipFill>
        <p:spPr bwMode="auto">
          <a:xfrm>
            <a:off x="5292080" y="3196336"/>
            <a:ext cx="2514600" cy="85725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pic>
        <p:nvPicPr>
          <p:cNvPr id="7" name="Picture 5">
            <a:extLst>
              <a:ext uri="{FF2B5EF4-FFF2-40B4-BE49-F238E27FC236}">
                <a16:creationId xmlns:a16="http://schemas.microsoft.com/office/drawing/2014/main" id="{5D21BA90-5A41-4F70-8FC7-2DBB0E65D3AF}"/>
              </a:ext>
            </a:extLst>
          </p:cNvPr>
          <p:cNvPicPr>
            <a:picLocks noChangeAspect="1" noChangeArrowheads="1"/>
          </p:cNvPicPr>
          <p:nvPr/>
        </p:nvPicPr>
        <p:blipFill>
          <a:blip r:embed="rId5"/>
          <a:srcRect/>
          <a:stretch>
            <a:fillRect/>
          </a:stretch>
        </p:blipFill>
        <p:spPr bwMode="auto">
          <a:xfrm>
            <a:off x="2123728" y="4365104"/>
            <a:ext cx="4295775" cy="1800225"/>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2024572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E40B-4772-4E1D-BB75-436B7098CBDD}"/>
              </a:ext>
            </a:extLst>
          </p:cNvPr>
          <p:cNvSpPr>
            <a:spLocks noGrp="1"/>
          </p:cNvSpPr>
          <p:nvPr>
            <p:ph type="title"/>
          </p:nvPr>
        </p:nvSpPr>
        <p:spPr>
          <a:xfrm>
            <a:off x="1115616" y="332656"/>
            <a:ext cx="7848600" cy="864096"/>
          </a:xfrm>
        </p:spPr>
        <p:txBody>
          <a:bodyPr/>
          <a:lstStyle/>
          <a:p>
            <a:pPr algn="ctr"/>
            <a:r>
              <a:rPr lang="en-US" dirty="0"/>
              <a:t>RELATION BETWEEN GROUP VELOCITY AND WAVE VELOCITY</a:t>
            </a:r>
            <a:endParaRPr lang="en-IN" dirty="0"/>
          </a:p>
        </p:txBody>
      </p:sp>
      <p:pic>
        <p:nvPicPr>
          <p:cNvPr id="4" name="Picture 2">
            <a:extLst>
              <a:ext uri="{FF2B5EF4-FFF2-40B4-BE49-F238E27FC236}">
                <a16:creationId xmlns:a16="http://schemas.microsoft.com/office/drawing/2014/main" id="{2E8CF40F-0608-45D3-8DCA-4FFC696312E1}"/>
              </a:ext>
            </a:extLst>
          </p:cNvPr>
          <p:cNvPicPr>
            <a:picLocks noChangeAspect="1" noChangeArrowheads="1"/>
          </p:cNvPicPr>
          <p:nvPr/>
        </p:nvPicPr>
        <p:blipFill>
          <a:blip r:embed="rId2"/>
          <a:srcRect/>
          <a:stretch>
            <a:fillRect/>
          </a:stretch>
        </p:blipFill>
        <p:spPr bwMode="auto">
          <a:xfrm>
            <a:off x="451215" y="1628800"/>
            <a:ext cx="4415738" cy="2490217"/>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pic>
        <p:nvPicPr>
          <p:cNvPr id="5" name="Picture 3">
            <a:extLst>
              <a:ext uri="{FF2B5EF4-FFF2-40B4-BE49-F238E27FC236}">
                <a16:creationId xmlns:a16="http://schemas.microsoft.com/office/drawing/2014/main" id="{9B181480-F3F7-40BF-B2E8-6358DC910881}"/>
              </a:ext>
            </a:extLst>
          </p:cNvPr>
          <p:cNvPicPr>
            <a:picLocks noChangeAspect="1" noChangeArrowheads="1"/>
          </p:cNvPicPr>
          <p:nvPr/>
        </p:nvPicPr>
        <p:blipFill>
          <a:blip r:embed="rId3"/>
          <a:srcRect/>
          <a:stretch>
            <a:fillRect/>
          </a:stretch>
        </p:blipFill>
        <p:spPr bwMode="auto">
          <a:xfrm>
            <a:off x="4967635" y="1628801"/>
            <a:ext cx="4063241" cy="2490216"/>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pic>
        <p:nvPicPr>
          <p:cNvPr id="6" name="Picture 4">
            <a:extLst>
              <a:ext uri="{FF2B5EF4-FFF2-40B4-BE49-F238E27FC236}">
                <a16:creationId xmlns:a16="http://schemas.microsoft.com/office/drawing/2014/main" id="{7B232FB6-5EF0-4E4B-888F-1750FF73A34A}"/>
              </a:ext>
            </a:extLst>
          </p:cNvPr>
          <p:cNvPicPr>
            <a:picLocks noChangeAspect="1" noChangeArrowheads="1"/>
          </p:cNvPicPr>
          <p:nvPr/>
        </p:nvPicPr>
        <p:blipFill>
          <a:blip r:embed="rId4"/>
          <a:srcRect/>
          <a:stretch>
            <a:fillRect/>
          </a:stretch>
        </p:blipFill>
        <p:spPr bwMode="auto">
          <a:xfrm>
            <a:off x="2734913" y="4443393"/>
            <a:ext cx="3674174" cy="1571612"/>
          </a:xfrm>
          <a:prstGeom prst="rect">
            <a:avLst/>
          </a:prstGeom>
          <a:ln>
            <a:headEnd/>
            <a:tailEnd/>
          </a:ln>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847232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BB80-4F5B-4988-8DA1-4B3E6D5B2A5F}"/>
              </a:ext>
            </a:extLst>
          </p:cNvPr>
          <p:cNvSpPr>
            <a:spLocks noGrp="1"/>
          </p:cNvSpPr>
          <p:nvPr>
            <p:ph type="title"/>
          </p:nvPr>
        </p:nvSpPr>
        <p:spPr>
          <a:xfrm>
            <a:off x="1187624" y="404664"/>
            <a:ext cx="7848600" cy="864096"/>
          </a:xfrm>
        </p:spPr>
        <p:txBody>
          <a:bodyPr/>
          <a:lstStyle/>
          <a:p>
            <a:pPr algn="ctr"/>
            <a:r>
              <a:rPr lang="en-US" sz="2400" dirty="0">
                <a:latin typeface="Times New Roman" panose="02020603050405020304" pitchFamily="18" charset="0"/>
                <a:cs typeface="Times New Roman" panose="02020603050405020304" pitchFamily="18" charset="0"/>
              </a:rPr>
              <a:t>RELATION BETWEEN GROUP VELOCITY AND PARTICLE VELOCITY</a:t>
            </a:r>
            <a:endParaRPr lang="en-IN" sz="24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3806CB3F-996F-4F8C-A8A2-F63843535344}"/>
              </a:ext>
            </a:extLst>
          </p:cNvPr>
          <p:cNvPicPr>
            <a:picLocks noChangeAspect="1" noChangeArrowheads="1"/>
          </p:cNvPicPr>
          <p:nvPr/>
        </p:nvPicPr>
        <p:blipFill>
          <a:blip r:embed="rId2"/>
          <a:srcRect/>
          <a:stretch>
            <a:fillRect/>
          </a:stretch>
        </p:blipFill>
        <p:spPr bwMode="auto">
          <a:xfrm>
            <a:off x="827584" y="1628800"/>
            <a:ext cx="2543175" cy="440055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B8244B2D-F98E-4F79-AE5A-0BF21511D5A5}"/>
              </a:ext>
            </a:extLst>
          </p:cNvPr>
          <p:cNvPicPr>
            <a:picLocks noChangeAspect="1" noChangeArrowheads="1"/>
          </p:cNvPicPr>
          <p:nvPr/>
        </p:nvPicPr>
        <p:blipFill>
          <a:blip r:embed="rId3"/>
          <a:srcRect/>
          <a:stretch>
            <a:fillRect/>
          </a:stretch>
        </p:blipFill>
        <p:spPr bwMode="auto">
          <a:xfrm>
            <a:off x="4716016" y="1341462"/>
            <a:ext cx="3276600" cy="1771650"/>
          </a:xfrm>
          <a:prstGeom prst="rect">
            <a:avLst/>
          </a:prstGeom>
          <a:noFill/>
          <a:ln w="9525">
            <a:noFill/>
            <a:miter lim="800000"/>
            <a:headEnd/>
            <a:tailEnd/>
          </a:ln>
          <a:effectLst/>
        </p:spPr>
      </p:pic>
      <p:pic>
        <p:nvPicPr>
          <p:cNvPr id="6" name="Picture 4">
            <a:extLst>
              <a:ext uri="{FF2B5EF4-FFF2-40B4-BE49-F238E27FC236}">
                <a16:creationId xmlns:a16="http://schemas.microsoft.com/office/drawing/2014/main" id="{5641EC63-1F22-41B1-BE94-441A652A15E1}"/>
              </a:ext>
            </a:extLst>
          </p:cNvPr>
          <p:cNvPicPr>
            <a:picLocks noChangeAspect="1" noChangeArrowheads="1"/>
          </p:cNvPicPr>
          <p:nvPr/>
        </p:nvPicPr>
        <p:blipFill>
          <a:blip r:embed="rId4"/>
          <a:srcRect/>
          <a:stretch>
            <a:fillRect/>
          </a:stretch>
        </p:blipFill>
        <p:spPr bwMode="auto">
          <a:xfrm>
            <a:off x="5292080" y="2996952"/>
            <a:ext cx="3424146" cy="3173817"/>
          </a:xfrm>
          <a:prstGeom prst="rect">
            <a:avLst/>
          </a:prstGeom>
          <a:noFill/>
          <a:ln w="9525">
            <a:noFill/>
            <a:miter lim="800000"/>
            <a:headEnd/>
            <a:tailEnd/>
          </a:ln>
          <a:effectLst/>
        </p:spPr>
      </p:pic>
      <p:pic>
        <p:nvPicPr>
          <p:cNvPr id="7" name="Picture 5">
            <a:extLst>
              <a:ext uri="{FF2B5EF4-FFF2-40B4-BE49-F238E27FC236}">
                <a16:creationId xmlns:a16="http://schemas.microsoft.com/office/drawing/2014/main" id="{47FC30D3-D139-49F4-ACEB-E039D2D69B6A}"/>
              </a:ext>
            </a:extLst>
          </p:cNvPr>
          <p:cNvPicPr>
            <a:picLocks noChangeAspect="1" noChangeArrowheads="1"/>
          </p:cNvPicPr>
          <p:nvPr/>
        </p:nvPicPr>
        <p:blipFill>
          <a:blip r:embed="rId5"/>
          <a:srcRect/>
          <a:stretch>
            <a:fillRect/>
          </a:stretch>
        </p:blipFill>
        <p:spPr bwMode="auto">
          <a:xfrm>
            <a:off x="2414279" y="6186065"/>
            <a:ext cx="4315441" cy="534541"/>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299831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1899-EAAA-49EB-9D3A-FEEEA29C98CA}"/>
              </a:ext>
            </a:extLst>
          </p:cNvPr>
          <p:cNvSpPr>
            <a:spLocks noGrp="1"/>
          </p:cNvSpPr>
          <p:nvPr>
            <p:ph type="title"/>
          </p:nvPr>
        </p:nvSpPr>
        <p:spPr>
          <a:xfrm>
            <a:off x="1115616" y="404664"/>
            <a:ext cx="7848600" cy="685800"/>
          </a:xfrm>
        </p:spPr>
        <p:txBody>
          <a:bodyPr/>
          <a:lstStyle/>
          <a:p>
            <a:pPr algn="ctr"/>
            <a:r>
              <a:rPr lang="en-US" dirty="0"/>
              <a:t>GROUP VELOCITY OF de BROGLIE WAVES</a:t>
            </a:r>
            <a:endParaRPr lang="en-IN" dirty="0"/>
          </a:p>
        </p:txBody>
      </p:sp>
      <p:sp>
        <p:nvSpPr>
          <p:cNvPr id="4" name="Rectangle 3">
            <a:extLst>
              <a:ext uri="{FF2B5EF4-FFF2-40B4-BE49-F238E27FC236}">
                <a16:creationId xmlns:a16="http://schemas.microsoft.com/office/drawing/2014/main" id="{D639B3B6-8BD2-47C7-AB8C-40D8A2AA57A6}"/>
              </a:ext>
            </a:extLst>
          </p:cNvPr>
          <p:cNvSpPr/>
          <p:nvPr/>
        </p:nvSpPr>
        <p:spPr>
          <a:xfrm>
            <a:off x="2195736" y="1054400"/>
            <a:ext cx="532859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N" sz="22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According to the relativistic consideration</a:t>
            </a:r>
            <a:r>
              <a:rPr kumimoji="0" lang="en-IN" sz="2400" b="1" i="0" u="none" strike="noStrike" kern="1200" cap="none" spc="0" normalizeH="0" baseline="0" noProof="0" dirty="0">
                <a:ln>
                  <a:noFill/>
                </a:ln>
                <a:solidFill>
                  <a:prstClr val="black"/>
                </a:solidFill>
                <a:effectLst/>
                <a:uLnTx/>
                <a:uFillTx/>
                <a:latin typeface="Frutiger 45 Light"/>
                <a:ea typeface="+mn-ea"/>
                <a:cs typeface="+mn-cs"/>
              </a:rPr>
              <a:t> </a:t>
            </a:r>
          </a:p>
        </p:txBody>
      </p:sp>
      <p:pic>
        <p:nvPicPr>
          <p:cNvPr id="5" name="Picture 2">
            <a:extLst>
              <a:ext uri="{FF2B5EF4-FFF2-40B4-BE49-F238E27FC236}">
                <a16:creationId xmlns:a16="http://schemas.microsoft.com/office/drawing/2014/main" id="{27F567EF-11AC-4C8D-A36B-13FB2A7864D4}"/>
              </a:ext>
            </a:extLst>
          </p:cNvPr>
          <p:cNvPicPr>
            <a:picLocks noChangeAspect="1" noChangeArrowheads="1"/>
          </p:cNvPicPr>
          <p:nvPr/>
        </p:nvPicPr>
        <p:blipFill>
          <a:blip r:embed="rId2"/>
          <a:srcRect/>
          <a:stretch>
            <a:fillRect/>
          </a:stretch>
        </p:blipFill>
        <p:spPr bwMode="auto">
          <a:xfrm>
            <a:off x="1144962" y="1628800"/>
            <a:ext cx="6924674" cy="2267784"/>
          </a:xfrm>
          <a:prstGeom prst="rect">
            <a:avLst/>
          </a:prstGeom>
          <a:noFill/>
          <a:ln w="9525">
            <a:noFill/>
            <a:miter lim="800000"/>
            <a:headEnd/>
            <a:tailEnd/>
          </a:ln>
          <a:effectLst/>
        </p:spPr>
      </p:pic>
      <p:pic>
        <p:nvPicPr>
          <p:cNvPr id="6" name="Picture 3">
            <a:extLst>
              <a:ext uri="{FF2B5EF4-FFF2-40B4-BE49-F238E27FC236}">
                <a16:creationId xmlns:a16="http://schemas.microsoft.com/office/drawing/2014/main" id="{16AC21CB-53CF-480C-8405-2253E34FA626}"/>
              </a:ext>
            </a:extLst>
          </p:cNvPr>
          <p:cNvPicPr>
            <a:picLocks noChangeAspect="1" noChangeArrowheads="1"/>
          </p:cNvPicPr>
          <p:nvPr/>
        </p:nvPicPr>
        <p:blipFill>
          <a:blip r:embed="rId3"/>
          <a:srcRect/>
          <a:stretch>
            <a:fillRect/>
          </a:stretch>
        </p:blipFill>
        <p:spPr bwMode="auto">
          <a:xfrm>
            <a:off x="1397176" y="4149080"/>
            <a:ext cx="3889622" cy="1626569"/>
          </a:xfrm>
          <a:prstGeom prst="rect">
            <a:avLst/>
          </a:prstGeom>
          <a:noFill/>
          <a:ln w="9525">
            <a:noFill/>
            <a:miter lim="800000"/>
            <a:headEnd/>
            <a:tailEnd/>
          </a:ln>
          <a:effectLst/>
        </p:spPr>
      </p:pic>
    </p:spTree>
    <p:extLst>
      <p:ext uri="{BB962C8B-B14F-4D97-AF65-F5344CB8AC3E}">
        <p14:creationId xmlns:p14="http://schemas.microsoft.com/office/powerpoint/2010/main" val="443094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A0D96-F0AA-4A47-87C2-4669F7D44930}"/>
              </a:ext>
            </a:extLst>
          </p:cNvPr>
          <p:cNvSpPr>
            <a:spLocks noGrp="1"/>
          </p:cNvSpPr>
          <p:nvPr>
            <p:ph type="title"/>
          </p:nvPr>
        </p:nvSpPr>
        <p:spPr>
          <a:xfrm>
            <a:off x="1259632" y="404664"/>
            <a:ext cx="7159300" cy="685800"/>
          </a:xfrm>
        </p:spPr>
        <p:txBody>
          <a:bodyPr/>
          <a:lstStyle/>
          <a:p>
            <a:pPr algn="ctr"/>
            <a:r>
              <a:rPr lang="en-US" dirty="0"/>
              <a:t>GROUP VELOCITY OF de BROGLIE WAVES</a:t>
            </a:r>
            <a:endParaRPr lang="en-IN" dirty="0"/>
          </a:p>
        </p:txBody>
      </p:sp>
      <p:sp>
        <p:nvSpPr>
          <p:cNvPr id="5" name="Rectangle 4">
            <a:extLst>
              <a:ext uri="{FF2B5EF4-FFF2-40B4-BE49-F238E27FC236}">
                <a16:creationId xmlns:a16="http://schemas.microsoft.com/office/drawing/2014/main" id="{BBFF6863-C5BB-49AD-8E60-E58B18AC02F3}"/>
              </a:ext>
            </a:extLst>
          </p:cNvPr>
          <p:cNvSpPr/>
          <p:nvPr/>
        </p:nvSpPr>
        <p:spPr>
          <a:xfrm>
            <a:off x="1547664" y="1268760"/>
            <a:ext cx="5760640"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anose="02020603050405020304" pitchFamily="18" charset="0"/>
              </a:rPr>
              <a:t>Differentiating  </a:t>
            </a:r>
            <a:r>
              <a:rPr kumimoji="0" lang="el-GR"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anose="02020603050405020304" pitchFamily="18" charset="0"/>
              </a:rPr>
              <a:t>ω</a:t>
            </a:r>
            <a:r>
              <a:rPr kumimoji="0" lang="en-IN"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anose="02020603050405020304" pitchFamily="18" charset="0"/>
              </a:rPr>
              <a:t> and k with respect to v  </a:t>
            </a:r>
          </a:p>
        </p:txBody>
      </p:sp>
      <p:pic>
        <p:nvPicPr>
          <p:cNvPr id="6" name="Picture 5">
            <a:extLst>
              <a:ext uri="{FF2B5EF4-FFF2-40B4-BE49-F238E27FC236}">
                <a16:creationId xmlns:a16="http://schemas.microsoft.com/office/drawing/2014/main" id="{FFC5E343-4B52-426C-A675-1E10ABA03770}"/>
              </a:ext>
            </a:extLst>
          </p:cNvPr>
          <p:cNvPicPr>
            <a:picLocks noChangeAspect="1" noChangeArrowheads="1"/>
          </p:cNvPicPr>
          <p:nvPr/>
        </p:nvPicPr>
        <p:blipFill>
          <a:blip r:embed="rId2"/>
          <a:srcRect/>
          <a:stretch>
            <a:fillRect/>
          </a:stretch>
        </p:blipFill>
        <p:spPr bwMode="auto">
          <a:xfrm>
            <a:off x="1691680" y="2321510"/>
            <a:ext cx="2152650" cy="704850"/>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28FECAEB-8B7C-4573-82D8-5E02A0264B5C}"/>
              </a:ext>
            </a:extLst>
          </p:cNvPr>
          <p:cNvPicPr>
            <a:picLocks noChangeAspect="1" noChangeArrowheads="1"/>
          </p:cNvPicPr>
          <p:nvPr/>
        </p:nvPicPr>
        <p:blipFill>
          <a:blip r:embed="rId3"/>
          <a:srcRect/>
          <a:stretch>
            <a:fillRect/>
          </a:stretch>
        </p:blipFill>
        <p:spPr bwMode="auto">
          <a:xfrm>
            <a:off x="4932040" y="2245736"/>
            <a:ext cx="2305050" cy="685800"/>
          </a:xfrm>
          <a:prstGeom prst="rect">
            <a:avLst/>
          </a:prstGeom>
          <a:noFill/>
          <a:ln w="9525">
            <a:noFill/>
            <a:miter lim="800000"/>
            <a:headEnd/>
            <a:tailEnd/>
          </a:ln>
          <a:effectLst/>
        </p:spPr>
      </p:pic>
      <p:pic>
        <p:nvPicPr>
          <p:cNvPr id="8" name="Picture 7">
            <a:extLst>
              <a:ext uri="{FF2B5EF4-FFF2-40B4-BE49-F238E27FC236}">
                <a16:creationId xmlns:a16="http://schemas.microsoft.com/office/drawing/2014/main" id="{379B558D-1DF1-47FC-A337-2A285450CFAA}"/>
              </a:ext>
            </a:extLst>
          </p:cNvPr>
          <p:cNvPicPr>
            <a:picLocks noChangeAspect="1" noChangeArrowheads="1"/>
          </p:cNvPicPr>
          <p:nvPr/>
        </p:nvPicPr>
        <p:blipFill>
          <a:blip r:embed="rId4"/>
          <a:srcRect/>
          <a:stretch>
            <a:fillRect/>
          </a:stretch>
        </p:blipFill>
        <p:spPr bwMode="auto">
          <a:xfrm>
            <a:off x="2987824" y="3758368"/>
            <a:ext cx="2952328" cy="1566311"/>
          </a:xfrm>
          <a:prstGeom prst="rect">
            <a:avLst/>
          </a:prstGeom>
          <a:ln>
            <a:headEnd/>
            <a:tailEnd/>
          </a:ln>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291415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E5B3D8-5D84-41BF-A6A2-6E441A62ECA2}"/>
              </a:ext>
            </a:extLst>
          </p:cNvPr>
          <p:cNvPicPr>
            <a:picLocks noChangeAspect="1"/>
          </p:cNvPicPr>
          <p:nvPr/>
        </p:nvPicPr>
        <p:blipFill>
          <a:blip r:embed="rId2"/>
          <a:stretch>
            <a:fillRect/>
          </a:stretch>
        </p:blipFill>
        <p:spPr>
          <a:xfrm>
            <a:off x="944653" y="653428"/>
            <a:ext cx="8071399" cy="718172"/>
          </a:xfrm>
          <a:prstGeom prst="rect">
            <a:avLst/>
          </a:prstGeom>
        </p:spPr>
      </p:pic>
      <p:pic>
        <p:nvPicPr>
          <p:cNvPr id="5" name="Picture 4">
            <a:extLst>
              <a:ext uri="{FF2B5EF4-FFF2-40B4-BE49-F238E27FC236}">
                <a16:creationId xmlns:a16="http://schemas.microsoft.com/office/drawing/2014/main" id="{C60E0B88-8878-4ED4-B5B0-409BAA03568D}"/>
              </a:ext>
            </a:extLst>
          </p:cNvPr>
          <p:cNvPicPr>
            <a:picLocks noChangeAspect="1"/>
          </p:cNvPicPr>
          <p:nvPr/>
        </p:nvPicPr>
        <p:blipFill>
          <a:blip r:embed="rId3"/>
          <a:stretch>
            <a:fillRect/>
          </a:stretch>
        </p:blipFill>
        <p:spPr>
          <a:xfrm>
            <a:off x="1656733" y="1628800"/>
            <a:ext cx="5830534" cy="2659077"/>
          </a:xfrm>
          <a:prstGeom prst="rect">
            <a:avLst/>
          </a:prstGeom>
        </p:spPr>
      </p:pic>
      <p:pic>
        <p:nvPicPr>
          <p:cNvPr id="6" name="Picture 5">
            <a:extLst>
              <a:ext uri="{FF2B5EF4-FFF2-40B4-BE49-F238E27FC236}">
                <a16:creationId xmlns:a16="http://schemas.microsoft.com/office/drawing/2014/main" id="{E82BBB76-0ECE-4EC2-AE44-D2655000A01C}"/>
              </a:ext>
            </a:extLst>
          </p:cNvPr>
          <p:cNvPicPr>
            <a:picLocks noChangeAspect="1"/>
          </p:cNvPicPr>
          <p:nvPr/>
        </p:nvPicPr>
        <p:blipFill>
          <a:blip r:embed="rId4"/>
          <a:stretch>
            <a:fillRect/>
          </a:stretch>
        </p:blipFill>
        <p:spPr>
          <a:xfrm>
            <a:off x="2411760" y="2234727"/>
            <a:ext cx="4738037" cy="4106299"/>
          </a:xfrm>
          <a:prstGeom prst="rect">
            <a:avLst/>
          </a:prstGeom>
        </p:spPr>
      </p:pic>
    </p:spTree>
    <p:extLst>
      <p:ext uri="{BB962C8B-B14F-4D97-AF65-F5344CB8AC3E}">
        <p14:creationId xmlns:p14="http://schemas.microsoft.com/office/powerpoint/2010/main" val="80318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91BD00-EF46-4618-A2C9-72F06A19FC78}"/>
              </a:ext>
            </a:extLst>
          </p:cNvPr>
          <p:cNvPicPr>
            <a:picLocks noChangeAspect="1"/>
          </p:cNvPicPr>
          <p:nvPr/>
        </p:nvPicPr>
        <p:blipFill>
          <a:blip r:embed="rId2"/>
          <a:stretch>
            <a:fillRect/>
          </a:stretch>
        </p:blipFill>
        <p:spPr>
          <a:xfrm>
            <a:off x="1698902" y="1772816"/>
            <a:ext cx="6610291" cy="3844406"/>
          </a:xfrm>
          <a:prstGeom prst="rect">
            <a:avLst/>
          </a:prstGeom>
        </p:spPr>
      </p:pic>
      <p:sp>
        <p:nvSpPr>
          <p:cNvPr id="5" name="Rectangle 4">
            <a:extLst>
              <a:ext uri="{FF2B5EF4-FFF2-40B4-BE49-F238E27FC236}">
                <a16:creationId xmlns:a16="http://schemas.microsoft.com/office/drawing/2014/main" id="{04FCA398-FFA8-4B92-8501-B653714C982C}"/>
              </a:ext>
            </a:extLst>
          </p:cNvPr>
          <p:cNvSpPr/>
          <p:nvPr/>
        </p:nvSpPr>
        <p:spPr>
          <a:xfrm>
            <a:off x="1187624" y="548680"/>
            <a:ext cx="7632848" cy="107721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a:t>
            </a:r>
            <a:r>
              <a:rPr kumimoji="0" lang="en-US"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Example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Show that the de Broglie wave velocity is a function of wavelength even in free space.</a:t>
            </a:r>
            <a:endParaRPr kumimoji="0" lang="en-IN"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6" name="Picture 5">
            <a:extLst>
              <a:ext uri="{FF2B5EF4-FFF2-40B4-BE49-F238E27FC236}">
                <a16:creationId xmlns:a16="http://schemas.microsoft.com/office/drawing/2014/main" id="{0747C86D-871A-4D1C-90CC-73624E744F51}"/>
              </a:ext>
            </a:extLst>
          </p:cNvPr>
          <p:cNvPicPr>
            <a:picLocks noChangeAspect="1"/>
          </p:cNvPicPr>
          <p:nvPr/>
        </p:nvPicPr>
        <p:blipFill>
          <a:blip r:embed="rId3"/>
          <a:stretch>
            <a:fillRect/>
          </a:stretch>
        </p:blipFill>
        <p:spPr>
          <a:xfrm>
            <a:off x="1607473" y="3212976"/>
            <a:ext cx="7000943" cy="2979309"/>
          </a:xfrm>
          <a:prstGeom prst="rect">
            <a:avLst/>
          </a:prstGeom>
        </p:spPr>
      </p:pic>
    </p:spTree>
    <p:extLst>
      <p:ext uri="{BB962C8B-B14F-4D97-AF65-F5344CB8AC3E}">
        <p14:creationId xmlns:p14="http://schemas.microsoft.com/office/powerpoint/2010/main" val="364198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51A1B6-51A4-4A2F-A69E-C8AF18A43836}"/>
              </a:ext>
            </a:extLst>
          </p:cNvPr>
          <p:cNvPicPr>
            <a:picLocks noChangeAspect="1"/>
          </p:cNvPicPr>
          <p:nvPr/>
        </p:nvPicPr>
        <p:blipFill>
          <a:blip r:embed="rId2"/>
          <a:stretch>
            <a:fillRect/>
          </a:stretch>
        </p:blipFill>
        <p:spPr>
          <a:xfrm>
            <a:off x="1043608" y="404664"/>
            <a:ext cx="7860596" cy="569608"/>
          </a:xfrm>
          <a:prstGeom prst="rect">
            <a:avLst/>
          </a:prstGeom>
        </p:spPr>
      </p:pic>
      <p:pic>
        <p:nvPicPr>
          <p:cNvPr id="6" name="Picture 5">
            <a:extLst>
              <a:ext uri="{FF2B5EF4-FFF2-40B4-BE49-F238E27FC236}">
                <a16:creationId xmlns:a16="http://schemas.microsoft.com/office/drawing/2014/main" id="{33C59B4E-66A6-49F4-BA70-821DADACE51C}"/>
              </a:ext>
            </a:extLst>
          </p:cNvPr>
          <p:cNvPicPr>
            <a:picLocks noChangeAspect="1"/>
          </p:cNvPicPr>
          <p:nvPr/>
        </p:nvPicPr>
        <p:blipFill>
          <a:blip r:embed="rId3"/>
          <a:stretch>
            <a:fillRect/>
          </a:stretch>
        </p:blipFill>
        <p:spPr>
          <a:xfrm>
            <a:off x="1963745" y="836712"/>
            <a:ext cx="6020322" cy="5456393"/>
          </a:xfrm>
          <a:prstGeom prst="rect">
            <a:avLst/>
          </a:prstGeom>
        </p:spPr>
      </p:pic>
    </p:spTree>
    <p:extLst>
      <p:ext uri="{BB962C8B-B14F-4D97-AF65-F5344CB8AC3E}">
        <p14:creationId xmlns:p14="http://schemas.microsoft.com/office/powerpoint/2010/main" val="188118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9B2B-AAB1-4130-90E1-753D97312B1D}"/>
              </a:ext>
            </a:extLst>
          </p:cNvPr>
          <p:cNvSpPr>
            <a:spLocks noGrp="1"/>
          </p:cNvSpPr>
          <p:nvPr>
            <p:ph type="title"/>
          </p:nvPr>
        </p:nvSpPr>
        <p:spPr>
          <a:xfrm>
            <a:off x="899592" y="980728"/>
            <a:ext cx="7848600" cy="576064"/>
          </a:xfrm>
        </p:spPr>
        <p:txBody>
          <a:bodyPr/>
          <a:lstStyle/>
          <a:p>
            <a:pPr algn="ctr"/>
            <a:r>
              <a:rPr lang="en-IN" sz="3100" kern="1200" dirty="0">
                <a:solidFill>
                  <a:prstClr val="white"/>
                </a:solidFill>
                <a:latin typeface="Algerian" pitchFamily="82" charset="0"/>
                <a:ea typeface="+mn-ea"/>
                <a:cs typeface="+mn-cs"/>
              </a:rPr>
              <a:t>de </a:t>
            </a:r>
            <a:r>
              <a:rPr lang="en-US" dirty="0">
                <a:solidFill>
                  <a:schemeClr val="tx1"/>
                </a:solidFill>
                <a:latin typeface="Times New Roman" pitchFamily="18" charset="0"/>
                <a:cs typeface="Times New Roman" pitchFamily="18" charset="0"/>
              </a:rPr>
              <a:t>BASIS FOR UNCERTAINTY PRINCIPLE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8B7917A-DDA5-44C6-8C33-81E2E28D5065}"/>
              </a:ext>
            </a:extLst>
          </p:cNvPr>
          <p:cNvSpPr/>
          <p:nvPr/>
        </p:nvSpPr>
        <p:spPr>
          <a:xfrm>
            <a:off x="755576" y="2276872"/>
            <a:ext cx="8136632" cy="1569660"/>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rPr>
              <a:t>Although in the beginning scientists were reluctant to accept this principle, but the strong evidences  forced them to accept the uncertainty principle. </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endParaRPr>
          </a:p>
        </p:txBody>
      </p:sp>
    </p:spTree>
    <p:extLst>
      <p:ext uri="{BB962C8B-B14F-4D97-AF65-F5344CB8AC3E}">
        <p14:creationId xmlns:p14="http://schemas.microsoft.com/office/powerpoint/2010/main" val="41787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2C98-66D7-4333-B1FE-44302132B628}"/>
              </a:ext>
            </a:extLst>
          </p:cNvPr>
          <p:cNvSpPr>
            <a:spLocks noGrp="1"/>
          </p:cNvSpPr>
          <p:nvPr>
            <p:ph type="title"/>
          </p:nvPr>
        </p:nvSpPr>
        <p:spPr>
          <a:xfrm>
            <a:off x="1043608" y="360541"/>
            <a:ext cx="7848600" cy="685800"/>
          </a:xfrm>
        </p:spPr>
        <p:txBody>
          <a:bodyPr/>
          <a:lstStyle/>
          <a:p>
            <a:pPr algn="ctr"/>
            <a:r>
              <a:rPr lang="en-US" dirty="0">
                <a:solidFill>
                  <a:schemeClr val="tx1"/>
                </a:solidFill>
                <a:latin typeface="Times New Roman" pitchFamily="18" charset="0"/>
                <a:cs typeface="Times New Roman" pitchFamily="18" charset="0"/>
              </a:rPr>
              <a:t>BASIS FOR UNCERTAINTY PRINCIPLE</a:t>
            </a:r>
            <a:endParaRPr lang="en-IN" dirty="0"/>
          </a:p>
        </p:txBody>
      </p:sp>
      <p:sp>
        <p:nvSpPr>
          <p:cNvPr id="4" name="Rectangle 3">
            <a:extLst>
              <a:ext uri="{FF2B5EF4-FFF2-40B4-BE49-F238E27FC236}">
                <a16:creationId xmlns:a16="http://schemas.microsoft.com/office/drawing/2014/main" id="{9FE41AB5-EE48-4A03-8014-561F79D3EA4F}"/>
              </a:ext>
            </a:extLst>
          </p:cNvPr>
          <p:cNvSpPr/>
          <p:nvPr/>
        </p:nvSpPr>
        <p:spPr>
          <a:xfrm>
            <a:off x="676838" y="1046341"/>
            <a:ext cx="8215370" cy="526297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79400" marR="0" lvl="0" indent="-279400" algn="just" defTabSz="914400" rtl="0" eaLnBrk="0" fontAlgn="base" latinLnBrk="0" hangingPunct="0">
              <a:lnSpc>
                <a:spcPct val="100000"/>
              </a:lnSpc>
              <a:spcBef>
                <a:spcPct val="0"/>
              </a:spcBef>
              <a:spcAft>
                <a:spcPct val="0"/>
              </a:spcAft>
              <a:buClrTx/>
              <a:buSzTx/>
              <a:buFont typeface="Wingdings" pitchFamily="2" charset="2"/>
              <a:buChar char="Ø"/>
              <a:tabLst/>
              <a:defRPr/>
            </a:pPr>
            <a:r>
              <a:rPr kumimoji="0" lang="en-US" sz="2400" b="1" i="0" u="none" strike="noStrike" kern="1200" cap="none" spc="0" normalizeH="0" baseline="0" noProof="0" dirty="0">
                <a:ln>
                  <a:noFill/>
                </a:ln>
                <a:solidFill>
                  <a:prstClr val="black"/>
                </a:solidFill>
                <a:effectLst/>
                <a:uLnTx/>
                <a:uFillTx/>
                <a:latin typeface="Frutiger 45 Light"/>
                <a:ea typeface="+mn-ea"/>
                <a:cs typeface="+mn-cs"/>
              </a:rPr>
              <a:t> </a:t>
            </a: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The material particle exhibits particle nature as well as exhibits wave nature, but it does not simultaneously possess both the natures.</a:t>
            </a:r>
          </a:p>
          <a:p>
            <a:pPr marL="279400" marR="0" lvl="0" indent="-279400" algn="just" defTabSz="914400" rtl="0" eaLnBrk="0" fontAlgn="base" latinLnBrk="0" hangingPunct="0">
              <a:lnSpc>
                <a:spcPct val="100000"/>
              </a:lnSpc>
              <a:spcBef>
                <a:spcPct val="0"/>
              </a:spcBef>
              <a:spcAft>
                <a:spcPct val="0"/>
              </a:spcAft>
              <a:buClrTx/>
              <a:buSzTx/>
              <a:buFont typeface="Wingdings" pitchFamily="2" charset="2"/>
              <a:buChar char="Ø"/>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279400" marR="0" lvl="0" indent="-279400" algn="just" defTabSz="914400" rtl="0" eaLnBrk="0" fontAlgn="base" latinLnBrk="0" hangingPunct="0">
              <a:lnSpc>
                <a:spcPct val="100000"/>
              </a:lnSpc>
              <a:spcBef>
                <a:spcPct val="0"/>
              </a:spcBef>
              <a:spcAft>
                <a:spcPct val="0"/>
              </a:spcAft>
              <a:buClrTx/>
              <a:buSzTx/>
              <a:buFont typeface="Wingdings" pitchFamily="2" charset="2"/>
              <a:buChar char="Ø"/>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Instead of being contradictory, the wave and particle natures are complementary.</a:t>
            </a:r>
          </a:p>
          <a:p>
            <a:pPr marL="279400" marR="0" lvl="0" indent="-279400" algn="just" defTabSz="914400" rtl="0" eaLnBrk="0" fontAlgn="base" latinLnBrk="0" hangingPunct="0">
              <a:lnSpc>
                <a:spcPct val="100000"/>
              </a:lnSpc>
              <a:spcBef>
                <a:spcPct val="0"/>
              </a:spcBef>
              <a:spcAft>
                <a:spcPct val="0"/>
              </a:spcAft>
              <a:buClrTx/>
              <a:buSzTx/>
              <a:buFont typeface="Wingdings" pitchFamily="2" charset="2"/>
              <a:buChar char="Ø"/>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279400" marR="0" lvl="0" indent="-279400" algn="just" defTabSz="914400" rtl="0" eaLnBrk="0" fontAlgn="base" latinLnBrk="0" hangingPunct="0">
              <a:lnSpc>
                <a:spcPct val="100000"/>
              </a:lnSpc>
              <a:spcBef>
                <a:spcPct val="0"/>
              </a:spcBef>
              <a:spcAft>
                <a:spcPct val="0"/>
              </a:spcAft>
              <a:buClrTx/>
              <a:buSzTx/>
              <a:buFont typeface="Wingdings" pitchFamily="2" charset="2"/>
              <a:buChar char="Ø"/>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Bohr’s principle of </a:t>
            </a:r>
            <a:r>
              <a:rPr kumimoji="0" lang="en-US" sz="2400" b="0"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complementarity</a:t>
            </a: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is the consequence of de Broglie hypothesis.</a:t>
            </a:r>
          </a:p>
          <a:p>
            <a:pPr marL="279400" marR="0" lvl="0" indent="-279400" algn="just" defTabSz="914400" rtl="0" eaLnBrk="0" fontAlgn="base" latinLnBrk="0" hangingPunct="0">
              <a:lnSpc>
                <a:spcPct val="100000"/>
              </a:lnSpc>
              <a:spcBef>
                <a:spcPct val="0"/>
              </a:spcBef>
              <a:spcAft>
                <a:spcPct val="0"/>
              </a:spcAft>
              <a:buClrTx/>
              <a:buSzTx/>
              <a:buFont typeface="Wingdings" pitchFamily="2" charset="2"/>
              <a:buChar char="Ø"/>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279400" marR="0" lvl="0" indent="-279400" algn="just" defTabSz="914400" rtl="0" eaLnBrk="0" fontAlgn="base" latinLnBrk="0" hangingPunct="0">
              <a:lnSpc>
                <a:spcPct val="100000"/>
              </a:lnSpc>
              <a:spcBef>
                <a:spcPct val="0"/>
              </a:spcBef>
              <a:spcAft>
                <a:spcPct val="0"/>
              </a:spcAft>
              <a:buClrTx/>
              <a:buSzTx/>
              <a:buFont typeface="Wingdings" pitchFamily="2" charset="2"/>
              <a:buChar char="Ø"/>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Under the de Broglie hypothesis, particles may be represented as wave packets. The particle may be anywhere inside the wave packet. Hence, there will be uncertainty in the measurement of position of the particle.</a:t>
            </a:r>
          </a:p>
        </p:txBody>
      </p:sp>
    </p:spTree>
    <p:extLst>
      <p:ext uri="{BB962C8B-B14F-4D97-AF65-F5344CB8AC3E}">
        <p14:creationId xmlns:p14="http://schemas.microsoft.com/office/powerpoint/2010/main" val="205251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FEB7-3FB5-413C-8FB6-C16769FE2388}"/>
              </a:ext>
            </a:extLst>
          </p:cNvPr>
          <p:cNvSpPr>
            <a:spLocks noGrp="1"/>
          </p:cNvSpPr>
          <p:nvPr>
            <p:ph type="title"/>
          </p:nvPr>
        </p:nvSpPr>
        <p:spPr>
          <a:xfrm>
            <a:off x="1043608" y="404664"/>
            <a:ext cx="7848600" cy="685800"/>
          </a:xfrm>
        </p:spPr>
        <p:txBody>
          <a:bodyPr/>
          <a:lstStyle/>
          <a:p>
            <a:pPr algn="ctr"/>
            <a:r>
              <a:rPr lang="en-US" dirty="0"/>
              <a:t>Nature of a particle </a:t>
            </a:r>
            <a:endParaRPr lang="en-IN" dirty="0"/>
          </a:p>
        </p:txBody>
      </p:sp>
      <p:sp>
        <p:nvSpPr>
          <p:cNvPr id="3" name="Content Placeholder 2">
            <a:extLst>
              <a:ext uri="{FF2B5EF4-FFF2-40B4-BE49-F238E27FC236}">
                <a16:creationId xmlns:a16="http://schemas.microsoft.com/office/drawing/2014/main" id="{73B0F3FE-7EBE-4FE1-9DA4-2853411BB010}"/>
              </a:ext>
            </a:extLst>
          </p:cNvPr>
          <p:cNvSpPr>
            <a:spLocks noGrp="1"/>
          </p:cNvSpPr>
          <p:nvPr>
            <p:ph idx="1"/>
          </p:nvPr>
        </p:nvSpPr>
        <p:spPr>
          <a:xfrm>
            <a:off x="683568" y="1628800"/>
            <a:ext cx="8208640" cy="3124200"/>
          </a:xfrm>
        </p:spPr>
        <p:txBody>
          <a:bodyPr/>
          <a:lstStyle/>
          <a:p>
            <a:pPr algn="just"/>
            <a:r>
              <a:rPr lang="en-US" sz="2800" dirty="0">
                <a:latin typeface="Times New Roman" panose="02020603050405020304" pitchFamily="18" charset="0"/>
                <a:cs typeface="Times New Roman" panose="02020603050405020304" pitchFamily="18" charset="0"/>
              </a:rPr>
              <a:t>A particle is specified by  mass (</a:t>
            </a:r>
            <a:r>
              <a:rPr lang="en-US" sz="2800" dirty="0">
                <a:solidFill>
                  <a:srgbClr val="FF3300"/>
                </a:solidFill>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 velocity (</a:t>
            </a:r>
            <a:r>
              <a:rPr lang="en-US" sz="2800" dirty="0">
                <a:solidFill>
                  <a:srgbClr val="FF3300"/>
                </a:solidFill>
                <a:latin typeface="Times New Roman" panose="02020603050405020304" pitchFamily="18" charset="0"/>
                <a:cs typeface="Times New Roman" panose="02020603050405020304" pitchFamily="18" charset="0"/>
              </a:rPr>
              <a:t>v)</a:t>
            </a:r>
            <a:r>
              <a:rPr lang="en-US" sz="2800" dirty="0">
                <a:latin typeface="Times New Roman" panose="02020603050405020304" pitchFamily="18" charset="0"/>
                <a:cs typeface="Times New Roman" panose="02020603050405020304" pitchFamily="18" charset="0"/>
              </a:rPr>
              <a:t>, momentum (</a:t>
            </a:r>
            <a:r>
              <a:rPr lang="en-US" sz="2800" dirty="0">
                <a:solidFill>
                  <a:srgbClr val="FF3300"/>
                </a:solidFill>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 and energy (</a:t>
            </a:r>
            <a:r>
              <a:rPr lang="en-US" sz="2800" dirty="0">
                <a:solidFill>
                  <a:srgbClr val="FF3300"/>
                </a:solidFill>
                <a:latin typeface="Times New Roman" panose="02020603050405020304" pitchFamily="18" charset="0"/>
                <a:cs typeface="Times New Roman" panose="02020603050405020304" pitchFamily="18" charset="0"/>
              </a:rPr>
              <a:t>E).</a:t>
            </a:r>
          </a:p>
          <a:p>
            <a:pPr marL="0" indent="0" algn="just">
              <a:buNone/>
            </a:pPr>
            <a:endParaRPr lang="en-US" sz="2800" dirty="0">
              <a:solidFill>
                <a:srgbClr val="FF3300"/>
              </a:solidFill>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sym typeface="SymbolPS" pitchFamily="18" charset="2"/>
              </a:rPr>
              <a:t>A particle occupies a definite position in space. </a:t>
            </a:r>
          </a:p>
          <a:p>
            <a:pPr marL="0" indent="0" algn="just">
              <a:buNone/>
            </a:pPr>
            <a:r>
              <a:rPr lang="en-US" dirty="0">
                <a:sym typeface="SymbolPS" pitchFamily="18" charset="2"/>
              </a:rPr>
              <a:t> </a:t>
            </a:r>
          </a:p>
          <a:p>
            <a:endParaRPr lang="en-IN" dirty="0"/>
          </a:p>
        </p:txBody>
      </p:sp>
    </p:spTree>
    <p:extLst>
      <p:ext uri="{BB962C8B-B14F-4D97-AF65-F5344CB8AC3E}">
        <p14:creationId xmlns:p14="http://schemas.microsoft.com/office/powerpoint/2010/main" val="391526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47FE-D92E-492C-AD27-013EBAF347A6}"/>
              </a:ext>
            </a:extLst>
          </p:cNvPr>
          <p:cNvSpPr>
            <a:spLocks noGrp="1"/>
          </p:cNvSpPr>
          <p:nvPr>
            <p:ph type="title"/>
          </p:nvPr>
        </p:nvSpPr>
        <p:spPr>
          <a:xfrm>
            <a:off x="1115616" y="476672"/>
            <a:ext cx="7807372" cy="685800"/>
          </a:xfrm>
        </p:spPr>
        <p:txBody>
          <a:bodyPr/>
          <a:lstStyle/>
          <a:p>
            <a:r>
              <a:rPr lang="en-US" dirty="0">
                <a:solidFill>
                  <a:srgbClr val="FF0000"/>
                </a:solidFill>
                <a:latin typeface="Times New Roman" pitchFamily="18" charset="0"/>
                <a:cs typeface="Times New Roman" pitchFamily="18" charset="0"/>
              </a:rPr>
              <a:t>HEISENBERG’S UNCERTAINTY PRINCIPLE</a:t>
            </a:r>
            <a:endParaRPr lang="en-IN" dirty="0"/>
          </a:p>
        </p:txBody>
      </p:sp>
      <p:sp>
        <p:nvSpPr>
          <p:cNvPr id="4" name="Rectangle 3">
            <a:extLst>
              <a:ext uri="{FF2B5EF4-FFF2-40B4-BE49-F238E27FC236}">
                <a16:creationId xmlns:a16="http://schemas.microsoft.com/office/drawing/2014/main" id="{834AA37A-2DC1-4FC0-BF6B-6BDA73AC50B4}"/>
              </a:ext>
            </a:extLst>
          </p:cNvPr>
          <p:cNvSpPr/>
          <p:nvPr/>
        </p:nvSpPr>
        <p:spPr>
          <a:xfrm>
            <a:off x="500034" y="1142984"/>
            <a:ext cx="8358246" cy="523220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The Heisenberg’s uncertainty principle states that it is not possible to simultaneously measure the position and the momentum of a particle to any desired degree of accuracy. </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defRPr/>
            </a:pPr>
            <a:endPar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In other words, the product of uncertainty in the measurement of position (∆x) and uncertainty in the measurement of momentum (∆p) is always constant, and it is at least equal to Planck’s constant (h), i.e.,</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∆p ⋅ ∆x = h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Similar to above expression, we can write</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∆E ⋅ ∆t = h</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and                                           ∆J ⋅ ∆</a:t>
            </a:r>
            <a:r>
              <a:rPr kumimoji="0" lang="az-Cyrl-AZ"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ѳ</a:t>
            </a: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h</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where ∆E and ∆t are the uncertainties in determining energy and time, respectively. Similarly, ∆J and ∆</a:t>
            </a:r>
            <a:r>
              <a:rPr kumimoji="0" lang="az-Cyrl-AZ"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ѳ</a:t>
            </a: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are the uncertainties in the measurement of angular momentum and angle, respectively.</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2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50232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7F7B-C0BE-418D-B720-90EAFB4962A4}"/>
              </a:ext>
            </a:extLst>
          </p:cNvPr>
          <p:cNvSpPr>
            <a:spLocks noGrp="1"/>
          </p:cNvSpPr>
          <p:nvPr>
            <p:ph type="title"/>
          </p:nvPr>
        </p:nvSpPr>
        <p:spPr>
          <a:xfrm>
            <a:off x="1267397" y="338141"/>
            <a:ext cx="7848600" cy="504056"/>
          </a:xfrm>
        </p:spPr>
        <p:txBody>
          <a:bodyPr/>
          <a:lstStyle/>
          <a:p>
            <a:pPr algn="ctr"/>
            <a:r>
              <a:rPr lang="en-US" dirty="0"/>
              <a:t>Explanation </a:t>
            </a:r>
            <a:endParaRPr lang="en-IN" dirty="0"/>
          </a:p>
        </p:txBody>
      </p:sp>
      <p:sp>
        <p:nvSpPr>
          <p:cNvPr id="4" name="Rectangle 3">
            <a:extLst>
              <a:ext uri="{FF2B5EF4-FFF2-40B4-BE49-F238E27FC236}">
                <a16:creationId xmlns:a16="http://schemas.microsoft.com/office/drawing/2014/main" id="{089B5AB9-3D91-4045-82EF-123D8C3A1245}"/>
              </a:ext>
            </a:extLst>
          </p:cNvPr>
          <p:cNvSpPr/>
          <p:nvPr/>
        </p:nvSpPr>
        <p:spPr>
          <a:xfrm>
            <a:off x="395400" y="836712"/>
            <a:ext cx="8497080" cy="5940088"/>
          </a:xfrm>
          <a:prstGeom prst="rect">
            <a:avLst/>
          </a:prstGeom>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To understand the uncertainty in the measurement of position and momentum of microscopic particles, let us take the examples of narrow and wide wave packets.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en-US"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en-US"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In a narrow wave packet [Fig.(a)], the position of the particle can be precisely determined, but not the wavelength. </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As a result, the particle’s momentum cannot be measured accurately as there are not enough waves to exactly measure the wavelength (</a:t>
            </a:r>
            <a:r>
              <a:rPr kumimoji="0" lang="el-GR"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λ</a:t>
            </a:r>
            <a:r>
              <a:rPr kumimoji="0" lang="en-US"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 h/mv). </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On the other hand, in a wider wave packet [Fig.(b)], the wavelength can be determined exactly but the position of the particle will be uncertain due to the large width of the wave packet.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en-US"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Hence, it can be concluded that it is impossible to simultaneously determine the exact position and the exact momentum of a particle</a:t>
            </a:r>
            <a:r>
              <a:rPr kumimoji="0" lang="en-US" sz="20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a:t>
            </a:r>
            <a:endParaRPr kumimoji="0" lang="en-IN" sz="20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5" name="Picture 4">
            <a:extLst>
              <a:ext uri="{FF2B5EF4-FFF2-40B4-BE49-F238E27FC236}">
                <a16:creationId xmlns:a16="http://schemas.microsoft.com/office/drawing/2014/main" id="{CB8A20E2-6864-4E51-9530-9FB442C29B24}"/>
              </a:ext>
            </a:extLst>
          </p:cNvPr>
          <p:cNvPicPr>
            <a:picLocks noChangeAspect="1"/>
          </p:cNvPicPr>
          <p:nvPr/>
        </p:nvPicPr>
        <p:blipFill>
          <a:blip r:embed="rId2"/>
          <a:stretch>
            <a:fillRect/>
          </a:stretch>
        </p:blipFill>
        <p:spPr>
          <a:xfrm>
            <a:off x="2502990" y="1545552"/>
            <a:ext cx="4138019" cy="1356478"/>
          </a:xfrm>
          <a:prstGeom prst="rect">
            <a:avLst/>
          </a:prstGeom>
        </p:spPr>
      </p:pic>
    </p:spTree>
    <p:extLst>
      <p:ext uri="{BB962C8B-B14F-4D97-AF65-F5344CB8AC3E}">
        <p14:creationId xmlns:p14="http://schemas.microsoft.com/office/powerpoint/2010/main" val="393989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F9B0-E761-4A66-A641-3F8A693C9BCB}"/>
              </a:ext>
            </a:extLst>
          </p:cNvPr>
          <p:cNvSpPr>
            <a:spLocks noGrp="1"/>
          </p:cNvSpPr>
          <p:nvPr>
            <p:ph type="title"/>
          </p:nvPr>
        </p:nvSpPr>
        <p:spPr>
          <a:xfrm>
            <a:off x="1259632" y="404664"/>
            <a:ext cx="7303316" cy="685800"/>
          </a:xfrm>
        </p:spPr>
        <p:txBody>
          <a:bodyPr/>
          <a:lstStyle/>
          <a:p>
            <a:pPr algn="ctr"/>
            <a:r>
              <a:rPr lang="en-IN" dirty="0"/>
              <a:t>DERIVATION OF UNCERTAINTY PRINCIPLE</a:t>
            </a:r>
            <a:br>
              <a:rPr lang="en-IN" dirty="0"/>
            </a:br>
            <a:endParaRPr lang="en-IN" dirty="0"/>
          </a:p>
        </p:txBody>
      </p:sp>
      <p:sp>
        <p:nvSpPr>
          <p:cNvPr id="4" name="Rectangle 3">
            <a:extLst>
              <a:ext uri="{FF2B5EF4-FFF2-40B4-BE49-F238E27FC236}">
                <a16:creationId xmlns:a16="http://schemas.microsoft.com/office/drawing/2014/main" id="{8DC38C03-A3F0-4072-A54A-E23BC5665740}"/>
              </a:ext>
            </a:extLst>
          </p:cNvPr>
          <p:cNvSpPr/>
          <p:nvPr/>
        </p:nvSpPr>
        <p:spPr>
          <a:xfrm>
            <a:off x="755576" y="1090464"/>
            <a:ext cx="8280920" cy="1569660"/>
          </a:xfrm>
          <a:prstGeom prst="rect">
            <a:avLst/>
          </a:prstGeom>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rPr>
              <a:t>In order to derive uncertainty principle let us consider two simple harmonic plane waves of same amplitude A having nearly equal frequencies w</a:t>
            </a:r>
            <a:r>
              <a:rPr kumimoji="0" lang="en-US" sz="2400" b="0" i="0" u="none" strike="noStrike" kern="1200" cap="none" spc="0" normalizeH="0" baseline="-25000" noProof="0" dirty="0">
                <a:ln>
                  <a:noFill/>
                </a:ln>
                <a:solidFill>
                  <a:prstClr val="black"/>
                </a:solidFill>
                <a:effectLst/>
                <a:uLnTx/>
                <a:uFillTx/>
                <a:latin typeface="Times New Roman" pitchFamily="18" charset="0"/>
                <a:ea typeface="MS PGothic" pitchFamily="34" charset="-128"/>
                <a:cs typeface="Times New Roman" pitchFamily="18" charset="0"/>
              </a:rPr>
              <a:t>1</a:t>
            </a: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rPr>
              <a:t> and w</a:t>
            </a:r>
            <a:r>
              <a:rPr kumimoji="0" lang="en-US" sz="2400" b="0" i="0" u="none" strike="noStrike" kern="1200" cap="none" spc="0" normalizeH="0" baseline="-25000" noProof="0" dirty="0">
                <a:ln>
                  <a:noFill/>
                </a:ln>
                <a:solidFill>
                  <a:prstClr val="black"/>
                </a:solidFill>
                <a:effectLst/>
                <a:uLnTx/>
                <a:uFillTx/>
                <a:latin typeface="Times New Roman" pitchFamily="18" charset="0"/>
                <a:ea typeface="MS PGothic" pitchFamily="34" charset="-128"/>
                <a:cs typeface="Times New Roman" pitchFamily="18" charset="0"/>
              </a:rPr>
              <a:t>2</a:t>
            </a: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rPr>
              <a:t> with propagation vectors k</a:t>
            </a:r>
            <a:r>
              <a:rPr kumimoji="0" lang="en-US" sz="2400" b="0" i="0" u="none" strike="noStrike" kern="1200" cap="none" spc="0" normalizeH="0" baseline="-25000" noProof="0" dirty="0">
                <a:ln>
                  <a:noFill/>
                </a:ln>
                <a:solidFill>
                  <a:prstClr val="black"/>
                </a:solidFill>
                <a:effectLst/>
                <a:uLnTx/>
                <a:uFillTx/>
                <a:latin typeface="Times New Roman" pitchFamily="18" charset="0"/>
                <a:ea typeface="MS PGothic" pitchFamily="34" charset="-128"/>
                <a:cs typeface="Times New Roman" pitchFamily="18" charset="0"/>
              </a:rPr>
              <a:t>1</a:t>
            </a: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rPr>
              <a:t> and k</a:t>
            </a:r>
            <a:r>
              <a:rPr kumimoji="0" lang="en-US" sz="2400" b="0" i="0" u="none" strike="noStrike" kern="1200" cap="none" spc="0" normalizeH="0" baseline="-25000" noProof="0" dirty="0">
                <a:ln>
                  <a:noFill/>
                </a:ln>
                <a:solidFill>
                  <a:prstClr val="black"/>
                </a:solidFill>
                <a:effectLst/>
                <a:uLnTx/>
                <a:uFillTx/>
                <a:latin typeface="Times New Roman" pitchFamily="18" charset="0"/>
                <a:ea typeface="MS PGothic" pitchFamily="34" charset="-128"/>
                <a:cs typeface="Times New Roman" pitchFamily="18" charset="0"/>
              </a:rPr>
              <a:t>2</a:t>
            </a: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rPr>
              <a:t>, respectively. </a:t>
            </a:r>
          </a:p>
        </p:txBody>
      </p:sp>
      <p:pic>
        <p:nvPicPr>
          <p:cNvPr id="5" name="Picture 2">
            <a:extLst>
              <a:ext uri="{FF2B5EF4-FFF2-40B4-BE49-F238E27FC236}">
                <a16:creationId xmlns:a16="http://schemas.microsoft.com/office/drawing/2014/main" id="{93311C4D-10FC-40CE-8826-BEC3AFC8E024}"/>
              </a:ext>
            </a:extLst>
          </p:cNvPr>
          <p:cNvPicPr>
            <a:picLocks noChangeAspect="1" noChangeArrowheads="1"/>
          </p:cNvPicPr>
          <p:nvPr/>
        </p:nvPicPr>
        <p:blipFill>
          <a:blip r:embed="rId2"/>
          <a:srcRect/>
          <a:stretch>
            <a:fillRect/>
          </a:stretch>
        </p:blipFill>
        <p:spPr bwMode="auto">
          <a:xfrm>
            <a:off x="2771800" y="2780928"/>
            <a:ext cx="2600339" cy="848337"/>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4D5BE665-E078-442F-BFFA-A205C927F447}"/>
              </a:ext>
            </a:extLst>
          </p:cNvPr>
          <p:cNvSpPr/>
          <p:nvPr/>
        </p:nvSpPr>
        <p:spPr>
          <a:xfrm>
            <a:off x="323528" y="3629265"/>
            <a:ext cx="8613255" cy="430887"/>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rPr>
              <a:t>Using the principle of superposition the resultant equation can be given as </a:t>
            </a:r>
            <a:endPar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7" name="Picture 3">
            <a:extLst>
              <a:ext uri="{FF2B5EF4-FFF2-40B4-BE49-F238E27FC236}">
                <a16:creationId xmlns:a16="http://schemas.microsoft.com/office/drawing/2014/main" id="{E38E5B98-31D0-4F64-A6B8-323838C0C078}"/>
              </a:ext>
            </a:extLst>
          </p:cNvPr>
          <p:cNvPicPr>
            <a:picLocks noChangeAspect="1" noChangeArrowheads="1"/>
          </p:cNvPicPr>
          <p:nvPr/>
        </p:nvPicPr>
        <p:blipFill>
          <a:blip r:embed="rId3"/>
          <a:srcRect/>
          <a:stretch>
            <a:fillRect/>
          </a:stretch>
        </p:blipFill>
        <p:spPr bwMode="auto">
          <a:xfrm>
            <a:off x="2267744" y="4559955"/>
            <a:ext cx="3778842" cy="697068"/>
          </a:xfrm>
          <a:prstGeom prst="rect">
            <a:avLst/>
          </a:prstGeom>
          <a:noFill/>
          <a:ln w="9525">
            <a:noFill/>
            <a:miter lim="800000"/>
            <a:headEnd/>
            <a:tailEnd/>
          </a:ln>
          <a:effectLst/>
        </p:spPr>
      </p:pic>
    </p:spTree>
    <p:extLst>
      <p:ext uri="{BB962C8B-B14F-4D97-AF65-F5344CB8AC3E}">
        <p14:creationId xmlns:p14="http://schemas.microsoft.com/office/powerpoint/2010/main" val="314453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D65F-3024-4AF0-9E52-BE06C045D69B}"/>
              </a:ext>
            </a:extLst>
          </p:cNvPr>
          <p:cNvSpPr>
            <a:spLocks noGrp="1"/>
          </p:cNvSpPr>
          <p:nvPr>
            <p:ph type="title"/>
          </p:nvPr>
        </p:nvSpPr>
        <p:spPr>
          <a:xfrm>
            <a:off x="1331640" y="404664"/>
            <a:ext cx="7375324" cy="685800"/>
          </a:xfrm>
        </p:spPr>
        <p:txBody>
          <a:bodyPr/>
          <a:lstStyle/>
          <a:p>
            <a:pPr algn="ctr"/>
            <a:r>
              <a:rPr lang="en-IN" dirty="0"/>
              <a:t>DERIVATION OF UNCERTAINTY PRINCIPLE</a:t>
            </a:r>
            <a:br>
              <a:rPr lang="en-IN" dirty="0"/>
            </a:br>
            <a:endParaRPr lang="en-IN" dirty="0"/>
          </a:p>
        </p:txBody>
      </p:sp>
      <p:sp>
        <p:nvSpPr>
          <p:cNvPr id="4" name="Rectangle 3">
            <a:extLst>
              <a:ext uri="{FF2B5EF4-FFF2-40B4-BE49-F238E27FC236}">
                <a16:creationId xmlns:a16="http://schemas.microsoft.com/office/drawing/2014/main" id="{769587A4-A822-41C5-96D5-FC7D83E6A714}"/>
              </a:ext>
            </a:extLst>
          </p:cNvPr>
          <p:cNvSpPr/>
          <p:nvPr/>
        </p:nvSpPr>
        <p:spPr>
          <a:xfrm>
            <a:off x="899592" y="980728"/>
            <a:ext cx="8244408" cy="830997"/>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rPr>
              <a:t>The resultant of these equations can be given as the wave packet given below</a:t>
            </a:r>
            <a:endPar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5" name="Picture 2">
            <a:extLst>
              <a:ext uri="{FF2B5EF4-FFF2-40B4-BE49-F238E27FC236}">
                <a16:creationId xmlns:a16="http://schemas.microsoft.com/office/drawing/2014/main" id="{580741F7-F4C0-455B-B6E1-A760A0C404D9}"/>
              </a:ext>
            </a:extLst>
          </p:cNvPr>
          <p:cNvPicPr>
            <a:picLocks noChangeAspect="1" noChangeArrowheads="1"/>
          </p:cNvPicPr>
          <p:nvPr/>
        </p:nvPicPr>
        <p:blipFill>
          <a:blip r:embed="rId2"/>
          <a:srcRect/>
          <a:stretch>
            <a:fillRect/>
          </a:stretch>
        </p:blipFill>
        <p:spPr bwMode="auto">
          <a:xfrm>
            <a:off x="3223828" y="1645940"/>
            <a:ext cx="3200400" cy="68580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D9331C72-D018-4A1F-BA23-3972D3DCFDEF}"/>
              </a:ext>
            </a:extLst>
          </p:cNvPr>
          <p:cNvSpPr/>
          <p:nvPr/>
        </p:nvSpPr>
        <p:spPr>
          <a:xfrm>
            <a:off x="683568" y="2543742"/>
            <a:ext cx="8136904" cy="76944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In wave packets, the position of the particle remains uncertain between successive nodes</a:t>
            </a:r>
          </a:p>
        </p:txBody>
      </p:sp>
      <p:pic>
        <p:nvPicPr>
          <p:cNvPr id="7" name="Picture 3">
            <a:extLst>
              <a:ext uri="{FF2B5EF4-FFF2-40B4-BE49-F238E27FC236}">
                <a16:creationId xmlns:a16="http://schemas.microsoft.com/office/drawing/2014/main" id="{7F71060A-DCE5-4BD2-B137-C9CE7E2D4C67}"/>
              </a:ext>
            </a:extLst>
          </p:cNvPr>
          <p:cNvPicPr>
            <a:picLocks noChangeAspect="1" noChangeArrowheads="1"/>
          </p:cNvPicPr>
          <p:nvPr/>
        </p:nvPicPr>
        <p:blipFill>
          <a:blip r:embed="rId3"/>
          <a:srcRect/>
          <a:stretch>
            <a:fillRect/>
          </a:stretch>
        </p:blipFill>
        <p:spPr bwMode="auto">
          <a:xfrm>
            <a:off x="3017137" y="3837102"/>
            <a:ext cx="2547704" cy="769441"/>
          </a:xfrm>
          <a:prstGeom prst="rect">
            <a:avLst/>
          </a:prstGeom>
          <a:noFill/>
          <a:ln w="9525">
            <a:noFill/>
            <a:miter lim="800000"/>
            <a:headEnd/>
            <a:tailEnd/>
          </a:ln>
          <a:effectLst/>
        </p:spPr>
      </p:pic>
      <p:pic>
        <p:nvPicPr>
          <p:cNvPr id="8" name="Picture 5">
            <a:extLst>
              <a:ext uri="{FF2B5EF4-FFF2-40B4-BE49-F238E27FC236}">
                <a16:creationId xmlns:a16="http://schemas.microsoft.com/office/drawing/2014/main" id="{63E7A8CA-9005-4EAD-AE51-642FD55E55BF}"/>
              </a:ext>
            </a:extLst>
          </p:cNvPr>
          <p:cNvPicPr>
            <a:picLocks noChangeAspect="1" noChangeArrowheads="1"/>
          </p:cNvPicPr>
          <p:nvPr/>
        </p:nvPicPr>
        <p:blipFill>
          <a:blip r:embed="rId4"/>
          <a:srcRect/>
          <a:stretch>
            <a:fillRect/>
          </a:stretch>
        </p:blipFill>
        <p:spPr bwMode="auto">
          <a:xfrm>
            <a:off x="2051720" y="5085184"/>
            <a:ext cx="4478538" cy="769441"/>
          </a:xfrm>
          <a:prstGeom prst="rect">
            <a:avLst/>
          </a:prstGeom>
          <a:noFill/>
          <a:ln w="9525">
            <a:noFill/>
            <a:miter lim="800000"/>
            <a:headEnd/>
            <a:tailEnd/>
          </a:ln>
          <a:effectLst/>
        </p:spPr>
      </p:pic>
    </p:spTree>
    <p:extLst>
      <p:ext uri="{BB962C8B-B14F-4D97-AF65-F5344CB8AC3E}">
        <p14:creationId xmlns:p14="http://schemas.microsoft.com/office/powerpoint/2010/main" val="800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5729-3E8D-4EA3-A2EF-9C0764D0FB2E}"/>
              </a:ext>
            </a:extLst>
          </p:cNvPr>
          <p:cNvSpPr>
            <a:spLocks noGrp="1"/>
          </p:cNvSpPr>
          <p:nvPr>
            <p:ph type="title"/>
          </p:nvPr>
        </p:nvSpPr>
        <p:spPr>
          <a:xfrm>
            <a:off x="1259632" y="404664"/>
            <a:ext cx="7632576" cy="685800"/>
          </a:xfrm>
        </p:spPr>
        <p:txBody>
          <a:bodyPr/>
          <a:lstStyle/>
          <a:p>
            <a:pPr algn="ctr"/>
            <a:r>
              <a:rPr lang="en-IN" dirty="0"/>
              <a:t>DERIVATION OF UNCERTAINTY PRINCIPLE</a:t>
            </a:r>
          </a:p>
        </p:txBody>
      </p:sp>
      <p:pic>
        <p:nvPicPr>
          <p:cNvPr id="4" name="Picture 6">
            <a:extLst>
              <a:ext uri="{FF2B5EF4-FFF2-40B4-BE49-F238E27FC236}">
                <a16:creationId xmlns:a16="http://schemas.microsoft.com/office/drawing/2014/main" id="{5AD28A67-56EC-4484-B54B-0B9DE76BB6F8}"/>
              </a:ext>
            </a:extLst>
          </p:cNvPr>
          <p:cNvPicPr>
            <a:picLocks noChangeAspect="1" noChangeArrowheads="1"/>
          </p:cNvPicPr>
          <p:nvPr/>
        </p:nvPicPr>
        <p:blipFill>
          <a:blip r:embed="rId2"/>
          <a:srcRect/>
          <a:stretch>
            <a:fillRect/>
          </a:stretch>
        </p:blipFill>
        <p:spPr bwMode="auto">
          <a:xfrm>
            <a:off x="1791566" y="1700808"/>
            <a:ext cx="5560867" cy="2988493"/>
          </a:xfrm>
          <a:prstGeom prst="rect">
            <a:avLst/>
          </a:prstGeom>
          <a:noFill/>
          <a:ln w="9525">
            <a:noFill/>
            <a:miter lim="800000"/>
            <a:headEnd/>
            <a:tailEnd/>
          </a:ln>
          <a:effectLst/>
        </p:spPr>
      </p:pic>
    </p:spTree>
    <p:extLst>
      <p:ext uri="{BB962C8B-B14F-4D97-AF65-F5344CB8AC3E}">
        <p14:creationId xmlns:p14="http://schemas.microsoft.com/office/powerpoint/2010/main" val="115534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7DD7-0F5F-4068-AF47-49E4C71EF1CB}"/>
              </a:ext>
            </a:extLst>
          </p:cNvPr>
          <p:cNvSpPr>
            <a:spLocks noGrp="1"/>
          </p:cNvSpPr>
          <p:nvPr>
            <p:ph type="title"/>
          </p:nvPr>
        </p:nvSpPr>
        <p:spPr>
          <a:xfrm>
            <a:off x="1043608" y="404664"/>
            <a:ext cx="7848600" cy="685800"/>
          </a:xfrm>
        </p:spPr>
        <p:txBody>
          <a:bodyPr/>
          <a:lstStyle/>
          <a:p>
            <a:pPr algn="ctr"/>
            <a:r>
              <a:rPr lang="en-US" sz="2400" dirty="0">
                <a:latin typeface="Times New Roman" panose="02020603050405020304" pitchFamily="18" charset="0"/>
                <a:cs typeface="Times New Roman" panose="02020603050405020304" pitchFamily="18" charset="0"/>
              </a:rPr>
              <a:t>EXPERIMENTAL EXAMPLES OF UNCERTAINTY PRINCIPLE</a:t>
            </a:r>
            <a:br>
              <a:rPr lang="en-US" sz="2400" dirty="0"/>
            </a:br>
            <a:endParaRPr lang="en-IN" sz="2400" dirty="0"/>
          </a:p>
        </p:txBody>
      </p:sp>
      <p:sp>
        <p:nvSpPr>
          <p:cNvPr id="4" name="Rectangle 3">
            <a:extLst>
              <a:ext uri="{FF2B5EF4-FFF2-40B4-BE49-F238E27FC236}">
                <a16:creationId xmlns:a16="http://schemas.microsoft.com/office/drawing/2014/main" id="{D3AA17F1-9FA7-4529-8B96-25BCB3508C7A}"/>
              </a:ext>
            </a:extLst>
          </p:cNvPr>
          <p:cNvSpPr/>
          <p:nvPr/>
        </p:nvSpPr>
        <p:spPr>
          <a:xfrm>
            <a:off x="611560" y="1268760"/>
            <a:ext cx="8429684" cy="43088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Determination of the Position of a Particle by  </a:t>
            </a:r>
            <a:r>
              <a:rPr kumimoji="0" lang="el-GR" sz="22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γ</a:t>
            </a:r>
            <a:r>
              <a:rPr kumimoji="0" lang="en-US" sz="22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-ray Microscope</a:t>
            </a:r>
          </a:p>
        </p:txBody>
      </p:sp>
      <p:sp>
        <p:nvSpPr>
          <p:cNvPr id="5" name="Rectangle 4">
            <a:extLst>
              <a:ext uri="{FF2B5EF4-FFF2-40B4-BE49-F238E27FC236}">
                <a16:creationId xmlns:a16="http://schemas.microsoft.com/office/drawing/2014/main" id="{F8564A44-BC6F-469C-A9D4-D7A46067DA1B}"/>
              </a:ext>
            </a:extLst>
          </p:cNvPr>
          <p:cNvSpPr/>
          <p:nvPr/>
        </p:nvSpPr>
        <p:spPr>
          <a:xfrm>
            <a:off x="611560" y="1840223"/>
            <a:ext cx="8393965" cy="144655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To measure the exact position and the momentum of an electron along the X-axis in the field of view of  an ideally high resolving power microscope, let us consider a photon being incident on an electron in the field of view of microscope as shown in Fig. </a:t>
            </a:r>
          </a:p>
        </p:txBody>
      </p:sp>
      <p:pic>
        <p:nvPicPr>
          <p:cNvPr id="6" name="Picture 2">
            <a:extLst>
              <a:ext uri="{FF2B5EF4-FFF2-40B4-BE49-F238E27FC236}">
                <a16:creationId xmlns:a16="http://schemas.microsoft.com/office/drawing/2014/main" id="{F666EF3B-2CD7-4F49-AD68-AA7CFF715020}"/>
              </a:ext>
            </a:extLst>
          </p:cNvPr>
          <p:cNvPicPr>
            <a:picLocks noChangeAspect="1" noChangeArrowheads="1"/>
          </p:cNvPicPr>
          <p:nvPr/>
        </p:nvPicPr>
        <p:blipFill>
          <a:blip r:embed="rId2"/>
          <a:srcRect/>
          <a:stretch>
            <a:fillRect/>
          </a:stretch>
        </p:blipFill>
        <p:spPr bwMode="auto">
          <a:xfrm>
            <a:off x="2339752" y="3450034"/>
            <a:ext cx="5256584" cy="2821463"/>
          </a:xfrm>
          <a:prstGeom prst="rect">
            <a:avLst/>
          </a:prstGeom>
          <a:noFill/>
          <a:ln w="9525">
            <a:noFill/>
            <a:miter lim="800000"/>
            <a:headEnd/>
            <a:tailEnd/>
          </a:ln>
          <a:effectLst/>
        </p:spPr>
      </p:pic>
    </p:spTree>
    <p:extLst>
      <p:ext uri="{BB962C8B-B14F-4D97-AF65-F5344CB8AC3E}">
        <p14:creationId xmlns:p14="http://schemas.microsoft.com/office/powerpoint/2010/main" val="141715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0A66-E4FF-4109-92D9-DFE170AA61D5}"/>
              </a:ext>
            </a:extLst>
          </p:cNvPr>
          <p:cNvSpPr>
            <a:spLocks noGrp="1"/>
          </p:cNvSpPr>
          <p:nvPr>
            <p:ph type="title"/>
          </p:nvPr>
        </p:nvSpPr>
        <p:spPr>
          <a:xfrm>
            <a:off x="1187624" y="404664"/>
            <a:ext cx="7848600" cy="685800"/>
          </a:xfrm>
        </p:spPr>
        <p:txBody>
          <a:bodyPr/>
          <a:lstStyle/>
          <a:p>
            <a:pPr algn="ctr"/>
            <a:r>
              <a:rPr lang="en-US" sz="2400" dirty="0">
                <a:latin typeface="Times New Roman" panose="02020603050405020304" pitchFamily="18" charset="0"/>
                <a:cs typeface="Times New Roman" panose="02020603050405020304" pitchFamily="18" charset="0"/>
              </a:rPr>
              <a:t>EXPERIMENTAL EXAMPLES OF UNCERTAINTY PRINCIPLE</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8075948-A822-440D-94F2-390B07C6FC7B}"/>
              </a:ext>
            </a:extLst>
          </p:cNvPr>
          <p:cNvSpPr/>
          <p:nvPr/>
        </p:nvSpPr>
        <p:spPr>
          <a:xfrm>
            <a:off x="1187624" y="1192107"/>
            <a:ext cx="7704584" cy="46166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The resolving power of a microscope can be given as</a:t>
            </a:r>
          </a:p>
        </p:txBody>
      </p:sp>
      <p:pic>
        <p:nvPicPr>
          <p:cNvPr id="5" name="Picture 2">
            <a:extLst>
              <a:ext uri="{FF2B5EF4-FFF2-40B4-BE49-F238E27FC236}">
                <a16:creationId xmlns:a16="http://schemas.microsoft.com/office/drawing/2014/main" id="{B293778B-DCBC-435D-BE56-F6142E8CB264}"/>
              </a:ext>
            </a:extLst>
          </p:cNvPr>
          <p:cNvPicPr>
            <a:picLocks noChangeAspect="1" noChangeArrowheads="1"/>
          </p:cNvPicPr>
          <p:nvPr/>
        </p:nvPicPr>
        <p:blipFill>
          <a:blip r:embed="rId2"/>
          <a:srcRect/>
          <a:stretch>
            <a:fillRect/>
          </a:stretch>
        </p:blipFill>
        <p:spPr bwMode="auto">
          <a:xfrm>
            <a:off x="3304223" y="1713833"/>
            <a:ext cx="1292681" cy="542926"/>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B12A16BC-5AA6-452E-A7B7-D3687FD3B0FF}"/>
              </a:ext>
            </a:extLst>
          </p:cNvPr>
          <p:cNvPicPr>
            <a:picLocks noChangeAspect="1" noChangeArrowheads="1"/>
          </p:cNvPicPr>
          <p:nvPr/>
        </p:nvPicPr>
        <p:blipFill>
          <a:blip r:embed="rId3"/>
          <a:srcRect/>
          <a:stretch>
            <a:fillRect/>
          </a:stretch>
        </p:blipFill>
        <p:spPr bwMode="auto">
          <a:xfrm>
            <a:off x="3131840" y="2452287"/>
            <a:ext cx="4994403" cy="2882408"/>
          </a:xfrm>
          <a:prstGeom prst="rect">
            <a:avLst/>
          </a:prstGeom>
          <a:noFill/>
          <a:ln w="9525">
            <a:noFill/>
            <a:miter lim="800000"/>
            <a:headEnd/>
            <a:tailEnd/>
          </a:ln>
          <a:effectLst/>
        </p:spPr>
      </p:pic>
      <p:sp>
        <p:nvSpPr>
          <p:cNvPr id="7" name="Rectangle 6">
            <a:extLst>
              <a:ext uri="{FF2B5EF4-FFF2-40B4-BE49-F238E27FC236}">
                <a16:creationId xmlns:a16="http://schemas.microsoft.com/office/drawing/2014/main" id="{7CC5D863-F062-45DE-8AB3-9A89E6830A87}"/>
              </a:ext>
            </a:extLst>
          </p:cNvPr>
          <p:cNvSpPr/>
          <p:nvPr/>
        </p:nvSpPr>
        <p:spPr>
          <a:xfrm>
            <a:off x="2123728" y="2248333"/>
            <a:ext cx="628698" cy="46166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and</a:t>
            </a:r>
          </a:p>
        </p:txBody>
      </p:sp>
      <p:sp>
        <p:nvSpPr>
          <p:cNvPr id="8" name="Rectangle 7">
            <a:extLst>
              <a:ext uri="{FF2B5EF4-FFF2-40B4-BE49-F238E27FC236}">
                <a16:creationId xmlns:a16="http://schemas.microsoft.com/office/drawing/2014/main" id="{7D9FD15E-2AD2-4D62-8FC0-3F60FAD71793}"/>
              </a:ext>
            </a:extLst>
          </p:cNvPr>
          <p:cNvSpPr/>
          <p:nvPr/>
        </p:nvSpPr>
        <p:spPr>
          <a:xfrm>
            <a:off x="1331640" y="5448757"/>
            <a:ext cx="6480720" cy="43088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Combining above  expressions  of  ∆p and  ∆x we get </a:t>
            </a:r>
          </a:p>
        </p:txBody>
      </p:sp>
      <p:pic>
        <p:nvPicPr>
          <p:cNvPr id="9" name="Picture 4">
            <a:extLst>
              <a:ext uri="{FF2B5EF4-FFF2-40B4-BE49-F238E27FC236}">
                <a16:creationId xmlns:a16="http://schemas.microsoft.com/office/drawing/2014/main" id="{2033AE69-F795-4E4E-A662-EFBB34AD1B94}"/>
              </a:ext>
            </a:extLst>
          </p:cNvPr>
          <p:cNvPicPr>
            <a:picLocks noChangeAspect="1" noChangeArrowheads="1"/>
          </p:cNvPicPr>
          <p:nvPr/>
        </p:nvPicPr>
        <p:blipFill>
          <a:blip r:embed="rId4"/>
          <a:srcRect/>
          <a:stretch>
            <a:fillRect/>
          </a:stretch>
        </p:blipFill>
        <p:spPr bwMode="auto">
          <a:xfrm>
            <a:off x="3726994" y="5957515"/>
            <a:ext cx="1690011" cy="351389"/>
          </a:xfrm>
          <a:prstGeom prst="rect">
            <a:avLst/>
          </a:prstGeom>
          <a:noFill/>
          <a:ln w="9525">
            <a:noFill/>
            <a:miter lim="800000"/>
            <a:headEnd/>
            <a:tailEnd/>
          </a:ln>
          <a:effectLst/>
        </p:spPr>
      </p:pic>
    </p:spTree>
    <p:extLst>
      <p:ext uri="{BB962C8B-B14F-4D97-AF65-F5344CB8AC3E}">
        <p14:creationId xmlns:p14="http://schemas.microsoft.com/office/powerpoint/2010/main" val="29839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BC60-9845-4E37-8468-2524FB23C696}"/>
              </a:ext>
            </a:extLst>
          </p:cNvPr>
          <p:cNvSpPr>
            <a:spLocks noGrp="1"/>
          </p:cNvSpPr>
          <p:nvPr>
            <p:ph type="title"/>
          </p:nvPr>
        </p:nvSpPr>
        <p:spPr>
          <a:xfrm>
            <a:off x="1187624" y="404664"/>
            <a:ext cx="7848600" cy="685800"/>
          </a:xfrm>
        </p:spPr>
        <p:txBody>
          <a:bodyPr/>
          <a:lstStyle/>
          <a:p>
            <a:pPr algn="ctr"/>
            <a:r>
              <a:rPr lang="en-IN" dirty="0"/>
              <a:t>TIME–ENERGY UNCERTAINTY PRINCIPLE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3FBAF1A-267F-40E2-A3AC-D6DF1D22F294}"/>
                  </a:ext>
                </a:extLst>
              </p:cNvPr>
              <p:cNvSpPr/>
              <p:nvPr/>
            </p:nvSpPr>
            <p:spPr>
              <a:xfrm>
                <a:off x="323528" y="1792580"/>
                <a:ext cx="8907018" cy="1938992"/>
              </a:xfrm>
              <a:prstGeom prst="rect">
                <a:avLst/>
              </a:prstGeom>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We can derive the expression for time–energy uncertainty with the help of position and momentum uncertainties. </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Let us consider a particle of rest mass </a:t>
                </a:r>
                <a14:m>
                  <m:oMath xmlns:m="http://schemas.openxmlformats.org/officeDocument/2006/math">
                    <m:sSub>
                      <m:sSub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IN"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𝑚</m:t>
                        </m:r>
                      </m:e>
                      <m:sub>
                        <m:r>
                          <a:rPr kumimoji="0" lang="en-IN"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0</m:t>
                        </m:r>
                      </m:sub>
                    </m:sSub>
                  </m:oMath>
                </a14:m>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moving with velocity </a:t>
                </a:r>
                <a14:m>
                  <m:oMath xmlns:m="http://schemas.openxmlformats.org/officeDocument/2006/math">
                    <m:sSub>
                      <m:sSubPr>
                        <m:ctrlPr>
                          <a:rPr kumimoji="0" lang="en-US" sz="20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IN" sz="20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𝑣</m:t>
                        </m:r>
                      </m:e>
                      <m:sub>
                        <m:r>
                          <a:rPr kumimoji="0" lang="en-IN" sz="20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sub>
                    </m:sSub>
                  </m:oMath>
                </a14:m>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in the X-direction. The kinetic energy of the particle can be given as</a:t>
                </a:r>
                <a:endParaRPr kumimoji="0" lang="en-IN"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mc:Choice>
        <mc:Fallback xmlns="">
          <p:sp>
            <p:nvSpPr>
              <p:cNvPr id="4" name="Rectangle 3">
                <a:extLst>
                  <a:ext uri="{FF2B5EF4-FFF2-40B4-BE49-F238E27FC236}">
                    <a16:creationId xmlns:a16="http://schemas.microsoft.com/office/drawing/2014/main" id="{B3FBAF1A-267F-40E2-A3AC-D6DF1D22F294}"/>
                  </a:ext>
                </a:extLst>
              </p:cNvPr>
              <p:cNvSpPr>
                <a:spLocks noRot="1" noChangeAspect="1" noMove="1" noResize="1" noEditPoints="1" noAdjustHandles="1" noChangeArrowheads="1" noChangeShapeType="1" noTextEdit="1"/>
              </p:cNvSpPr>
              <p:nvPr/>
            </p:nvSpPr>
            <p:spPr>
              <a:xfrm>
                <a:off x="323528" y="1792580"/>
                <a:ext cx="8907018" cy="1938992"/>
              </a:xfrm>
              <a:prstGeom prst="rect">
                <a:avLst/>
              </a:prstGeom>
              <a:blipFill>
                <a:blip r:embed="rId2"/>
                <a:stretch>
                  <a:fillRect l="-890" t="-2516" r="-1095" b="-628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62595334-6A57-492E-AAA2-5E6A1F0BEAC9}"/>
              </a:ext>
            </a:extLst>
          </p:cNvPr>
          <p:cNvPicPr>
            <a:picLocks noChangeAspect="1"/>
          </p:cNvPicPr>
          <p:nvPr/>
        </p:nvPicPr>
        <p:blipFill>
          <a:blip r:embed="rId3"/>
          <a:stretch>
            <a:fillRect/>
          </a:stretch>
        </p:blipFill>
        <p:spPr>
          <a:xfrm>
            <a:off x="2123729" y="4360019"/>
            <a:ext cx="4032448" cy="940904"/>
          </a:xfrm>
          <a:prstGeom prst="rect">
            <a:avLst/>
          </a:prstGeom>
        </p:spPr>
      </p:pic>
    </p:spTree>
    <p:extLst>
      <p:ext uri="{BB962C8B-B14F-4D97-AF65-F5344CB8AC3E}">
        <p14:creationId xmlns:p14="http://schemas.microsoft.com/office/powerpoint/2010/main" val="307594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BC60-9845-4E37-8468-2524FB23C696}"/>
              </a:ext>
            </a:extLst>
          </p:cNvPr>
          <p:cNvSpPr>
            <a:spLocks noGrp="1"/>
          </p:cNvSpPr>
          <p:nvPr>
            <p:ph type="title"/>
          </p:nvPr>
        </p:nvSpPr>
        <p:spPr>
          <a:xfrm>
            <a:off x="1187624" y="404664"/>
            <a:ext cx="7848600" cy="685800"/>
          </a:xfrm>
        </p:spPr>
        <p:txBody>
          <a:bodyPr/>
          <a:lstStyle/>
          <a:p>
            <a:pPr algn="ctr"/>
            <a:r>
              <a:rPr lang="en-IN" dirty="0"/>
              <a:t>TIME–ENERGY UNCERTAINTY PRINCIPLE</a:t>
            </a:r>
          </a:p>
        </p:txBody>
      </p:sp>
      <p:pic>
        <p:nvPicPr>
          <p:cNvPr id="6" name="Picture 5">
            <a:extLst>
              <a:ext uri="{FF2B5EF4-FFF2-40B4-BE49-F238E27FC236}">
                <a16:creationId xmlns:a16="http://schemas.microsoft.com/office/drawing/2014/main" id="{58D8659C-BC88-4A21-B250-829F565D6DC2}"/>
              </a:ext>
            </a:extLst>
          </p:cNvPr>
          <p:cNvPicPr>
            <a:picLocks noChangeAspect="1"/>
          </p:cNvPicPr>
          <p:nvPr/>
        </p:nvPicPr>
        <p:blipFill>
          <a:blip r:embed="rId2"/>
          <a:stretch>
            <a:fillRect/>
          </a:stretch>
        </p:blipFill>
        <p:spPr>
          <a:xfrm>
            <a:off x="467544" y="1484784"/>
            <a:ext cx="8447693" cy="4680520"/>
          </a:xfrm>
          <a:prstGeom prst="rect">
            <a:avLst/>
          </a:prstGeom>
        </p:spPr>
      </p:pic>
    </p:spTree>
    <p:extLst>
      <p:ext uri="{BB962C8B-B14F-4D97-AF65-F5344CB8AC3E}">
        <p14:creationId xmlns:p14="http://schemas.microsoft.com/office/powerpoint/2010/main" val="217711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5793-CEE0-455D-B298-9204AF0F3316}"/>
              </a:ext>
            </a:extLst>
          </p:cNvPr>
          <p:cNvSpPr>
            <a:spLocks noGrp="1"/>
          </p:cNvSpPr>
          <p:nvPr>
            <p:ph type="title"/>
          </p:nvPr>
        </p:nvSpPr>
        <p:spPr>
          <a:xfrm>
            <a:off x="1000100" y="357166"/>
            <a:ext cx="7848600" cy="685800"/>
          </a:xfrm>
        </p:spPr>
        <p:txBody>
          <a:bodyPr/>
          <a:lstStyle/>
          <a:p>
            <a:pPr algn="ctr"/>
            <a:r>
              <a:rPr lang="en-IN" dirty="0"/>
              <a:t>Applications of Uncertainty Principle </a:t>
            </a:r>
          </a:p>
        </p:txBody>
      </p:sp>
      <p:sp>
        <p:nvSpPr>
          <p:cNvPr id="4" name="Rectangle 3"/>
          <p:cNvSpPr/>
          <p:nvPr/>
        </p:nvSpPr>
        <p:spPr>
          <a:xfrm>
            <a:off x="1714480" y="1000108"/>
            <a:ext cx="5616987" cy="430887"/>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1.   Non-Existence of Electrons in the Nucleus</a:t>
            </a:r>
          </a:p>
        </p:txBody>
      </p:sp>
      <p:sp>
        <p:nvSpPr>
          <p:cNvPr id="5" name="Rectangle 4"/>
          <p:cNvSpPr/>
          <p:nvPr/>
        </p:nvSpPr>
        <p:spPr>
          <a:xfrm>
            <a:off x="428596" y="1785926"/>
            <a:ext cx="8572560"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2400" b="1" i="0" u="none" strike="noStrike" kern="1200" cap="none" spc="0" normalizeH="0" baseline="0" noProof="0" dirty="0">
                <a:ln>
                  <a:noFill/>
                </a:ln>
                <a:solidFill>
                  <a:prstClr val="black"/>
                </a:solidFill>
                <a:effectLst/>
                <a:uLnTx/>
                <a:uFillTx/>
                <a:latin typeface="Frutiger 45 Light"/>
                <a:ea typeface="+mn-ea"/>
                <a:cs typeface="+mn-cs"/>
              </a:rPr>
              <a:t> </a:t>
            </a: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Since the diameter of nucleus is of the order of 10 </a:t>
            </a:r>
            <a:r>
              <a:rPr kumimoji="0" lang="en-US" sz="2400" b="0" i="0" u="none" strike="noStrike" kern="1200" cap="none" spc="0" normalizeH="0" baseline="30000" noProof="0" dirty="0">
                <a:ln>
                  <a:noFill/>
                </a:ln>
                <a:solidFill>
                  <a:prstClr val="black"/>
                </a:solidFill>
                <a:effectLst/>
                <a:uLnTx/>
                <a:uFillTx/>
                <a:latin typeface="Times New Roman" pitchFamily="18" charset="0"/>
                <a:ea typeface="+mn-ea"/>
                <a:cs typeface="Times New Roman" pitchFamily="18" charset="0"/>
              </a:rPr>
              <a:t>–14  </a:t>
            </a: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m, the maximum uncertainty in the measurement of position of the electron in the nucleus will be of the order of ∆x = 10 </a:t>
            </a:r>
            <a:r>
              <a:rPr kumimoji="0" lang="en-US" sz="2400" b="0" i="0" u="none" strike="noStrike" kern="1200" cap="none" spc="0" normalizeH="0" baseline="50000" noProof="0" dirty="0">
                <a:ln>
                  <a:noFill/>
                </a:ln>
                <a:solidFill>
                  <a:prstClr val="black"/>
                </a:solidFill>
                <a:effectLst/>
                <a:uLnTx/>
                <a:uFillTx/>
                <a:latin typeface="Times New Roman" pitchFamily="18" charset="0"/>
                <a:ea typeface="+mn-ea"/>
                <a:cs typeface="Times New Roman" pitchFamily="18" charset="0"/>
              </a:rPr>
              <a:t>–14  </a:t>
            </a: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m. </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Using Heisenberg’s  uncertainty relation, the uncertainty in the measurement of moment of the electron is given as</a:t>
            </a:r>
          </a:p>
        </p:txBody>
      </p:sp>
      <p:pic>
        <p:nvPicPr>
          <p:cNvPr id="6" name="Picture 2"/>
          <p:cNvPicPr>
            <a:picLocks noChangeAspect="1" noChangeArrowheads="1"/>
          </p:cNvPicPr>
          <p:nvPr/>
        </p:nvPicPr>
        <p:blipFill>
          <a:blip r:embed="rId2"/>
          <a:srcRect/>
          <a:stretch>
            <a:fillRect/>
          </a:stretch>
        </p:blipFill>
        <p:spPr bwMode="auto">
          <a:xfrm>
            <a:off x="1500166" y="4286256"/>
            <a:ext cx="5597286" cy="1976443"/>
          </a:xfrm>
          <a:prstGeom prst="rect">
            <a:avLst/>
          </a:prstGeom>
          <a:noFill/>
          <a:ln w="9525">
            <a:noFill/>
            <a:miter lim="800000"/>
            <a:headEnd/>
            <a:tailEnd/>
          </a:ln>
          <a:effectLst/>
        </p:spPr>
      </p:pic>
    </p:spTree>
    <p:extLst>
      <p:ext uri="{BB962C8B-B14F-4D97-AF65-F5344CB8AC3E}">
        <p14:creationId xmlns:p14="http://schemas.microsoft.com/office/powerpoint/2010/main" val="312681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A3FF-5913-4971-948D-19C0826BB7F1}"/>
              </a:ext>
            </a:extLst>
          </p:cNvPr>
          <p:cNvSpPr>
            <a:spLocks noGrp="1"/>
          </p:cNvSpPr>
          <p:nvPr>
            <p:ph type="title"/>
          </p:nvPr>
        </p:nvSpPr>
        <p:spPr/>
        <p:txBody>
          <a:bodyPr/>
          <a:lstStyle/>
          <a:p>
            <a:pPr algn="ctr"/>
            <a:r>
              <a:rPr lang="en-US" sz="3200" dirty="0"/>
              <a:t>Light </a:t>
            </a:r>
            <a:endParaRPr lang="en-IN" sz="3200" dirty="0"/>
          </a:p>
        </p:txBody>
      </p:sp>
      <p:sp>
        <p:nvSpPr>
          <p:cNvPr id="3" name="Content Placeholder 2">
            <a:extLst>
              <a:ext uri="{FF2B5EF4-FFF2-40B4-BE49-F238E27FC236}">
                <a16:creationId xmlns:a16="http://schemas.microsoft.com/office/drawing/2014/main" id="{4734E603-1B18-4318-A99E-C888253FE168}"/>
              </a:ext>
            </a:extLst>
          </p:cNvPr>
          <p:cNvSpPr>
            <a:spLocks noGrp="1"/>
          </p:cNvSpPr>
          <p:nvPr>
            <p:ph idx="1"/>
          </p:nvPr>
        </p:nvSpPr>
        <p:spPr>
          <a:xfrm>
            <a:off x="827584" y="2060848"/>
            <a:ext cx="7877148" cy="3124200"/>
          </a:xfrm>
        </p:spPr>
        <p:txBody>
          <a:bodyPr/>
          <a:lstStyle/>
          <a:p>
            <a:r>
              <a:rPr lang="en-US" sz="2800" dirty="0">
                <a:solidFill>
                  <a:srgbClr val="FF3300"/>
                </a:solidFill>
                <a:latin typeface="Times New Roman" panose="02020603050405020304" pitchFamily="18" charset="0"/>
                <a:cs typeface="Times New Roman" panose="02020603050405020304" pitchFamily="18" charset="0"/>
              </a:rPr>
              <a:t>Interference</a:t>
            </a:r>
            <a:r>
              <a:rPr lang="en-US" sz="2800" dirty="0">
                <a:latin typeface="Times New Roman" panose="02020603050405020304" pitchFamily="18" charset="0"/>
                <a:cs typeface="Times New Roman" panose="02020603050405020304" pitchFamily="18" charset="0"/>
              </a:rPr>
              <a:t> and </a:t>
            </a:r>
            <a:r>
              <a:rPr lang="en-US" sz="2800" dirty="0">
                <a:solidFill>
                  <a:srgbClr val="FF3300"/>
                </a:solidFill>
                <a:latin typeface="Times New Roman" panose="02020603050405020304" pitchFamily="18" charset="0"/>
                <a:cs typeface="Times New Roman" panose="02020603050405020304" pitchFamily="18" charset="0"/>
              </a:rPr>
              <a:t>Diffraction</a:t>
            </a:r>
            <a:r>
              <a:rPr lang="en-US" sz="2800" dirty="0">
                <a:latin typeface="Times New Roman" panose="02020603050405020304" pitchFamily="18" charset="0"/>
                <a:cs typeface="Times New Roman" panose="02020603050405020304" pitchFamily="18" charset="0"/>
              </a:rPr>
              <a:t> experiments showed the wave nature of light	</a:t>
            </a:r>
            <a:r>
              <a:rPr lang="en-US" sz="2800" dirty="0">
                <a:latin typeface="Times New Roman" panose="02020603050405020304" pitchFamily="18" charset="0"/>
                <a:cs typeface="Times New Roman" panose="02020603050405020304" pitchFamily="18" charset="0"/>
                <a:sym typeface="SymbolPS" pitchFamily="18" charset="2"/>
              </a:rPr>
              <a:t> </a:t>
            </a:r>
          </a:p>
          <a:p>
            <a:endParaRPr lang="en-US" sz="2800" dirty="0">
              <a:latin typeface="Times New Roman" panose="02020603050405020304" pitchFamily="18" charset="0"/>
              <a:cs typeface="Times New Roman" panose="02020603050405020304" pitchFamily="18" charset="0"/>
              <a:sym typeface="SymbolPS" pitchFamily="18" charset="2"/>
            </a:endParaRPr>
          </a:p>
          <a:p>
            <a:r>
              <a:rPr lang="en-US" sz="2800" dirty="0">
                <a:solidFill>
                  <a:srgbClr val="FF3300"/>
                </a:solidFill>
                <a:latin typeface="Times New Roman" panose="02020603050405020304" pitchFamily="18" charset="0"/>
                <a:cs typeface="Times New Roman" panose="02020603050405020304" pitchFamily="18" charset="0"/>
                <a:sym typeface="SymbolPS" pitchFamily="18" charset="2"/>
              </a:rPr>
              <a:t>Blackbody radiation</a:t>
            </a:r>
            <a:r>
              <a:rPr lang="en-US" sz="2800" dirty="0">
                <a:latin typeface="Times New Roman" panose="02020603050405020304" pitchFamily="18" charset="0"/>
                <a:cs typeface="Times New Roman" panose="02020603050405020304" pitchFamily="18" charset="0"/>
                <a:sym typeface="SymbolPS" pitchFamily="18" charset="2"/>
              </a:rPr>
              <a:t> and </a:t>
            </a:r>
            <a:r>
              <a:rPr lang="en-US" sz="2800" dirty="0">
                <a:solidFill>
                  <a:srgbClr val="FF3300"/>
                </a:solidFill>
                <a:latin typeface="Times New Roman" panose="02020603050405020304" pitchFamily="18" charset="0"/>
                <a:cs typeface="Times New Roman" panose="02020603050405020304" pitchFamily="18" charset="0"/>
                <a:sym typeface="SymbolPS" pitchFamily="18" charset="2"/>
              </a:rPr>
              <a:t>Photoelectric effect</a:t>
            </a:r>
            <a:r>
              <a:rPr lang="en-US" sz="2800" dirty="0">
                <a:latin typeface="Times New Roman" panose="02020603050405020304" pitchFamily="18" charset="0"/>
                <a:cs typeface="Times New Roman" panose="02020603050405020304" pitchFamily="18" charset="0"/>
                <a:sym typeface="SymbolPS" pitchFamily="18" charset="2"/>
              </a:rPr>
              <a:t> can be explained only by considering light as a stream of particles </a:t>
            </a: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592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28604"/>
            <a:ext cx="7562880" cy="685800"/>
          </a:xfrm>
        </p:spPr>
        <p:txBody>
          <a:bodyPr/>
          <a:lstStyle/>
          <a:p>
            <a:pPr algn="ctr"/>
            <a:r>
              <a:rPr lang="en-IN" dirty="0"/>
              <a:t>Applications of Uncertainty Principle </a:t>
            </a:r>
            <a:endParaRPr lang="en-US" dirty="0"/>
          </a:p>
        </p:txBody>
      </p:sp>
      <p:pic>
        <p:nvPicPr>
          <p:cNvPr id="4" name="Picture 3"/>
          <p:cNvPicPr>
            <a:picLocks noChangeAspect="1" noChangeArrowheads="1"/>
          </p:cNvPicPr>
          <p:nvPr/>
        </p:nvPicPr>
        <p:blipFill>
          <a:blip r:embed="rId2"/>
          <a:srcRect/>
          <a:stretch>
            <a:fillRect/>
          </a:stretch>
        </p:blipFill>
        <p:spPr bwMode="auto">
          <a:xfrm>
            <a:off x="2357422" y="1214422"/>
            <a:ext cx="3677455" cy="1855913"/>
          </a:xfrm>
          <a:prstGeom prst="rect">
            <a:avLst/>
          </a:prstGeom>
          <a:noFill/>
          <a:ln w="9525">
            <a:noFill/>
            <a:miter lim="800000"/>
            <a:headEnd/>
            <a:tailEnd/>
          </a:ln>
          <a:effectLst/>
        </p:spPr>
      </p:pic>
      <p:sp>
        <p:nvSpPr>
          <p:cNvPr id="5" name="Rectangle 4"/>
          <p:cNvSpPr/>
          <p:nvPr/>
        </p:nvSpPr>
        <p:spPr>
          <a:xfrm>
            <a:off x="214282" y="3500438"/>
            <a:ext cx="8715436"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The above calculation shows that an electron can exist in the nucleus if its energy is of the order of  9.88 </a:t>
            </a:r>
            <a:r>
              <a:rPr kumimoji="0" lang="en-US" sz="2400" b="0"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MeV</a:t>
            </a: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But we know that the electrons emitted by radioactive nuclei during </a:t>
            </a:r>
            <a:r>
              <a:rPr kumimoji="0" lang="el-GR"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β</a:t>
            </a: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-decay have energies of the order of 3 MeV to 4 MeV only.</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Hence, electrons cannot exist in the nucleus</a:t>
            </a: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78CD-7D5A-4DBF-90D8-891C2AF27D09}"/>
              </a:ext>
            </a:extLst>
          </p:cNvPr>
          <p:cNvSpPr>
            <a:spLocks noGrp="1"/>
          </p:cNvSpPr>
          <p:nvPr>
            <p:ph type="title"/>
          </p:nvPr>
        </p:nvSpPr>
        <p:spPr>
          <a:xfrm>
            <a:off x="1259632" y="476672"/>
            <a:ext cx="7685926" cy="685800"/>
          </a:xfrm>
        </p:spPr>
        <p:txBody>
          <a:bodyPr/>
          <a:lstStyle/>
          <a:p>
            <a:pPr algn="ctr"/>
            <a:r>
              <a:rPr lang="en-US" dirty="0"/>
              <a:t> Zero-Point Energy of a Harmonic Oscillator</a:t>
            </a:r>
            <a:endParaRPr lang="en-IN"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D019963-DA95-43E7-BB83-79C4EC6D7901}"/>
                  </a:ext>
                </a:extLst>
              </p:cNvPr>
              <p:cNvSpPr/>
              <p:nvPr/>
            </p:nvSpPr>
            <p:spPr>
              <a:xfrm>
                <a:off x="251520" y="1351508"/>
                <a:ext cx="8892480" cy="4524315"/>
              </a:xfrm>
              <a:prstGeom prst="rect">
                <a:avLst/>
              </a:prstGeom>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From quantum mechanics, we know that the lowest energy of a simple harmonic oscillator is not zero; instead it is equal to 1/2 ħ w (where ħ = h/2</a:t>
                </a:r>
                <a:r>
                  <a:rPr kumimoji="0" lang="el-GR"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π</a:t>
                </a: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and is known as zero-point energy. </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This zero-point energy of the oscillator can be obtained with the help of uncertainty principle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∆x and ∆</a:t>
                </a:r>
                <a14:m>
                  <m:oMath xmlns:m="http://schemas.openxmlformats.org/officeDocument/2006/math">
                    <m:sSub>
                      <m:sSub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IN"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𝑝</m:t>
                        </m:r>
                      </m:e>
                      <m:sub>
                        <m:r>
                          <a:rPr kumimoji="0" lang="en-IN"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sub>
                    </m:sSub>
                  </m:oMath>
                </a14:m>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be the uncertainties in the simultaneous measurements of the position and the momentum of a particle of mass m executing simple harmonic motion along the X-axis.</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Now, from the uncertainty principle, we can write</a:t>
                </a:r>
                <a:endParaRPr kumimoji="0" lang="en-IN"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mc:Choice>
        <mc:Fallback xmlns="">
          <p:sp>
            <p:nvSpPr>
              <p:cNvPr id="4" name="Rectangle 3">
                <a:extLst>
                  <a:ext uri="{FF2B5EF4-FFF2-40B4-BE49-F238E27FC236}">
                    <a16:creationId xmlns:a16="http://schemas.microsoft.com/office/drawing/2014/main" id="{6D019963-DA95-43E7-BB83-79C4EC6D7901}"/>
                  </a:ext>
                </a:extLst>
              </p:cNvPr>
              <p:cNvSpPr>
                <a:spLocks noRot="1" noChangeAspect="1" noMove="1" noResize="1" noEditPoints="1" noAdjustHandles="1" noChangeArrowheads="1" noChangeShapeType="1" noTextEdit="1"/>
              </p:cNvSpPr>
              <p:nvPr/>
            </p:nvSpPr>
            <p:spPr>
              <a:xfrm>
                <a:off x="251520" y="1351508"/>
                <a:ext cx="8892480" cy="4524315"/>
              </a:xfrm>
              <a:prstGeom prst="rect">
                <a:avLst/>
              </a:prstGeom>
              <a:blipFill>
                <a:blip r:embed="rId2"/>
                <a:stretch>
                  <a:fillRect l="-891" t="-1078" r="-1097" b="-2156"/>
                </a:stretch>
              </a:blipFill>
            </p:spPr>
            <p:txBody>
              <a:bodyPr/>
              <a:lstStyle/>
              <a:p>
                <a:r>
                  <a:rPr lang="en-IN">
                    <a:noFill/>
                  </a:rPr>
                  <a:t> </a:t>
                </a:r>
              </a:p>
            </p:txBody>
          </p:sp>
        </mc:Fallback>
      </mc:AlternateContent>
    </p:spTree>
    <p:extLst>
      <p:ext uri="{BB962C8B-B14F-4D97-AF65-F5344CB8AC3E}">
        <p14:creationId xmlns:p14="http://schemas.microsoft.com/office/powerpoint/2010/main" val="265809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AA35B0-D948-41AA-944D-1DB0CB1F9F96}"/>
              </a:ext>
            </a:extLst>
          </p:cNvPr>
          <p:cNvPicPr>
            <a:picLocks noChangeAspect="1"/>
          </p:cNvPicPr>
          <p:nvPr/>
        </p:nvPicPr>
        <p:blipFill>
          <a:blip r:embed="rId2"/>
          <a:stretch>
            <a:fillRect/>
          </a:stretch>
        </p:blipFill>
        <p:spPr>
          <a:xfrm>
            <a:off x="2007184" y="764704"/>
            <a:ext cx="5661161" cy="2088232"/>
          </a:xfrm>
          <a:prstGeom prst="rect">
            <a:avLst/>
          </a:prstGeom>
        </p:spPr>
      </p:pic>
      <p:pic>
        <p:nvPicPr>
          <p:cNvPr id="5" name="Picture 4">
            <a:extLst>
              <a:ext uri="{FF2B5EF4-FFF2-40B4-BE49-F238E27FC236}">
                <a16:creationId xmlns:a16="http://schemas.microsoft.com/office/drawing/2014/main" id="{A1E93998-3AA3-491C-97B3-D61707A53212}"/>
              </a:ext>
            </a:extLst>
          </p:cNvPr>
          <p:cNvPicPr>
            <a:picLocks noChangeAspect="1"/>
          </p:cNvPicPr>
          <p:nvPr/>
        </p:nvPicPr>
        <p:blipFill>
          <a:blip r:embed="rId3"/>
          <a:stretch>
            <a:fillRect/>
          </a:stretch>
        </p:blipFill>
        <p:spPr>
          <a:xfrm>
            <a:off x="1835696" y="3212976"/>
            <a:ext cx="6129801" cy="2736304"/>
          </a:xfrm>
          <a:prstGeom prst="rect">
            <a:avLst/>
          </a:prstGeom>
        </p:spPr>
      </p:pic>
    </p:spTree>
    <p:extLst>
      <p:ext uri="{BB962C8B-B14F-4D97-AF65-F5344CB8AC3E}">
        <p14:creationId xmlns:p14="http://schemas.microsoft.com/office/powerpoint/2010/main" val="169379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79F16E-A491-4AD2-A8D6-482DFDF094D7}"/>
              </a:ext>
            </a:extLst>
          </p:cNvPr>
          <p:cNvPicPr>
            <a:picLocks noChangeAspect="1"/>
          </p:cNvPicPr>
          <p:nvPr/>
        </p:nvPicPr>
        <p:blipFill>
          <a:blip r:embed="rId2"/>
          <a:stretch>
            <a:fillRect/>
          </a:stretch>
        </p:blipFill>
        <p:spPr>
          <a:xfrm>
            <a:off x="1152513" y="836712"/>
            <a:ext cx="7040120" cy="5040560"/>
          </a:xfrm>
          <a:prstGeom prst="rect">
            <a:avLst/>
          </a:prstGeom>
        </p:spPr>
      </p:pic>
    </p:spTree>
    <p:extLst>
      <p:ext uri="{BB962C8B-B14F-4D97-AF65-F5344CB8AC3E}">
        <p14:creationId xmlns:p14="http://schemas.microsoft.com/office/powerpoint/2010/main" val="11938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357166"/>
            <a:ext cx="7848600" cy="685800"/>
          </a:xfrm>
        </p:spPr>
        <p:txBody>
          <a:bodyPr/>
          <a:lstStyle/>
          <a:p>
            <a:pPr algn="ctr"/>
            <a:r>
              <a:rPr lang="en-US" dirty="0">
                <a:solidFill>
                  <a:srgbClr val="FF0000"/>
                </a:solidFill>
                <a:latin typeface="Times New Roman" pitchFamily="18" charset="0"/>
                <a:cs typeface="Times New Roman" pitchFamily="18" charset="0"/>
              </a:rPr>
              <a:t>APPLICATIONS OF UNCERTAINTY PRINCIPLE CONTD…</a:t>
            </a:r>
            <a:br>
              <a:rPr lang="en-US" dirty="0">
                <a:solidFill>
                  <a:srgbClr val="FF0000"/>
                </a:solidFill>
                <a:latin typeface="Times New Roman" pitchFamily="18" charset="0"/>
                <a:cs typeface="Times New Roman" pitchFamily="18" charset="0"/>
              </a:rPr>
            </a:br>
            <a:endParaRPr lang="en-US" dirty="0"/>
          </a:p>
        </p:txBody>
      </p:sp>
      <p:sp>
        <p:nvSpPr>
          <p:cNvPr id="4" name="Rectangle 3"/>
          <p:cNvSpPr/>
          <p:nvPr/>
        </p:nvSpPr>
        <p:spPr>
          <a:xfrm>
            <a:off x="571472" y="1357298"/>
            <a:ext cx="8081058" cy="461665"/>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Frutiger 45 Light"/>
                <a:ea typeface="+mn-ea"/>
                <a:cs typeface="+mn-cs"/>
              </a:rPr>
              <a:t> </a:t>
            </a: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Some other applications of uncertainty principle can be given as</a:t>
            </a:r>
          </a:p>
        </p:txBody>
      </p:sp>
      <p:sp>
        <p:nvSpPr>
          <p:cNvPr id="5" name="Rectangle 4"/>
          <p:cNvSpPr/>
          <p:nvPr/>
        </p:nvSpPr>
        <p:spPr>
          <a:xfrm>
            <a:off x="718630" y="2330603"/>
            <a:ext cx="7786742" cy="317009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31775" marR="0" lvl="0" indent="-231775" algn="just" defTabSz="914400" rtl="0" eaLnBrk="0" fontAlgn="base" latinLnBrk="0" hangingPunct="0">
              <a:lnSpc>
                <a:spcPct val="100000"/>
              </a:lnSpc>
              <a:spcBef>
                <a:spcPct val="0"/>
              </a:spcBef>
              <a:spcAft>
                <a:spcPct val="0"/>
              </a:spcAft>
              <a:buClrTx/>
              <a:buSzTx/>
              <a:buFont typeface="Wingdings" pitchFamily="2" charset="2"/>
              <a:buChar char="Ø"/>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Existence of Protons, Neutrons, and </a:t>
            </a:r>
            <a:r>
              <a:rPr kumimoji="0" lang="el-GR"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α</a:t>
            </a: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-particles in the Nucleus  can be proved with the use of uncertainty principle.</a:t>
            </a:r>
          </a:p>
          <a:p>
            <a:pPr marL="231775" marR="0" lvl="0" indent="-231775" algn="just" defTabSz="914400" rtl="0" eaLnBrk="0" fontAlgn="base" latinLnBrk="0" hangingPunct="0">
              <a:lnSpc>
                <a:spcPct val="100000"/>
              </a:lnSpc>
              <a:spcBef>
                <a:spcPct val="0"/>
              </a:spcBef>
              <a:spcAft>
                <a:spcPct val="0"/>
              </a:spcAft>
              <a:buClrTx/>
              <a:buSzTx/>
              <a:buFont typeface="Wingdings" pitchFamily="2" charset="2"/>
              <a:buChar char="Ø"/>
              <a:tabLst/>
              <a:defRPr/>
            </a:pPr>
            <a:endPar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231775" marR="0" lvl="0" indent="-231775" algn="just" defTabSz="914400" rtl="0" eaLnBrk="0" fontAlgn="base" latinLnBrk="0" hangingPunct="0">
              <a:lnSpc>
                <a:spcPct val="100000"/>
              </a:lnSpc>
              <a:spcBef>
                <a:spcPct val="0"/>
              </a:spcBef>
              <a:spcAft>
                <a:spcPct val="0"/>
              </a:spcAft>
              <a:buClrTx/>
              <a:buSzTx/>
              <a:buFont typeface="Wingdings" pitchFamily="2" charset="2"/>
              <a:buChar char="Ø"/>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Binding Energy of an Electron in an Atom can be calculated with help of uncertainty principle  </a:t>
            </a:r>
          </a:p>
          <a:p>
            <a:pPr marL="231775" marR="0" lvl="0" indent="-231775" algn="just"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231775" marR="0" lvl="0" indent="-231775" algn="just" defTabSz="914400" rtl="0" eaLnBrk="0" fontAlgn="base" latinLnBrk="0" hangingPunct="0">
              <a:lnSpc>
                <a:spcPct val="100000"/>
              </a:lnSpc>
              <a:spcBef>
                <a:spcPct val="0"/>
              </a:spcBef>
              <a:spcAft>
                <a:spcPct val="0"/>
              </a:spcAft>
              <a:buClrTx/>
              <a:buSzTx/>
              <a:buFont typeface="Wingdings" pitchFamily="2" charset="2"/>
              <a:buChar char="Ø"/>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Radiation of Light emitted from an Excited Atom can be calculated with help of uncertainty principle </a:t>
            </a:r>
            <a:endParaRPr kumimoji="0" lang="en-US" sz="2400" b="0" i="0" u="none" strike="noStrike" kern="1200" cap="none" spc="0" normalizeH="0" baseline="0" noProof="0" dirty="0">
              <a:ln>
                <a:noFill/>
              </a:ln>
              <a:solidFill>
                <a:prstClr val="black"/>
              </a:solidFill>
              <a:effectLst/>
              <a:uLnTx/>
              <a:uFillTx/>
              <a:latin typeface="Frutiger 45 Ligh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Frutiger 45 Ligh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69AC-B414-4705-B15E-E7DFB3DB61E9}"/>
              </a:ext>
            </a:extLst>
          </p:cNvPr>
          <p:cNvSpPr>
            <a:spLocks noGrp="1"/>
          </p:cNvSpPr>
          <p:nvPr>
            <p:ph type="title"/>
          </p:nvPr>
        </p:nvSpPr>
        <p:spPr>
          <a:xfrm>
            <a:off x="1115616" y="404664"/>
            <a:ext cx="7848600" cy="685800"/>
          </a:xfrm>
        </p:spPr>
        <p:txBody>
          <a:bodyPr/>
          <a:lstStyle/>
          <a:p>
            <a:pPr algn="ctr"/>
            <a:r>
              <a:rPr lang="en-IN" dirty="0"/>
              <a:t> Consequences of Uncertainty Principle</a:t>
            </a:r>
          </a:p>
        </p:txBody>
      </p:sp>
      <p:sp>
        <p:nvSpPr>
          <p:cNvPr id="4" name="Rectangle 3">
            <a:extLst>
              <a:ext uri="{FF2B5EF4-FFF2-40B4-BE49-F238E27FC236}">
                <a16:creationId xmlns:a16="http://schemas.microsoft.com/office/drawing/2014/main" id="{50C6E845-4871-47F8-835C-45805F2D061C}"/>
              </a:ext>
            </a:extLst>
          </p:cNvPr>
          <p:cNvSpPr/>
          <p:nvPr/>
        </p:nvSpPr>
        <p:spPr>
          <a:xfrm>
            <a:off x="503040" y="1484784"/>
            <a:ext cx="8640960" cy="4893647"/>
          </a:xfrm>
          <a:prstGeom prst="rect">
            <a:avLst/>
          </a:prstGeom>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The most important consequence of uncertainty principle is the dual nature of matter.</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In the dual nature, it is not possible to determine the wave and particle properties exactly at the same time. </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The complementarity principle states that the wave and particle aspects of matter are complementary, instead of being contradictory. </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This principle suggests that the consideration of particle and light natures is necessary to have a complete picture of the same system</a:t>
            </a:r>
            <a:r>
              <a:rPr kumimoji="0" lang="en-US"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a:t>
            </a:r>
            <a:endParaRPr kumimoji="0" lang="en-IN"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spTree>
    <p:extLst>
      <p:ext uri="{BB962C8B-B14F-4D97-AF65-F5344CB8AC3E}">
        <p14:creationId xmlns:p14="http://schemas.microsoft.com/office/powerpoint/2010/main" val="414443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4FA784-47A1-459A-9951-B7A719590B9F}"/>
              </a:ext>
            </a:extLst>
          </p:cNvPr>
          <p:cNvSpPr/>
          <p:nvPr/>
        </p:nvSpPr>
        <p:spPr>
          <a:xfrm>
            <a:off x="1115616" y="476672"/>
            <a:ext cx="7851104" cy="1569660"/>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Example-1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An electron microscope is used to locate an electron in an atom within a distance of 0.2 Å. What is the uncertainty in the momentum of the electron located in this way?</a:t>
            </a:r>
            <a:endParaRPr kumimoji="0" lang="en-IN"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5" name="Picture 4">
            <a:extLst>
              <a:ext uri="{FF2B5EF4-FFF2-40B4-BE49-F238E27FC236}">
                <a16:creationId xmlns:a16="http://schemas.microsoft.com/office/drawing/2014/main" id="{EC4C1D17-896B-4D6E-A788-EB1E63472522}"/>
              </a:ext>
            </a:extLst>
          </p:cNvPr>
          <p:cNvPicPr>
            <a:picLocks noChangeAspect="1"/>
          </p:cNvPicPr>
          <p:nvPr/>
        </p:nvPicPr>
        <p:blipFill>
          <a:blip r:embed="rId2"/>
          <a:stretch>
            <a:fillRect/>
          </a:stretch>
        </p:blipFill>
        <p:spPr>
          <a:xfrm>
            <a:off x="1770106" y="2420888"/>
            <a:ext cx="5603787" cy="3551011"/>
          </a:xfrm>
          <a:prstGeom prst="rect">
            <a:avLst/>
          </a:prstGeom>
        </p:spPr>
      </p:pic>
    </p:spTree>
    <p:extLst>
      <p:ext uri="{BB962C8B-B14F-4D97-AF65-F5344CB8AC3E}">
        <p14:creationId xmlns:p14="http://schemas.microsoft.com/office/powerpoint/2010/main" val="55550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D715580-2754-4919-B952-9045AC136A3C}"/>
                  </a:ext>
                </a:extLst>
              </p:cNvPr>
              <p:cNvSpPr/>
              <p:nvPr/>
            </p:nvSpPr>
            <p:spPr>
              <a:xfrm>
                <a:off x="1187624" y="548680"/>
                <a:ext cx="7848872" cy="1200329"/>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anose="02020603050405020304" pitchFamily="18" charset="0"/>
                  </a:rPr>
                  <a:t>Example-2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anose="02020603050405020304" pitchFamily="18" charset="0"/>
                  </a:rPr>
                  <a:t>Calculate the smallest possible uncertainty in the position of an electron moving with a velocity of 3 × </a:t>
                </a:r>
                <a14:m>
                  <m:oMath xmlns:m="http://schemas.openxmlformats.org/officeDocument/2006/math">
                    <m:sSup>
                      <m:sSup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pPr>
                      <m:e>
                        <m:r>
                          <a:rPr kumimoji="0" lang="en-IN"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10</m:t>
                        </m:r>
                      </m:e>
                      <m:sup>
                        <m:r>
                          <a:rPr kumimoji="0" lang="en-IN"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7</m:t>
                        </m:r>
                      </m:sup>
                    </m:sSup>
                  </m:oMath>
                </a14:m>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anose="02020603050405020304" pitchFamily="18" charset="0"/>
                  </a:rPr>
                  <a:t> m/s. </a:t>
                </a:r>
                <a:endParaRPr kumimoji="0" lang="en-IN"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6D715580-2754-4919-B952-9045AC136A3C}"/>
                  </a:ext>
                </a:extLst>
              </p:cNvPr>
              <p:cNvSpPr>
                <a:spLocks noRot="1" noChangeAspect="1" noMove="1" noResize="1" noEditPoints="1" noAdjustHandles="1" noChangeArrowheads="1" noChangeShapeType="1" noTextEdit="1"/>
              </p:cNvSpPr>
              <p:nvPr/>
            </p:nvSpPr>
            <p:spPr>
              <a:xfrm>
                <a:off x="1187624" y="548680"/>
                <a:ext cx="7848872" cy="1200329"/>
              </a:xfrm>
              <a:prstGeom prst="rect">
                <a:avLst/>
              </a:prstGeom>
              <a:blipFill>
                <a:blip r:embed="rId2"/>
                <a:stretch>
                  <a:fillRect l="-1243" t="-4061" b="-1116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817AF118-9A6D-4DDB-BD49-7A02CB4B0D2D}"/>
              </a:ext>
            </a:extLst>
          </p:cNvPr>
          <p:cNvPicPr>
            <a:picLocks noChangeAspect="1"/>
          </p:cNvPicPr>
          <p:nvPr/>
        </p:nvPicPr>
        <p:blipFill>
          <a:blip r:embed="rId3"/>
          <a:stretch>
            <a:fillRect/>
          </a:stretch>
        </p:blipFill>
        <p:spPr>
          <a:xfrm>
            <a:off x="1000962" y="1988840"/>
            <a:ext cx="7549762" cy="4176464"/>
          </a:xfrm>
          <a:prstGeom prst="rect">
            <a:avLst/>
          </a:prstGeom>
        </p:spPr>
      </p:pic>
      <p:pic>
        <p:nvPicPr>
          <p:cNvPr id="6" name="Picture 5">
            <a:extLst>
              <a:ext uri="{FF2B5EF4-FFF2-40B4-BE49-F238E27FC236}">
                <a16:creationId xmlns:a16="http://schemas.microsoft.com/office/drawing/2014/main" id="{86BE94DE-1FB9-4726-ACEA-7B62ACC40DA5}"/>
              </a:ext>
            </a:extLst>
          </p:cNvPr>
          <p:cNvPicPr>
            <a:picLocks noChangeAspect="1"/>
          </p:cNvPicPr>
          <p:nvPr/>
        </p:nvPicPr>
        <p:blipFill>
          <a:blip r:embed="rId4"/>
          <a:stretch>
            <a:fillRect/>
          </a:stretch>
        </p:blipFill>
        <p:spPr>
          <a:xfrm>
            <a:off x="2970971" y="2348880"/>
            <a:ext cx="6065525" cy="3240360"/>
          </a:xfrm>
          <a:prstGeom prst="rect">
            <a:avLst/>
          </a:prstGeom>
        </p:spPr>
      </p:pic>
    </p:spTree>
    <p:extLst>
      <p:ext uri="{BB962C8B-B14F-4D97-AF65-F5344CB8AC3E}">
        <p14:creationId xmlns:p14="http://schemas.microsoft.com/office/powerpoint/2010/main" val="344197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9DBD8A-B764-4BC9-8F16-A11CAE294B4E}"/>
              </a:ext>
            </a:extLst>
          </p:cNvPr>
          <p:cNvSpPr/>
          <p:nvPr/>
        </p:nvSpPr>
        <p:spPr>
          <a:xfrm>
            <a:off x="1115616" y="332656"/>
            <a:ext cx="7848872" cy="1569660"/>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Example-3</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An electron has the velocity of 600 m/s with an accuracy of 0.005%. Calculate the uncertainty with which we can locate the position of the electron.</a:t>
            </a:r>
            <a:endParaRPr kumimoji="0" lang="en-IN"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6" name="Picture 5">
            <a:extLst>
              <a:ext uri="{FF2B5EF4-FFF2-40B4-BE49-F238E27FC236}">
                <a16:creationId xmlns:a16="http://schemas.microsoft.com/office/drawing/2014/main" id="{2293082B-5A94-4B2D-AE86-CD8522C1A6A5}"/>
              </a:ext>
            </a:extLst>
          </p:cNvPr>
          <p:cNvPicPr>
            <a:picLocks noChangeAspect="1"/>
          </p:cNvPicPr>
          <p:nvPr/>
        </p:nvPicPr>
        <p:blipFill>
          <a:blip r:embed="rId2"/>
          <a:stretch>
            <a:fillRect/>
          </a:stretch>
        </p:blipFill>
        <p:spPr>
          <a:xfrm>
            <a:off x="2555776" y="2132856"/>
            <a:ext cx="5276501" cy="3698061"/>
          </a:xfrm>
          <a:prstGeom prst="rect">
            <a:avLst/>
          </a:prstGeom>
        </p:spPr>
      </p:pic>
    </p:spTree>
    <p:extLst>
      <p:ext uri="{BB962C8B-B14F-4D97-AF65-F5344CB8AC3E}">
        <p14:creationId xmlns:p14="http://schemas.microsoft.com/office/powerpoint/2010/main" val="138872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C0AD-4F44-4D83-BBEA-18BF865E92CD}"/>
              </a:ext>
            </a:extLst>
          </p:cNvPr>
          <p:cNvSpPr>
            <a:spLocks noGrp="1"/>
          </p:cNvSpPr>
          <p:nvPr>
            <p:ph type="title"/>
          </p:nvPr>
        </p:nvSpPr>
        <p:spPr>
          <a:xfrm>
            <a:off x="1043608" y="404664"/>
            <a:ext cx="7848600" cy="685800"/>
          </a:xfrm>
        </p:spPr>
        <p:txBody>
          <a:bodyPr/>
          <a:lstStyle/>
          <a:p>
            <a:pPr algn="ctr"/>
            <a:r>
              <a:rPr lang="en-IN" dirty="0">
                <a:latin typeface="Times New Roman" panose="02020603050405020304" pitchFamily="18" charset="0"/>
                <a:cs typeface="Times New Roman" panose="02020603050405020304" pitchFamily="18" charset="0"/>
              </a:rPr>
              <a:t>Assignment Based on this Lecture  </a:t>
            </a:r>
          </a:p>
        </p:txBody>
      </p:sp>
      <p:sp>
        <p:nvSpPr>
          <p:cNvPr id="3" name="Content Placeholder 2">
            <a:extLst>
              <a:ext uri="{FF2B5EF4-FFF2-40B4-BE49-F238E27FC236}">
                <a16:creationId xmlns:a16="http://schemas.microsoft.com/office/drawing/2014/main" id="{0237C956-84FD-4408-AED4-4350375D11FF}"/>
              </a:ext>
            </a:extLst>
          </p:cNvPr>
          <p:cNvSpPr>
            <a:spLocks noGrp="1"/>
          </p:cNvSpPr>
          <p:nvPr>
            <p:ph idx="1"/>
          </p:nvPr>
        </p:nvSpPr>
        <p:spPr>
          <a:xfrm>
            <a:off x="791580" y="2204864"/>
            <a:ext cx="7956884" cy="3124200"/>
          </a:xfrm>
        </p:spPr>
        <p:txBody>
          <a:bodyPr/>
          <a:lstStyle/>
          <a:p>
            <a:r>
              <a:rPr lang="en-IN" sz="2200" dirty="0">
                <a:latin typeface="Times New Roman" panose="02020603050405020304" pitchFamily="18" charset="0"/>
                <a:cs typeface="Times New Roman" panose="02020603050405020304" pitchFamily="18" charset="0"/>
              </a:rPr>
              <a:t>Define phase velocity and obtain the expression for phase velocity.</a:t>
            </a:r>
          </a:p>
          <a:p>
            <a:r>
              <a:rPr lang="en-IN" sz="2200" dirty="0">
                <a:latin typeface="Times New Roman" panose="02020603050405020304" pitchFamily="18" charset="0"/>
                <a:cs typeface="Times New Roman" panose="02020603050405020304" pitchFamily="18" charset="0"/>
              </a:rPr>
              <a:t>Discuss the need for wave packet representation.</a:t>
            </a:r>
          </a:p>
          <a:p>
            <a:r>
              <a:rPr lang="en-IN" sz="2200" dirty="0">
                <a:latin typeface="Times New Roman" panose="02020603050405020304" pitchFamily="18" charset="0"/>
                <a:cs typeface="Times New Roman" panose="02020603050405020304" pitchFamily="18" charset="0"/>
              </a:rPr>
              <a:t>Define group velocity and obtain the expression for group velocity. </a:t>
            </a:r>
          </a:p>
          <a:p>
            <a:r>
              <a:rPr lang="en-IN" sz="2200" dirty="0">
                <a:latin typeface="Times New Roman" panose="02020603050405020304" pitchFamily="18" charset="0"/>
                <a:cs typeface="Times New Roman" panose="02020603050405020304" pitchFamily="18" charset="0"/>
              </a:rPr>
              <a:t>Obtain the relation between phase velocity and group velocity </a:t>
            </a:r>
          </a:p>
          <a:p>
            <a:r>
              <a:rPr lang="en-IN" sz="2200" dirty="0">
                <a:latin typeface="Times New Roman" panose="02020603050405020304" pitchFamily="18" charset="0"/>
                <a:cs typeface="Times New Roman" panose="02020603050405020304" pitchFamily="18" charset="0"/>
              </a:rPr>
              <a:t>Prove that the particle always travel with group velocity. </a:t>
            </a:r>
          </a:p>
        </p:txBody>
      </p:sp>
    </p:spTree>
    <p:extLst>
      <p:ext uri="{BB962C8B-B14F-4D97-AF65-F5344CB8AC3E}">
        <p14:creationId xmlns:p14="http://schemas.microsoft.com/office/powerpoint/2010/main" val="27749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16E9-2374-4471-9AE5-79208CEF98F8}"/>
              </a:ext>
            </a:extLst>
          </p:cNvPr>
          <p:cNvSpPr>
            <a:spLocks noGrp="1"/>
          </p:cNvSpPr>
          <p:nvPr>
            <p:ph type="title"/>
          </p:nvPr>
        </p:nvSpPr>
        <p:spPr>
          <a:xfrm>
            <a:off x="899592" y="404664"/>
            <a:ext cx="7848600" cy="685800"/>
          </a:xfrm>
        </p:spPr>
        <p:txBody>
          <a:bodyPr/>
          <a:lstStyle/>
          <a:p>
            <a:pPr algn="ctr"/>
            <a:r>
              <a:rPr lang="en-US" sz="3600" dirty="0"/>
              <a:t>So, Is light a </a:t>
            </a:r>
            <a:br>
              <a:rPr lang="en-US" sz="3600" dirty="0"/>
            </a:br>
            <a:r>
              <a:rPr lang="en-US" sz="3600" dirty="0"/>
              <a:t>wave or a particle </a:t>
            </a:r>
            <a:br>
              <a:rPr lang="en-US" dirty="0"/>
            </a:br>
            <a:r>
              <a:rPr lang="en-US" dirty="0"/>
              <a:t>?</a:t>
            </a:r>
            <a:endParaRPr lang="en-IN" dirty="0"/>
          </a:p>
        </p:txBody>
      </p:sp>
      <p:pic>
        <p:nvPicPr>
          <p:cNvPr id="4" name="Content Placeholder 3">
            <a:extLst>
              <a:ext uri="{FF2B5EF4-FFF2-40B4-BE49-F238E27FC236}">
                <a16:creationId xmlns:a16="http://schemas.microsoft.com/office/drawing/2014/main" id="{DE1A8CF2-6AFE-4670-87DD-0D8D2976DF40}"/>
              </a:ext>
            </a:extLst>
          </p:cNvPr>
          <p:cNvPicPr>
            <a:picLocks noGrp="1" noChangeAspect="1"/>
          </p:cNvPicPr>
          <p:nvPr>
            <p:ph idx="1"/>
          </p:nvPr>
        </p:nvPicPr>
        <p:blipFill>
          <a:blip r:embed="rId2"/>
          <a:stretch>
            <a:fillRect/>
          </a:stretch>
        </p:blipFill>
        <p:spPr>
          <a:xfrm>
            <a:off x="2195736" y="2081267"/>
            <a:ext cx="5614222" cy="4055664"/>
          </a:xfrm>
          <a:prstGeom prst="rect">
            <a:avLst/>
          </a:prstGeom>
        </p:spPr>
      </p:pic>
    </p:spTree>
    <p:extLst>
      <p:ext uri="{BB962C8B-B14F-4D97-AF65-F5344CB8AC3E}">
        <p14:creationId xmlns:p14="http://schemas.microsoft.com/office/powerpoint/2010/main" val="350750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C0AD-4F44-4D83-BBEA-18BF865E92CD}"/>
              </a:ext>
            </a:extLst>
          </p:cNvPr>
          <p:cNvSpPr>
            <a:spLocks noGrp="1"/>
          </p:cNvSpPr>
          <p:nvPr>
            <p:ph type="title"/>
          </p:nvPr>
        </p:nvSpPr>
        <p:spPr>
          <a:xfrm>
            <a:off x="1043608" y="404664"/>
            <a:ext cx="7848600" cy="685800"/>
          </a:xfrm>
        </p:spPr>
        <p:txBody>
          <a:bodyPr/>
          <a:lstStyle/>
          <a:p>
            <a:pPr algn="ctr"/>
            <a:r>
              <a:rPr lang="en-IN" dirty="0">
                <a:latin typeface="Times New Roman" panose="02020603050405020304" pitchFamily="18" charset="0"/>
                <a:cs typeface="Times New Roman" panose="02020603050405020304" pitchFamily="18" charset="0"/>
              </a:rPr>
              <a:t>Assignment Based on this Lecture continue..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0237C956-84FD-4408-AED4-4350375D11FF}"/>
              </a:ext>
            </a:extLst>
          </p:cNvPr>
          <p:cNvSpPr>
            <a:spLocks noGrp="1"/>
          </p:cNvSpPr>
          <p:nvPr>
            <p:ph idx="1"/>
          </p:nvPr>
        </p:nvSpPr>
        <p:spPr>
          <a:xfrm>
            <a:off x="791580" y="2204864"/>
            <a:ext cx="7956884" cy="3672408"/>
          </a:xfrm>
        </p:spPr>
        <p:txBody>
          <a:bodyPr/>
          <a:lstStyle/>
          <a:p>
            <a:r>
              <a:rPr lang="en-IN" sz="2200" dirty="0">
                <a:latin typeface="Times New Roman" panose="02020603050405020304" pitchFamily="18" charset="0"/>
                <a:cs typeface="Times New Roman" panose="02020603050405020304" pitchFamily="18" charset="0"/>
              </a:rPr>
              <a:t>Describe the basis of uncertainty principle.</a:t>
            </a:r>
          </a:p>
          <a:p>
            <a:r>
              <a:rPr lang="en-IN" sz="2200" dirty="0">
                <a:latin typeface="Times New Roman" panose="02020603050405020304" pitchFamily="18" charset="0"/>
                <a:cs typeface="Times New Roman" panose="02020603050405020304" pitchFamily="18" charset="0"/>
              </a:rPr>
              <a:t>Heisenberg  uncertainty principle.</a:t>
            </a:r>
          </a:p>
          <a:p>
            <a:r>
              <a:rPr lang="en-IN" sz="2200" dirty="0">
                <a:latin typeface="Times New Roman" panose="02020603050405020304" pitchFamily="18" charset="0"/>
                <a:cs typeface="Times New Roman" panose="02020603050405020304" pitchFamily="18" charset="0"/>
              </a:rPr>
              <a:t>Obtain the expression of uncertainty principle for position and momentum.</a:t>
            </a:r>
          </a:p>
          <a:p>
            <a:r>
              <a:rPr lang="en-IN" sz="2200" dirty="0">
                <a:latin typeface="Times New Roman" panose="02020603050405020304" pitchFamily="18" charset="0"/>
                <a:cs typeface="Times New Roman" panose="02020603050405020304" pitchFamily="18" charset="0"/>
              </a:rPr>
              <a:t>Discuss experimental examples of uncertainty principle</a:t>
            </a:r>
          </a:p>
          <a:p>
            <a:r>
              <a:rPr lang="en-IN" sz="2200" dirty="0">
                <a:latin typeface="Times New Roman" panose="02020603050405020304" pitchFamily="18" charset="0"/>
                <a:cs typeface="Times New Roman" panose="02020603050405020304" pitchFamily="18" charset="0"/>
              </a:rPr>
              <a:t>Explain the consequences of Uncertainty principle.</a:t>
            </a:r>
          </a:p>
          <a:p>
            <a:r>
              <a:rPr lang="en-IN" sz="2200" dirty="0">
                <a:latin typeface="Times New Roman" panose="02020603050405020304" pitchFamily="18" charset="0"/>
                <a:cs typeface="Times New Roman" panose="02020603050405020304" pitchFamily="18" charset="0"/>
              </a:rPr>
              <a:t>Proof of Non existence of electron in the nucleus.</a:t>
            </a:r>
          </a:p>
          <a:p>
            <a:r>
              <a:rPr lang="en-IN" sz="2200" dirty="0">
                <a:latin typeface="Times New Roman" panose="02020603050405020304" pitchFamily="18" charset="0"/>
                <a:cs typeface="Times New Roman" panose="02020603050405020304" pitchFamily="18" charset="0"/>
              </a:rPr>
              <a:t>Other applications of Uncertainty Principle.</a:t>
            </a:r>
          </a:p>
        </p:txBody>
      </p:sp>
    </p:spTree>
    <p:extLst>
      <p:ext uri="{BB962C8B-B14F-4D97-AF65-F5344CB8AC3E}">
        <p14:creationId xmlns:p14="http://schemas.microsoft.com/office/powerpoint/2010/main" val="6727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9B2B-AAB1-4130-90E1-753D97312B1D}"/>
              </a:ext>
            </a:extLst>
          </p:cNvPr>
          <p:cNvSpPr>
            <a:spLocks noGrp="1"/>
          </p:cNvSpPr>
          <p:nvPr>
            <p:ph type="title"/>
          </p:nvPr>
        </p:nvSpPr>
        <p:spPr>
          <a:xfrm>
            <a:off x="1043608" y="476672"/>
            <a:ext cx="7848600" cy="576064"/>
          </a:xfrm>
        </p:spPr>
        <p:txBody>
          <a:bodyPr/>
          <a:lstStyle/>
          <a:p>
            <a:pPr algn="ctr"/>
            <a:r>
              <a:rPr lang="en-IN" sz="3100" kern="1200" dirty="0">
                <a:solidFill>
                  <a:prstClr val="white"/>
                </a:solidFill>
                <a:latin typeface="Algerian" pitchFamily="82" charset="0"/>
                <a:ea typeface="+mn-ea"/>
                <a:cs typeface="+mn-cs"/>
              </a:rPr>
              <a:t>de </a:t>
            </a:r>
            <a:r>
              <a:rPr lang="en-IN" dirty="0">
                <a:latin typeface="Times New Roman" pitchFamily="18" charset="0"/>
                <a:cs typeface="Times New Roman" pitchFamily="18" charset="0"/>
              </a:rPr>
              <a:t>NATURE OF ELECTRON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1DB23B0-F88A-4974-86B1-AAF12A71872D}"/>
              </a:ext>
            </a:extLst>
          </p:cNvPr>
          <p:cNvSpPr/>
          <p:nvPr/>
        </p:nvSpPr>
        <p:spPr>
          <a:xfrm>
            <a:off x="539552" y="1628800"/>
            <a:ext cx="8352656" cy="3785652"/>
          </a:xfrm>
          <a:prstGeom prst="rect">
            <a:avLst/>
          </a:prstGeom>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defRPr/>
            </a:pPr>
            <a:r>
              <a:rPr kumimoji="0" lang="en-IN"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rPr>
              <a:t>Before 1924, the electron was exclusively regarded as a particle but after the suggestion of de Broglie, the electron was given the wave–particle duality.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defRPr/>
            </a:pPr>
            <a:endParaRPr kumimoji="0" lang="en-IN"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defRPr/>
            </a:pPr>
            <a:r>
              <a:rPr kumimoji="0" lang="en-IN"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rPr>
              <a:t>There are many experimental evidences which prove that the electron is a particle, as it has a definite mass, charge, energy, and momentum.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defRPr/>
            </a:pPr>
            <a:endParaRPr kumimoji="0" lang="en-IN"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defRPr/>
            </a:pPr>
            <a:r>
              <a:rPr kumimoji="0" lang="en-IN"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rPr>
              <a:t>Additionally, the impact of the electron on the screen of zinc sulphide proves its identity as a particle.</a:t>
            </a:r>
          </a:p>
        </p:txBody>
      </p:sp>
    </p:spTree>
    <p:extLst>
      <p:ext uri="{BB962C8B-B14F-4D97-AF65-F5344CB8AC3E}">
        <p14:creationId xmlns:p14="http://schemas.microsoft.com/office/powerpoint/2010/main" val="200357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3D93-629A-4B33-91AB-4EABCCB02003}"/>
              </a:ext>
            </a:extLst>
          </p:cNvPr>
          <p:cNvSpPr>
            <a:spLocks noGrp="1"/>
          </p:cNvSpPr>
          <p:nvPr>
            <p:ph type="title"/>
          </p:nvPr>
        </p:nvSpPr>
        <p:spPr>
          <a:xfrm>
            <a:off x="1187624" y="404664"/>
            <a:ext cx="7848600" cy="685800"/>
          </a:xfrm>
        </p:spPr>
        <p:txBody>
          <a:bodyPr/>
          <a:lstStyle/>
          <a:p>
            <a:pPr algn="ctr"/>
            <a:r>
              <a:rPr lang="en-IN" dirty="0">
                <a:latin typeface="Times New Roman" pitchFamily="18" charset="0"/>
                <a:cs typeface="Times New Roman" pitchFamily="18" charset="0"/>
              </a:rPr>
              <a:t>NATURE OF ELECTRON</a:t>
            </a:r>
            <a:endParaRPr lang="en-IN" dirty="0"/>
          </a:p>
        </p:txBody>
      </p:sp>
      <p:sp>
        <p:nvSpPr>
          <p:cNvPr id="4" name="Subtitle 2">
            <a:extLst>
              <a:ext uri="{FF2B5EF4-FFF2-40B4-BE49-F238E27FC236}">
                <a16:creationId xmlns:a16="http://schemas.microsoft.com/office/drawing/2014/main" id="{696558FB-B8E9-4BA7-A21B-D45919157726}"/>
              </a:ext>
            </a:extLst>
          </p:cNvPr>
          <p:cNvSpPr txBox="1">
            <a:spLocks/>
          </p:cNvSpPr>
          <p:nvPr/>
        </p:nvSpPr>
        <p:spPr>
          <a:xfrm>
            <a:off x="715039" y="1340768"/>
            <a:ext cx="8282439" cy="4320480"/>
          </a:xfrm>
          <a:prstGeom prst="rect">
            <a:avLst/>
          </a:prstGeom>
        </p:spPr>
        <p:style>
          <a:lnRef idx="1">
            <a:schemeClr val="accent2"/>
          </a:lnRef>
          <a:fillRef idx="2">
            <a:schemeClr val="accent2"/>
          </a:fillRef>
          <a:effectRef idx="1">
            <a:schemeClr val="accent2"/>
          </a:effectRef>
          <a:fontRef idx="minor">
            <a:schemeClr val="dk1"/>
          </a:fontRef>
        </p:style>
        <p:txBody>
          <a:bodyPr>
            <a:normAutofit/>
          </a:bodyPr>
          <a:lstStyle>
            <a:lvl1pPr marL="342900" indent="-342900" algn="l" rtl="0" eaLnBrk="0" fontAlgn="base" hangingPunct="0">
              <a:spcBef>
                <a:spcPct val="30000"/>
              </a:spcBef>
              <a:spcAft>
                <a:spcPct val="0"/>
              </a:spcAft>
              <a:buChar char="•"/>
              <a:defRPr sz="2000">
                <a:solidFill>
                  <a:schemeClr val="dk1"/>
                </a:solidFill>
                <a:latin typeface="+mn-lt"/>
                <a:ea typeface="+mn-ea"/>
                <a:cs typeface="+mn-cs"/>
              </a:defRPr>
            </a:lvl1pPr>
            <a:lvl2pPr marL="742950" indent="-285750" algn="l" rtl="0" eaLnBrk="0" fontAlgn="base" hangingPunct="0">
              <a:spcBef>
                <a:spcPct val="20000"/>
              </a:spcBef>
              <a:spcAft>
                <a:spcPct val="0"/>
              </a:spcAft>
              <a:buChar char="•"/>
              <a:defRPr sz="1600">
                <a:solidFill>
                  <a:schemeClr val="dk1"/>
                </a:solidFill>
                <a:latin typeface="+mn-lt"/>
                <a:ea typeface="+mn-ea"/>
                <a:cs typeface="+mn-cs"/>
              </a:defRPr>
            </a:lvl2pPr>
            <a:lvl3pPr marL="1143000" indent="-228600" algn="l" rtl="0" eaLnBrk="0" fontAlgn="base" hangingPunct="0">
              <a:spcBef>
                <a:spcPct val="20000"/>
              </a:spcBef>
              <a:spcAft>
                <a:spcPct val="0"/>
              </a:spcAft>
              <a:buChar char="•"/>
              <a:defRPr sz="1600">
                <a:solidFill>
                  <a:schemeClr val="dk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dk1"/>
                </a:solidFill>
                <a:latin typeface="+mn-lt"/>
                <a:ea typeface="+mn-ea"/>
                <a:cs typeface="+mn-cs"/>
              </a:defRPr>
            </a:lvl4pPr>
            <a:lvl5pPr marL="2057400" indent="-228600" algn="l" rtl="0" eaLnBrk="0" fontAlgn="base" hangingPunct="0">
              <a:spcBef>
                <a:spcPct val="20000"/>
              </a:spcBef>
              <a:spcAft>
                <a:spcPct val="0"/>
              </a:spcAft>
              <a:buChar char="•"/>
              <a:defRPr sz="1600">
                <a:solidFill>
                  <a:schemeClr val="dk1"/>
                </a:solidFill>
                <a:latin typeface="+mn-lt"/>
                <a:ea typeface="+mn-ea"/>
                <a:cs typeface="+mn-cs"/>
              </a:defRPr>
            </a:lvl5pPr>
            <a:lvl6pPr marL="2514600" indent="-228600" algn="l" rtl="0" eaLnBrk="0" fontAlgn="base" hangingPunct="0">
              <a:spcBef>
                <a:spcPct val="20000"/>
              </a:spcBef>
              <a:spcAft>
                <a:spcPct val="0"/>
              </a:spcAft>
              <a:buChar char="•"/>
              <a:defRPr sz="1600">
                <a:solidFill>
                  <a:schemeClr val="dk1"/>
                </a:solidFill>
                <a:latin typeface="+mn-lt"/>
                <a:ea typeface="+mn-ea"/>
                <a:cs typeface="+mn-cs"/>
              </a:defRPr>
            </a:lvl6pPr>
            <a:lvl7pPr marL="2971800" indent="-228600" algn="l" rtl="0" eaLnBrk="0" fontAlgn="base" hangingPunct="0">
              <a:spcBef>
                <a:spcPct val="20000"/>
              </a:spcBef>
              <a:spcAft>
                <a:spcPct val="0"/>
              </a:spcAft>
              <a:buChar char="•"/>
              <a:defRPr sz="1600">
                <a:solidFill>
                  <a:schemeClr val="dk1"/>
                </a:solidFill>
                <a:latin typeface="+mn-lt"/>
                <a:ea typeface="+mn-ea"/>
                <a:cs typeface="+mn-cs"/>
              </a:defRPr>
            </a:lvl7pPr>
            <a:lvl8pPr marL="3429000" indent="-228600" algn="l" rtl="0" eaLnBrk="0" fontAlgn="base" hangingPunct="0">
              <a:spcBef>
                <a:spcPct val="20000"/>
              </a:spcBef>
              <a:spcAft>
                <a:spcPct val="0"/>
              </a:spcAft>
              <a:buChar char="•"/>
              <a:defRPr sz="1600">
                <a:solidFill>
                  <a:schemeClr val="dk1"/>
                </a:solidFill>
                <a:latin typeface="+mn-lt"/>
                <a:ea typeface="+mn-ea"/>
                <a:cs typeface="+mn-cs"/>
              </a:defRPr>
            </a:lvl8pPr>
            <a:lvl9pPr marL="3886200" indent="-228600" algn="l" rtl="0" eaLnBrk="0" fontAlgn="base" hangingPunct="0">
              <a:spcBef>
                <a:spcPct val="20000"/>
              </a:spcBef>
              <a:spcAft>
                <a:spcPct val="0"/>
              </a:spcAft>
              <a:buChar char="•"/>
              <a:defRPr sz="1600">
                <a:solidFill>
                  <a:schemeClr val="dk1"/>
                </a:solidFill>
                <a:latin typeface="+mn-lt"/>
                <a:ea typeface="+mn-ea"/>
                <a:cs typeface="+mn-cs"/>
              </a:defRPr>
            </a:lvl9pPr>
          </a:lstStyle>
          <a:p>
            <a:pPr marL="342900" marR="0" lvl="0" indent="-342900" algn="just" defTabSz="914400" rtl="0" eaLnBrk="0" fontAlgn="base" latinLnBrk="0" hangingPunct="0">
              <a:lnSpc>
                <a:spcPct val="100000"/>
              </a:lnSpc>
              <a:spcBef>
                <a:spcPct val="30000"/>
              </a:spcBef>
              <a:spcAft>
                <a:spcPct val="0"/>
              </a:spcAft>
              <a:buClrTx/>
              <a:buSzTx/>
              <a:buFontTx/>
              <a:buChar char="•"/>
              <a:tabLst/>
              <a:defRPr/>
            </a:pPr>
            <a:r>
              <a:rPr kumimoji="0" lang="en-IN" sz="2600" b="0" i="0" u="none" strike="noStrike" kern="0" cap="none" spc="0" normalizeH="0" baseline="0" noProof="0" dirty="0">
                <a:ln>
                  <a:noFill/>
                </a:ln>
                <a:solidFill>
                  <a:prstClr val="black"/>
                </a:solidFill>
                <a:effectLst/>
                <a:uLnTx/>
                <a:uFillTx/>
                <a:latin typeface="Times New Roman" pitchFamily="18" charset="0"/>
                <a:ea typeface="+mn-ea"/>
                <a:cs typeface="Times New Roman" pitchFamily="18" charset="0"/>
              </a:rPr>
              <a:t>There are some experimental evidences which prove that the electron has a wave nature as well, i.e., a wave is associated with the electron during its motion. The following are</a:t>
            </a:r>
          </a:p>
          <a:p>
            <a:pPr marL="342900" marR="0" lvl="0" indent="-342900" algn="just" defTabSz="914400" rtl="0" eaLnBrk="0" fontAlgn="base" latinLnBrk="0" hangingPunct="0">
              <a:lnSpc>
                <a:spcPct val="100000"/>
              </a:lnSpc>
              <a:spcBef>
                <a:spcPct val="30000"/>
              </a:spcBef>
              <a:spcAft>
                <a:spcPct val="0"/>
              </a:spcAft>
              <a:buClrTx/>
              <a:buSzTx/>
              <a:buFontTx/>
              <a:buChar char="•"/>
              <a:tabLst/>
              <a:defRPr/>
            </a:pPr>
            <a:r>
              <a:rPr kumimoji="0" lang="en-IN" sz="2600" b="0" i="0" u="none" strike="noStrike" kern="0" cap="none" spc="0" normalizeH="0" baseline="0" noProof="0" dirty="0">
                <a:ln>
                  <a:noFill/>
                </a:ln>
                <a:solidFill>
                  <a:prstClr val="black"/>
                </a:solidFill>
                <a:effectLst/>
                <a:uLnTx/>
                <a:uFillTx/>
                <a:latin typeface="Times New Roman" pitchFamily="18" charset="0"/>
                <a:ea typeface="+mn-ea"/>
                <a:cs typeface="Times New Roman" pitchFamily="18" charset="0"/>
              </a:rPr>
              <a:t> Some experiments which support the wave nature of electrons: </a:t>
            </a:r>
          </a:p>
          <a:p>
            <a:pPr marL="0" marR="0" lvl="0" indent="0" algn="just" defTabSz="914400" rtl="0" eaLnBrk="0" fontAlgn="base" latinLnBrk="0" hangingPunct="0">
              <a:lnSpc>
                <a:spcPct val="100000"/>
              </a:lnSpc>
              <a:spcBef>
                <a:spcPct val="30000"/>
              </a:spcBef>
              <a:spcAft>
                <a:spcPct val="0"/>
              </a:spcAft>
              <a:buClrTx/>
              <a:buSzTx/>
              <a:buFontTx/>
              <a:buNone/>
              <a:tabLst/>
              <a:defRPr/>
            </a:pPr>
            <a:endParaRPr kumimoji="0" lang="en-IN" sz="2600" b="0" i="0" u="none" strike="noStrike" kern="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571500" marR="0" lvl="0" indent="-571500" algn="just" defTabSz="914400" rtl="0" eaLnBrk="0" fontAlgn="base" latinLnBrk="0" hangingPunct="0">
              <a:lnSpc>
                <a:spcPct val="100000"/>
              </a:lnSpc>
              <a:spcBef>
                <a:spcPct val="30000"/>
              </a:spcBef>
              <a:spcAft>
                <a:spcPct val="0"/>
              </a:spcAft>
              <a:buClrTx/>
              <a:buSzTx/>
              <a:buFontTx/>
              <a:buChar char="•"/>
              <a:tabLst/>
              <a:defRPr/>
            </a:pPr>
            <a:r>
              <a:rPr kumimoji="0" lang="en-IN" sz="2000" b="0" i="0" u="none" strike="noStrike" kern="0" cap="none" spc="0" normalizeH="0" baseline="0" noProof="0" dirty="0">
                <a:ln>
                  <a:noFill/>
                </a:ln>
                <a:solidFill>
                  <a:prstClr val="black"/>
                </a:solidFill>
                <a:effectLst/>
                <a:uLnTx/>
                <a:uFillTx/>
                <a:latin typeface="Frutiger 45 Light"/>
                <a:ea typeface="+mn-ea"/>
                <a:cs typeface="+mn-cs"/>
              </a:rPr>
              <a:t>          </a:t>
            </a:r>
            <a:r>
              <a:rPr kumimoji="0" lang="en-IN" sz="2200" b="1" i="0" u="none" strike="noStrike" kern="0" cap="none" spc="0" normalizeH="0" baseline="0" noProof="0" dirty="0">
                <a:ln>
                  <a:noFill/>
                </a:ln>
                <a:solidFill>
                  <a:srgbClr val="990000"/>
                </a:solidFill>
                <a:effectLst/>
                <a:uLnTx/>
                <a:uFillTx/>
                <a:latin typeface="Times New Roman" panose="02020603050405020304" pitchFamily="18" charset="0"/>
                <a:ea typeface="+mn-ea"/>
                <a:cs typeface="Times New Roman" panose="02020603050405020304" pitchFamily="18" charset="0"/>
              </a:rPr>
              <a:t>Davisson and </a:t>
            </a:r>
            <a:r>
              <a:rPr kumimoji="0" lang="en-IN" sz="2200" b="1" i="0" u="none" strike="noStrike" kern="0" cap="none" spc="0" normalizeH="0" baseline="0" noProof="0" dirty="0" err="1">
                <a:ln>
                  <a:noFill/>
                </a:ln>
                <a:solidFill>
                  <a:srgbClr val="990000"/>
                </a:solidFill>
                <a:effectLst/>
                <a:uLnTx/>
                <a:uFillTx/>
                <a:latin typeface="Times New Roman" panose="02020603050405020304" pitchFamily="18" charset="0"/>
                <a:ea typeface="+mn-ea"/>
                <a:cs typeface="Times New Roman" panose="02020603050405020304" pitchFamily="18" charset="0"/>
              </a:rPr>
              <a:t>Germer</a:t>
            </a:r>
            <a:r>
              <a:rPr kumimoji="0" lang="en-IN" sz="2200" b="1" i="0" u="none" strike="noStrike" kern="0" cap="none" spc="0" normalizeH="0" baseline="0" noProof="0" dirty="0">
                <a:ln>
                  <a:noFill/>
                </a:ln>
                <a:solidFill>
                  <a:srgbClr val="990000"/>
                </a:solidFill>
                <a:effectLst/>
                <a:uLnTx/>
                <a:uFillTx/>
                <a:latin typeface="Times New Roman" panose="02020603050405020304" pitchFamily="18" charset="0"/>
                <a:ea typeface="+mn-ea"/>
                <a:cs typeface="Times New Roman" panose="02020603050405020304" pitchFamily="18" charset="0"/>
              </a:rPr>
              <a:t> diffraction experiment</a:t>
            </a:r>
          </a:p>
          <a:p>
            <a:pPr marL="571500" marR="0" lvl="0" indent="-571500" algn="just" defTabSz="914400" rtl="0" eaLnBrk="0" fontAlgn="base" latinLnBrk="0" hangingPunct="0">
              <a:lnSpc>
                <a:spcPct val="100000"/>
              </a:lnSpc>
              <a:spcBef>
                <a:spcPct val="30000"/>
              </a:spcBef>
              <a:spcAft>
                <a:spcPct val="0"/>
              </a:spcAft>
              <a:buClrTx/>
              <a:buSzTx/>
              <a:buFontTx/>
              <a:buChar char="•"/>
              <a:tabLst/>
              <a:defRPr/>
            </a:pPr>
            <a:r>
              <a:rPr kumimoji="0" lang="en-IN" sz="2200" b="1" i="0" u="none" strike="noStrike" kern="0" cap="none" spc="0" normalizeH="0" baseline="0" noProof="0" dirty="0">
                <a:ln>
                  <a:noFill/>
                </a:ln>
                <a:solidFill>
                  <a:srgbClr val="990000"/>
                </a:solidFill>
                <a:effectLst/>
                <a:uLnTx/>
                <a:uFillTx/>
                <a:latin typeface="Times New Roman" panose="02020603050405020304" pitchFamily="18" charset="0"/>
                <a:ea typeface="+mn-ea"/>
                <a:cs typeface="Times New Roman" panose="02020603050405020304" pitchFamily="18" charset="0"/>
              </a:rPr>
              <a:t>        G.P. Thomson experiment</a:t>
            </a:r>
          </a:p>
        </p:txBody>
      </p:sp>
    </p:spTree>
    <p:extLst>
      <p:ext uri="{BB962C8B-B14F-4D97-AF65-F5344CB8AC3E}">
        <p14:creationId xmlns:p14="http://schemas.microsoft.com/office/powerpoint/2010/main" val="239498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D4D8A-BF90-4EB4-9831-7A5172E45ECA}"/>
              </a:ext>
            </a:extLst>
          </p:cNvPr>
          <p:cNvSpPr>
            <a:spLocks noGrp="1"/>
          </p:cNvSpPr>
          <p:nvPr>
            <p:ph type="title"/>
          </p:nvPr>
        </p:nvSpPr>
        <p:spPr>
          <a:xfrm>
            <a:off x="1187624" y="404664"/>
            <a:ext cx="7848600" cy="792088"/>
          </a:xfrm>
        </p:spPr>
        <p:txBody>
          <a:bodyPr/>
          <a:lstStyle/>
          <a:p>
            <a:pPr algn="ctr"/>
            <a:r>
              <a:rPr lang="en-IN" sz="2400" kern="1200" dirty="0">
                <a:solidFill>
                  <a:srgbClr val="002060"/>
                </a:solidFill>
                <a:latin typeface="Times New Roman" pitchFamily="18" charset="0"/>
                <a:cs typeface="Times New Roman" pitchFamily="18" charset="0"/>
              </a:rPr>
              <a:t>DAVISSON AND GERMER EXPERIMENT FOR MATTER-WAVES</a:t>
            </a:r>
            <a:br>
              <a:rPr lang="en-IN" sz="2400" kern="1200" dirty="0">
                <a:solidFill>
                  <a:srgbClr val="002060"/>
                </a:solidFill>
                <a:latin typeface="Times New Roman" pitchFamily="18" charset="0"/>
                <a:cs typeface="Times New Roman" pitchFamily="18" charset="0"/>
              </a:rPr>
            </a:br>
            <a:endParaRPr lang="en-IN" sz="2400" dirty="0"/>
          </a:p>
        </p:txBody>
      </p:sp>
      <p:sp>
        <p:nvSpPr>
          <p:cNvPr id="3" name="Content Placeholder 2">
            <a:extLst>
              <a:ext uri="{FF2B5EF4-FFF2-40B4-BE49-F238E27FC236}">
                <a16:creationId xmlns:a16="http://schemas.microsoft.com/office/drawing/2014/main" id="{0F5E19A0-F426-49D3-8C44-AF16903258C5}"/>
              </a:ext>
            </a:extLst>
          </p:cNvPr>
          <p:cNvSpPr>
            <a:spLocks noGrp="1"/>
          </p:cNvSpPr>
          <p:nvPr>
            <p:ph idx="1"/>
          </p:nvPr>
        </p:nvSpPr>
        <p:spPr>
          <a:xfrm>
            <a:off x="827584" y="1412776"/>
            <a:ext cx="8062664" cy="1296144"/>
          </a:xfrm>
        </p:spPr>
        <p:txBody>
          <a:bodyPr/>
          <a:lstStyle/>
          <a:p>
            <a:r>
              <a:rPr lang="en-US" b="1" i="1" dirty="0">
                <a:latin typeface="Times New Roman" pitchFamily="18" charset="0"/>
                <a:cs typeface="Times New Roman" pitchFamily="18" charset="0"/>
              </a:rPr>
              <a:t>Principle:</a:t>
            </a:r>
            <a:r>
              <a:rPr lang="en-US" dirty="0">
                <a:latin typeface="Times New Roman" pitchFamily="18" charset="0"/>
                <a:cs typeface="Times New Roman" pitchFamily="18" charset="0"/>
              </a:rPr>
              <a:t> If an electron is accelerated through a potential difference of V volts, then the electron acquires the kinetic energy equivalent to </a:t>
            </a:r>
            <a:r>
              <a:rPr lang="en-US" dirty="0" err="1">
                <a:latin typeface="Times New Roman" pitchFamily="18" charset="0"/>
                <a:cs typeface="Times New Roman" pitchFamily="18" charset="0"/>
              </a:rPr>
              <a:t>qV</a:t>
            </a:r>
            <a:r>
              <a:rPr lang="en-US" dirty="0">
                <a:latin typeface="Times New Roman" pitchFamily="18" charset="0"/>
                <a:cs typeface="Times New Roman" pitchFamily="18" charset="0"/>
              </a:rPr>
              <a:t> joule, where q is the charge on the electron (in coulomb). The total energy E of the electron becomes :</a:t>
            </a:r>
          </a:p>
          <a:p>
            <a:endParaRPr lang="en-IN" dirty="0"/>
          </a:p>
        </p:txBody>
      </p:sp>
      <p:pic>
        <p:nvPicPr>
          <p:cNvPr id="4" name="Picture 2">
            <a:extLst>
              <a:ext uri="{FF2B5EF4-FFF2-40B4-BE49-F238E27FC236}">
                <a16:creationId xmlns:a16="http://schemas.microsoft.com/office/drawing/2014/main" id="{72B67825-4DB7-4A60-A5A4-65A9884346E4}"/>
              </a:ext>
            </a:extLst>
          </p:cNvPr>
          <p:cNvPicPr>
            <a:picLocks noChangeAspect="1" noChangeArrowheads="1"/>
          </p:cNvPicPr>
          <p:nvPr/>
        </p:nvPicPr>
        <p:blipFill>
          <a:blip r:embed="rId2"/>
          <a:srcRect/>
          <a:stretch>
            <a:fillRect/>
          </a:stretch>
        </p:blipFill>
        <p:spPr bwMode="auto">
          <a:xfrm>
            <a:off x="1691680" y="3175960"/>
            <a:ext cx="6032526" cy="2286010"/>
          </a:xfrm>
          <a:prstGeom prst="rect">
            <a:avLst/>
          </a:prstGeom>
          <a:ln w="38100">
            <a:solidFill>
              <a:schemeClr val="accent1"/>
            </a:solidFill>
            <a:headEnd/>
            <a:tailEnd/>
          </a:ln>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206838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0CD7-F0A0-4D42-A139-08E6179F291F}"/>
              </a:ext>
            </a:extLst>
          </p:cNvPr>
          <p:cNvSpPr>
            <a:spLocks noGrp="1"/>
          </p:cNvSpPr>
          <p:nvPr>
            <p:ph type="title"/>
          </p:nvPr>
        </p:nvSpPr>
        <p:spPr>
          <a:xfrm>
            <a:off x="1187624" y="476672"/>
            <a:ext cx="7848600" cy="685800"/>
          </a:xfrm>
        </p:spPr>
        <p:txBody>
          <a:bodyPr/>
          <a:lstStyle/>
          <a:p>
            <a:pPr algn="ctr"/>
            <a:r>
              <a:rPr lang="en-IN" sz="2400" kern="1200" dirty="0">
                <a:solidFill>
                  <a:srgbClr val="002060"/>
                </a:solidFill>
                <a:latin typeface="Times New Roman" pitchFamily="18" charset="0"/>
                <a:cs typeface="Times New Roman" pitchFamily="18" charset="0"/>
              </a:rPr>
              <a:t>DAVISSON AND GERMER EXPERIMENT FOR MATTER-WAVES</a:t>
            </a:r>
            <a:endParaRPr lang="en-IN" dirty="0"/>
          </a:p>
        </p:txBody>
      </p:sp>
      <p:pic>
        <p:nvPicPr>
          <p:cNvPr id="4" name="Picture 2">
            <a:extLst>
              <a:ext uri="{FF2B5EF4-FFF2-40B4-BE49-F238E27FC236}">
                <a16:creationId xmlns:a16="http://schemas.microsoft.com/office/drawing/2014/main" id="{2D838F56-B2A1-4F62-95FA-33BE2E93F4BF}"/>
              </a:ext>
            </a:extLst>
          </p:cNvPr>
          <p:cNvPicPr>
            <a:picLocks noChangeAspect="1" noChangeArrowheads="1"/>
          </p:cNvPicPr>
          <p:nvPr/>
        </p:nvPicPr>
        <p:blipFill>
          <a:blip r:embed="rId2"/>
          <a:srcRect/>
          <a:stretch>
            <a:fillRect/>
          </a:stretch>
        </p:blipFill>
        <p:spPr bwMode="auto">
          <a:xfrm>
            <a:off x="1043608" y="1340768"/>
            <a:ext cx="6032526" cy="228601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pic>
      <p:pic>
        <p:nvPicPr>
          <p:cNvPr id="5" name="Picture 3">
            <a:extLst>
              <a:ext uri="{FF2B5EF4-FFF2-40B4-BE49-F238E27FC236}">
                <a16:creationId xmlns:a16="http://schemas.microsoft.com/office/drawing/2014/main" id="{7B0D38AC-B3A9-4812-A4CB-40B90D459FF9}"/>
              </a:ext>
            </a:extLst>
          </p:cNvPr>
          <p:cNvPicPr>
            <a:picLocks noChangeAspect="1" noChangeArrowheads="1"/>
          </p:cNvPicPr>
          <p:nvPr/>
        </p:nvPicPr>
        <p:blipFill>
          <a:blip r:embed="rId3"/>
          <a:srcRect/>
          <a:stretch>
            <a:fillRect/>
          </a:stretch>
        </p:blipFill>
        <p:spPr bwMode="auto">
          <a:xfrm>
            <a:off x="2555776" y="3933056"/>
            <a:ext cx="3571900" cy="2177594"/>
          </a:xfrm>
          <a:prstGeom prst="rect">
            <a:avLst/>
          </a:prstGeom>
          <a:solidFill>
            <a:srgbClr val="4F81BD"/>
          </a:solidFill>
          <a:ln w="25400" cap="flat" cmpd="sng" algn="ctr">
            <a:solidFill>
              <a:srgbClr val="4F81BD">
                <a:shade val="50000"/>
              </a:srgbClr>
            </a:solidFill>
            <a:prstDash val="solid"/>
            <a:headEnd/>
            <a:tailEnd/>
          </a:ln>
          <a:effectLst/>
        </p:spPr>
      </p:pic>
    </p:spTree>
    <p:extLst>
      <p:ext uri="{BB962C8B-B14F-4D97-AF65-F5344CB8AC3E}">
        <p14:creationId xmlns:p14="http://schemas.microsoft.com/office/powerpoint/2010/main" val="133320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0CD7-F0A0-4D42-A139-08E6179F291F}"/>
              </a:ext>
            </a:extLst>
          </p:cNvPr>
          <p:cNvSpPr>
            <a:spLocks noGrp="1"/>
          </p:cNvSpPr>
          <p:nvPr>
            <p:ph type="title"/>
          </p:nvPr>
        </p:nvSpPr>
        <p:spPr>
          <a:xfrm>
            <a:off x="1187624" y="476672"/>
            <a:ext cx="7848600" cy="685800"/>
          </a:xfrm>
        </p:spPr>
        <p:txBody>
          <a:bodyPr/>
          <a:lstStyle/>
          <a:p>
            <a:pPr algn="ctr"/>
            <a:r>
              <a:rPr lang="en-IN" sz="2400" kern="1200" dirty="0">
                <a:solidFill>
                  <a:srgbClr val="002060"/>
                </a:solidFill>
                <a:latin typeface="Times New Roman" pitchFamily="18" charset="0"/>
                <a:cs typeface="Times New Roman" pitchFamily="18" charset="0"/>
              </a:rPr>
              <a:t>DAVISSON AND GERMER EXPERIMENT FOR MATTER-WAVES</a:t>
            </a:r>
            <a:endParaRPr lang="en-IN" dirty="0"/>
          </a:p>
        </p:txBody>
      </p:sp>
      <p:pic>
        <p:nvPicPr>
          <p:cNvPr id="6" name="Picture 4">
            <a:extLst>
              <a:ext uri="{FF2B5EF4-FFF2-40B4-BE49-F238E27FC236}">
                <a16:creationId xmlns:a16="http://schemas.microsoft.com/office/drawing/2014/main" id="{1E4DF954-02B3-47B0-AE8B-5D271CA53AB4}"/>
              </a:ext>
            </a:extLst>
          </p:cNvPr>
          <p:cNvPicPr>
            <a:picLocks noChangeAspect="1" noChangeArrowheads="1"/>
          </p:cNvPicPr>
          <p:nvPr/>
        </p:nvPicPr>
        <p:blipFill>
          <a:blip r:embed="rId2"/>
          <a:srcRect/>
          <a:stretch>
            <a:fillRect/>
          </a:stretch>
        </p:blipFill>
        <p:spPr bwMode="auto">
          <a:xfrm>
            <a:off x="2411760" y="1738386"/>
            <a:ext cx="4608514" cy="136161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pic>
      <p:sp>
        <p:nvSpPr>
          <p:cNvPr id="7" name="Rectangle 6">
            <a:extLst>
              <a:ext uri="{FF2B5EF4-FFF2-40B4-BE49-F238E27FC236}">
                <a16:creationId xmlns:a16="http://schemas.microsoft.com/office/drawing/2014/main" id="{B6F1F093-8A3A-40C2-82C6-16A504F23EEB}"/>
              </a:ext>
            </a:extLst>
          </p:cNvPr>
          <p:cNvSpPr/>
          <p:nvPr/>
        </p:nvSpPr>
        <p:spPr>
          <a:xfrm>
            <a:off x="1147025" y="3675910"/>
            <a:ext cx="7245620" cy="43088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990000"/>
                </a:solidFill>
                <a:effectLst/>
                <a:uLnTx/>
                <a:uFillTx/>
                <a:latin typeface="Times New Roman" pitchFamily="18" charset="0"/>
                <a:ea typeface="+mn-ea"/>
                <a:cs typeface="Times New Roman" pitchFamily="18" charset="0"/>
              </a:rPr>
              <a:t>With above expressions de Broglie hypothesis gives us</a:t>
            </a:r>
            <a:endParaRPr kumimoji="0" lang="en-US" sz="2200" b="1" i="0" u="none" strike="noStrike" kern="1200" cap="none" spc="0" normalizeH="0" baseline="0" noProof="0" dirty="0">
              <a:ln>
                <a:noFill/>
              </a:ln>
              <a:solidFill>
                <a:srgbClr val="990000"/>
              </a:solidFill>
              <a:effectLst/>
              <a:uLnTx/>
              <a:uFillTx/>
              <a:latin typeface="Frutiger 45 Light"/>
              <a:ea typeface="+mn-ea"/>
              <a:cs typeface="+mn-cs"/>
            </a:endParaRPr>
          </a:p>
        </p:txBody>
      </p:sp>
      <p:pic>
        <p:nvPicPr>
          <p:cNvPr id="8" name="Picture 2">
            <a:extLst>
              <a:ext uri="{FF2B5EF4-FFF2-40B4-BE49-F238E27FC236}">
                <a16:creationId xmlns:a16="http://schemas.microsoft.com/office/drawing/2014/main" id="{86CCF72C-6E43-47E4-B5A7-BA1905837FC1}"/>
              </a:ext>
            </a:extLst>
          </p:cNvPr>
          <p:cNvPicPr>
            <a:picLocks noChangeAspect="1" noChangeArrowheads="1"/>
          </p:cNvPicPr>
          <p:nvPr/>
        </p:nvPicPr>
        <p:blipFill>
          <a:blip r:embed="rId3"/>
          <a:srcRect/>
          <a:stretch>
            <a:fillRect/>
          </a:stretch>
        </p:blipFill>
        <p:spPr bwMode="auto">
          <a:xfrm>
            <a:off x="3687156" y="4857763"/>
            <a:ext cx="2165357" cy="785815"/>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31694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9827-E8CF-470F-A161-F07519170CA9}"/>
              </a:ext>
            </a:extLst>
          </p:cNvPr>
          <p:cNvSpPr>
            <a:spLocks noGrp="1"/>
          </p:cNvSpPr>
          <p:nvPr>
            <p:ph type="title"/>
          </p:nvPr>
        </p:nvSpPr>
        <p:spPr>
          <a:xfrm>
            <a:off x="1187624" y="404664"/>
            <a:ext cx="7848600" cy="685800"/>
          </a:xfrm>
        </p:spPr>
        <p:txBody>
          <a:bodyPr/>
          <a:lstStyle/>
          <a:p>
            <a:pPr algn="ctr"/>
            <a:r>
              <a:rPr lang="en-IN" dirty="0">
                <a:latin typeface="Times New Roman" pitchFamily="18" charset="0"/>
                <a:cs typeface="Times New Roman" pitchFamily="18" charset="0"/>
              </a:rPr>
              <a:t>EXPERIMENTAL SET UP</a:t>
            </a:r>
            <a:endParaRPr lang="en-IN" dirty="0"/>
          </a:p>
        </p:txBody>
      </p:sp>
      <p:pic>
        <p:nvPicPr>
          <p:cNvPr id="4" name="Picture 2">
            <a:extLst>
              <a:ext uri="{FF2B5EF4-FFF2-40B4-BE49-F238E27FC236}">
                <a16:creationId xmlns:a16="http://schemas.microsoft.com/office/drawing/2014/main" id="{055217AB-37F7-4246-9928-494A466B88B5}"/>
              </a:ext>
            </a:extLst>
          </p:cNvPr>
          <p:cNvPicPr>
            <a:picLocks noChangeAspect="1" noChangeArrowheads="1"/>
          </p:cNvPicPr>
          <p:nvPr/>
        </p:nvPicPr>
        <p:blipFill>
          <a:blip r:embed="rId2"/>
          <a:srcRect/>
          <a:stretch>
            <a:fillRect/>
          </a:stretch>
        </p:blipFill>
        <p:spPr bwMode="auto">
          <a:xfrm>
            <a:off x="1571604" y="1785926"/>
            <a:ext cx="5810250" cy="3838575"/>
          </a:xfrm>
          <a:prstGeom prst="rect">
            <a:avLst/>
          </a:prstGeom>
          <a:ln>
            <a:headEnd/>
            <a:tailEnd/>
          </a:ln>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20581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AB85-483B-4204-9623-0AD44CDFE552}"/>
              </a:ext>
            </a:extLst>
          </p:cNvPr>
          <p:cNvSpPr>
            <a:spLocks noGrp="1"/>
          </p:cNvSpPr>
          <p:nvPr>
            <p:ph type="title"/>
          </p:nvPr>
        </p:nvSpPr>
        <p:spPr>
          <a:xfrm>
            <a:off x="1115616" y="404664"/>
            <a:ext cx="7848600" cy="685800"/>
          </a:xfrm>
        </p:spPr>
        <p:txBody>
          <a:bodyPr/>
          <a:lstStyle/>
          <a:p>
            <a:pPr algn="ctr"/>
            <a:r>
              <a:rPr lang="en-IN" i="1" dirty="0">
                <a:solidFill>
                  <a:srgbClr val="FF0000"/>
                </a:solidFill>
                <a:latin typeface="Times New Roman" pitchFamily="18" charset="0"/>
                <a:cs typeface="Times New Roman" pitchFamily="18" charset="0"/>
              </a:rPr>
              <a:t>Results and discussion:</a:t>
            </a:r>
            <a:r>
              <a:rPr lang="en-IN" i="1" dirty="0">
                <a:solidFill>
                  <a:srgbClr val="FF0000"/>
                </a:solidFill>
                <a:latin typeface="Copperplate Gothic Bold" pitchFamily="34" charset="0"/>
              </a:rPr>
              <a:t> </a:t>
            </a:r>
            <a:endParaRPr lang="en-IN" dirty="0"/>
          </a:p>
        </p:txBody>
      </p:sp>
      <p:sp>
        <p:nvSpPr>
          <p:cNvPr id="3" name="Content Placeholder 2">
            <a:extLst>
              <a:ext uri="{FF2B5EF4-FFF2-40B4-BE49-F238E27FC236}">
                <a16:creationId xmlns:a16="http://schemas.microsoft.com/office/drawing/2014/main" id="{38B1D3BE-3F65-46B4-90F8-EBD19C6EC03B}"/>
              </a:ext>
            </a:extLst>
          </p:cNvPr>
          <p:cNvSpPr>
            <a:spLocks noGrp="1"/>
          </p:cNvSpPr>
          <p:nvPr>
            <p:ph idx="1"/>
          </p:nvPr>
        </p:nvSpPr>
        <p:spPr>
          <a:xfrm>
            <a:off x="611560" y="1099100"/>
            <a:ext cx="8278416" cy="1570856"/>
          </a:xfrm>
        </p:spPr>
        <p:txBody>
          <a:bodyPr/>
          <a:lstStyle/>
          <a:p>
            <a:pPr algn="just"/>
            <a:r>
              <a:rPr lang="en-IN" i="1" kern="1200" dirty="0">
                <a:solidFill>
                  <a:prstClr val="black"/>
                </a:solidFill>
                <a:latin typeface="Times New Roman" panose="02020603050405020304" pitchFamily="18" charset="0"/>
                <a:ea typeface="+mj-ea"/>
                <a:cs typeface="Times New Roman" panose="02020603050405020304" pitchFamily="18" charset="0"/>
              </a:rPr>
              <a:t>The experimental results are discussed on the basis of different curves obtained between scattering angle </a:t>
            </a:r>
            <a:r>
              <a:rPr lang="az-Cyrl-AZ" i="1" kern="1200" dirty="0">
                <a:solidFill>
                  <a:prstClr val="black"/>
                </a:solidFill>
                <a:latin typeface="Times New Roman" panose="02020603050405020304" pitchFamily="18" charset="0"/>
                <a:ea typeface="+mj-ea"/>
                <a:cs typeface="Times New Roman" panose="02020603050405020304" pitchFamily="18" charset="0"/>
              </a:rPr>
              <a:t>ф</a:t>
            </a:r>
            <a:r>
              <a:rPr lang="en-IN" i="1" kern="1200" dirty="0">
                <a:solidFill>
                  <a:prstClr val="black"/>
                </a:solidFill>
                <a:latin typeface="Times New Roman" panose="02020603050405020304" pitchFamily="18" charset="0"/>
                <a:ea typeface="+mj-ea"/>
                <a:cs typeface="Times New Roman" panose="02020603050405020304" pitchFamily="18" charset="0"/>
              </a:rPr>
              <a:t> and the intensity of scattered beam of electrons, corresponding to different accelerating voltages V. It is observed that intensity is maximum at 54 volt corresponding to the scattering angle of 50</a:t>
            </a:r>
            <a:r>
              <a:rPr lang="en-IN" i="1" kern="1200" baseline="30000" dirty="0">
                <a:solidFill>
                  <a:prstClr val="black"/>
                </a:solidFill>
                <a:latin typeface="Times New Roman" panose="02020603050405020304" pitchFamily="18" charset="0"/>
                <a:ea typeface="+mj-ea"/>
                <a:cs typeface="Times New Roman" panose="02020603050405020304" pitchFamily="18" charset="0"/>
              </a:rPr>
              <a:t>0</a:t>
            </a:r>
            <a:r>
              <a:rPr lang="en-IN" i="1" kern="1200" dirty="0">
                <a:solidFill>
                  <a:prstClr val="black"/>
                </a:solidFill>
                <a:latin typeface="Times New Roman" panose="02020603050405020304" pitchFamily="18" charset="0"/>
                <a:ea typeface="+mj-ea"/>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C0260299-FD2D-46AB-A1AB-9540D8C71D0C}"/>
              </a:ext>
            </a:extLst>
          </p:cNvPr>
          <p:cNvPicPr>
            <a:picLocks noChangeAspect="1" noChangeArrowheads="1"/>
          </p:cNvPicPr>
          <p:nvPr/>
        </p:nvPicPr>
        <p:blipFill>
          <a:blip r:embed="rId2"/>
          <a:srcRect/>
          <a:stretch>
            <a:fillRect/>
          </a:stretch>
        </p:blipFill>
        <p:spPr bwMode="auto">
          <a:xfrm>
            <a:off x="979335" y="2708920"/>
            <a:ext cx="7857802" cy="27011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pic>
        <p:nvPicPr>
          <p:cNvPr id="6" name="Picture 3">
            <a:extLst>
              <a:ext uri="{FF2B5EF4-FFF2-40B4-BE49-F238E27FC236}">
                <a16:creationId xmlns:a16="http://schemas.microsoft.com/office/drawing/2014/main" id="{0AF4AB28-F8B8-4C40-954C-EE2F2EDBAE02}"/>
              </a:ext>
            </a:extLst>
          </p:cNvPr>
          <p:cNvPicPr>
            <a:picLocks noChangeAspect="1" noChangeArrowheads="1"/>
          </p:cNvPicPr>
          <p:nvPr/>
        </p:nvPicPr>
        <p:blipFill>
          <a:blip r:embed="rId3"/>
          <a:srcRect/>
          <a:stretch>
            <a:fillRect/>
          </a:stretch>
        </p:blipFill>
        <p:spPr bwMode="auto">
          <a:xfrm>
            <a:off x="899592" y="5661248"/>
            <a:ext cx="7610475" cy="581025"/>
          </a:xfrm>
          <a:prstGeom prst="rect">
            <a:avLst/>
          </a:prstGeom>
          <a:solidFill>
            <a:srgbClr val="C0504D"/>
          </a:solidFill>
          <a:ln w="38100" cap="flat" cmpd="sng" algn="ctr">
            <a:solidFill>
              <a:sysClr val="window" lastClr="FFFFFF"/>
            </a:solidFill>
            <a:prstDash val="solid"/>
            <a:headEnd/>
            <a:tailEnd/>
          </a:ln>
          <a:effectLst>
            <a:outerShdw blurRad="40000" dist="20000" dir="5400000" rotWithShape="0">
              <a:srgbClr val="000000">
                <a:alpha val="38000"/>
              </a:srgbClr>
            </a:outerShdw>
          </a:effectLst>
        </p:spPr>
      </p:pic>
    </p:spTree>
    <p:extLst>
      <p:ext uri="{BB962C8B-B14F-4D97-AF65-F5344CB8AC3E}">
        <p14:creationId xmlns:p14="http://schemas.microsoft.com/office/powerpoint/2010/main" val="249909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CBCB-02F7-49E2-8644-9AD8DA409DEA}"/>
              </a:ext>
            </a:extLst>
          </p:cNvPr>
          <p:cNvSpPr>
            <a:spLocks noGrp="1"/>
          </p:cNvSpPr>
          <p:nvPr>
            <p:ph type="title"/>
          </p:nvPr>
        </p:nvSpPr>
        <p:spPr>
          <a:xfrm>
            <a:off x="1043608" y="404664"/>
            <a:ext cx="7848600" cy="685800"/>
          </a:xfrm>
        </p:spPr>
        <p:txBody>
          <a:bodyPr/>
          <a:lstStyle/>
          <a:p>
            <a:pPr algn="ctr"/>
            <a:r>
              <a:rPr lang="en-IN" sz="2400" dirty="0">
                <a:latin typeface="Times New Roman" panose="02020603050405020304" pitchFamily="18" charset="0"/>
                <a:cs typeface="Times New Roman" panose="02020603050405020304" pitchFamily="18" charset="0"/>
              </a:rPr>
              <a:t>Bragg’s atomic planes</a:t>
            </a:r>
          </a:p>
        </p:txBody>
      </p:sp>
      <p:sp>
        <p:nvSpPr>
          <p:cNvPr id="4" name="Rectangle 3">
            <a:extLst>
              <a:ext uri="{FF2B5EF4-FFF2-40B4-BE49-F238E27FC236}">
                <a16:creationId xmlns:a16="http://schemas.microsoft.com/office/drawing/2014/main" id="{A5A03C0F-96EE-496D-BF3E-471A9D946E59}"/>
              </a:ext>
            </a:extLst>
          </p:cNvPr>
          <p:cNvSpPr/>
          <p:nvPr/>
        </p:nvSpPr>
        <p:spPr>
          <a:xfrm>
            <a:off x="652304" y="956101"/>
            <a:ext cx="8121646" cy="830997"/>
          </a:xfrm>
          <a:prstGeom prst="rect">
            <a:avLst/>
          </a:prstGeom>
          <a:solidFill>
            <a:schemeClr val="tx2">
              <a:lumMod val="40000"/>
              <a:lumOff val="60000"/>
            </a:schemeClr>
          </a:solid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anose="02020603050405020304" pitchFamily="18" charset="0"/>
              </a:rPr>
              <a:t>In order to test the theoretical result experimentally we use Bragg’s law</a:t>
            </a:r>
            <a:endPar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anose="02020603050405020304" pitchFamily="18" charset="0"/>
            </a:endParaRPr>
          </a:p>
        </p:txBody>
      </p:sp>
      <p:pic>
        <p:nvPicPr>
          <p:cNvPr id="5" name="Picture 2">
            <a:extLst>
              <a:ext uri="{FF2B5EF4-FFF2-40B4-BE49-F238E27FC236}">
                <a16:creationId xmlns:a16="http://schemas.microsoft.com/office/drawing/2014/main" id="{689A14A8-4DD4-4F3E-9810-8C28DF71E0BE}"/>
              </a:ext>
            </a:extLst>
          </p:cNvPr>
          <p:cNvPicPr>
            <a:picLocks noChangeAspect="1" noChangeArrowheads="1"/>
          </p:cNvPicPr>
          <p:nvPr/>
        </p:nvPicPr>
        <p:blipFill>
          <a:blip r:embed="rId2"/>
          <a:srcRect/>
          <a:stretch>
            <a:fillRect/>
          </a:stretch>
        </p:blipFill>
        <p:spPr bwMode="auto">
          <a:xfrm>
            <a:off x="899592" y="1916832"/>
            <a:ext cx="7501970" cy="4331702"/>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408882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991F-29A3-4B2B-81C6-E58918826B65}"/>
              </a:ext>
            </a:extLst>
          </p:cNvPr>
          <p:cNvSpPr>
            <a:spLocks noGrp="1"/>
          </p:cNvSpPr>
          <p:nvPr>
            <p:ph type="title"/>
          </p:nvPr>
        </p:nvSpPr>
        <p:spPr>
          <a:xfrm>
            <a:off x="1115616" y="404664"/>
            <a:ext cx="7848600" cy="685800"/>
          </a:xfrm>
        </p:spPr>
        <p:txBody>
          <a:bodyPr/>
          <a:lstStyle/>
          <a:p>
            <a:pPr algn="ctr"/>
            <a:r>
              <a:rPr lang="en-IN" kern="1200" dirty="0">
                <a:solidFill>
                  <a:srgbClr val="002060"/>
                </a:solidFill>
                <a:latin typeface="Times New Roman" pitchFamily="18" charset="0"/>
                <a:cs typeface="Times New Roman" pitchFamily="18" charset="0"/>
              </a:rPr>
              <a:t>DAVISSON AND GERMER EXPERIMENT</a:t>
            </a:r>
            <a:endParaRPr lang="en-IN" dirty="0"/>
          </a:p>
        </p:txBody>
      </p:sp>
      <p:sp>
        <p:nvSpPr>
          <p:cNvPr id="4" name="Content Placeholder 3">
            <a:extLst>
              <a:ext uri="{FF2B5EF4-FFF2-40B4-BE49-F238E27FC236}">
                <a16:creationId xmlns:a16="http://schemas.microsoft.com/office/drawing/2014/main" id="{C8F83A2E-F293-4848-B91F-C5FFFDA0BAEC}"/>
              </a:ext>
            </a:extLst>
          </p:cNvPr>
          <p:cNvSpPr>
            <a:spLocks noGrp="1"/>
          </p:cNvSpPr>
          <p:nvPr>
            <p:ph idx="1"/>
          </p:nvPr>
        </p:nvSpPr>
        <p:spPr>
          <a:xfrm>
            <a:off x="901552" y="1340768"/>
            <a:ext cx="8062664" cy="430887"/>
          </a:xfrm>
          <a:prstGeom prst="rect">
            <a:avLst/>
          </a:prstGeom>
          <a:solidFill>
            <a:srgbClr val="00B0F0"/>
          </a:solidFill>
        </p:spPr>
        <p:txBody>
          <a:bodyPr wrap="square">
            <a:spAutoFit/>
          </a:bodyPr>
          <a:lstStyle/>
          <a:p>
            <a:r>
              <a:rPr lang="en-IN" sz="2200" dirty="0">
                <a:solidFill>
                  <a:srgbClr val="002060"/>
                </a:solidFill>
                <a:latin typeface="Times New Roman" pitchFamily="18" charset="0"/>
                <a:cs typeface="Times New Roman" pitchFamily="18" charset="0"/>
              </a:rPr>
              <a:t>Using Bragg’s law we get </a:t>
            </a:r>
            <a:r>
              <a:rPr lang="az-Cyrl-AZ" sz="2200" dirty="0">
                <a:solidFill>
                  <a:srgbClr val="002060"/>
                </a:solidFill>
                <a:latin typeface="Times New Roman" pitchFamily="18" charset="0"/>
                <a:cs typeface="Times New Roman" pitchFamily="18" charset="0"/>
              </a:rPr>
              <a:t>ѳ</a:t>
            </a:r>
            <a:r>
              <a:rPr lang="en-US" sz="2200" dirty="0">
                <a:solidFill>
                  <a:srgbClr val="002060"/>
                </a:solidFill>
                <a:latin typeface="Times New Roman" pitchFamily="18" charset="0"/>
                <a:cs typeface="Times New Roman" pitchFamily="18" charset="0"/>
              </a:rPr>
              <a:t>= 65</a:t>
            </a:r>
            <a:r>
              <a:rPr lang="en-US" sz="2200" baseline="30000" dirty="0">
                <a:solidFill>
                  <a:srgbClr val="002060"/>
                </a:solidFill>
                <a:latin typeface="Times New Roman" pitchFamily="18" charset="0"/>
                <a:cs typeface="Times New Roman" pitchFamily="18" charset="0"/>
              </a:rPr>
              <a:t>0</a:t>
            </a:r>
            <a:r>
              <a:rPr lang="en-US" sz="2200" dirty="0">
                <a:solidFill>
                  <a:srgbClr val="002060"/>
                </a:solidFill>
                <a:latin typeface="Times New Roman" pitchFamily="18" charset="0"/>
                <a:cs typeface="Times New Roman" pitchFamily="18" charset="0"/>
              </a:rPr>
              <a:t> . Interatomic spacing d=0.91 A</a:t>
            </a:r>
            <a:r>
              <a:rPr lang="en-US" sz="2200" baseline="30000" dirty="0">
                <a:solidFill>
                  <a:srgbClr val="002060"/>
                </a:solidFill>
                <a:latin typeface="Times New Roman" pitchFamily="18" charset="0"/>
                <a:cs typeface="Times New Roman" pitchFamily="18" charset="0"/>
              </a:rPr>
              <a:t>0</a:t>
            </a:r>
            <a:r>
              <a:rPr lang="en-IN" dirty="0">
                <a:solidFill>
                  <a:srgbClr val="002060"/>
                </a:solidFill>
              </a:rPr>
              <a:t> </a:t>
            </a:r>
            <a:endParaRPr lang="en-US" dirty="0"/>
          </a:p>
        </p:txBody>
      </p:sp>
      <p:sp>
        <p:nvSpPr>
          <p:cNvPr id="5" name="Rectangle 4">
            <a:extLst>
              <a:ext uri="{FF2B5EF4-FFF2-40B4-BE49-F238E27FC236}">
                <a16:creationId xmlns:a16="http://schemas.microsoft.com/office/drawing/2014/main" id="{CEE72887-8A40-4DC4-8572-0BCBF94DE0E1}"/>
              </a:ext>
            </a:extLst>
          </p:cNvPr>
          <p:cNvSpPr/>
          <p:nvPr/>
        </p:nvSpPr>
        <p:spPr>
          <a:xfrm>
            <a:off x="719336" y="2009946"/>
            <a:ext cx="8424664" cy="769441"/>
          </a:xfrm>
          <a:prstGeom prst="rect">
            <a:avLst/>
          </a:prstGeom>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If </a:t>
            </a:r>
            <a:r>
              <a:rPr kumimoji="0" lang="el-GR"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λ</a:t>
            </a: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is the wavelength of the de Broglie wave associated with the electron, then according to Bragg’s law, we can write</a:t>
            </a:r>
            <a:endParaRPr kumimoji="0" lang="en-IN"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sp>
        <p:nvSpPr>
          <p:cNvPr id="6" name="Rectangle 5">
            <a:extLst>
              <a:ext uri="{FF2B5EF4-FFF2-40B4-BE49-F238E27FC236}">
                <a16:creationId xmlns:a16="http://schemas.microsoft.com/office/drawing/2014/main" id="{192BA831-CF47-4C22-8AC1-3BE822A4041A}"/>
              </a:ext>
            </a:extLst>
          </p:cNvPr>
          <p:cNvSpPr/>
          <p:nvPr/>
        </p:nvSpPr>
        <p:spPr>
          <a:xfrm>
            <a:off x="3491880" y="2822548"/>
            <a:ext cx="1774845" cy="46166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2d sin </a:t>
            </a:r>
            <a:r>
              <a:rPr kumimoji="0" lang="el-GR"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θ</a:t>
            </a:r>
            <a:r>
              <a:rPr kumimoji="0" lang="en-IN"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n</a:t>
            </a:r>
            <a:r>
              <a:rPr kumimoji="0" lang="el-GR"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λ</a:t>
            </a:r>
            <a:endParaRPr kumimoji="0" lang="en-IN"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sp>
        <p:nvSpPr>
          <p:cNvPr id="7" name="Rectangle 6">
            <a:extLst>
              <a:ext uri="{FF2B5EF4-FFF2-40B4-BE49-F238E27FC236}">
                <a16:creationId xmlns:a16="http://schemas.microsoft.com/office/drawing/2014/main" id="{75F1278C-CFCB-4D84-BCA3-14828B8BFD08}"/>
              </a:ext>
            </a:extLst>
          </p:cNvPr>
          <p:cNvSpPr/>
          <p:nvPr/>
        </p:nvSpPr>
        <p:spPr>
          <a:xfrm>
            <a:off x="747936" y="3284213"/>
            <a:ext cx="8424664" cy="2185214"/>
          </a:xfrm>
          <a:prstGeom prst="rect">
            <a:avLst/>
          </a:prstGeom>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where d is the inter-atomic spacing and n is the order of diffraction. For the nickel crystal d = 0.91 Å,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For first-order (n = 1) diffraction maxima,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a:t>
            </a:r>
            <a:r>
              <a:rPr kumimoji="0" lang="el-GR"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λ</a:t>
            </a: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 2 × 0.91 Å × sin 65°= 1.65 Å</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spTree>
    <p:extLst>
      <p:ext uri="{BB962C8B-B14F-4D97-AF65-F5344CB8AC3E}">
        <p14:creationId xmlns:p14="http://schemas.microsoft.com/office/powerpoint/2010/main" val="196619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53A5-8347-48A1-BD21-3477E17997A6}"/>
              </a:ext>
            </a:extLst>
          </p:cNvPr>
          <p:cNvSpPr>
            <a:spLocks noGrp="1"/>
          </p:cNvSpPr>
          <p:nvPr>
            <p:ph type="title"/>
          </p:nvPr>
        </p:nvSpPr>
        <p:spPr>
          <a:xfrm>
            <a:off x="971600" y="476672"/>
            <a:ext cx="7848600" cy="685800"/>
          </a:xfrm>
        </p:spPr>
        <p:txBody>
          <a:bodyPr/>
          <a:lstStyle/>
          <a:p>
            <a:pPr algn="ctr"/>
            <a:r>
              <a:rPr lang="en-IN" dirty="0">
                <a:latin typeface="Algerian" pitchFamily="82" charset="0"/>
              </a:rPr>
              <a:t>WAVE–PARTICLE DUALITY</a:t>
            </a:r>
            <a:endParaRPr lang="en-IN" dirty="0"/>
          </a:p>
        </p:txBody>
      </p:sp>
      <p:sp>
        <p:nvSpPr>
          <p:cNvPr id="5" name="Content Placeholder 2">
            <a:extLst>
              <a:ext uri="{FF2B5EF4-FFF2-40B4-BE49-F238E27FC236}">
                <a16:creationId xmlns:a16="http://schemas.microsoft.com/office/drawing/2014/main" id="{682D3DE6-CBA3-4ACC-A220-C2EA65195043}"/>
              </a:ext>
            </a:extLst>
          </p:cNvPr>
          <p:cNvSpPr>
            <a:spLocks noGrp="1"/>
          </p:cNvSpPr>
          <p:nvPr>
            <p:ph sz="half" idx="1"/>
          </p:nvPr>
        </p:nvSpPr>
        <p:spPr>
          <a:xfrm>
            <a:off x="457200" y="1988840"/>
            <a:ext cx="8363000" cy="4248471"/>
          </a:xfrm>
        </p:spPr>
        <p:txBody>
          <a:bodyPr>
            <a:noAutofit/>
          </a:bodyPr>
          <a:lstStyle/>
          <a:p>
            <a:pPr algn="just"/>
            <a:r>
              <a:rPr lang="en-IN" sz="2400" b="1" dirty="0">
                <a:latin typeface="Agency FB" pitchFamily="34" charset="0"/>
              </a:rPr>
              <a:t> </a:t>
            </a:r>
            <a:r>
              <a:rPr lang="en-IN" sz="2400" dirty="0">
                <a:solidFill>
                  <a:srgbClr val="FF0000"/>
                </a:solidFill>
                <a:latin typeface="Times New Roman" pitchFamily="18" charset="0"/>
                <a:cs typeface="Times New Roman" pitchFamily="18" charset="0"/>
              </a:rPr>
              <a:t>Mass:</a:t>
            </a:r>
            <a:r>
              <a:rPr lang="en-IN" sz="2400" dirty="0">
                <a:latin typeface="Times New Roman" pitchFamily="18" charset="0"/>
                <a:cs typeface="Times New Roman" pitchFamily="18" charset="0"/>
              </a:rPr>
              <a:t> A particle must have definite mass. </a:t>
            </a:r>
          </a:p>
          <a:p>
            <a:pPr algn="just"/>
            <a:r>
              <a:rPr lang="en-IN" sz="2400" dirty="0">
                <a:solidFill>
                  <a:srgbClr val="FF0000"/>
                </a:solidFill>
                <a:latin typeface="Times New Roman" pitchFamily="18" charset="0"/>
                <a:cs typeface="Times New Roman" pitchFamily="18" charset="0"/>
              </a:rPr>
              <a:t>Velocity:</a:t>
            </a:r>
            <a:r>
              <a:rPr lang="en-IN" sz="2400" dirty="0">
                <a:latin typeface="Times New Roman" pitchFamily="18" charset="0"/>
                <a:cs typeface="Times New Roman" pitchFamily="18" charset="0"/>
              </a:rPr>
              <a:t> A particle can move from one place to another with a certain velocity. </a:t>
            </a:r>
          </a:p>
          <a:p>
            <a:pPr algn="just"/>
            <a:r>
              <a:rPr lang="en-IN" sz="2400" dirty="0">
                <a:solidFill>
                  <a:srgbClr val="FF0000"/>
                </a:solidFill>
                <a:latin typeface="Times New Roman" pitchFamily="18" charset="0"/>
                <a:cs typeface="Times New Roman" pitchFamily="18" charset="0"/>
              </a:rPr>
              <a:t>Position:</a:t>
            </a:r>
            <a:r>
              <a:rPr lang="en-IN" sz="2400" dirty="0">
                <a:latin typeface="Times New Roman" pitchFamily="18" charset="0"/>
                <a:cs typeface="Times New Roman" pitchFamily="18" charset="0"/>
              </a:rPr>
              <a:t> A particle may be located at some definite place or point. </a:t>
            </a:r>
          </a:p>
          <a:p>
            <a:pPr algn="just"/>
            <a:r>
              <a:rPr lang="en-IN" sz="2400" dirty="0">
                <a:solidFill>
                  <a:srgbClr val="FF0000"/>
                </a:solidFill>
                <a:latin typeface="Times New Roman" pitchFamily="18" charset="0"/>
                <a:cs typeface="Times New Roman" pitchFamily="18" charset="0"/>
              </a:rPr>
              <a:t>Momentum:</a:t>
            </a:r>
            <a:r>
              <a:rPr lang="en-IN" sz="2400" dirty="0">
                <a:latin typeface="Times New Roman" pitchFamily="18" charset="0"/>
                <a:cs typeface="Times New Roman" pitchFamily="18" charset="0"/>
              </a:rPr>
              <a:t> A particle having mass and velocity possesses momentum during its motion. </a:t>
            </a:r>
          </a:p>
          <a:p>
            <a:pPr algn="just"/>
            <a:r>
              <a:rPr lang="en-IN" sz="2400" dirty="0">
                <a:solidFill>
                  <a:srgbClr val="FF0000"/>
                </a:solidFill>
                <a:latin typeface="Times New Roman" pitchFamily="18" charset="0"/>
                <a:cs typeface="Times New Roman" pitchFamily="18" charset="0"/>
              </a:rPr>
              <a:t>Energy:</a:t>
            </a:r>
            <a:r>
              <a:rPr lang="en-IN" sz="2400" dirty="0">
                <a:latin typeface="Times New Roman" pitchFamily="18" charset="0"/>
                <a:cs typeface="Times New Roman" pitchFamily="18" charset="0"/>
              </a:rPr>
              <a:t> A particle has energy in different forms in different situations such as potential energy, kinetic energy, rest-mass energy.</a:t>
            </a:r>
          </a:p>
        </p:txBody>
      </p:sp>
      <p:sp>
        <p:nvSpPr>
          <p:cNvPr id="6" name="Rectangle 5">
            <a:extLst>
              <a:ext uri="{FF2B5EF4-FFF2-40B4-BE49-F238E27FC236}">
                <a16:creationId xmlns:a16="http://schemas.microsoft.com/office/drawing/2014/main" id="{3513E590-73EC-445B-930C-AF9CCA90B5BF}"/>
              </a:ext>
            </a:extLst>
          </p:cNvPr>
          <p:cNvSpPr/>
          <p:nvPr/>
        </p:nvSpPr>
        <p:spPr>
          <a:xfrm>
            <a:off x="2555776" y="1268760"/>
            <a:ext cx="4320480" cy="46166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IN" dirty="0"/>
              <a:t> </a:t>
            </a:r>
            <a:r>
              <a:rPr lang="en-IN" dirty="0">
                <a:latin typeface="Copperplate Gothic Bold" pitchFamily="34" charset="0"/>
              </a:rPr>
              <a:t>concept of a particle </a:t>
            </a:r>
          </a:p>
        </p:txBody>
      </p:sp>
    </p:spTree>
    <p:extLst>
      <p:ext uri="{BB962C8B-B14F-4D97-AF65-F5344CB8AC3E}">
        <p14:creationId xmlns:p14="http://schemas.microsoft.com/office/powerpoint/2010/main" val="396743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DBFE-9AEB-4ED7-882B-E2C4FC8020E7}"/>
              </a:ext>
            </a:extLst>
          </p:cNvPr>
          <p:cNvSpPr>
            <a:spLocks noGrp="1"/>
          </p:cNvSpPr>
          <p:nvPr>
            <p:ph type="title"/>
          </p:nvPr>
        </p:nvSpPr>
        <p:spPr>
          <a:xfrm>
            <a:off x="1043608" y="404664"/>
            <a:ext cx="7848600" cy="685800"/>
          </a:xfrm>
        </p:spPr>
        <p:txBody>
          <a:bodyPr/>
          <a:lstStyle/>
          <a:p>
            <a:pPr algn="ctr"/>
            <a:r>
              <a:rPr lang="en-IN" kern="1200" dirty="0">
                <a:solidFill>
                  <a:srgbClr val="BA0693"/>
                </a:solidFill>
                <a:latin typeface="Times New Roman" pitchFamily="18" charset="0"/>
                <a:cs typeface="Times New Roman" pitchFamily="18" charset="0"/>
              </a:rPr>
              <a:t>DAVISSON AND GERMER EXPERIMENT</a:t>
            </a:r>
            <a:endParaRPr lang="en-IN" dirty="0">
              <a:solidFill>
                <a:srgbClr val="BA0693"/>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755378-ACDE-4129-9DFE-2E8625838349}"/>
                  </a:ext>
                </a:extLst>
              </p:cNvPr>
              <p:cNvSpPr>
                <a:spLocks noGrp="1"/>
              </p:cNvSpPr>
              <p:nvPr>
                <p:ph idx="1"/>
              </p:nvPr>
            </p:nvSpPr>
            <p:spPr>
              <a:xfrm>
                <a:off x="611288" y="1090464"/>
                <a:ext cx="8280920" cy="5218856"/>
              </a:xfrm>
            </p:spPr>
            <p:txBody>
              <a:bodyPr/>
              <a:lstStyle/>
              <a:p>
                <a:pPr algn="just"/>
                <a:r>
                  <a:rPr lang="en-US" sz="2400" dirty="0">
                    <a:latin typeface="Times New Roman" panose="02020603050405020304" pitchFamily="18" charset="0"/>
                    <a:cs typeface="Times New Roman" panose="02020603050405020304" pitchFamily="18" charset="0"/>
                  </a:rPr>
                  <a:t>de Broglie wavelength can also be calculated from Eq. (22.11), for V = 54 V as given below:</a:t>
                </a:r>
              </a:p>
              <a:p>
                <a:pPr algn="just"/>
                <a:r>
                  <a:rPr lang="el-GR" sz="2400" dirty="0">
                    <a:latin typeface="Times New Roman" panose="02020603050405020304" pitchFamily="18" charset="0"/>
                    <a:cs typeface="Times New Roman" panose="02020603050405020304" pitchFamily="18" charset="0"/>
                  </a:rPr>
                  <a:t>λ</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a:latin typeface="Cambria Math" panose="02040503050406030204" pitchFamily="18" charset="0"/>
                          </a:rPr>
                        </m:ctrlPr>
                      </m:fPr>
                      <m:num>
                        <m:r>
                          <a:rPr lang="en-IN" sz="2400" i="1">
                            <a:latin typeface="Cambria Math" panose="02040503050406030204" pitchFamily="18" charset="0"/>
                          </a:rPr>
                          <m:t>12.27</m:t>
                        </m:r>
                      </m:num>
                      <m:den>
                        <m:rad>
                          <m:radPr>
                            <m:degHide m:val="on"/>
                            <m:ctrlPr>
                              <a:rPr lang="en-US" sz="2400" i="1">
                                <a:latin typeface="Cambria Math" panose="02040503050406030204" pitchFamily="18" charset="0"/>
                              </a:rPr>
                            </m:ctrlPr>
                          </m:radPr>
                          <m:deg/>
                          <m:e>
                            <m:r>
                              <a:rPr lang="en-IN" sz="2400" i="1">
                                <a:latin typeface="Cambria Math" panose="02040503050406030204" pitchFamily="18" charset="0"/>
                              </a:rPr>
                              <m:t>54</m:t>
                            </m:r>
                          </m:e>
                        </m:rad>
                      </m:den>
                    </m:f>
                    <m:r>
                      <a:rPr lang="en-IN" sz="2400">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  = 1.67 Å</a:t>
                </a:r>
              </a:p>
              <a:p>
                <a:pPr algn="just"/>
                <a:r>
                  <a:rPr lang="en-US" sz="2400" dirty="0">
                    <a:latin typeface="Times New Roman" panose="02020603050405020304" pitchFamily="18" charset="0"/>
                    <a:cs typeface="Times New Roman" panose="02020603050405020304" pitchFamily="18" charset="0"/>
                  </a:rPr>
                  <a:t>This value of wavelength is very close to the experimentally obtained value of </a:t>
                </a:r>
                <a:r>
                  <a:rPr lang="el-GR" sz="2400" dirty="0">
                    <a:latin typeface="Times New Roman" panose="02020603050405020304" pitchFamily="18" charset="0"/>
                    <a:cs typeface="Times New Roman" panose="02020603050405020304" pitchFamily="18" charset="0"/>
                  </a:rPr>
                  <a:t>λ</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Hence, it can be concluded that a wave is associated with a particle during its motion.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Thus the de Broglie hypothesis of matter-waves is experimentally proved.</a:t>
                </a:r>
                <a:endParaRPr lang="en-IN"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755378-ACDE-4129-9DFE-2E8625838349}"/>
                  </a:ext>
                </a:extLst>
              </p:cNvPr>
              <p:cNvSpPr>
                <a:spLocks noGrp="1" noRot="1" noChangeAspect="1" noMove="1" noResize="1" noEditPoints="1" noAdjustHandles="1" noChangeArrowheads="1" noChangeShapeType="1" noTextEdit="1"/>
              </p:cNvSpPr>
              <p:nvPr>
                <p:ph idx="1"/>
              </p:nvPr>
            </p:nvSpPr>
            <p:spPr>
              <a:xfrm>
                <a:off x="611288" y="1090464"/>
                <a:ext cx="8280920" cy="5218856"/>
              </a:xfrm>
              <a:blipFill>
                <a:blip r:embed="rId2"/>
                <a:stretch>
                  <a:fillRect l="-957" t="-935" r="-1104"/>
                </a:stretch>
              </a:blipFill>
            </p:spPr>
            <p:txBody>
              <a:bodyPr/>
              <a:lstStyle/>
              <a:p>
                <a:r>
                  <a:rPr lang="en-IN">
                    <a:noFill/>
                  </a:rPr>
                  <a:t> </a:t>
                </a:r>
              </a:p>
            </p:txBody>
          </p:sp>
        </mc:Fallback>
      </mc:AlternateContent>
    </p:spTree>
    <p:extLst>
      <p:ext uri="{BB962C8B-B14F-4D97-AF65-F5344CB8AC3E}">
        <p14:creationId xmlns:p14="http://schemas.microsoft.com/office/powerpoint/2010/main" val="60620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76566E-2EE2-4687-8037-22A4FDA11D8C}"/>
              </a:ext>
            </a:extLst>
          </p:cNvPr>
          <p:cNvSpPr/>
          <p:nvPr/>
        </p:nvSpPr>
        <p:spPr>
          <a:xfrm>
            <a:off x="971600" y="908720"/>
            <a:ext cx="7992888" cy="1107996"/>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Example-1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Calculate the de Broglie wavelength associated with a proton moving with a velocity equal to (1/20)</a:t>
            </a:r>
            <a:r>
              <a:rPr kumimoji="0" lang="en-US" sz="2200" b="0" i="0" u="none" strike="noStrike" kern="1200" cap="none" spc="0" normalizeH="0" baseline="0" noProof="0" dirty="0" err="1">
                <a:ln>
                  <a:noFill/>
                </a:ln>
                <a:solidFill>
                  <a:prstClr val="black"/>
                </a:solidFill>
                <a:effectLst/>
                <a:uLnTx/>
                <a:uFillTx/>
                <a:latin typeface="Times New Roman" pitchFamily="18" charset="0"/>
                <a:ea typeface="MS PGothic" pitchFamily="34" charset="-128"/>
                <a:cs typeface="+mn-cs"/>
              </a:rPr>
              <a:t>th</a:t>
            </a: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of the velocity of light.</a:t>
            </a:r>
            <a:endParaRPr kumimoji="0" lang="en-IN"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5" name="Picture 4">
            <a:extLst>
              <a:ext uri="{FF2B5EF4-FFF2-40B4-BE49-F238E27FC236}">
                <a16:creationId xmlns:a16="http://schemas.microsoft.com/office/drawing/2014/main" id="{1736AEC8-55A8-4D2E-BBA6-C40A2E34B205}"/>
              </a:ext>
            </a:extLst>
          </p:cNvPr>
          <p:cNvPicPr>
            <a:picLocks noChangeAspect="1"/>
          </p:cNvPicPr>
          <p:nvPr/>
        </p:nvPicPr>
        <p:blipFill>
          <a:blip r:embed="rId2"/>
          <a:stretch>
            <a:fillRect/>
          </a:stretch>
        </p:blipFill>
        <p:spPr>
          <a:xfrm>
            <a:off x="992498" y="2564904"/>
            <a:ext cx="7736351" cy="2870126"/>
          </a:xfrm>
          <a:prstGeom prst="rect">
            <a:avLst/>
          </a:prstGeom>
        </p:spPr>
      </p:pic>
    </p:spTree>
    <p:extLst>
      <p:ext uri="{BB962C8B-B14F-4D97-AF65-F5344CB8AC3E}">
        <p14:creationId xmlns:p14="http://schemas.microsoft.com/office/powerpoint/2010/main" val="4728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A7A053-40E4-4B4A-A119-BFF7DF5E918A}"/>
              </a:ext>
            </a:extLst>
          </p:cNvPr>
          <p:cNvPicPr>
            <a:picLocks noChangeAspect="1"/>
          </p:cNvPicPr>
          <p:nvPr/>
        </p:nvPicPr>
        <p:blipFill>
          <a:blip r:embed="rId2"/>
          <a:stretch>
            <a:fillRect/>
          </a:stretch>
        </p:blipFill>
        <p:spPr>
          <a:xfrm>
            <a:off x="899592" y="692696"/>
            <a:ext cx="8064896" cy="550984"/>
          </a:xfrm>
          <a:prstGeom prst="rect">
            <a:avLst/>
          </a:prstGeom>
        </p:spPr>
      </p:pic>
      <p:pic>
        <p:nvPicPr>
          <p:cNvPr id="5" name="Picture 4">
            <a:extLst>
              <a:ext uri="{FF2B5EF4-FFF2-40B4-BE49-F238E27FC236}">
                <a16:creationId xmlns:a16="http://schemas.microsoft.com/office/drawing/2014/main" id="{8D3F6A8E-42E4-40E0-A144-6BA75F054C0A}"/>
              </a:ext>
            </a:extLst>
          </p:cNvPr>
          <p:cNvPicPr>
            <a:picLocks noChangeAspect="1"/>
          </p:cNvPicPr>
          <p:nvPr/>
        </p:nvPicPr>
        <p:blipFill>
          <a:blip r:embed="rId3"/>
          <a:stretch>
            <a:fillRect/>
          </a:stretch>
        </p:blipFill>
        <p:spPr>
          <a:xfrm>
            <a:off x="952827" y="1412776"/>
            <a:ext cx="7238346" cy="4685780"/>
          </a:xfrm>
          <a:prstGeom prst="rect">
            <a:avLst/>
          </a:prstGeom>
        </p:spPr>
      </p:pic>
    </p:spTree>
    <p:extLst>
      <p:ext uri="{BB962C8B-B14F-4D97-AF65-F5344CB8AC3E}">
        <p14:creationId xmlns:p14="http://schemas.microsoft.com/office/powerpoint/2010/main" val="357927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2E5496-6431-4F08-8019-F7B5600282A8}"/>
              </a:ext>
            </a:extLst>
          </p:cNvPr>
          <p:cNvSpPr/>
          <p:nvPr/>
        </p:nvSpPr>
        <p:spPr>
          <a:xfrm>
            <a:off x="827584" y="692696"/>
            <a:ext cx="8496944" cy="144655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Example-3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A particle of charge q and mass m is accelerated from rest through a potential difference V. Find its de Broglie wavelength. Calculate the wavelength (</a:t>
            </a:r>
            <a:r>
              <a:rPr kumimoji="0" lang="el-GR"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λ</a:t>
            </a: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if the particle is an electron and V = 50 V.</a:t>
            </a:r>
            <a:endParaRPr kumimoji="0" lang="en-IN"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5" name="Picture 4">
            <a:extLst>
              <a:ext uri="{FF2B5EF4-FFF2-40B4-BE49-F238E27FC236}">
                <a16:creationId xmlns:a16="http://schemas.microsoft.com/office/drawing/2014/main" id="{37C20ACE-97F2-4131-B858-6F8F9CBBC3D0}"/>
              </a:ext>
            </a:extLst>
          </p:cNvPr>
          <p:cNvPicPr>
            <a:picLocks noChangeAspect="1"/>
          </p:cNvPicPr>
          <p:nvPr/>
        </p:nvPicPr>
        <p:blipFill>
          <a:blip r:embed="rId2"/>
          <a:stretch>
            <a:fillRect/>
          </a:stretch>
        </p:blipFill>
        <p:spPr>
          <a:xfrm>
            <a:off x="827584" y="2247258"/>
            <a:ext cx="8272577" cy="3240360"/>
          </a:xfrm>
          <a:prstGeom prst="rect">
            <a:avLst/>
          </a:prstGeom>
        </p:spPr>
      </p:pic>
      <p:pic>
        <p:nvPicPr>
          <p:cNvPr id="6" name="Picture 5">
            <a:extLst>
              <a:ext uri="{FF2B5EF4-FFF2-40B4-BE49-F238E27FC236}">
                <a16:creationId xmlns:a16="http://schemas.microsoft.com/office/drawing/2014/main" id="{13D16BAF-E0B0-4A2D-8DFD-2904BC1BADBA}"/>
              </a:ext>
            </a:extLst>
          </p:cNvPr>
          <p:cNvPicPr>
            <a:picLocks noChangeAspect="1"/>
          </p:cNvPicPr>
          <p:nvPr/>
        </p:nvPicPr>
        <p:blipFill>
          <a:blip r:embed="rId3"/>
          <a:stretch>
            <a:fillRect/>
          </a:stretch>
        </p:blipFill>
        <p:spPr>
          <a:xfrm>
            <a:off x="2483768" y="2564905"/>
            <a:ext cx="5381162" cy="3712670"/>
          </a:xfrm>
          <a:prstGeom prst="rect">
            <a:avLst/>
          </a:prstGeom>
        </p:spPr>
      </p:pic>
    </p:spTree>
    <p:extLst>
      <p:ext uri="{BB962C8B-B14F-4D97-AF65-F5344CB8AC3E}">
        <p14:creationId xmlns:p14="http://schemas.microsoft.com/office/powerpoint/2010/main" val="219355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201339-5D20-4E32-8D32-0BD3D6E829AF}"/>
              </a:ext>
            </a:extLst>
          </p:cNvPr>
          <p:cNvSpPr/>
          <p:nvPr/>
        </p:nvSpPr>
        <p:spPr>
          <a:xfrm>
            <a:off x="1187624" y="548680"/>
            <a:ext cx="7848872" cy="1107996"/>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Example-4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Calculate the de Broglie wavelength of an electron having its energy V electron volt.</a:t>
            </a:r>
            <a:endParaRPr kumimoji="0" lang="en-IN"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5" name="Picture 4">
            <a:extLst>
              <a:ext uri="{FF2B5EF4-FFF2-40B4-BE49-F238E27FC236}">
                <a16:creationId xmlns:a16="http://schemas.microsoft.com/office/drawing/2014/main" id="{1E055EB3-7EBF-4D2B-97C9-E179AD1AB6D9}"/>
              </a:ext>
            </a:extLst>
          </p:cNvPr>
          <p:cNvPicPr>
            <a:picLocks noChangeAspect="1"/>
          </p:cNvPicPr>
          <p:nvPr/>
        </p:nvPicPr>
        <p:blipFill>
          <a:blip r:embed="rId2"/>
          <a:stretch>
            <a:fillRect/>
          </a:stretch>
        </p:blipFill>
        <p:spPr>
          <a:xfrm>
            <a:off x="2411760" y="2132856"/>
            <a:ext cx="5263798" cy="3299529"/>
          </a:xfrm>
          <a:prstGeom prst="rect">
            <a:avLst/>
          </a:prstGeom>
        </p:spPr>
      </p:pic>
    </p:spTree>
    <p:extLst>
      <p:ext uri="{BB962C8B-B14F-4D97-AF65-F5344CB8AC3E}">
        <p14:creationId xmlns:p14="http://schemas.microsoft.com/office/powerpoint/2010/main" val="357381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5B2444-5624-48BC-8274-334BC4FD6672}"/>
              </a:ext>
            </a:extLst>
          </p:cNvPr>
          <p:cNvPicPr>
            <a:picLocks noChangeAspect="1"/>
          </p:cNvPicPr>
          <p:nvPr/>
        </p:nvPicPr>
        <p:blipFill>
          <a:blip r:embed="rId2"/>
          <a:stretch>
            <a:fillRect/>
          </a:stretch>
        </p:blipFill>
        <p:spPr>
          <a:xfrm>
            <a:off x="899592" y="476672"/>
            <a:ext cx="8208912" cy="1728192"/>
          </a:xfrm>
          <a:prstGeom prst="rect">
            <a:avLst/>
          </a:prstGeom>
        </p:spPr>
      </p:pic>
      <p:pic>
        <p:nvPicPr>
          <p:cNvPr id="5" name="Picture 4">
            <a:extLst>
              <a:ext uri="{FF2B5EF4-FFF2-40B4-BE49-F238E27FC236}">
                <a16:creationId xmlns:a16="http://schemas.microsoft.com/office/drawing/2014/main" id="{9A09BAB7-CB08-4645-839E-58AD8ED7AF84}"/>
              </a:ext>
            </a:extLst>
          </p:cNvPr>
          <p:cNvPicPr>
            <a:picLocks noChangeAspect="1"/>
          </p:cNvPicPr>
          <p:nvPr/>
        </p:nvPicPr>
        <p:blipFill>
          <a:blip r:embed="rId3"/>
          <a:stretch>
            <a:fillRect/>
          </a:stretch>
        </p:blipFill>
        <p:spPr>
          <a:xfrm>
            <a:off x="323528" y="2708920"/>
            <a:ext cx="8659338" cy="2952328"/>
          </a:xfrm>
          <a:prstGeom prst="rect">
            <a:avLst/>
          </a:prstGeom>
        </p:spPr>
      </p:pic>
    </p:spTree>
    <p:extLst>
      <p:ext uri="{BB962C8B-B14F-4D97-AF65-F5344CB8AC3E}">
        <p14:creationId xmlns:p14="http://schemas.microsoft.com/office/powerpoint/2010/main" val="297276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CA2853-F5AC-4BA2-8260-2C62026C3A5C}"/>
              </a:ext>
            </a:extLst>
          </p:cNvPr>
          <p:cNvPicPr>
            <a:picLocks noChangeAspect="1"/>
          </p:cNvPicPr>
          <p:nvPr/>
        </p:nvPicPr>
        <p:blipFill>
          <a:blip r:embed="rId2"/>
          <a:stretch>
            <a:fillRect/>
          </a:stretch>
        </p:blipFill>
        <p:spPr>
          <a:xfrm>
            <a:off x="446400" y="1124744"/>
            <a:ext cx="8697600" cy="4608512"/>
          </a:xfrm>
          <a:prstGeom prst="rect">
            <a:avLst/>
          </a:prstGeom>
        </p:spPr>
      </p:pic>
    </p:spTree>
    <p:extLst>
      <p:ext uri="{BB962C8B-B14F-4D97-AF65-F5344CB8AC3E}">
        <p14:creationId xmlns:p14="http://schemas.microsoft.com/office/powerpoint/2010/main" val="9647183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799921-7F90-4402-8B78-7FB82D806C58}"/>
              </a:ext>
            </a:extLst>
          </p:cNvPr>
          <p:cNvPicPr>
            <a:picLocks noChangeAspect="1"/>
          </p:cNvPicPr>
          <p:nvPr/>
        </p:nvPicPr>
        <p:blipFill>
          <a:blip r:embed="rId2"/>
          <a:stretch>
            <a:fillRect/>
          </a:stretch>
        </p:blipFill>
        <p:spPr>
          <a:xfrm>
            <a:off x="1475656" y="476672"/>
            <a:ext cx="7200800" cy="4492408"/>
          </a:xfrm>
          <a:prstGeom prst="rect">
            <a:avLst/>
          </a:prstGeom>
        </p:spPr>
      </p:pic>
      <p:pic>
        <p:nvPicPr>
          <p:cNvPr id="5" name="Picture 4">
            <a:extLst>
              <a:ext uri="{FF2B5EF4-FFF2-40B4-BE49-F238E27FC236}">
                <a16:creationId xmlns:a16="http://schemas.microsoft.com/office/drawing/2014/main" id="{2372432F-493A-434A-B6DA-E315B677CA00}"/>
              </a:ext>
            </a:extLst>
          </p:cNvPr>
          <p:cNvPicPr>
            <a:picLocks noChangeAspect="1"/>
          </p:cNvPicPr>
          <p:nvPr/>
        </p:nvPicPr>
        <p:blipFill>
          <a:blip r:embed="rId3"/>
          <a:stretch>
            <a:fillRect/>
          </a:stretch>
        </p:blipFill>
        <p:spPr>
          <a:xfrm>
            <a:off x="4326852" y="4869160"/>
            <a:ext cx="4255484" cy="1368152"/>
          </a:xfrm>
          <a:prstGeom prst="rect">
            <a:avLst/>
          </a:prstGeom>
          <a:ln w="38100">
            <a:solidFill>
              <a:schemeClr val="tx1"/>
            </a:solidFill>
          </a:ln>
        </p:spPr>
      </p:pic>
    </p:spTree>
    <p:extLst>
      <p:ext uri="{BB962C8B-B14F-4D97-AF65-F5344CB8AC3E}">
        <p14:creationId xmlns:p14="http://schemas.microsoft.com/office/powerpoint/2010/main" val="35779843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046D-251C-4AE8-A0BB-10B38C4FC357}"/>
              </a:ext>
            </a:extLst>
          </p:cNvPr>
          <p:cNvSpPr>
            <a:spLocks noGrp="1"/>
          </p:cNvSpPr>
          <p:nvPr>
            <p:ph type="title"/>
          </p:nvPr>
        </p:nvSpPr>
        <p:spPr/>
        <p:txBody>
          <a:bodyPr/>
          <a:lstStyle/>
          <a:p>
            <a:r>
              <a:rPr lang="en-IN" dirty="0"/>
              <a:t>Assignment based what we learnt in this lecture </a:t>
            </a:r>
          </a:p>
        </p:txBody>
      </p:sp>
      <p:sp>
        <p:nvSpPr>
          <p:cNvPr id="3" name="Content Placeholder 2">
            <a:extLst>
              <a:ext uri="{FF2B5EF4-FFF2-40B4-BE49-F238E27FC236}">
                <a16:creationId xmlns:a16="http://schemas.microsoft.com/office/drawing/2014/main" id="{E44891E5-9E21-4A18-BA26-6B9EF5B3FACA}"/>
              </a:ext>
            </a:extLst>
          </p:cNvPr>
          <p:cNvSpPr>
            <a:spLocks noGrp="1"/>
          </p:cNvSpPr>
          <p:nvPr>
            <p:ph idx="1"/>
          </p:nvPr>
        </p:nvSpPr>
        <p:spPr>
          <a:xfrm>
            <a:off x="1047800" y="2204864"/>
            <a:ext cx="7486600" cy="3240360"/>
          </a:xfrm>
        </p:spPr>
        <p:txBody>
          <a:bodyPr/>
          <a:lstStyle/>
          <a:p>
            <a:r>
              <a:rPr lang="en-IN" dirty="0">
                <a:latin typeface="Times New Roman" panose="02020603050405020304" pitchFamily="18" charset="0"/>
                <a:cs typeface="Times New Roman" panose="02020603050405020304" pitchFamily="18" charset="0"/>
              </a:rPr>
              <a:t>Compare the properties of wave and particles</a:t>
            </a:r>
          </a:p>
          <a:p>
            <a:r>
              <a:rPr lang="en-IN" dirty="0">
                <a:latin typeface="Times New Roman" panose="02020603050405020304" pitchFamily="18" charset="0"/>
                <a:cs typeface="Times New Roman" panose="02020603050405020304" pitchFamily="18" charset="0"/>
              </a:rPr>
              <a:t>What is de- Broglie hypothesis of wave particle duality?</a:t>
            </a:r>
          </a:p>
          <a:p>
            <a:r>
              <a:rPr lang="en-IN" dirty="0">
                <a:latin typeface="Times New Roman" panose="02020603050405020304" pitchFamily="18" charset="0"/>
                <a:cs typeface="Times New Roman" panose="02020603050405020304" pitchFamily="18" charset="0"/>
              </a:rPr>
              <a:t>Obtain the expression for de-Broglie wavelength</a:t>
            </a:r>
          </a:p>
          <a:p>
            <a:r>
              <a:rPr lang="en-IN" dirty="0">
                <a:latin typeface="Times New Roman" panose="02020603050405020304" pitchFamily="18" charset="0"/>
                <a:cs typeface="Times New Roman" panose="02020603050405020304" pitchFamily="18" charset="0"/>
              </a:rPr>
              <a:t>Write the expression of de-Broglie  wavelength in different form</a:t>
            </a:r>
          </a:p>
          <a:p>
            <a:r>
              <a:rPr lang="en-IN" dirty="0">
                <a:latin typeface="Times New Roman" panose="02020603050405020304" pitchFamily="18" charset="0"/>
                <a:cs typeface="Times New Roman" panose="02020603050405020304" pitchFamily="18" charset="0"/>
              </a:rPr>
              <a:t>Mention the properties of Matter wave</a:t>
            </a:r>
          </a:p>
          <a:p>
            <a:r>
              <a:rPr lang="en-IN" dirty="0">
                <a:latin typeface="Times New Roman" panose="02020603050405020304" pitchFamily="18" charset="0"/>
                <a:cs typeface="Times New Roman" panose="02020603050405020304" pitchFamily="18" charset="0"/>
              </a:rPr>
              <a:t>Obtain the relation between wave velocity and group velocity</a:t>
            </a:r>
          </a:p>
          <a:p>
            <a:r>
              <a:rPr lang="en-IN" dirty="0">
                <a:latin typeface="Times New Roman" panose="02020603050405020304" pitchFamily="18" charset="0"/>
                <a:cs typeface="Times New Roman" panose="02020603050405020304" pitchFamily="18" charset="0"/>
              </a:rPr>
              <a:t>Explain the wavelength of  waves associated with matter using suitable numerical problems.</a:t>
            </a:r>
          </a:p>
          <a:p>
            <a:endParaRPr lang="en-IN" dirty="0"/>
          </a:p>
        </p:txBody>
      </p:sp>
    </p:spTree>
    <p:extLst>
      <p:ext uri="{BB962C8B-B14F-4D97-AF65-F5344CB8AC3E}">
        <p14:creationId xmlns:p14="http://schemas.microsoft.com/office/powerpoint/2010/main" val="299131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C0AD-4F44-4D83-BBEA-18BF865E92CD}"/>
              </a:ext>
            </a:extLst>
          </p:cNvPr>
          <p:cNvSpPr>
            <a:spLocks noGrp="1"/>
          </p:cNvSpPr>
          <p:nvPr>
            <p:ph type="title"/>
          </p:nvPr>
        </p:nvSpPr>
        <p:spPr>
          <a:xfrm>
            <a:off x="1043608" y="404664"/>
            <a:ext cx="7848600" cy="685800"/>
          </a:xfrm>
        </p:spPr>
        <p:txBody>
          <a:bodyPr/>
          <a:lstStyle/>
          <a:p>
            <a:pPr algn="ctr"/>
            <a:r>
              <a:rPr lang="en-IN" dirty="0">
                <a:latin typeface="Times New Roman" panose="02020603050405020304" pitchFamily="18" charset="0"/>
                <a:cs typeface="Times New Roman" panose="02020603050405020304" pitchFamily="18" charset="0"/>
              </a:rPr>
              <a:t>Assignment Based on this </a:t>
            </a:r>
            <a:r>
              <a:rPr lang="en-IN">
                <a:latin typeface="Times New Roman" panose="02020603050405020304" pitchFamily="18" charset="0"/>
                <a:cs typeface="Times New Roman" panose="02020603050405020304" pitchFamily="18" charset="0"/>
              </a:rPr>
              <a:t>Lecture continue..</a:t>
            </a:r>
            <a:br>
              <a:rPr lang="en-IN">
                <a:latin typeface="Times New Roman" panose="02020603050405020304" pitchFamily="18" charset="0"/>
                <a:cs typeface="Times New Roman" panose="02020603050405020304" pitchFamily="18" charset="0"/>
              </a:rPr>
            </a:br>
            <a:r>
              <a:rPr lang="en-IN">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37C956-84FD-4408-AED4-4350375D11FF}"/>
              </a:ext>
            </a:extLst>
          </p:cNvPr>
          <p:cNvSpPr>
            <a:spLocks noGrp="1"/>
          </p:cNvSpPr>
          <p:nvPr>
            <p:ph idx="1"/>
          </p:nvPr>
        </p:nvSpPr>
        <p:spPr>
          <a:xfrm>
            <a:off x="791580" y="2204864"/>
            <a:ext cx="7560840" cy="3124200"/>
          </a:xfrm>
        </p:spPr>
        <p:txBody>
          <a:bodyPr/>
          <a:lstStyle/>
          <a:p>
            <a:r>
              <a:rPr lang="en-IN" sz="2200" dirty="0">
                <a:latin typeface="Times New Roman" panose="02020603050405020304" pitchFamily="18" charset="0"/>
                <a:cs typeface="Times New Roman" panose="02020603050405020304" pitchFamily="18" charset="0"/>
              </a:rPr>
              <a:t>How do you conclude that electron have dual nature.</a:t>
            </a:r>
          </a:p>
          <a:p>
            <a:r>
              <a:rPr lang="en-IN" sz="2200" dirty="0">
                <a:latin typeface="Times New Roman" panose="02020603050405020304" pitchFamily="18" charset="0"/>
                <a:cs typeface="Times New Roman" panose="02020603050405020304" pitchFamily="18" charset="0"/>
              </a:rPr>
              <a:t>Describe the suitable experiment which confirm that electron have wave nature.</a:t>
            </a:r>
          </a:p>
          <a:p>
            <a:r>
              <a:rPr lang="en-IN" sz="2200" dirty="0">
                <a:latin typeface="Times New Roman" panose="02020603050405020304" pitchFamily="18" charset="0"/>
                <a:cs typeface="Times New Roman" panose="02020603050405020304" pitchFamily="18" charset="0"/>
              </a:rPr>
              <a:t>Discuss the basic principle and experimental arrangement of </a:t>
            </a:r>
            <a:r>
              <a:rPr lang="en-IN" sz="2200" dirty="0" err="1">
                <a:latin typeface="Times New Roman" panose="02020603050405020304" pitchFamily="18" charset="0"/>
                <a:cs typeface="Times New Roman" panose="02020603050405020304" pitchFamily="18" charset="0"/>
              </a:rPr>
              <a:t>Davission</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Germer</a:t>
            </a:r>
            <a:r>
              <a:rPr lang="en-IN" sz="2200" dirty="0">
                <a:latin typeface="Times New Roman" panose="02020603050405020304" pitchFamily="18" charset="0"/>
                <a:cs typeface="Times New Roman" panose="02020603050405020304" pitchFamily="18" charset="0"/>
              </a:rPr>
              <a:t> Experiment.</a:t>
            </a:r>
          </a:p>
          <a:p>
            <a:r>
              <a:rPr lang="en-IN" sz="2200" dirty="0">
                <a:latin typeface="Times New Roman" panose="02020603050405020304" pitchFamily="18" charset="0"/>
                <a:cs typeface="Times New Roman" panose="02020603050405020304" pitchFamily="18" charset="0"/>
              </a:rPr>
              <a:t>Discuss the result of  </a:t>
            </a:r>
            <a:r>
              <a:rPr lang="en-IN" sz="2200" dirty="0" err="1">
                <a:latin typeface="Times New Roman" panose="02020603050405020304" pitchFamily="18" charset="0"/>
                <a:cs typeface="Times New Roman" panose="02020603050405020304" pitchFamily="18" charset="0"/>
              </a:rPr>
              <a:t>Davission</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Germer</a:t>
            </a:r>
            <a:r>
              <a:rPr lang="en-IN" sz="2200" dirty="0">
                <a:latin typeface="Times New Roman" panose="02020603050405020304" pitchFamily="18" charset="0"/>
                <a:cs typeface="Times New Roman" panose="02020603050405020304" pitchFamily="18" charset="0"/>
              </a:rPr>
              <a:t> Experiment.</a:t>
            </a:r>
          </a:p>
        </p:txBody>
      </p:sp>
      <p:pic>
        <p:nvPicPr>
          <p:cNvPr id="4" name="Picture 3">
            <a:extLst>
              <a:ext uri="{FF2B5EF4-FFF2-40B4-BE49-F238E27FC236}">
                <a16:creationId xmlns:a16="http://schemas.microsoft.com/office/drawing/2014/main" id="{F965A138-289D-4214-B4CA-F49CB683D4B1}"/>
              </a:ext>
            </a:extLst>
          </p:cNvPr>
          <p:cNvPicPr>
            <a:picLocks noChangeAspect="1"/>
          </p:cNvPicPr>
          <p:nvPr/>
        </p:nvPicPr>
        <p:blipFill>
          <a:blip r:embed="rId2"/>
          <a:stretch>
            <a:fillRect/>
          </a:stretch>
        </p:blipFill>
        <p:spPr>
          <a:xfrm>
            <a:off x="1011335" y="4789004"/>
            <a:ext cx="7640852" cy="1080120"/>
          </a:xfrm>
          <a:prstGeom prst="rect">
            <a:avLst/>
          </a:prstGeom>
        </p:spPr>
      </p:pic>
    </p:spTree>
    <p:extLst>
      <p:ext uri="{BB962C8B-B14F-4D97-AF65-F5344CB8AC3E}">
        <p14:creationId xmlns:p14="http://schemas.microsoft.com/office/powerpoint/2010/main" val="33646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53A5-8347-48A1-BD21-3477E17997A6}"/>
              </a:ext>
            </a:extLst>
          </p:cNvPr>
          <p:cNvSpPr>
            <a:spLocks noGrp="1"/>
          </p:cNvSpPr>
          <p:nvPr>
            <p:ph type="title"/>
          </p:nvPr>
        </p:nvSpPr>
        <p:spPr>
          <a:xfrm>
            <a:off x="971600" y="476672"/>
            <a:ext cx="7848600" cy="685800"/>
          </a:xfrm>
        </p:spPr>
        <p:txBody>
          <a:bodyPr/>
          <a:lstStyle/>
          <a:p>
            <a:pPr algn="ctr"/>
            <a:r>
              <a:rPr lang="en-IN" dirty="0">
                <a:latin typeface="Algerian" pitchFamily="82" charset="0"/>
              </a:rPr>
              <a:t>WAVE–PARTICLE DUALITY</a:t>
            </a:r>
            <a:endParaRPr lang="en-IN" dirty="0"/>
          </a:p>
        </p:txBody>
      </p:sp>
      <p:sp>
        <p:nvSpPr>
          <p:cNvPr id="5" name="Content Placeholder 2">
            <a:extLst>
              <a:ext uri="{FF2B5EF4-FFF2-40B4-BE49-F238E27FC236}">
                <a16:creationId xmlns:a16="http://schemas.microsoft.com/office/drawing/2014/main" id="{682D3DE6-CBA3-4ACC-A220-C2EA65195043}"/>
              </a:ext>
            </a:extLst>
          </p:cNvPr>
          <p:cNvSpPr>
            <a:spLocks noGrp="1"/>
          </p:cNvSpPr>
          <p:nvPr>
            <p:ph sz="half" idx="1"/>
          </p:nvPr>
        </p:nvSpPr>
        <p:spPr>
          <a:xfrm>
            <a:off x="611560" y="1700808"/>
            <a:ext cx="8363000" cy="4608512"/>
          </a:xfrm>
        </p:spPr>
        <p:txBody>
          <a:bodyPr>
            <a:noAutofit/>
          </a:bodyPr>
          <a:lstStyle/>
          <a:p>
            <a:pPr algn="just"/>
            <a:r>
              <a:rPr lang="en-IN" sz="2400" b="1" dirty="0">
                <a:solidFill>
                  <a:srgbClr val="FF0000"/>
                </a:solidFill>
                <a:latin typeface="Agency FB" pitchFamily="34" charset="0"/>
              </a:rPr>
              <a:t> </a:t>
            </a:r>
            <a:r>
              <a:rPr lang="en-IN" sz="2400" dirty="0">
                <a:solidFill>
                  <a:srgbClr val="FF0000"/>
                </a:solidFill>
                <a:latin typeface="Times New Roman" pitchFamily="18" charset="0"/>
                <a:cs typeface="Times New Roman" pitchFamily="18" charset="0"/>
              </a:rPr>
              <a:t>Lack of position: </a:t>
            </a:r>
            <a:r>
              <a:rPr lang="en-IN" sz="2400" dirty="0">
                <a:solidFill>
                  <a:srgbClr val="002060"/>
                </a:solidFill>
                <a:latin typeface="Times New Roman" pitchFamily="18" charset="0"/>
                <a:cs typeface="Times New Roman" pitchFamily="18" charset="0"/>
              </a:rPr>
              <a:t>A wave is always realised as a disturbance; it is spread out over a relatively large region of space. It cannot be located at some definite place or point. </a:t>
            </a:r>
          </a:p>
          <a:p>
            <a:pPr algn="just"/>
            <a:r>
              <a:rPr lang="en-IN" sz="2400" dirty="0">
                <a:solidFill>
                  <a:srgbClr val="FF0000"/>
                </a:solidFill>
                <a:latin typeface="Times New Roman" pitchFamily="18" charset="0"/>
                <a:cs typeface="Times New Roman" pitchFamily="18" charset="0"/>
              </a:rPr>
              <a:t>Mass:</a:t>
            </a:r>
            <a:r>
              <a:rPr lang="en-IN" sz="2400" dirty="0">
                <a:solidFill>
                  <a:srgbClr val="002060"/>
                </a:solidFill>
                <a:latin typeface="Times New Roman" pitchFamily="18" charset="0"/>
                <a:cs typeface="Times New Roman" pitchFamily="18" charset="0"/>
              </a:rPr>
              <a:t> It is very difficult to think about the mass being associated with a wave. </a:t>
            </a:r>
          </a:p>
          <a:p>
            <a:pPr algn="just"/>
            <a:r>
              <a:rPr lang="en-IN" sz="2400" dirty="0">
                <a:solidFill>
                  <a:srgbClr val="FF0000"/>
                </a:solidFill>
                <a:latin typeface="Times New Roman" pitchFamily="18" charset="0"/>
                <a:cs typeface="Times New Roman" pitchFamily="18" charset="0"/>
              </a:rPr>
              <a:t>Frequency and wavelength: </a:t>
            </a:r>
            <a:r>
              <a:rPr lang="en-IN" sz="2400" dirty="0">
                <a:solidFill>
                  <a:srgbClr val="002060"/>
                </a:solidFill>
                <a:latin typeface="Times New Roman" pitchFamily="18" charset="0"/>
                <a:cs typeface="Times New Roman" pitchFamily="18" charset="0"/>
              </a:rPr>
              <a:t>A wave or disturbance, which advances in a medium, has a certain frequency and wavelength. </a:t>
            </a:r>
          </a:p>
          <a:p>
            <a:pPr algn="just"/>
            <a:r>
              <a:rPr lang="en-IN" sz="2400" dirty="0">
                <a:solidFill>
                  <a:srgbClr val="FF0000"/>
                </a:solidFill>
                <a:latin typeface="Times New Roman" pitchFamily="18" charset="0"/>
                <a:cs typeface="Times New Roman" pitchFamily="18" charset="0"/>
              </a:rPr>
              <a:t>Phase of wave velocity: </a:t>
            </a:r>
            <a:r>
              <a:rPr lang="en-IN" sz="2400" dirty="0">
                <a:solidFill>
                  <a:srgbClr val="002060"/>
                </a:solidFill>
                <a:latin typeface="Times New Roman" pitchFamily="18" charset="0"/>
                <a:cs typeface="Times New Roman" pitchFamily="18" charset="0"/>
              </a:rPr>
              <a:t>Phase gives an idea about the instantaneous position and direction of a wave. </a:t>
            </a:r>
          </a:p>
          <a:p>
            <a:pPr algn="just"/>
            <a:r>
              <a:rPr lang="en-IN" sz="2400" dirty="0">
                <a:solidFill>
                  <a:srgbClr val="FF0000"/>
                </a:solidFill>
                <a:latin typeface="Times New Roman" pitchFamily="18" charset="0"/>
                <a:cs typeface="Times New Roman" pitchFamily="18" charset="0"/>
              </a:rPr>
              <a:t>Amplitude: </a:t>
            </a:r>
            <a:r>
              <a:rPr lang="en-IN" sz="2400" dirty="0">
                <a:solidFill>
                  <a:srgbClr val="002060"/>
                </a:solidFill>
                <a:latin typeface="Times New Roman" pitchFamily="18" charset="0"/>
                <a:cs typeface="Times New Roman" pitchFamily="18" charset="0"/>
              </a:rPr>
              <a:t>The amplitude of a wave gives an idea of the intensity of disturbance in the medium.</a:t>
            </a:r>
          </a:p>
        </p:txBody>
      </p:sp>
      <p:sp>
        <p:nvSpPr>
          <p:cNvPr id="7" name="Rectangle 6">
            <a:extLst>
              <a:ext uri="{FF2B5EF4-FFF2-40B4-BE49-F238E27FC236}">
                <a16:creationId xmlns:a16="http://schemas.microsoft.com/office/drawing/2014/main" id="{217D0420-453E-48CD-ABE1-5A6B7FC20184}"/>
              </a:ext>
            </a:extLst>
          </p:cNvPr>
          <p:cNvSpPr/>
          <p:nvPr/>
        </p:nvSpPr>
        <p:spPr>
          <a:xfrm>
            <a:off x="3102783" y="1108703"/>
            <a:ext cx="3071834" cy="461665"/>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i="0" u="none" strike="noStrike" kern="0" cap="none" spc="0" normalizeH="0" baseline="0" noProof="0" dirty="0">
                <a:ln>
                  <a:noFill/>
                </a:ln>
                <a:solidFill>
                  <a:prstClr val="white"/>
                </a:solidFill>
                <a:effectLst/>
                <a:uLnTx/>
                <a:uFillTx/>
                <a:ea typeface="+mn-ea"/>
                <a:cs typeface="Times New Roman" panose="02020603050405020304" pitchFamily="18" charset="0"/>
              </a:rPr>
              <a:t>concept of a wave </a:t>
            </a:r>
          </a:p>
        </p:txBody>
      </p:sp>
    </p:spTree>
    <p:extLst>
      <p:ext uri="{BB962C8B-B14F-4D97-AF65-F5344CB8AC3E}">
        <p14:creationId xmlns:p14="http://schemas.microsoft.com/office/powerpoint/2010/main" val="230134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80B4-7534-4B42-8DB9-F89E69B3540F}"/>
              </a:ext>
            </a:extLst>
          </p:cNvPr>
          <p:cNvSpPr>
            <a:spLocks noGrp="1"/>
          </p:cNvSpPr>
          <p:nvPr>
            <p:ph type="title"/>
          </p:nvPr>
        </p:nvSpPr>
        <p:spPr>
          <a:xfrm>
            <a:off x="1115616" y="404664"/>
            <a:ext cx="7848600" cy="685800"/>
          </a:xfrm>
        </p:spPr>
        <p:txBody>
          <a:bodyPr/>
          <a:lstStyle/>
          <a:p>
            <a:pPr algn="ctr"/>
            <a:r>
              <a:rPr lang="en-US" dirty="0">
                <a:solidFill>
                  <a:srgbClr val="FF0000"/>
                </a:solidFill>
              </a:rPr>
              <a:t>DE BROGLIE HYPOTHESIS</a:t>
            </a:r>
            <a:endParaRPr lang="en-IN" dirty="0"/>
          </a:p>
        </p:txBody>
      </p:sp>
      <p:sp>
        <p:nvSpPr>
          <p:cNvPr id="3" name="Content Placeholder 2">
            <a:extLst>
              <a:ext uri="{FF2B5EF4-FFF2-40B4-BE49-F238E27FC236}">
                <a16:creationId xmlns:a16="http://schemas.microsoft.com/office/drawing/2014/main" id="{A4797E06-D91B-489A-A2BF-AC55DC1B50A0}"/>
              </a:ext>
            </a:extLst>
          </p:cNvPr>
          <p:cNvSpPr>
            <a:spLocks noGrp="1"/>
          </p:cNvSpPr>
          <p:nvPr>
            <p:ph idx="1"/>
          </p:nvPr>
        </p:nvSpPr>
        <p:spPr>
          <a:xfrm>
            <a:off x="520845" y="2276872"/>
            <a:ext cx="8206680" cy="3888432"/>
          </a:xfrm>
        </p:spPr>
        <p:txBody>
          <a:bodyPr/>
          <a:lstStyle/>
          <a:p>
            <a:pPr algn="just"/>
            <a:r>
              <a:rPr lang="en-US" sz="2800" dirty="0">
                <a:latin typeface="Times New Roman" panose="02020603050405020304" pitchFamily="18" charset="0"/>
                <a:cs typeface="Times New Roman" panose="02020603050405020304" pitchFamily="18" charset="0"/>
              </a:rPr>
              <a:t>If light can act like a </a:t>
            </a:r>
            <a:r>
              <a:rPr lang="en-US" sz="2800" dirty="0">
                <a:solidFill>
                  <a:srgbClr val="FF3300"/>
                </a:solidFill>
                <a:latin typeface="Times New Roman" panose="02020603050405020304" pitchFamily="18" charset="0"/>
                <a:cs typeface="Times New Roman" panose="02020603050405020304" pitchFamily="18" charset="0"/>
              </a:rPr>
              <a:t>wave</a:t>
            </a:r>
            <a:r>
              <a:rPr lang="en-US" sz="2800" dirty="0">
                <a:latin typeface="Times New Roman" panose="02020603050405020304" pitchFamily="18" charset="0"/>
                <a:cs typeface="Times New Roman" panose="02020603050405020304" pitchFamily="18" charset="0"/>
              </a:rPr>
              <a:t> sometimes and like a </a:t>
            </a:r>
            <a:r>
              <a:rPr lang="en-US" sz="2800" dirty="0">
                <a:solidFill>
                  <a:srgbClr val="FF3300"/>
                </a:solidFill>
                <a:latin typeface="Times New Roman" panose="02020603050405020304" pitchFamily="18" charset="0"/>
                <a:cs typeface="Times New Roman" panose="02020603050405020304" pitchFamily="18" charset="0"/>
              </a:rPr>
              <a:t>particle</a:t>
            </a:r>
            <a:r>
              <a:rPr lang="en-US" sz="2800" dirty="0">
                <a:latin typeface="Times New Roman" panose="02020603050405020304" pitchFamily="18" charset="0"/>
                <a:cs typeface="Times New Roman" panose="02020603050405020304" pitchFamily="18" charset="0"/>
              </a:rPr>
              <a:t> at other times, then </a:t>
            </a:r>
            <a:r>
              <a:rPr lang="en-US" sz="2800"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all matter</a:t>
            </a:r>
            <a:r>
              <a:rPr lang="en-US" sz="2800" dirty="0">
                <a:latin typeface="Times New Roman" panose="02020603050405020304" pitchFamily="18" charset="0"/>
                <a:cs typeface="Times New Roman" panose="02020603050405020304" pitchFamily="18" charset="0"/>
              </a:rPr>
              <a:t>, usually thought of as particles, should exhibit </a:t>
            </a:r>
            <a:r>
              <a:rPr lang="en-US" sz="2800" dirty="0">
                <a:solidFill>
                  <a:srgbClr val="FF3300"/>
                </a:solidFill>
                <a:latin typeface="Times New Roman" panose="02020603050405020304" pitchFamily="18" charset="0"/>
                <a:cs typeface="Times New Roman" panose="02020603050405020304" pitchFamily="18" charset="0"/>
              </a:rPr>
              <a:t>wave-like </a:t>
            </a:r>
            <a:r>
              <a:rPr lang="en-US" sz="2800" dirty="0" err="1">
                <a:solidFill>
                  <a:srgbClr val="FF3300"/>
                </a:solidFill>
                <a:latin typeface="Times New Roman" panose="02020603050405020304" pitchFamily="18" charset="0"/>
                <a:cs typeface="Times New Roman" panose="02020603050405020304" pitchFamily="18" charset="0"/>
              </a:rPr>
              <a:t>behaviour</a:t>
            </a:r>
            <a:endParaRPr lang="en-US" sz="2800" dirty="0">
              <a:solidFill>
                <a:srgbClr val="FF3300"/>
              </a:solidFill>
              <a:latin typeface="Times New Roman" panose="02020603050405020304" pitchFamily="18" charset="0"/>
              <a:cs typeface="Times New Roman" panose="02020603050405020304" pitchFamily="18" charset="0"/>
            </a:endParaRPr>
          </a:p>
          <a:p>
            <a:pPr marL="0" indent="0" algn="just">
              <a:buNone/>
            </a:pPr>
            <a:endParaRPr lang="en-US" sz="2800" dirty="0">
              <a:solidFill>
                <a:srgbClr val="FF3300"/>
              </a:solidFill>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relation between the momentum and the wavelength of a photon can be applied to material particles also</a:t>
            </a:r>
          </a:p>
          <a:p>
            <a:endParaRPr lang="en-US" dirty="0">
              <a:solidFill>
                <a:srgbClr val="FF3300"/>
              </a:solidFill>
            </a:endParaRPr>
          </a:p>
          <a:p>
            <a:endParaRPr lang="en-IN" dirty="0"/>
          </a:p>
        </p:txBody>
      </p:sp>
      <p:sp>
        <p:nvSpPr>
          <p:cNvPr id="4" name="Text Box 9">
            <a:extLst>
              <a:ext uri="{FF2B5EF4-FFF2-40B4-BE49-F238E27FC236}">
                <a16:creationId xmlns:a16="http://schemas.microsoft.com/office/drawing/2014/main" id="{08B911F6-F5DF-4B8E-AFE1-D179890A3E8C}"/>
              </a:ext>
            </a:extLst>
          </p:cNvPr>
          <p:cNvSpPr txBox="1">
            <a:spLocks noChangeArrowheads="1"/>
          </p:cNvSpPr>
          <p:nvPr/>
        </p:nvSpPr>
        <p:spPr bwMode="auto">
          <a:xfrm>
            <a:off x="488255" y="1015562"/>
            <a:ext cx="8208912" cy="954107"/>
          </a:xfrm>
          <a:prstGeom prst="rect">
            <a:avLst/>
          </a:prstGeom>
          <a:solidFill>
            <a:srgbClr val="00FF00"/>
          </a:solidFill>
          <a:ln w="9525">
            <a:noFill/>
            <a:miter lim="800000"/>
            <a:headEnd/>
            <a:tailEnd/>
          </a:ln>
        </p:spPr>
        <p:txBody>
          <a:bodyPr wrap="square">
            <a:spAutoFit/>
          </a:bodyPr>
          <a:lstStyle/>
          <a:p>
            <a:pPr algn="ctr" eaLnBrk="1" fontAlgn="auto" hangingPunct="1">
              <a:spcBef>
                <a:spcPts val="0"/>
              </a:spcBef>
              <a:spcAft>
                <a:spcPts val="0"/>
              </a:spcAft>
            </a:pPr>
            <a:r>
              <a:rPr lang="en-US" sz="2800" b="0" dirty="0">
                <a:solidFill>
                  <a:prstClr val="black"/>
                </a:solidFill>
                <a:ea typeface="+mn-ea"/>
                <a:cs typeface="Times New Roman" pitchFamily="18" charset="0"/>
              </a:rPr>
              <a:t>In the Year 1924 Louis de Broglie made the bold suggestion</a:t>
            </a:r>
          </a:p>
        </p:txBody>
      </p:sp>
    </p:spTree>
    <p:extLst>
      <p:ext uri="{BB962C8B-B14F-4D97-AF65-F5344CB8AC3E}">
        <p14:creationId xmlns:p14="http://schemas.microsoft.com/office/powerpoint/2010/main" val="340865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CET_white_UK">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ET_white_UK">
      <a:majorFont>
        <a:latin typeface="Frutiger 57Cn"/>
        <a:ea typeface=""/>
        <a:cs typeface=""/>
      </a:majorFont>
      <a:minorFont>
        <a:latin typeface="Frutiger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ET_white_U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ET_white_U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ET_white_U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ET_white_U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ET_white_U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ET_white_U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ET_white_U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5628</TotalTime>
  <Words>3617</Words>
  <Application>Microsoft Office PowerPoint</Application>
  <PresentationFormat>On-screen Show (4:3)</PresentationFormat>
  <Paragraphs>307</Paragraphs>
  <Slides>79</Slides>
  <Notes>1</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79</vt:i4>
      </vt:variant>
    </vt:vector>
  </HeadingPairs>
  <TitlesOfParts>
    <vt:vector size="94" baseType="lpstr">
      <vt:lpstr>Agency FB</vt:lpstr>
      <vt:lpstr>Algerian</vt:lpstr>
      <vt:lpstr>Arial</vt:lpstr>
      <vt:lpstr>Calibri</vt:lpstr>
      <vt:lpstr>Cambria Math</vt:lpstr>
      <vt:lpstr>Copperplate Gothic Bold</vt:lpstr>
      <vt:lpstr>Frutiger 45 Light</vt:lpstr>
      <vt:lpstr>Frutiger 57Cn</vt:lpstr>
      <vt:lpstr>Lucida Bright</vt:lpstr>
      <vt:lpstr>Times New Roman</vt:lpstr>
      <vt:lpstr>Verdana</vt:lpstr>
      <vt:lpstr>Wingdings</vt:lpstr>
      <vt:lpstr>CET_white_UK</vt:lpstr>
      <vt:lpstr>Custom Design</vt:lpstr>
      <vt:lpstr>Equation</vt:lpstr>
      <vt:lpstr>         Unit-II: QUANTUM MECHANICS</vt:lpstr>
      <vt:lpstr>de Broglie Matter-Waves and Wave–Particle Duality</vt:lpstr>
      <vt:lpstr>Nature of a wave </vt:lpstr>
      <vt:lpstr>Nature of a particle </vt:lpstr>
      <vt:lpstr>Light </vt:lpstr>
      <vt:lpstr>So, Is light a  wave or a particle  ?</vt:lpstr>
      <vt:lpstr>WAVE–PARTICLE DUALITY</vt:lpstr>
      <vt:lpstr>WAVE–PARTICLE DUALITY</vt:lpstr>
      <vt:lpstr>DE BROGLIE HYPOTHESIS</vt:lpstr>
      <vt:lpstr>De- Broglie Wavelength</vt:lpstr>
      <vt:lpstr>DE BROGLIE WAVELENGTH </vt:lpstr>
      <vt:lpstr>The Frequency</vt:lpstr>
      <vt:lpstr>de BROGLIE HYPOTHESIS OF MATTER-WAVES</vt:lpstr>
      <vt:lpstr>de BROGLIE HYPOTHESIS OF MATTER-WAVES</vt:lpstr>
      <vt:lpstr>EXPRESSION FOR WAVELENGTH OF MATTER-WAVE (de BROGLIE WAVELENGTH)</vt:lpstr>
      <vt:lpstr>EXPRESSION FOR WAVELENGTH OF MATTER-WAVE</vt:lpstr>
      <vt:lpstr>Example: de Broglie wavelength of an electron</vt:lpstr>
      <vt:lpstr>Example: de Broglie wavelength of a ball</vt:lpstr>
      <vt:lpstr>PROPERTIES OF MATTER-WAVES</vt:lpstr>
      <vt:lpstr>PROPERTIES OF MATTER-WAVES</vt:lpstr>
      <vt:lpstr>PROPERTIES OF MATTER-WAVES Contd.. </vt:lpstr>
      <vt:lpstr>PROPERTIES OF MATTER-WAVES</vt:lpstr>
      <vt:lpstr>de WAVE VELOCITY OR PHASE VELOCITY</vt:lpstr>
      <vt:lpstr>NEED FOR WAVE PACKET REPRESENTATION</vt:lpstr>
      <vt:lpstr>NEED FOR WAVE PACKET REPRESENTATION</vt:lpstr>
      <vt:lpstr>NEED FOR WAVE PACKET REPRESENTATION</vt:lpstr>
      <vt:lpstr>Wave Packet </vt:lpstr>
      <vt:lpstr>PowerPoint Presentation</vt:lpstr>
      <vt:lpstr>EXPRESSION FOR GROUP VELOCITY </vt:lpstr>
      <vt:lpstr>EXPRESSION FOR GROUP VELOCITY</vt:lpstr>
      <vt:lpstr>RELATION BETWEEN GROUP VELOCITY AND WAVE VELOCITY</vt:lpstr>
      <vt:lpstr>RELATION BETWEEN GROUP VELOCITY AND PARTICLE VELOCITY</vt:lpstr>
      <vt:lpstr>GROUP VELOCITY OF de BROGLIE WAVES</vt:lpstr>
      <vt:lpstr>GROUP VELOCITY OF de BROGLIE WAVES</vt:lpstr>
      <vt:lpstr>PowerPoint Presentation</vt:lpstr>
      <vt:lpstr>PowerPoint Presentation</vt:lpstr>
      <vt:lpstr>PowerPoint Presentation</vt:lpstr>
      <vt:lpstr>de BASIS FOR UNCERTAINTY PRINCIPLE</vt:lpstr>
      <vt:lpstr>BASIS FOR UNCERTAINTY PRINCIPLE</vt:lpstr>
      <vt:lpstr>HEISENBERG’S UNCERTAINTY PRINCIPLE</vt:lpstr>
      <vt:lpstr>Explanation </vt:lpstr>
      <vt:lpstr>DERIVATION OF UNCERTAINTY PRINCIPLE </vt:lpstr>
      <vt:lpstr>DERIVATION OF UNCERTAINTY PRINCIPLE </vt:lpstr>
      <vt:lpstr>DERIVATION OF UNCERTAINTY PRINCIPLE</vt:lpstr>
      <vt:lpstr>EXPERIMENTAL EXAMPLES OF UNCERTAINTY PRINCIPLE </vt:lpstr>
      <vt:lpstr>EXPERIMENTAL EXAMPLES OF UNCERTAINTY PRINCIPLE</vt:lpstr>
      <vt:lpstr>TIME–ENERGY UNCERTAINTY PRINCIPLE</vt:lpstr>
      <vt:lpstr>TIME–ENERGY UNCERTAINTY PRINCIPLE</vt:lpstr>
      <vt:lpstr>Applications of Uncertainty Principle </vt:lpstr>
      <vt:lpstr>Applications of Uncertainty Principle </vt:lpstr>
      <vt:lpstr> Zero-Point Energy of a Harmonic Oscillator</vt:lpstr>
      <vt:lpstr>PowerPoint Presentation</vt:lpstr>
      <vt:lpstr>PowerPoint Presentation</vt:lpstr>
      <vt:lpstr>APPLICATIONS OF UNCERTAINTY PRINCIPLE CONTD… </vt:lpstr>
      <vt:lpstr> Consequences of Uncertainty Principle</vt:lpstr>
      <vt:lpstr>PowerPoint Presentation</vt:lpstr>
      <vt:lpstr>PowerPoint Presentation</vt:lpstr>
      <vt:lpstr>PowerPoint Presentation</vt:lpstr>
      <vt:lpstr>Assignment Based on this Lecture  </vt:lpstr>
      <vt:lpstr>Assignment Based on this Lecture continue..   </vt:lpstr>
      <vt:lpstr>de NATURE OF ELECTRON</vt:lpstr>
      <vt:lpstr>NATURE OF ELECTRON</vt:lpstr>
      <vt:lpstr>DAVISSON AND GERMER EXPERIMENT FOR MATTER-WAVES </vt:lpstr>
      <vt:lpstr>DAVISSON AND GERMER EXPERIMENT FOR MATTER-WAVES</vt:lpstr>
      <vt:lpstr>DAVISSON AND GERMER EXPERIMENT FOR MATTER-WAVES</vt:lpstr>
      <vt:lpstr>EXPERIMENTAL SET UP</vt:lpstr>
      <vt:lpstr>Results and discussion: </vt:lpstr>
      <vt:lpstr>Bragg’s atomic planes</vt:lpstr>
      <vt:lpstr>DAVISSON AND GERMER EXPERIMENT</vt:lpstr>
      <vt:lpstr>DAVISSON AND GERMER EXPERIMENT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 based what we learnt in this lecture </vt:lpstr>
      <vt:lpstr>Assignment Based on this Lecture continue..   </vt:lpstr>
    </vt:vector>
  </TitlesOfParts>
  <Company>Oersted-DTU_Eltek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nummer 1</dc:title>
  <dc:creator>gh</dc:creator>
  <cp:lastModifiedBy>Abhishek Kumar Gupta</cp:lastModifiedBy>
  <cp:revision>478</cp:revision>
  <cp:lastPrinted>2002-01-11T08:56:20Z</cp:lastPrinted>
  <dcterms:created xsi:type="dcterms:W3CDTF">2008-06-04T07:21:59Z</dcterms:created>
  <dcterms:modified xsi:type="dcterms:W3CDTF">2021-12-30T03:16:28Z</dcterms:modified>
</cp:coreProperties>
</file>