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49"/>
  </p:notesMasterIdLst>
  <p:handoutMasterIdLst>
    <p:handoutMasterId r:id="rId50"/>
  </p:handoutMasterIdLst>
  <p:sldIdLst>
    <p:sldId id="256" r:id="rId3"/>
    <p:sldId id="455" r:id="rId4"/>
    <p:sldId id="529" r:id="rId5"/>
    <p:sldId id="530" r:id="rId6"/>
    <p:sldId id="539" r:id="rId7"/>
    <p:sldId id="531" r:id="rId8"/>
    <p:sldId id="532" r:id="rId9"/>
    <p:sldId id="533" r:id="rId10"/>
    <p:sldId id="534" r:id="rId11"/>
    <p:sldId id="535" r:id="rId12"/>
    <p:sldId id="537" r:id="rId13"/>
    <p:sldId id="538" r:id="rId14"/>
    <p:sldId id="536" r:id="rId15"/>
    <p:sldId id="540" r:id="rId16"/>
    <p:sldId id="541" r:id="rId17"/>
    <p:sldId id="542" r:id="rId18"/>
    <p:sldId id="543" r:id="rId19"/>
    <p:sldId id="544" r:id="rId20"/>
    <p:sldId id="545" r:id="rId21"/>
    <p:sldId id="546" r:id="rId22"/>
    <p:sldId id="547" r:id="rId23"/>
    <p:sldId id="548" r:id="rId24"/>
    <p:sldId id="549" r:id="rId25"/>
    <p:sldId id="550" r:id="rId26"/>
    <p:sldId id="551" r:id="rId27"/>
    <p:sldId id="552" r:id="rId28"/>
    <p:sldId id="553" r:id="rId29"/>
    <p:sldId id="554" r:id="rId30"/>
    <p:sldId id="555" r:id="rId31"/>
    <p:sldId id="556" r:id="rId32"/>
    <p:sldId id="557" r:id="rId33"/>
    <p:sldId id="487" r:id="rId34"/>
    <p:sldId id="558" r:id="rId35"/>
    <p:sldId id="559"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b="1"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b="1"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b="1"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b="1"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hari dubey" initials="o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693"/>
    <a:srgbClr val="990000"/>
    <a:srgbClr val="33CC33"/>
    <a:srgbClr val="BA0620"/>
    <a:srgbClr val="65A11F"/>
    <a:srgbClr val="512F55"/>
    <a:srgbClr val="666699"/>
    <a:srgbClr val="F66E13"/>
    <a:srgbClr val="FF99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832" autoAdjust="0"/>
  </p:normalViewPr>
  <p:slideViewPr>
    <p:cSldViewPr>
      <p:cViewPr varScale="1">
        <p:scale>
          <a:sx n="67" d="100"/>
          <a:sy n="67" d="100"/>
        </p:scale>
        <p:origin x="1500"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38600"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5281613" y="0"/>
            <a:ext cx="3932237"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6673850"/>
            <a:ext cx="4038600"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5281613" y="6673850"/>
            <a:ext cx="3932237"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lgn="r">
              <a:defRPr sz="1200"/>
            </a:lvl1pPr>
          </a:lstStyle>
          <a:p>
            <a:fld id="{E5F53476-5BC3-4714-B916-D6A099209BAA}" type="slidenum">
              <a:rPr lang="da-DK" altLang="en-US"/>
              <a:pPr/>
              <a:t>‹#›</a:t>
            </a:fld>
            <a:endParaRPr lang="da-DK"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3200"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defTabSz="933450">
              <a:defRPr sz="1200"/>
            </a:lvl1pPr>
          </a:lstStyle>
          <a:p>
            <a:pPr>
              <a:defRPr/>
            </a:pPr>
            <a:endParaRPr lang="en-US"/>
          </a:p>
        </p:txBody>
      </p:sp>
      <p:sp>
        <p:nvSpPr>
          <p:cNvPr id="7171" name="Rectangle 3"/>
          <p:cNvSpPr>
            <a:spLocks noGrp="1" noChangeArrowheads="1"/>
          </p:cNvSpPr>
          <p:nvPr>
            <p:ph type="dt" idx="1"/>
          </p:nvPr>
        </p:nvSpPr>
        <p:spPr bwMode="auto">
          <a:xfrm>
            <a:off x="5283200" y="0"/>
            <a:ext cx="3906838"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algn="r" defTabSz="933450">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68413" y="3314700"/>
            <a:ext cx="6759575" cy="3149600"/>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6683375"/>
            <a:ext cx="4013200"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defTabSz="933450">
              <a:defRPr sz="1200"/>
            </a:lvl1pPr>
          </a:lstStyle>
          <a:p>
            <a:pPr>
              <a:defRPr/>
            </a:pPr>
            <a:endParaRPr lang="en-US"/>
          </a:p>
        </p:txBody>
      </p:sp>
      <p:sp>
        <p:nvSpPr>
          <p:cNvPr id="7175" name="Rectangle 7"/>
          <p:cNvSpPr>
            <a:spLocks noGrp="1" noChangeArrowheads="1"/>
          </p:cNvSpPr>
          <p:nvPr>
            <p:ph type="sldNum" sz="quarter" idx="5"/>
          </p:nvPr>
        </p:nvSpPr>
        <p:spPr bwMode="auto">
          <a:xfrm>
            <a:off x="5283200" y="6683375"/>
            <a:ext cx="3906838"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algn="r" defTabSz="933450">
              <a:defRPr sz="1200"/>
            </a:lvl1pPr>
          </a:lstStyle>
          <a:p>
            <a:fld id="{363FAC79-5900-4691-8FC8-5D31313673BD}" type="slidenum">
              <a:rPr lang="da-DK" altLang="en-US"/>
              <a:pPr/>
              <a:t>‹#›</a:t>
            </a:fld>
            <a:endParaRPr lang="da-D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defTabSz="931863"/>
            <a:fld id="{0E201736-1197-4A27-ABBB-E9962AE35892}" type="slidenum">
              <a:rPr lang="da-DK" altLang="en-US"/>
              <a:pPr defTabSz="931863"/>
              <a:t>1</a:t>
            </a:fld>
            <a:endParaRPr lang="da-DK"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FA07798-474F-4D47-9579-7E78B7792D58}" type="slidenum">
              <a:rPr lang="en-US" altLang="en-US"/>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86610544-D61D-41EF-825C-80F2C6D5C961}" type="slidenum">
              <a:rPr lang="en-US" altLang="en-US"/>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C357478-7898-488C-9B8B-2AC10605AB15}" type="slidenum">
              <a:rPr lang="en-US" altLang="en-US"/>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1F829D18-767B-4569-BEB8-D18691116F09}" type="slidenum">
              <a:rPr lang="en-US" altLang="en-US"/>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9" name="Slide Number Placeholder 8"/>
          <p:cNvSpPr>
            <a:spLocks noGrp="1"/>
          </p:cNvSpPr>
          <p:nvPr>
            <p:ph type="sldNum" sz="quarter" idx="12"/>
          </p:nvPr>
        </p:nvSpPr>
        <p:spPr/>
        <p:txBody>
          <a:bodyPr/>
          <a:lstStyle>
            <a:lvl1pPr>
              <a:defRPr/>
            </a:lvl1pPr>
          </a:lstStyle>
          <a:p>
            <a:fld id="{E2025340-754E-4979-8ACA-4E6B0289B5C8}" type="slidenum">
              <a:rPr lang="en-US" altLang="en-US"/>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5" name="Slide Number Placeholder 4"/>
          <p:cNvSpPr>
            <a:spLocks noGrp="1"/>
          </p:cNvSpPr>
          <p:nvPr>
            <p:ph type="sldNum" sz="quarter" idx="12"/>
          </p:nvPr>
        </p:nvSpPr>
        <p:spPr/>
        <p:txBody>
          <a:bodyPr/>
          <a:lstStyle>
            <a:lvl1pPr>
              <a:defRPr/>
            </a:lvl1pPr>
          </a:lstStyle>
          <a:p>
            <a:fld id="{CBA7ABC8-F110-4605-BBFD-07CE6E997721}"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4" name="Slide Number Placeholder 3"/>
          <p:cNvSpPr>
            <a:spLocks noGrp="1"/>
          </p:cNvSpPr>
          <p:nvPr>
            <p:ph type="sldNum" sz="quarter" idx="12"/>
          </p:nvPr>
        </p:nvSpPr>
        <p:spPr/>
        <p:txBody>
          <a:bodyPr/>
          <a:lstStyle>
            <a:lvl1pPr>
              <a:defRPr/>
            </a:lvl1pPr>
          </a:lstStyle>
          <a:p>
            <a:fld id="{FC4058E2-1A2E-48E8-93A1-0990DFD8C570}"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9EE43F37-EB22-43CB-9D3A-F4BA35B7583B}"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8EBFB5C3-0862-4923-A21C-B6921C33D51A}"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A33CC379-915D-41D3-80F7-B166302A0D50}"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C2EEEA07-A8F0-4AA0-A174-D74E76FF7C9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p:cNvSpPr txBox="1">
            <a:spLocks noChangeArrowheads="1"/>
          </p:cNvSpPr>
          <p:nvPr/>
        </p:nvSpPr>
        <p:spPr bwMode="auto">
          <a:xfrm>
            <a:off x="457200" y="6400800"/>
            <a:ext cx="946150" cy="228600"/>
          </a:xfrm>
          <a:prstGeom prst="rect">
            <a:avLst/>
          </a:prstGeom>
          <a:noFill/>
          <a:ln>
            <a:noFill/>
          </a:ln>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05-01-2022</a:t>
            </a:fld>
            <a:endParaRPr lang="da-DK" altLang="en-US" sz="900" b="0">
              <a:solidFill>
                <a:srgbClr val="CCCCCC"/>
              </a:solidFill>
              <a:latin typeface="Frutiger 57Cn" pitchFamily="34" charset="0"/>
            </a:endParaRPr>
          </a:p>
        </p:txBody>
      </p:sp>
      <p:sp>
        <p:nvSpPr>
          <p:cNvPr id="1027" name="Text Box 26"/>
          <p:cNvSpPr txBox="1">
            <a:spLocks noChangeArrowheads="1"/>
          </p:cNvSpPr>
          <p:nvPr/>
        </p:nvSpPr>
        <p:spPr bwMode="auto">
          <a:xfrm>
            <a:off x="7924800" y="6400800"/>
            <a:ext cx="762000" cy="228600"/>
          </a:xfrm>
          <a:prstGeom prst="rect">
            <a:avLst/>
          </a:prstGeom>
          <a:noFill/>
          <a:ln>
            <a:noFill/>
          </a:ln>
        </p:spPr>
        <p:txBody>
          <a:bodyPr>
            <a:spAutoFit/>
          </a:bodyPr>
          <a:lstStyle/>
          <a:p>
            <a:pPr algn="r">
              <a:spcBef>
                <a:spcPct val="50000"/>
              </a:spcBef>
            </a:pPr>
            <a:r>
              <a:rPr lang="da-DK" altLang="en-US" sz="900" b="0">
                <a:solidFill>
                  <a:srgbClr val="CCCCCC"/>
                </a:solidFill>
                <a:latin typeface="Frutiger 57Cn" pitchFamily="34" charset="0"/>
              </a:rPr>
              <a:t>Side </a:t>
            </a:r>
            <a:fld id="{D26F1440-B8AF-495E-902E-645095F729A0}" type="slidenum">
              <a:rPr lang="da-DK" altLang="en-US" sz="900" b="0">
                <a:solidFill>
                  <a:srgbClr val="CCCCCC"/>
                </a:solidFill>
                <a:latin typeface="Frutiger 57Cn" pitchFamily="34" charset="0"/>
              </a:rPr>
              <a:pPr algn="r">
                <a:spcBef>
                  <a:spcPct val="50000"/>
                </a:spcBef>
              </a:pPr>
              <a:t>‹#›</a:t>
            </a:fld>
            <a:endParaRPr lang="da-DK" altLang="en-US" sz="900" b="0">
              <a:solidFill>
                <a:srgbClr val="CCCCCC"/>
              </a:solidFill>
              <a:latin typeface="Frutiger 57Cn" pitchFamily="34" charset="0"/>
            </a:endParaRPr>
          </a:p>
        </p:txBody>
      </p:sp>
      <p:sp>
        <p:nvSpPr>
          <p:cNvPr id="1028" name="TextBox 9"/>
          <p:cNvSpPr txBox="1">
            <a:spLocks noChangeArrowheads="1"/>
          </p:cNvSpPr>
          <p:nvPr userDrawn="1"/>
        </p:nvSpPr>
        <p:spPr bwMode="auto">
          <a:xfrm>
            <a:off x="3286125" y="0"/>
            <a:ext cx="5857875" cy="369888"/>
          </a:xfrm>
          <a:prstGeom prst="rect">
            <a:avLst/>
          </a:prstGeom>
          <a:noFill/>
          <a:ln>
            <a:noFill/>
          </a:ln>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a:t>Madan Mohan </a:t>
            </a:r>
            <a:r>
              <a:rPr lang="en-US" altLang="en-US" sz="1800" i="1" dirty="0" err="1"/>
              <a:t>Malaviya</a:t>
            </a:r>
            <a:r>
              <a:rPr lang="en-US" altLang="en-US" sz="1800" i="1" dirty="0"/>
              <a:t> Univ. of Technology, Gorakhpur</a:t>
            </a:r>
          </a:p>
        </p:txBody>
      </p:sp>
      <p:cxnSp>
        <p:nvCxnSpPr>
          <p:cNvPr id="1029" name="Straight Connector 8"/>
          <p:cNvCxnSpPr>
            <a:cxnSpLocks noChangeShapeType="1"/>
          </p:cNvCxnSpPr>
          <p:nvPr userDrawn="1"/>
        </p:nvCxnSpPr>
        <p:spPr bwMode="auto">
          <a:xfrm>
            <a:off x="857250" y="357188"/>
            <a:ext cx="8143875" cy="1587"/>
          </a:xfrm>
          <a:prstGeom prst="line">
            <a:avLst/>
          </a:prstGeom>
          <a:noFill/>
          <a:ln w="9525">
            <a:solidFill>
              <a:srgbClr val="C00000"/>
            </a:solidFill>
            <a:round/>
            <a:headEnd/>
            <a:tailEnd/>
          </a:ln>
        </p:spPr>
      </p:cxnSp>
      <p:cxnSp>
        <p:nvCxnSpPr>
          <p:cNvPr id="1030" name="Straight Connector 11"/>
          <p:cNvCxnSpPr>
            <a:cxnSpLocks noChangeShapeType="1"/>
          </p:cNvCxnSpPr>
          <p:nvPr userDrawn="1"/>
        </p:nvCxnSpPr>
        <p:spPr bwMode="auto">
          <a:xfrm>
            <a:off x="0" y="6357938"/>
            <a:ext cx="9144000" cy="1587"/>
          </a:xfrm>
          <a:prstGeom prst="line">
            <a:avLst/>
          </a:prstGeom>
          <a:noFill/>
          <a:ln w="9525">
            <a:solidFill>
              <a:srgbClr val="00B050"/>
            </a:solidFill>
            <a:round/>
            <a:headEnd/>
            <a:tailEnd/>
          </a:ln>
        </p:spPr>
      </p:cxnSp>
      <p:pic>
        <p:nvPicPr>
          <p:cNvPr id="1031" name="Picture 1"/>
          <p:cNvPicPr>
            <a:picLocks noChangeAspect="1"/>
          </p:cNvPicPr>
          <p:nvPr userDrawn="1"/>
        </p:nvPicPr>
        <p:blipFill>
          <a:blip r:embed="rId13"/>
          <a:srcRect/>
          <a:stretch>
            <a:fillRect/>
          </a:stretch>
        </p:blipFill>
        <p:spPr bwMode="auto">
          <a:xfrm>
            <a:off x="0" y="-30163"/>
            <a:ext cx="900113" cy="1038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020" r:id="rId1"/>
    <p:sldLayoutId id="2147486021" r:id="rId2"/>
    <p:sldLayoutId id="2147486022" r:id="rId3"/>
    <p:sldLayoutId id="2147486023" r:id="rId4"/>
    <p:sldLayoutId id="2147486024" r:id="rId5"/>
    <p:sldLayoutId id="2147486025" r:id="rId6"/>
    <p:sldLayoutId id="2147486026" r:id="rId7"/>
    <p:sldLayoutId id="2147486027" r:id="rId8"/>
    <p:sldLayoutId id="2147486028" r:id="rId9"/>
    <p:sldLayoutId id="2147486029" r:id="rId10"/>
    <p:sldLayoutId id="2147486030" r:id="rId11"/>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ea typeface="+mn-ea"/>
              </a:defRPr>
            </a:lvl1pPr>
          </a:lstStyle>
          <a:p>
            <a:pPr>
              <a:defRPr/>
            </a:pPr>
            <a:r>
              <a:rPr lang="en-US"/>
              <a:t>ram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ADBB4AB-9675-411B-8A12-F046E6E40D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6031" r:id="rId1"/>
    <p:sldLayoutId id="2147486032" r:id="rId2"/>
    <p:sldLayoutId id="2147486033" r:id="rId3"/>
    <p:sldLayoutId id="2147486034" r:id="rId4"/>
    <p:sldLayoutId id="2147486035" r:id="rId5"/>
    <p:sldLayoutId id="2147486036" r:id="rId6"/>
    <p:sldLayoutId id="2147486037" r:id="rId7"/>
    <p:sldLayoutId id="2147486038" r:id="rId8"/>
    <p:sldLayoutId id="2147486039" r:id="rId9"/>
    <p:sldLayoutId id="2147486040" r:id="rId10"/>
    <p:sldLayoutId id="2147486041"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bwMode="auto">
          <a:xfrm>
            <a:off x="304800" y="1755421"/>
            <a:ext cx="3619128" cy="4381510"/>
          </a:xfrm>
          <a:noFill/>
          <a:ln>
            <a:miter lim="800000"/>
            <a:headEnd/>
            <a:tailEnd/>
          </a:ln>
        </p:spPr>
        <p:txBody>
          <a:bodyPr vert="horz" wrap="square" lIns="91440" tIns="45720" rIns="91440" bIns="45720" numCol="1" anchor="t" anchorCtr="0" compatLnSpc="1">
            <a:prstTxWarp prst="textNoShape">
              <a:avLst/>
            </a:prstTxWarp>
          </a:bodyPr>
          <a:lstStyle/>
          <a:p>
            <a:r>
              <a:rPr lang="en-US" sz="4400" b="1" kern="1200" dirty="0">
                <a:solidFill>
                  <a:srgbClr val="FF0000"/>
                </a:solidFill>
                <a:effectLst>
                  <a:outerShdw blurRad="38100" dist="25400" dir="5400000" algn="tl" rotWithShape="0">
                    <a:srgbClr val="000000">
                      <a:alpha val="43000"/>
                    </a:srgbClr>
                  </a:outerShdw>
                </a:effectLst>
                <a:latin typeface="Calibri"/>
                <a:ea typeface="+mn-ea"/>
                <a:cs typeface="Times New Roman" pitchFamily="18" charset="0"/>
              </a:rPr>
              <a:t>UNIT II</a:t>
            </a:r>
            <a:br>
              <a:rPr lang="en-US" sz="4400" b="1" kern="1200" dirty="0">
                <a:solidFill>
                  <a:srgbClr val="FF0000"/>
                </a:solidFill>
                <a:effectLst>
                  <a:outerShdw blurRad="38100" dist="25400" dir="5400000" algn="tl" rotWithShape="0">
                    <a:srgbClr val="000000">
                      <a:alpha val="43000"/>
                    </a:srgbClr>
                  </a:outerShdw>
                </a:effectLst>
                <a:latin typeface="Calibri"/>
                <a:ea typeface="+mn-ea"/>
              </a:rPr>
            </a:br>
            <a:r>
              <a:rPr lang="en-US" sz="4400" b="1" kern="1200" dirty="0">
                <a:solidFill>
                  <a:srgbClr val="FF0000"/>
                </a:solidFill>
                <a:effectLst>
                  <a:outerShdw blurRad="38100" dist="25400" dir="5400000" algn="tl" rotWithShape="0">
                    <a:srgbClr val="000000">
                      <a:alpha val="43000"/>
                    </a:srgbClr>
                  </a:outerShdw>
                </a:effectLst>
                <a:latin typeface="Calibri"/>
                <a:ea typeface="+mn-ea"/>
                <a:cs typeface="Times New Roman" pitchFamily="18" charset="0"/>
              </a:rPr>
              <a:t>Quantum Mechanics</a:t>
            </a:r>
          </a:p>
          <a:p>
            <a:r>
              <a:rPr lang="en-US" altLang="en-US" sz="4400" b="1" kern="1200" dirty="0">
                <a:solidFill>
                  <a:srgbClr val="FF0000"/>
                </a:solidFill>
                <a:effectLst>
                  <a:outerShdw blurRad="38100" dist="25400" dir="5400000" algn="tl" rotWithShape="0">
                    <a:srgbClr val="000000">
                      <a:alpha val="43000"/>
                    </a:srgbClr>
                  </a:outerShdw>
                </a:effectLst>
                <a:latin typeface="Calibri"/>
                <a:ea typeface="+mn-ea"/>
                <a:cs typeface="Times New Roman" pitchFamily="18" charset="0"/>
              </a:rPr>
              <a:t>Lecture-5</a:t>
            </a:r>
            <a:endParaRPr lang="en-US" altLang="en-US" b="1" dirty="0">
              <a:solidFill>
                <a:srgbClr val="00B050"/>
              </a:solidFill>
            </a:endParaRPr>
          </a:p>
        </p:txBody>
      </p:sp>
      <p:sp>
        <p:nvSpPr>
          <p:cNvPr id="16387" name="AutoShape 4" descr="http://www.mmmut.ac.in/images/logo1.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endParaRPr lang="en-US" altLang="en-US" dirty="0"/>
          </a:p>
        </p:txBody>
      </p:sp>
      <p:sp>
        <p:nvSpPr>
          <p:cNvPr id="16388" name="Title 3"/>
          <p:cNvSpPr>
            <a:spLocks noGrp="1" noChangeArrowheads="1"/>
          </p:cNvSpPr>
          <p:nvPr>
            <p:ph type="ctrTitle"/>
          </p:nvPr>
        </p:nvSpPr>
        <p:spPr bwMode="auto">
          <a:xfrm>
            <a:off x="500034" y="428604"/>
            <a:ext cx="8296275" cy="1236651"/>
          </a:xfrm>
          <a:noFill/>
          <a:ln>
            <a:miter lim="800000"/>
            <a:headEnd/>
            <a:tailEnd/>
          </a:ln>
        </p:spPr>
        <p:txBody>
          <a:bodyPr vert="horz" wrap="square" lIns="91440" tIns="45720" rIns="91440" bIns="45720" numCol="1" anchor="t" anchorCtr="0" compatLnSpc="1">
            <a:prstTxWarp prst="textNoShape">
              <a:avLst/>
            </a:prstTxWarp>
          </a:bodyPr>
          <a:lstStyle/>
          <a:p>
            <a:r>
              <a:rPr lang="en-US" sz="3600" dirty="0">
                <a:solidFill>
                  <a:schemeClr val="tx1"/>
                </a:solidFill>
                <a:latin typeface="Times New Roman" pitchFamily="18" charset="0"/>
                <a:cs typeface="Times New Roman" pitchFamily="18" charset="0"/>
              </a:rPr>
              <a:t>         QUANTUM MECHANICS</a:t>
            </a:r>
          </a:p>
        </p:txBody>
      </p:sp>
      <p:pic>
        <p:nvPicPr>
          <p:cNvPr id="6" name="Picture 5" descr="C:\WINDOWS.000\Desktop\Matter waves\My presentation\Images\first.bmp">
            <a:extLst>
              <a:ext uri="{FF2B5EF4-FFF2-40B4-BE49-F238E27FC236}">
                <a16:creationId xmlns:a16="http://schemas.microsoft.com/office/drawing/2014/main" id="{DBA46615-67C1-4AC7-83E6-901E14B78A17}"/>
              </a:ext>
            </a:extLst>
          </p:cNvPr>
          <p:cNvPicPr>
            <a:picLocks noChangeAspect="1" noChangeArrowheads="1"/>
          </p:cNvPicPr>
          <p:nvPr/>
        </p:nvPicPr>
        <p:blipFill>
          <a:blip r:embed="rId3"/>
          <a:srcRect/>
          <a:stretch>
            <a:fillRect/>
          </a:stretch>
        </p:blipFill>
        <p:spPr bwMode="auto">
          <a:xfrm>
            <a:off x="3923928" y="2929087"/>
            <a:ext cx="4631137" cy="3298010"/>
          </a:xfrm>
          <a:prstGeom prst="rect">
            <a:avLst/>
          </a:prstGeom>
          <a:noFill/>
          <a:ln w="9525">
            <a:noFill/>
            <a:miter lim="800000"/>
            <a:headEnd/>
            <a:tailEnd/>
          </a:ln>
        </p:spPr>
      </p:pic>
      <p:pic>
        <p:nvPicPr>
          <p:cNvPr id="7" name="Picture 6" descr="C:\WINDOWS.000\Desktop\Matter waves\My presentation\Images\17306_de_broglie-lg.jpg">
            <a:extLst>
              <a:ext uri="{FF2B5EF4-FFF2-40B4-BE49-F238E27FC236}">
                <a16:creationId xmlns:a16="http://schemas.microsoft.com/office/drawing/2014/main" id="{EF0685AA-2BB8-4D6E-9063-24370D4DB721}"/>
              </a:ext>
            </a:extLst>
          </p:cNvPr>
          <p:cNvPicPr>
            <a:picLocks noChangeAspect="1" noChangeArrowheads="1"/>
          </p:cNvPicPr>
          <p:nvPr/>
        </p:nvPicPr>
        <p:blipFill>
          <a:blip r:embed="rId4"/>
          <a:srcRect/>
          <a:stretch>
            <a:fillRect/>
          </a:stretch>
        </p:blipFill>
        <p:spPr bwMode="auto">
          <a:xfrm>
            <a:off x="3995936" y="1617844"/>
            <a:ext cx="1511300" cy="1981200"/>
          </a:xfrm>
          <a:prstGeom prst="rect">
            <a:avLst/>
          </a:prstGeom>
          <a:noFill/>
          <a:ln w="9525">
            <a:noFill/>
            <a:miter lim="800000"/>
            <a:headEnd/>
            <a:tailEnd/>
          </a:ln>
        </p:spPr>
      </p:pic>
      <p:pic>
        <p:nvPicPr>
          <p:cNvPr id="2" name="Picture 1">
            <a:extLst>
              <a:ext uri="{FF2B5EF4-FFF2-40B4-BE49-F238E27FC236}">
                <a16:creationId xmlns:a16="http://schemas.microsoft.com/office/drawing/2014/main" id="{55CC7B1C-C3D9-4F5B-B71B-5114E7D7DF45}"/>
              </a:ext>
            </a:extLst>
          </p:cNvPr>
          <p:cNvPicPr>
            <a:picLocks noChangeAspect="1"/>
          </p:cNvPicPr>
          <p:nvPr/>
        </p:nvPicPr>
        <p:blipFill>
          <a:blip r:embed="rId5"/>
          <a:stretch>
            <a:fillRect/>
          </a:stretch>
        </p:blipFill>
        <p:spPr>
          <a:xfrm>
            <a:off x="5780841" y="1431398"/>
            <a:ext cx="3044085" cy="23540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A2C8-4733-45F7-85F1-6D4E48B72A4A}"/>
              </a:ext>
            </a:extLst>
          </p:cNvPr>
          <p:cNvSpPr>
            <a:spLocks noGrp="1"/>
          </p:cNvSpPr>
          <p:nvPr>
            <p:ph type="title"/>
          </p:nvPr>
        </p:nvSpPr>
        <p:spPr>
          <a:xfrm>
            <a:off x="965868" y="404664"/>
            <a:ext cx="8178132" cy="685800"/>
          </a:xfrm>
        </p:spPr>
        <p:txBody>
          <a:bodyPr/>
          <a:lstStyle/>
          <a:p>
            <a:r>
              <a:rPr lang="en-US" sz="2400" dirty="0">
                <a:solidFill>
                  <a:schemeClr val="tx1"/>
                </a:solidFill>
                <a:latin typeface="Times New Roman" pitchFamily="18" charset="0"/>
                <a:cs typeface="Times New Roman" pitchFamily="18" charset="0"/>
              </a:rPr>
              <a:t>TIME-DEPENDENT SCHRÖDINGER WAVE EQUATION</a:t>
            </a:r>
            <a:br>
              <a:rPr lang="en-US" dirty="0">
                <a:solidFill>
                  <a:schemeClr val="tx1"/>
                </a:solidFill>
                <a:latin typeface="Times New Roman" pitchFamily="18" charset="0"/>
                <a:cs typeface="Times New Roman" pitchFamily="18" charset="0"/>
              </a:rPr>
            </a:br>
            <a:endParaRPr lang="en-IN" dirty="0"/>
          </a:p>
        </p:txBody>
      </p:sp>
      <p:sp>
        <p:nvSpPr>
          <p:cNvPr id="4" name="Rectangle 3">
            <a:extLst>
              <a:ext uri="{FF2B5EF4-FFF2-40B4-BE49-F238E27FC236}">
                <a16:creationId xmlns:a16="http://schemas.microsoft.com/office/drawing/2014/main" id="{86710FCD-9C50-4AF3-9447-160E305F621D}"/>
              </a:ext>
            </a:extLst>
          </p:cNvPr>
          <p:cNvSpPr/>
          <p:nvPr/>
        </p:nvSpPr>
        <p:spPr>
          <a:xfrm>
            <a:off x="755576" y="1469869"/>
            <a:ext cx="7786742" cy="76944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just"/>
            <a:r>
              <a:rPr lang="en-US" sz="2200" b="0" dirty="0">
                <a:latin typeface="Times New Roman" pitchFamily="18" charset="0"/>
                <a:cs typeface="Times New Roman" pitchFamily="18" charset="0"/>
              </a:rPr>
              <a:t>Time-dependent Schrödinger equation may be obtained by eliminating E from time independent wave equation </a:t>
            </a:r>
          </a:p>
        </p:txBody>
      </p:sp>
      <p:sp>
        <p:nvSpPr>
          <p:cNvPr id="5" name="Rectangle 4">
            <a:extLst>
              <a:ext uri="{FF2B5EF4-FFF2-40B4-BE49-F238E27FC236}">
                <a16:creationId xmlns:a16="http://schemas.microsoft.com/office/drawing/2014/main" id="{F75D404D-C4CE-4156-9BAF-F1D520CD9ED9}"/>
              </a:ext>
            </a:extLst>
          </p:cNvPr>
          <p:cNvSpPr/>
          <p:nvPr/>
        </p:nvSpPr>
        <p:spPr>
          <a:xfrm>
            <a:off x="1907704" y="2618716"/>
            <a:ext cx="4680520" cy="43088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200" b="0" dirty="0">
                <a:latin typeface="Times New Roman" pitchFamily="18" charset="0"/>
                <a:cs typeface="Times New Roman" pitchFamily="18" charset="0"/>
              </a:rPr>
              <a:t>From the definition of </a:t>
            </a:r>
            <a:r>
              <a:rPr lang="el-GR" sz="2200" b="0" dirty="0">
                <a:latin typeface="Times New Roman" pitchFamily="18" charset="0"/>
                <a:cs typeface="Times New Roman" pitchFamily="18" charset="0"/>
              </a:rPr>
              <a:t>ψ </a:t>
            </a:r>
            <a:r>
              <a:rPr lang="en-US" sz="2200" b="0" dirty="0">
                <a:latin typeface="Times New Roman" pitchFamily="18" charset="0"/>
                <a:cs typeface="Times New Roman" pitchFamily="18" charset="0"/>
              </a:rPr>
              <a:t>we know that</a:t>
            </a:r>
          </a:p>
        </p:txBody>
      </p:sp>
      <p:pic>
        <p:nvPicPr>
          <p:cNvPr id="6" name="Picture 2">
            <a:extLst>
              <a:ext uri="{FF2B5EF4-FFF2-40B4-BE49-F238E27FC236}">
                <a16:creationId xmlns:a16="http://schemas.microsoft.com/office/drawing/2014/main" id="{5D594B9D-A700-4DEA-BBFE-5102ED056A7D}"/>
              </a:ext>
            </a:extLst>
          </p:cNvPr>
          <p:cNvPicPr>
            <a:picLocks noChangeAspect="1" noChangeArrowheads="1"/>
          </p:cNvPicPr>
          <p:nvPr/>
        </p:nvPicPr>
        <p:blipFill>
          <a:blip r:embed="rId2"/>
          <a:srcRect/>
          <a:stretch>
            <a:fillRect/>
          </a:stretch>
        </p:blipFill>
        <p:spPr bwMode="auto">
          <a:xfrm>
            <a:off x="2771800" y="3537400"/>
            <a:ext cx="3240360" cy="410749"/>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id="{87B7C4DE-BCB8-485A-A243-F342C3C0C6FE}"/>
              </a:ext>
            </a:extLst>
          </p:cNvPr>
          <p:cNvSpPr/>
          <p:nvPr/>
        </p:nvSpPr>
        <p:spPr>
          <a:xfrm>
            <a:off x="862733" y="4509120"/>
            <a:ext cx="7572428" cy="43088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200" b="0" dirty="0">
                <a:latin typeface="Times New Roman" pitchFamily="18" charset="0"/>
                <a:cs typeface="Times New Roman" pitchFamily="18" charset="0"/>
              </a:rPr>
              <a:t>Differentiating the above equation with respect to t, we get</a:t>
            </a:r>
          </a:p>
        </p:txBody>
      </p:sp>
      <p:pic>
        <p:nvPicPr>
          <p:cNvPr id="8" name="Picture 3">
            <a:extLst>
              <a:ext uri="{FF2B5EF4-FFF2-40B4-BE49-F238E27FC236}">
                <a16:creationId xmlns:a16="http://schemas.microsoft.com/office/drawing/2014/main" id="{10AEC0C3-F749-45DA-8ED2-15CAC69590CE}"/>
              </a:ext>
            </a:extLst>
          </p:cNvPr>
          <p:cNvPicPr>
            <a:picLocks noChangeAspect="1" noChangeArrowheads="1"/>
          </p:cNvPicPr>
          <p:nvPr/>
        </p:nvPicPr>
        <p:blipFill>
          <a:blip r:embed="rId3"/>
          <a:srcRect/>
          <a:stretch>
            <a:fillRect/>
          </a:stretch>
        </p:blipFill>
        <p:spPr bwMode="auto">
          <a:xfrm>
            <a:off x="3491880" y="5274256"/>
            <a:ext cx="2005240" cy="688073"/>
          </a:xfrm>
          <a:prstGeom prst="rect">
            <a:avLst/>
          </a:prstGeom>
          <a:noFill/>
          <a:ln w="9525">
            <a:noFill/>
            <a:miter lim="800000"/>
            <a:headEnd/>
            <a:tailEnd/>
          </a:ln>
          <a:effectLst/>
        </p:spPr>
      </p:pic>
    </p:spTree>
    <p:extLst>
      <p:ext uri="{BB962C8B-B14F-4D97-AF65-F5344CB8AC3E}">
        <p14:creationId xmlns:p14="http://schemas.microsoft.com/office/powerpoint/2010/main" val="51596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5A2C8-4733-45F7-85F1-6D4E48B72A4A}"/>
              </a:ext>
            </a:extLst>
          </p:cNvPr>
          <p:cNvSpPr>
            <a:spLocks noGrp="1"/>
          </p:cNvSpPr>
          <p:nvPr>
            <p:ph type="title"/>
          </p:nvPr>
        </p:nvSpPr>
        <p:spPr>
          <a:xfrm>
            <a:off x="965868" y="404664"/>
            <a:ext cx="8178132" cy="685800"/>
          </a:xfrm>
        </p:spPr>
        <p:txBody>
          <a:bodyPr/>
          <a:lstStyle/>
          <a:p>
            <a:r>
              <a:rPr lang="en-US" sz="2400" dirty="0">
                <a:solidFill>
                  <a:schemeClr val="tx1"/>
                </a:solidFill>
                <a:latin typeface="Times New Roman" pitchFamily="18" charset="0"/>
                <a:cs typeface="Times New Roman" pitchFamily="18" charset="0"/>
              </a:rPr>
              <a:t>TIME-DEPENDENT SCHRÖDINGER WAVE EQUATION</a:t>
            </a:r>
            <a:br>
              <a:rPr lang="en-US" dirty="0">
                <a:solidFill>
                  <a:schemeClr val="tx1"/>
                </a:solidFill>
                <a:latin typeface="Times New Roman" pitchFamily="18" charset="0"/>
                <a:cs typeface="Times New Roman" pitchFamily="18" charset="0"/>
              </a:rPr>
            </a:br>
            <a:endParaRPr lang="en-IN" dirty="0"/>
          </a:p>
        </p:txBody>
      </p:sp>
      <p:sp>
        <p:nvSpPr>
          <p:cNvPr id="9" name="Rectangle 8">
            <a:extLst>
              <a:ext uri="{FF2B5EF4-FFF2-40B4-BE49-F238E27FC236}">
                <a16:creationId xmlns:a16="http://schemas.microsoft.com/office/drawing/2014/main" id="{E4310A3C-E9D5-47E4-9F25-3BA58A8352E8}"/>
              </a:ext>
            </a:extLst>
          </p:cNvPr>
          <p:cNvSpPr/>
          <p:nvPr/>
        </p:nvSpPr>
        <p:spPr>
          <a:xfrm>
            <a:off x="631406" y="1128626"/>
            <a:ext cx="8280920" cy="83099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0" dirty="0">
                <a:latin typeface="Times New Roman" pitchFamily="18" charset="0"/>
                <a:cs typeface="Times New Roman" pitchFamily="18" charset="0"/>
              </a:rPr>
              <a:t>Substituting the value of E</a:t>
            </a:r>
            <a:r>
              <a:rPr lang="el-GR" b="0" dirty="0">
                <a:latin typeface="Times New Roman" pitchFamily="18" charset="0"/>
                <a:cs typeface="Times New Roman" pitchFamily="18" charset="0"/>
              </a:rPr>
              <a:t> ψ</a:t>
            </a:r>
            <a:r>
              <a:rPr lang="en-US" b="0" dirty="0">
                <a:latin typeface="Times New Roman" pitchFamily="18" charset="0"/>
                <a:cs typeface="Times New Roman" pitchFamily="18" charset="0"/>
              </a:rPr>
              <a:t> in time independent wave equation we get</a:t>
            </a:r>
          </a:p>
        </p:txBody>
      </p:sp>
      <p:pic>
        <p:nvPicPr>
          <p:cNvPr id="10" name="Picture 4">
            <a:extLst>
              <a:ext uri="{FF2B5EF4-FFF2-40B4-BE49-F238E27FC236}">
                <a16:creationId xmlns:a16="http://schemas.microsoft.com/office/drawing/2014/main" id="{2FB552E5-944D-402E-84FD-12D95058FE83}"/>
              </a:ext>
            </a:extLst>
          </p:cNvPr>
          <p:cNvPicPr>
            <a:picLocks noChangeAspect="1" noChangeArrowheads="1"/>
          </p:cNvPicPr>
          <p:nvPr/>
        </p:nvPicPr>
        <p:blipFill>
          <a:blip r:embed="rId2"/>
          <a:srcRect/>
          <a:stretch>
            <a:fillRect/>
          </a:stretch>
        </p:blipFill>
        <p:spPr bwMode="auto">
          <a:xfrm>
            <a:off x="1547664" y="2119562"/>
            <a:ext cx="5176847" cy="2618875"/>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3" name="Rectangle 2">
            <a:extLst>
              <a:ext uri="{FF2B5EF4-FFF2-40B4-BE49-F238E27FC236}">
                <a16:creationId xmlns:a16="http://schemas.microsoft.com/office/drawing/2014/main" id="{CACB7ED8-AFFA-455C-AF01-72E867A38895}"/>
              </a:ext>
            </a:extLst>
          </p:cNvPr>
          <p:cNvSpPr/>
          <p:nvPr/>
        </p:nvSpPr>
        <p:spPr>
          <a:xfrm>
            <a:off x="621906" y="5013176"/>
            <a:ext cx="8208911"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b="0" dirty="0">
                <a:latin typeface="Times New Roman" panose="02020603050405020304" pitchFamily="18" charset="0"/>
                <a:cs typeface="Times New Roman" panose="02020603050405020304" pitchFamily="18" charset="0"/>
              </a:rPr>
              <a:t>Equation we get is known as time independent wave equation. Sometime it is also expressed as       </a:t>
            </a:r>
          </a:p>
          <a:p>
            <a:pPr algn="ctr"/>
            <a:r>
              <a:rPr lang="en-US" b="0" dirty="0">
                <a:latin typeface="Times New Roman" panose="02020603050405020304" pitchFamily="18" charset="0"/>
                <a:cs typeface="Times New Roman" panose="02020603050405020304" pitchFamily="18" charset="0"/>
              </a:rPr>
              <a:t>             H</a:t>
            </a:r>
            <a:r>
              <a:rPr lang="el-GR" b="0" dirty="0">
                <a:latin typeface="Times New Roman" panose="02020603050405020304" pitchFamily="18" charset="0"/>
                <a:cs typeface="Times New Roman" panose="02020603050405020304" pitchFamily="18" charset="0"/>
              </a:rPr>
              <a:t>ψ</a:t>
            </a:r>
            <a:r>
              <a:rPr lang="en-US" b="0" dirty="0">
                <a:latin typeface="Times New Roman" panose="02020603050405020304" pitchFamily="18" charset="0"/>
                <a:cs typeface="Times New Roman" panose="02020603050405020304" pitchFamily="18" charset="0"/>
              </a:rPr>
              <a:t> = E</a:t>
            </a:r>
            <a:r>
              <a:rPr lang="el-GR" b="0" dirty="0">
                <a:latin typeface="Times New Roman" panose="02020603050405020304" pitchFamily="18" charset="0"/>
                <a:cs typeface="Times New Roman" panose="02020603050405020304" pitchFamily="18" charset="0"/>
              </a:rPr>
              <a:t> ψ</a:t>
            </a:r>
            <a:endParaRPr lang="en-US"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7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A03C-9D08-40F6-8878-52DC81FECEE5}"/>
              </a:ext>
            </a:extLst>
          </p:cNvPr>
          <p:cNvSpPr>
            <a:spLocks noGrp="1"/>
          </p:cNvSpPr>
          <p:nvPr>
            <p:ph type="title"/>
          </p:nvPr>
        </p:nvSpPr>
        <p:spPr>
          <a:xfrm>
            <a:off x="1259632" y="404664"/>
            <a:ext cx="7530060" cy="432048"/>
          </a:xfrm>
        </p:spPr>
        <p:txBody>
          <a:bodyPr/>
          <a:lstStyle/>
          <a:p>
            <a:pPr algn="ctr"/>
            <a:r>
              <a:rPr lang="en-US" sz="2400" dirty="0">
                <a:solidFill>
                  <a:schemeClr val="tx1"/>
                </a:solidFill>
                <a:latin typeface="Times New Roman" pitchFamily="18" charset="0"/>
                <a:cs typeface="Times New Roman" pitchFamily="18" charset="0"/>
              </a:rPr>
              <a:t>EIGENVALUES AND EIGENFUNCTIONS</a:t>
            </a:r>
            <a:br>
              <a:rPr lang="en-US" dirty="0">
                <a:solidFill>
                  <a:schemeClr val="tx1"/>
                </a:solidFill>
                <a:latin typeface="Times New Roman" pitchFamily="18" charset="0"/>
                <a:cs typeface="Times New Roman" pitchFamily="18" charset="0"/>
              </a:rPr>
            </a:br>
            <a:endParaRPr lang="en-IN" dirty="0"/>
          </a:p>
        </p:txBody>
      </p:sp>
      <p:sp>
        <p:nvSpPr>
          <p:cNvPr id="4" name="Rectangle 3">
            <a:extLst>
              <a:ext uri="{FF2B5EF4-FFF2-40B4-BE49-F238E27FC236}">
                <a16:creationId xmlns:a16="http://schemas.microsoft.com/office/drawing/2014/main" id="{9A561B89-6812-4AC2-B6DF-3461DDC5AFDC}"/>
              </a:ext>
            </a:extLst>
          </p:cNvPr>
          <p:cNvSpPr/>
          <p:nvPr/>
        </p:nvSpPr>
        <p:spPr>
          <a:xfrm>
            <a:off x="666505" y="1340768"/>
            <a:ext cx="8136904" cy="3785652"/>
          </a:xfrm>
          <a:prstGeom prst="rect">
            <a:avLst/>
          </a:prstGeom>
        </p:spPr>
        <p:txBody>
          <a:bodyPr wrap="square">
            <a:spAutoFit/>
          </a:bodyPr>
          <a:lstStyle/>
          <a:p>
            <a:pPr marL="231775" indent="-231775" algn="just">
              <a:buFont typeface="Wingdings" pitchFamily="2" charset="2"/>
              <a:buChar char="Ø"/>
            </a:pPr>
            <a:r>
              <a:rPr lang="en-US" b="0" dirty="0">
                <a:cs typeface="Times New Roman" pitchFamily="18" charset="0"/>
              </a:rPr>
              <a:t>In an atom eigenvalues  correspond to the energy values associated with different orbits  in the atom. </a:t>
            </a:r>
          </a:p>
          <a:p>
            <a:pPr algn="just"/>
            <a:endParaRPr lang="en-US" b="0" dirty="0">
              <a:cs typeface="Times New Roman" pitchFamily="18" charset="0"/>
            </a:endParaRPr>
          </a:p>
          <a:p>
            <a:pPr marL="231775" indent="-231775" algn="just">
              <a:buFont typeface="Wingdings" pitchFamily="2" charset="2"/>
              <a:buChar char="Ø"/>
            </a:pPr>
            <a:r>
              <a:rPr lang="en-US" b="0" dirty="0">
                <a:cs typeface="Times New Roman" pitchFamily="18" charset="0"/>
              </a:rPr>
              <a:t>Thus, we can conclude that Bohr’s postulate, according to which the various energy levels exist in an atom, is the direct consequence of the wave mechanical concept. </a:t>
            </a:r>
          </a:p>
          <a:p>
            <a:pPr algn="just"/>
            <a:endParaRPr lang="en-US" b="0" dirty="0">
              <a:cs typeface="Times New Roman" pitchFamily="18" charset="0"/>
            </a:endParaRPr>
          </a:p>
          <a:p>
            <a:pPr marL="231775" indent="-231775" algn="just">
              <a:buFont typeface="Wingdings" pitchFamily="2" charset="2"/>
              <a:buChar char="Ø"/>
            </a:pPr>
            <a:r>
              <a:rPr lang="en-US" b="0" dirty="0">
                <a:cs typeface="Times New Roman" pitchFamily="18" charset="0"/>
              </a:rPr>
              <a:t>The solution of the wave equation for these definite values of E gives the corresponding values of the wave function </a:t>
            </a:r>
            <a:r>
              <a:rPr lang="el-GR" b="0" dirty="0">
                <a:cs typeface="Times New Roman" pitchFamily="18" charset="0"/>
              </a:rPr>
              <a:t>ψ</a:t>
            </a:r>
            <a:r>
              <a:rPr lang="en-US" b="0" dirty="0">
                <a:cs typeface="Times New Roman" pitchFamily="18" charset="0"/>
              </a:rPr>
              <a:t>, known as eigenfunctions.</a:t>
            </a:r>
          </a:p>
        </p:txBody>
      </p:sp>
    </p:spTree>
    <p:extLst>
      <p:ext uri="{BB962C8B-B14F-4D97-AF65-F5344CB8AC3E}">
        <p14:creationId xmlns:p14="http://schemas.microsoft.com/office/powerpoint/2010/main" val="271186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791C3-74F0-4382-8EC2-01387289C4AC}"/>
              </a:ext>
            </a:extLst>
          </p:cNvPr>
          <p:cNvSpPr>
            <a:spLocks noGrp="1"/>
          </p:cNvSpPr>
          <p:nvPr>
            <p:ph type="title"/>
          </p:nvPr>
        </p:nvSpPr>
        <p:spPr>
          <a:xfrm>
            <a:off x="1115616" y="404664"/>
            <a:ext cx="7848600" cy="432048"/>
          </a:xfrm>
        </p:spPr>
        <p:txBody>
          <a:bodyPr/>
          <a:lstStyle/>
          <a:p>
            <a:pPr algn="ctr"/>
            <a:r>
              <a:rPr lang="en-US" sz="2400" dirty="0">
                <a:solidFill>
                  <a:schemeClr val="tx1"/>
                </a:solidFill>
                <a:latin typeface="Times New Roman" pitchFamily="18" charset="0"/>
                <a:cs typeface="Times New Roman" pitchFamily="18" charset="0"/>
              </a:rPr>
              <a:t>EIGENVALUES AND EIGENFUNCTIONS</a:t>
            </a:r>
            <a:endParaRPr lang="en-IN" sz="2400" dirty="0"/>
          </a:p>
        </p:txBody>
      </p:sp>
      <p:sp>
        <p:nvSpPr>
          <p:cNvPr id="4" name="Rectangle 3">
            <a:extLst>
              <a:ext uri="{FF2B5EF4-FFF2-40B4-BE49-F238E27FC236}">
                <a16:creationId xmlns:a16="http://schemas.microsoft.com/office/drawing/2014/main" id="{BEFAAFEB-F624-4241-B5C4-A91521B58F41}"/>
              </a:ext>
            </a:extLst>
          </p:cNvPr>
          <p:cNvSpPr/>
          <p:nvPr/>
        </p:nvSpPr>
        <p:spPr>
          <a:xfrm>
            <a:off x="611560" y="1268760"/>
            <a:ext cx="8178132" cy="4893647"/>
          </a:xfrm>
          <a:prstGeom prst="rect">
            <a:avLst/>
          </a:prstGeom>
        </p:spPr>
        <p:txBody>
          <a:bodyPr wrap="square">
            <a:spAutoFit/>
          </a:bodyPr>
          <a:lstStyle/>
          <a:p>
            <a:pPr marL="231775" indent="-231775" algn="just">
              <a:buFont typeface="Wingdings" pitchFamily="2" charset="2"/>
              <a:buChar char="Ø"/>
            </a:pPr>
            <a:r>
              <a:rPr lang="en-US" b="0" dirty="0">
                <a:cs typeface="Times New Roman" pitchFamily="18" charset="0"/>
              </a:rPr>
              <a:t>Only those eigenfunctions have physical significance, which satisfy certain conditions listed as follows:</a:t>
            </a:r>
          </a:p>
          <a:p>
            <a:pPr algn="just"/>
            <a:endParaRPr lang="en-US" b="0" dirty="0">
              <a:cs typeface="Times New Roman" pitchFamily="18" charset="0"/>
            </a:endParaRPr>
          </a:p>
          <a:p>
            <a:pPr algn="just"/>
            <a:r>
              <a:rPr lang="en-US" b="0" dirty="0">
                <a:cs typeface="Times New Roman" pitchFamily="18" charset="0"/>
              </a:rPr>
              <a:t>  (</a:t>
            </a:r>
            <a:r>
              <a:rPr lang="en-US" b="0" dirty="0" err="1">
                <a:cs typeface="Times New Roman" pitchFamily="18" charset="0"/>
              </a:rPr>
              <a:t>i</a:t>
            </a:r>
            <a:r>
              <a:rPr lang="en-US" b="0" dirty="0">
                <a:cs typeface="Times New Roman" pitchFamily="18" charset="0"/>
              </a:rPr>
              <a:t>)    They must be single-valued functions.</a:t>
            </a:r>
          </a:p>
          <a:p>
            <a:pPr algn="just"/>
            <a:endParaRPr lang="en-US" b="0" dirty="0">
              <a:cs typeface="Times New Roman" pitchFamily="18" charset="0"/>
            </a:endParaRPr>
          </a:p>
          <a:p>
            <a:pPr algn="just"/>
            <a:r>
              <a:rPr lang="en-US" b="0" dirty="0">
                <a:cs typeface="Times New Roman" pitchFamily="18" charset="0"/>
              </a:rPr>
              <a:t>  (ii)   They should be finite.</a:t>
            </a:r>
          </a:p>
          <a:p>
            <a:pPr algn="just"/>
            <a:endParaRPr lang="en-US" b="0" dirty="0">
              <a:cs typeface="Times New Roman" pitchFamily="18" charset="0"/>
            </a:endParaRPr>
          </a:p>
          <a:p>
            <a:pPr marL="682625" indent="-682625" algn="just"/>
            <a:r>
              <a:rPr lang="en-US" b="0" dirty="0">
                <a:cs typeface="Times New Roman" pitchFamily="18" charset="0"/>
              </a:rPr>
              <a:t>  (iii) They should be continuous throughout the entire space under consideration. </a:t>
            </a:r>
          </a:p>
          <a:p>
            <a:pPr marL="682625" indent="-682625" algn="just"/>
            <a:endParaRPr lang="en-US" b="0" dirty="0">
              <a:cs typeface="Times New Roman" pitchFamily="18" charset="0"/>
            </a:endParaRPr>
          </a:p>
          <a:p>
            <a:pPr marL="682625" indent="-682625" algn="just"/>
            <a:r>
              <a:rPr lang="en-US" b="0" dirty="0">
                <a:cs typeface="Times New Roman" pitchFamily="18" charset="0"/>
              </a:rPr>
              <a:t>   (iv) In other words, we can  say that they should be continuous for all possible values of coordinates (x, y, z), including infinity.</a:t>
            </a:r>
          </a:p>
        </p:txBody>
      </p:sp>
    </p:spTree>
    <p:extLst>
      <p:ext uri="{BB962C8B-B14F-4D97-AF65-F5344CB8AC3E}">
        <p14:creationId xmlns:p14="http://schemas.microsoft.com/office/powerpoint/2010/main" val="11159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37EA18D-A544-4297-891B-BA16AFFAB248}"/>
              </a:ext>
            </a:extLst>
          </p:cNvPr>
          <p:cNvSpPr/>
          <p:nvPr/>
        </p:nvSpPr>
        <p:spPr>
          <a:xfrm>
            <a:off x="1259632" y="454744"/>
            <a:ext cx="7632848" cy="830997"/>
          </a:xfrm>
          <a:prstGeom prst="rect">
            <a:avLst/>
          </a:prstGeom>
        </p:spPr>
        <p:txBody>
          <a:bodyPr wrap="square">
            <a:spAutoFit/>
          </a:bodyPr>
          <a:lstStyle/>
          <a:p>
            <a:pPr algn="just"/>
            <a:r>
              <a:rPr lang="en-US" dirty="0"/>
              <a:t>Example-1</a:t>
            </a:r>
            <a:r>
              <a:rPr lang="en-US" b="0" dirty="0"/>
              <a:t> The wave function of a free particle in normalized state is represented by</a:t>
            </a:r>
            <a:endParaRPr lang="en-IN" b="0" dirty="0"/>
          </a:p>
        </p:txBody>
      </p:sp>
      <p:pic>
        <p:nvPicPr>
          <p:cNvPr id="7" name="Picture 6">
            <a:extLst>
              <a:ext uri="{FF2B5EF4-FFF2-40B4-BE49-F238E27FC236}">
                <a16:creationId xmlns:a16="http://schemas.microsoft.com/office/drawing/2014/main" id="{777D7968-B6A8-49AA-BD3B-E0B327DE267F}"/>
              </a:ext>
            </a:extLst>
          </p:cNvPr>
          <p:cNvPicPr>
            <a:picLocks noChangeAspect="1"/>
          </p:cNvPicPr>
          <p:nvPr/>
        </p:nvPicPr>
        <p:blipFill>
          <a:blip r:embed="rId2"/>
          <a:stretch>
            <a:fillRect/>
          </a:stretch>
        </p:blipFill>
        <p:spPr>
          <a:xfrm>
            <a:off x="3131840" y="1261348"/>
            <a:ext cx="2410933" cy="380674"/>
          </a:xfrm>
          <a:prstGeom prst="rect">
            <a:avLst/>
          </a:prstGeom>
        </p:spPr>
      </p:pic>
      <p:sp>
        <p:nvSpPr>
          <p:cNvPr id="8" name="Rectangle 7">
            <a:extLst>
              <a:ext uri="{FF2B5EF4-FFF2-40B4-BE49-F238E27FC236}">
                <a16:creationId xmlns:a16="http://schemas.microsoft.com/office/drawing/2014/main" id="{1FE1525C-1651-417C-970B-A0A5BA58FE63}"/>
              </a:ext>
            </a:extLst>
          </p:cNvPr>
          <p:cNvSpPr/>
          <p:nvPr/>
        </p:nvSpPr>
        <p:spPr>
          <a:xfrm>
            <a:off x="1148747" y="1638242"/>
            <a:ext cx="7743733" cy="830997"/>
          </a:xfrm>
          <a:prstGeom prst="rect">
            <a:avLst/>
          </a:prstGeom>
        </p:spPr>
        <p:txBody>
          <a:bodyPr wrap="square">
            <a:spAutoFit/>
          </a:bodyPr>
          <a:lstStyle/>
          <a:p>
            <a:pPr algn="just"/>
            <a:r>
              <a:rPr lang="en-US" b="0" dirty="0"/>
              <a:t>Calculate the normalization factor N and the maximum probability of finding the particle.</a:t>
            </a:r>
            <a:endParaRPr lang="en-IN" b="0" dirty="0"/>
          </a:p>
        </p:txBody>
      </p:sp>
      <p:pic>
        <p:nvPicPr>
          <p:cNvPr id="9" name="Picture 8">
            <a:extLst>
              <a:ext uri="{FF2B5EF4-FFF2-40B4-BE49-F238E27FC236}">
                <a16:creationId xmlns:a16="http://schemas.microsoft.com/office/drawing/2014/main" id="{6EC4B57B-FA2F-46C6-B080-1379ACD596A8}"/>
              </a:ext>
            </a:extLst>
          </p:cNvPr>
          <p:cNvPicPr>
            <a:picLocks noChangeAspect="1"/>
          </p:cNvPicPr>
          <p:nvPr/>
        </p:nvPicPr>
        <p:blipFill>
          <a:blip r:embed="rId3"/>
          <a:stretch>
            <a:fillRect/>
          </a:stretch>
        </p:blipFill>
        <p:spPr>
          <a:xfrm>
            <a:off x="827584" y="2519348"/>
            <a:ext cx="4871130" cy="3717964"/>
          </a:xfrm>
          <a:prstGeom prst="rect">
            <a:avLst/>
          </a:prstGeom>
        </p:spPr>
      </p:pic>
      <p:pic>
        <p:nvPicPr>
          <p:cNvPr id="10" name="Picture 9">
            <a:extLst>
              <a:ext uri="{FF2B5EF4-FFF2-40B4-BE49-F238E27FC236}">
                <a16:creationId xmlns:a16="http://schemas.microsoft.com/office/drawing/2014/main" id="{8F96DF93-CCD8-4877-B260-08B85E7ED7BF}"/>
              </a:ext>
            </a:extLst>
          </p:cNvPr>
          <p:cNvPicPr>
            <a:picLocks noChangeAspect="1"/>
          </p:cNvPicPr>
          <p:nvPr/>
        </p:nvPicPr>
        <p:blipFill>
          <a:blip r:embed="rId4"/>
          <a:stretch>
            <a:fillRect/>
          </a:stretch>
        </p:blipFill>
        <p:spPr>
          <a:xfrm>
            <a:off x="6012160" y="4149080"/>
            <a:ext cx="2662359" cy="1308424"/>
          </a:xfrm>
          <a:prstGeom prst="rect">
            <a:avLst/>
          </a:prstGeom>
        </p:spPr>
      </p:pic>
    </p:spTree>
    <p:extLst>
      <p:ext uri="{BB962C8B-B14F-4D97-AF65-F5344CB8AC3E}">
        <p14:creationId xmlns:p14="http://schemas.microsoft.com/office/powerpoint/2010/main" val="219891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4103CD-830B-4E95-8480-E3F4B517B7C1}"/>
              </a:ext>
            </a:extLst>
          </p:cNvPr>
          <p:cNvPicPr>
            <a:picLocks noChangeAspect="1"/>
          </p:cNvPicPr>
          <p:nvPr/>
        </p:nvPicPr>
        <p:blipFill>
          <a:blip r:embed="rId2"/>
          <a:stretch>
            <a:fillRect/>
          </a:stretch>
        </p:blipFill>
        <p:spPr>
          <a:xfrm>
            <a:off x="1691680" y="908720"/>
            <a:ext cx="6554287" cy="349735"/>
          </a:xfrm>
          <a:prstGeom prst="rect">
            <a:avLst/>
          </a:prstGeom>
        </p:spPr>
      </p:pic>
      <p:sp>
        <p:nvSpPr>
          <p:cNvPr id="5" name="Rectangle 4">
            <a:extLst>
              <a:ext uri="{FF2B5EF4-FFF2-40B4-BE49-F238E27FC236}">
                <a16:creationId xmlns:a16="http://schemas.microsoft.com/office/drawing/2014/main" id="{E6EC973E-8FE6-41DE-8CD8-B17211DE76BE}"/>
              </a:ext>
            </a:extLst>
          </p:cNvPr>
          <p:cNvSpPr/>
          <p:nvPr/>
        </p:nvSpPr>
        <p:spPr>
          <a:xfrm>
            <a:off x="1706166" y="548680"/>
            <a:ext cx="1603324" cy="461665"/>
          </a:xfrm>
          <a:prstGeom prst="rect">
            <a:avLst/>
          </a:prstGeom>
        </p:spPr>
        <p:txBody>
          <a:bodyPr wrap="none">
            <a:spAutoFit/>
          </a:bodyPr>
          <a:lstStyle/>
          <a:p>
            <a:r>
              <a:rPr lang="en-US" dirty="0"/>
              <a:t>Example-2</a:t>
            </a:r>
            <a:endParaRPr lang="en-IN" dirty="0"/>
          </a:p>
        </p:txBody>
      </p:sp>
      <p:pic>
        <p:nvPicPr>
          <p:cNvPr id="6" name="Picture 5">
            <a:extLst>
              <a:ext uri="{FF2B5EF4-FFF2-40B4-BE49-F238E27FC236}">
                <a16:creationId xmlns:a16="http://schemas.microsoft.com/office/drawing/2014/main" id="{F98A2D81-BC58-4C97-BDAE-4F5B67C71723}"/>
              </a:ext>
            </a:extLst>
          </p:cNvPr>
          <p:cNvPicPr>
            <a:picLocks noChangeAspect="1"/>
          </p:cNvPicPr>
          <p:nvPr/>
        </p:nvPicPr>
        <p:blipFill>
          <a:blip r:embed="rId3"/>
          <a:stretch>
            <a:fillRect/>
          </a:stretch>
        </p:blipFill>
        <p:spPr>
          <a:xfrm>
            <a:off x="1706406" y="1569170"/>
            <a:ext cx="5731187" cy="4740150"/>
          </a:xfrm>
          <a:prstGeom prst="rect">
            <a:avLst/>
          </a:prstGeom>
        </p:spPr>
      </p:pic>
    </p:spTree>
    <p:extLst>
      <p:ext uri="{BB962C8B-B14F-4D97-AF65-F5344CB8AC3E}">
        <p14:creationId xmlns:p14="http://schemas.microsoft.com/office/powerpoint/2010/main" val="356815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A68274-62B1-46A9-9882-ACAC4A3B4DE7}"/>
              </a:ext>
            </a:extLst>
          </p:cNvPr>
          <p:cNvSpPr/>
          <p:nvPr/>
        </p:nvSpPr>
        <p:spPr>
          <a:xfrm>
            <a:off x="1115616" y="404664"/>
            <a:ext cx="7776864" cy="1200329"/>
          </a:xfrm>
          <a:prstGeom prst="rect">
            <a:avLst/>
          </a:prstGeom>
        </p:spPr>
        <p:txBody>
          <a:bodyPr wrap="square">
            <a:spAutoFit/>
          </a:bodyPr>
          <a:lstStyle/>
          <a:p>
            <a:r>
              <a:rPr lang="en-US" dirty="0"/>
              <a:t>Example-3</a:t>
            </a:r>
            <a:r>
              <a:rPr lang="en-US" b="0" dirty="0"/>
              <a:t> Write the Hamiltonian operator of a free particle moving in one direction under the influence of zero potential energy.</a:t>
            </a:r>
            <a:endParaRPr lang="en-IN" b="0" dirty="0"/>
          </a:p>
        </p:txBody>
      </p:sp>
      <p:pic>
        <p:nvPicPr>
          <p:cNvPr id="5" name="Picture 4">
            <a:extLst>
              <a:ext uri="{FF2B5EF4-FFF2-40B4-BE49-F238E27FC236}">
                <a16:creationId xmlns:a16="http://schemas.microsoft.com/office/drawing/2014/main" id="{171A4D3D-A897-4326-AEC6-F4A2897470A9}"/>
              </a:ext>
            </a:extLst>
          </p:cNvPr>
          <p:cNvPicPr>
            <a:picLocks noChangeAspect="1"/>
          </p:cNvPicPr>
          <p:nvPr/>
        </p:nvPicPr>
        <p:blipFill>
          <a:blip r:embed="rId2"/>
          <a:stretch>
            <a:fillRect/>
          </a:stretch>
        </p:blipFill>
        <p:spPr>
          <a:xfrm>
            <a:off x="755576" y="1772816"/>
            <a:ext cx="7814752" cy="2202614"/>
          </a:xfrm>
          <a:prstGeom prst="rect">
            <a:avLst/>
          </a:prstGeom>
        </p:spPr>
      </p:pic>
      <p:pic>
        <p:nvPicPr>
          <p:cNvPr id="6" name="Picture 5">
            <a:extLst>
              <a:ext uri="{FF2B5EF4-FFF2-40B4-BE49-F238E27FC236}">
                <a16:creationId xmlns:a16="http://schemas.microsoft.com/office/drawing/2014/main" id="{FD32F60C-2336-4D7D-828E-81474D4EDAAC}"/>
              </a:ext>
            </a:extLst>
          </p:cNvPr>
          <p:cNvPicPr>
            <a:picLocks noChangeAspect="1"/>
          </p:cNvPicPr>
          <p:nvPr/>
        </p:nvPicPr>
        <p:blipFill>
          <a:blip r:embed="rId3"/>
          <a:stretch>
            <a:fillRect/>
          </a:stretch>
        </p:blipFill>
        <p:spPr>
          <a:xfrm>
            <a:off x="2151736" y="3975430"/>
            <a:ext cx="4840528" cy="2420264"/>
          </a:xfrm>
          <a:prstGeom prst="rect">
            <a:avLst/>
          </a:prstGeom>
        </p:spPr>
      </p:pic>
    </p:spTree>
    <p:extLst>
      <p:ext uri="{BB962C8B-B14F-4D97-AF65-F5344CB8AC3E}">
        <p14:creationId xmlns:p14="http://schemas.microsoft.com/office/powerpoint/2010/main" val="250101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9B2B-AAB1-4130-90E1-753D97312B1D}"/>
              </a:ext>
            </a:extLst>
          </p:cNvPr>
          <p:cNvSpPr>
            <a:spLocks noGrp="1"/>
          </p:cNvSpPr>
          <p:nvPr>
            <p:ph type="title"/>
          </p:nvPr>
        </p:nvSpPr>
        <p:spPr>
          <a:xfrm>
            <a:off x="1364059" y="404664"/>
            <a:ext cx="7556401" cy="576064"/>
          </a:xfrm>
        </p:spPr>
        <p:txBody>
          <a:bodyPr/>
          <a:lstStyle/>
          <a:p>
            <a:pPr algn="ctr" eaLnBrk="1" fontAlgn="auto" hangingPunct="1">
              <a:spcBef>
                <a:spcPts val="0"/>
              </a:spcBef>
              <a:spcAft>
                <a:spcPts val="0"/>
              </a:spcAft>
            </a:pPr>
            <a:r>
              <a:rPr lang="en-US" sz="2400" dirty="0">
                <a:latin typeface="Times New Roman" pitchFamily="18" charset="0"/>
                <a:cs typeface="Times New Roman" pitchFamily="18" charset="0"/>
              </a:rPr>
              <a:t>APPLICATIONS OF SCHRÖDINGER WAVE EQUATION</a:t>
            </a:r>
            <a:br>
              <a:rPr lang="en-US" sz="2400" dirty="0">
                <a:latin typeface="Times New Roman" pitchFamily="18" charset="0"/>
                <a:cs typeface="Times New Roman" pitchFamily="18" charset="0"/>
              </a:rPr>
            </a:br>
            <a:r>
              <a:rPr lang="en-IN" sz="3100" kern="1200" dirty="0">
                <a:solidFill>
                  <a:prstClr val="white"/>
                </a:solidFill>
                <a:latin typeface="Algerian" pitchFamily="82" charset="0"/>
                <a:ea typeface="+mn-ea"/>
                <a:cs typeface="+mn-cs"/>
              </a:rPr>
              <a:t>de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9537965-0D10-4501-8F3A-04E9A139598E}"/>
              </a:ext>
            </a:extLst>
          </p:cNvPr>
          <p:cNvSpPr/>
          <p:nvPr/>
        </p:nvSpPr>
        <p:spPr>
          <a:xfrm>
            <a:off x="2390954" y="1196752"/>
            <a:ext cx="4362092" cy="430887"/>
          </a:xfrm>
          <a:prstGeom prst="rect">
            <a:avLst/>
          </a:prstGeom>
        </p:spPr>
        <p:style>
          <a:lnRef idx="3">
            <a:schemeClr val="lt1"/>
          </a:lnRef>
          <a:fillRef idx="1">
            <a:schemeClr val="accent4"/>
          </a:fillRef>
          <a:effectRef idx="1">
            <a:schemeClr val="accent4"/>
          </a:effectRef>
          <a:fontRef idx="minor">
            <a:schemeClr val="lt1"/>
          </a:fontRef>
        </p:style>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1"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Particle in a One-Dimensional Box.</a:t>
            </a:r>
          </a:p>
        </p:txBody>
      </p:sp>
      <p:pic>
        <p:nvPicPr>
          <p:cNvPr id="6" name="Picture 2">
            <a:extLst>
              <a:ext uri="{FF2B5EF4-FFF2-40B4-BE49-F238E27FC236}">
                <a16:creationId xmlns:a16="http://schemas.microsoft.com/office/drawing/2014/main" id="{72369200-ADD3-440B-839D-163C68717739}"/>
              </a:ext>
            </a:extLst>
          </p:cNvPr>
          <p:cNvPicPr>
            <a:picLocks noChangeAspect="1" noChangeArrowheads="1"/>
          </p:cNvPicPr>
          <p:nvPr/>
        </p:nvPicPr>
        <p:blipFill>
          <a:blip r:embed="rId2"/>
          <a:srcRect/>
          <a:stretch>
            <a:fillRect/>
          </a:stretch>
        </p:blipFill>
        <p:spPr bwMode="auto">
          <a:xfrm>
            <a:off x="2390954" y="2420888"/>
            <a:ext cx="4679961" cy="3143257"/>
          </a:xfrm>
          <a:prstGeom prst="rect">
            <a:avLst/>
          </a:prstGeom>
          <a:noFill/>
          <a:ln w="9525">
            <a:noFill/>
            <a:miter lim="800000"/>
            <a:headEnd/>
            <a:tailEnd/>
          </a:ln>
          <a:effectLst/>
        </p:spPr>
      </p:pic>
    </p:spTree>
    <p:extLst>
      <p:ext uri="{BB962C8B-B14F-4D97-AF65-F5344CB8AC3E}">
        <p14:creationId xmlns:p14="http://schemas.microsoft.com/office/powerpoint/2010/main" val="398530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000F-4E41-4E04-BCC5-D83E8851793B}"/>
              </a:ext>
            </a:extLst>
          </p:cNvPr>
          <p:cNvSpPr>
            <a:spLocks noGrp="1"/>
          </p:cNvSpPr>
          <p:nvPr>
            <p:ph type="title"/>
          </p:nvPr>
        </p:nvSpPr>
        <p:spPr>
          <a:xfrm>
            <a:off x="1187624" y="404664"/>
            <a:ext cx="7848600" cy="685800"/>
          </a:xfrm>
        </p:spPr>
        <p:txBody>
          <a:bodyPr/>
          <a:lstStyle/>
          <a:p>
            <a:r>
              <a:rPr lang="en-IN" dirty="0"/>
              <a:t>Application of Schrodinger Wave Equation </a:t>
            </a:r>
            <a:r>
              <a:rPr lang="en-IN" dirty="0" err="1"/>
              <a:t>Contd</a:t>
            </a:r>
            <a:r>
              <a:rPr lang="en-IN" dirty="0"/>
              <a:t>…</a:t>
            </a:r>
          </a:p>
        </p:txBody>
      </p:sp>
      <p:pic>
        <p:nvPicPr>
          <p:cNvPr id="4" name="Picture 3">
            <a:extLst>
              <a:ext uri="{FF2B5EF4-FFF2-40B4-BE49-F238E27FC236}">
                <a16:creationId xmlns:a16="http://schemas.microsoft.com/office/drawing/2014/main" id="{283122FB-7149-4885-A3E8-0B70A6596AC8}"/>
              </a:ext>
            </a:extLst>
          </p:cNvPr>
          <p:cNvPicPr>
            <a:picLocks noChangeAspect="1"/>
          </p:cNvPicPr>
          <p:nvPr/>
        </p:nvPicPr>
        <p:blipFill>
          <a:blip r:embed="rId2"/>
          <a:stretch>
            <a:fillRect/>
          </a:stretch>
        </p:blipFill>
        <p:spPr>
          <a:xfrm>
            <a:off x="2843808" y="1685787"/>
            <a:ext cx="2603859" cy="539125"/>
          </a:xfrm>
          <a:prstGeom prst="rect">
            <a:avLst/>
          </a:prstGeom>
        </p:spPr>
      </p:pic>
      <p:sp>
        <p:nvSpPr>
          <p:cNvPr id="6" name="Rectangle 5">
            <a:extLst>
              <a:ext uri="{FF2B5EF4-FFF2-40B4-BE49-F238E27FC236}">
                <a16:creationId xmlns:a16="http://schemas.microsoft.com/office/drawing/2014/main" id="{0122D23C-B771-40E9-8626-E2C719F2D1E1}"/>
              </a:ext>
            </a:extLst>
          </p:cNvPr>
          <p:cNvSpPr/>
          <p:nvPr/>
        </p:nvSpPr>
        <p:spPr>
          <a:xfrm>
            <a:off x="714348" y="1142984"/>
            <a:ext cx="8072494" cy="43088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The Schrödinger wave equation for the particle is given by</a:t>
            </a:r>
          </a:p>
        </p:txBody>
      </p:sp>
      <p:sp>
        <p:nvSpPr>
          <p:cNvPr id="7" name="Rectangle 6">
            <a:extLst>
              <a:ext uri="{FF2B5EF4-FFF2-40B4-BE49-F238E27FC236}">
                <a16:creationId xmlns:a16="http://schemas.microsoft.com/office/drawing/2014/main" id="{EA0CEEC7-3D73-4EE3-8E63-F07263F8428E}"/>
              </a:ext>
            </a:extLst>
          </p:cNvPr>
          <p:cNvSpPr/>
          <p:nvPr/>
        </p:nvSpPr>
        <p:spPr>
          <a:xfrm>
            <a:off x="626950" y="2237264"/>
            <a:ext cx="8247290" cy="461665"/>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rPr>
              <a:t>Schrodinger wave equation in one dimension can be written as</a:t>
            </a: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itchFamily="18" charset="0"/>
            </a:endParaRPr>
          </a:p>
        </p:txBody>
      </p:sp>
      <p:pic>
        <p:nvPicPr>
          <p:cNvPr id="8" name="Picture 2">
            <a:extLst>
              <a:ext uri="{FF2B5EF4-FFF2-40B4-BE49-F238E27FC236}">
                <a16:creationId xmlns:a16="http://schemas.microsoft.com/office/drawing/2014/main" id="{F1EDA0B6-175E-429B-8809-F453F1D29049}"/>
              </a:ext>
            </a:extLst>
          </p:cNvPr>
          <p:cNvPicPr>
            <a:picLocks noChangeAspect="1" noChangeArrowheads="1"/>
          </p:cNvPicPr>
          <p:nvPr/>
        </p:nvPicPr>
        <p:blipFill>
          <a:blip r:embed="rId3"/>
          <a:srcRect/>
          <a:stretch>
            <a:fillRect/>
          </a:stretch>
        </p:blipFill>
        <p:spPr bwMode="auto">
          <a:xfrm>
            <a:off x="2195736" y="2888305"/>
            <a:ext cx="5748570" cy="3259949"/>
          </a:xfrm>
          <a:prstGeom prst="rect">
            <a:avLst/>
          </a:prstGeom>
          <a:noFill/>
          <a:ln w="9525">
            <a:noFill/>
            <a:miter lim="800000"/>
            <a:headEnd/>
            <a:tailEnd/>
          </a:ln>
          <a:effectLst/>
        </p:spPr>
      </p:pic>
    </p:spTree>
    <p:extLst>
      <p:ext uri="{BB962C8B-B14F-4D97-AF65-F5344CB8AC3E}">
        <p14:creationId xmlns:p14="http://schemas.microsoft.com/office/powerpoint/2010/main" val="291253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13E2-1CC7-4D2D-937C-151FA21E62D7}"/>
              </a:ext>
            </a:extLst>
          </p:cNvPr>
          <p:cNvSpPr>
            <a:spLocks noGrp="1"/>
          </p:cNvSpPr>
          <p:nvPr>
            <p:ph type="title"/>
          </p:nvPr>
        </p:nvSpPr>
        <p:spPr>
          <a:xfrm>
            <a:off x="1043608" y="476672"/>
            <a:ext cx="7776864" cy="685800"/>
          </a:xfrm>
        </p:spPr>
        <p:txBody>
          <a:bodyPr/>
          <a:lstStyle/>
          <a:p>
            <a:pPr algn="ctr"/>
            <a:r>
              <a:rPr lang="en-IN" dirty="0">
                <a:latin typeface="Times New Roman" panose="02020603050405020304" pitchFamily="18" charset="0"/>
                <a:cs typeface="Times New Roman" panose="02020603050405020304" pitchFamily="18" charset="0"/>
              </a:rPr>
              <a:t>Problem of the particle in the box Contd..</a:t>
            </a:r>
          </a:p>
        </p:txBody>
      </p:sp>
      <p:sp>
        <p:nvSpPr>
          <p:cNvPr id="4" name="Rectangle 3">
            <a:extLst>
              <a:ext uri="{FF2B5EF4-FFF2-40B4-BE49-F238E27FC236}">
                <a16:creationId xmlns:a16="http://schemas.microsoft.com/office/drawing/2014/main" id="{5B07767D-4E70-4493-AC48-6BF9F5BC7BC6}"/>
              </a:ext>
            </a:extLst>
          </p:cNvPr>
          <p:cNvSpPr/>
          <p:nvPr/>
        </p:nvSpPr>
        <p:spPr>
          <a:xfrm>
            <a:off x="677700" y="1412776"/>
            <a:ext cx="8466300" cy="4524315"/>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The values of A and B can be determined by applying the boundary conditions.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Since this particle cannot penetrate the walls and cannot exist outside the box, the probability of finding the particle (i.e., </a:t>
            </a:r>
            <a:r>
              <a:rPr kumimoji="0" lang="el-GR"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ᴪ</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will be zero outside the box.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Hence,  </a:t>
            </a:r>
            <a:r>
              <a:rPr kumimoji="0" lang="el-GR"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ᴪ</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0 at x = 0 and </a:t>
            </a:r>
            <a:r>
              <a:rPr kumimoji="0" lang="el-GR"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ᴪ</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0 at x = 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Applying these boundary conditions to we get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0 = A sin 0 + B cos 0        (because at x = 0, </a:t>
            </a:r>
            <a:r>
              <a:rPr kumimoji="0" lang="el-GR"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ᴪ</a:t>
            </a: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0)</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or  B = 0</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289293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9B2B-AAB1-4130-90E1-753D97312B1D}"/>
              </a:ext>
            </a:extLst>
          </p:cNvPr>
          <p:cNvSpPr>
            <a:spLocks noGrp="1"/>
          </p:cNvSpPr>
          <p:nvPr>
            <p:ph type="title"/>
          </p:nvPr>
        </p:nvSpPr>
        <p:spPr>
          <a:xfrm>
            <a:off x="1364059" y="404664"/>
            <a:ext cx="7556401" cy="576064"/>
          </a:xfrm>
        </p:spPr>
        <p:txBody>
          <a:bodyPr/>
          <a:lstStyle/>
          <a:p>
            <a:pPr lvl="0" algn="ctr" eaLnBrk="1" fontAlgn="auto" hangingPunct="1">
              <a:spcBef>
                <a:spcPts val="0"/>
              </a:spcBef>
              <a:spcAft>
                <a:spcPts val="0"/>
              </a:spcAft>
            </a:pPr>
            <a:r>
              <a:rPr lang="en-US" sz="2400" kern="1200" dirty="0">
                <a:solidFill>
                  <a:srgbClr val="FF0000"/>
                </a:solidFill>
                <a:latin typeface="Times New Roman" pitchFamily="18" charset="0"/>
                <a:ea typeface="+mn-ea"/>
                <a:cs typeface="Times New Roman" pitchFamily="18" charset="0"/>
              </a:rPr>
              <a:t>WAVE FUNCTION (</a:t>
            </a:r>
            <a:r>
              <a:rPr lang="el-GR" sz="2400" kern="1200" dirty="0">
                <a:solidFill>
                  <a:srgbClr val="FF0000"/>
                </a:solidFill>
                <a:latin typeface="Times New Roman" pitchFamily="18" charset="0"/>
                <a:ea typeface="+mn-ea"/>
                <a:cs typeface="Times New Roman" pitchFamily="18" charset="0"/>
              </a:rPr>
              <a:t>ψ</a:t>
            </a:r>
            <a:r>
              <a:rPr lang="en-US" sz="2400" kern="1200" dirty="0">
                <a:solidFill>
                  <a:srgbClr val="FF0000"/>
                </a:solidFill>
                <a:latin typeface="Times New Roman" pitchFamily="18" charset="0"/>
                <a:ea typeface="+mn-ea"/>
                <a:cs typeface="Times New Roman" pitchFamily="18" charset="0"/>
              </a:rPr>
              <a:t>)</a:t>
            </a:r>
            <a:br>
              <a:rPr lang="en-US" sz="2400" b="0" kern="1200" dirty="0">
                <a:solidFill>
                  <a:srgbClr val="FF0000"/>
                </a:solidFill>
                <a:latin typeface="Times New Roman" pitchFamily="18" charset="0"/>
                <a:ea typeface="+mn-ea"/>
                <a:cs typeface="Times New Roman" pitchFamily="18" charset="0"/>
              </a:rPr>
            </a:br>
            <a:r>
              <a:rPr lang="en-IN" sz="3100" kern="1200" dirty="0">
                <a:solidFill>
                  <a:prstClr val="white"/>
                </a:solidFill>
                <a:latin typeface="Algerian" pitchFamily="82" charset="0"/>
                <a:ea typeface="+mn-ea"/>
                <a:cs typeface="+mn-cs"/>
              </a:rPr>
              <a:t>de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77C8C0B-2B4F-486F-8A7B-80DB6135DD40}"/>
              </a:ext>
            </a:extLst>
          </p:cNvPr>
          <p:cNvSpPr/>
          <p:nvPr/>
        </p:nvSpPr>
        <p:spPr>
          <a:xfrm>
            <a:off x="554202" y="886639"/>
            <a:ext cx="8358246" cy="550920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79400" indent="-279400" algn="just">
              <a:buFont typeface="Wingdings" pitchFamily="2" charset="2"/>
              <a:buChar char="ü"/>
            </a:pPr>
            <a:r>
              <a:rPr lang="en-US" sz="2200" dirty="0">
                <a:latin typeface="Times New Roman" pitchFamily="18" charset="0"/>
                <a:cs typeface="Times New Roman" pitchFamily="18" charset="0"/>
              </a:rPr>
              <a:t>In case of electromagnetic waves, the electric and magnetic fields vary periodically, whereas in sound waves, pressure varies periodically. </a:t>
            </a:r>
          </a:p>
          <a:p>
            <a:pPr algn="just">
              <a:buFont typeface="Wingdings" pitchFamily="2" charset="2"/>
              <a:buChar char="ü"/>
            </a:pPr>
            <a:endParaRPr lang="en-US" sz="2200" dirty="0">
              <a:latin typeface="Times New Roman" pitchFamily="18" charset="0"/>
              <a:cs typeface="Times New Roman" pitchFamily="18" charset="0"/>
            </a:endParaRPr>
          </a:p>
          <a:p>
            <a:pPr marL="279400" indent="-279400" algn="just">
              <a:buFont typeface="Wingdings" pitchFamily="2" charset="2"/>
              <a:buChar char="ü"/>
            </a:pPr>
            <a:r>
              <a:rPr lang="en-US" sz="2200" dirty="0">
                <a:latin typeface="Times New Roman" pitchFamily="18" charset="0"/>
                <a:cs typeface="Times New Roman" pitchFamily="18" charset="0"/>
              </a:rPr>
              <a:t>Similarly, in water waves the height of water surface varies periodically. </a:t>
            </a:r>
          </a:p>
          <a:p>
            <a:pPr algn="just"/>
            <a:endParaRPr lang="en-US" sz="2200" dirty="0">
              <a:latin typeface="Times New Roman" pitchFamily="18" charset="0"/>
              <a:cs typeface="Times New Roman" pitchFamily="18" charset="0"/>
            </a:endParaRPr>
          </a:p>
          <a:p>
            <a:pPr algn="just">
              <a:buFont typeface="Wingdings" pitchFamily="2" charset="2"/>
              <a:buChar char="ü"/>
            </a:pPr>
            <a:r>
              <a:rPr lang="en-US" sz="2200" dirty="0">
                <a:latin typeface="Times New Roman" pitchFamily="18" charset="0"/>
                <a:cs typeface="Times New Roman" pitchFamily="18" charset="0"/>
              </a:rPr>
              <a:t> Now, one can ask what varies in matter waves. </a:t>
            </a:r>
          </a:p>
          <a:p>
            <a:pPr algn="just">
              <a:buFont typeface="Wingdings" pitchFamily="2" charset="2"/>
              <a:buChar char="ü"/>
            </a:pPr>
            <a:endParaRPr lang="en-US" sz="2200" dirty="0">
              <a:latin typeface="Times New Roman" pitchFamily="18" charset="0"/>
              <a:cs typeface="Times New Roman" pitchFamily="18" charset="0"/>
            </a:endParaRPr>
          </a:p>
          <a:p>
            <a:pPr marL="341313" indent="-341313" algn="just">
              <a:buFont typeface="Wingdings" pitchFamily="2" charset="2"/>
              <a:buChar char="ü"/>
            </a:pPr>
            <a:r>
              <a:rPr lang="en-US" sz="2200" dirty="0">
                <a:latin typeface="Times New Roman" pitchFamily="18" charset="0"/>
                <a:cs typeface="Times New Roman" pitchFamily="18" charset="0"/>
              </a:rPr>
              <a:t>In matter waves, a quantity called wave function, denoted by </a:t>
            </a:r>
            <a:r>
              <a:rPr lang="el-GR" sz="2200" dirty="0">
                <a:solidFill>
                  <a:srgbClr val="FF0000"/>
                </a:solidFill>
                <a:latin typeface="Times New Roman" pitchFamily="18" charset="0"/>
                <a:cs typeface="Times New Roman" pitchFamily="18" charset="0"/>
              </a:rPr>
              <a:t>ψ</a:t>
            </a:r>
            <a:r>
              <a:rPr lang="en-US" sz="2200" dirty="0">
                <a:latin typeface="Times New Roman" pitchFamily="18" charset="0"/>
                <a:cs typeface="Times New Roman" pitchFamily="18" charset="0"/>
              </a:rPr>
              <a:t>, varies. </a:t>
            </a:r>
          </a:p>
          <a:p>
            <a:pPr algn="just">
              <a:buFont typeface="Wingdings" pitchFamily="2" charset="2"/>
              <a:buChar char="ü"/>
            </a:pPr>
            <a:endParaRPr lang="en-US" sz="2200" dirty="0">
              <a:latin typeface="Times New Roman" pitchFamily="18" charset="0"/>
              <a:cs typeface="Times New Roman" pitchFamily="18" charset="0"/>
            </a:endParaRPr>
          </a:p>
          <a:p>
            <a:pPr marL="279400" indent="-279400" algn="just">
              <a:buFont typeface="Wingdings" pitchFamily="2" charset="2"/>
              <a:buChar char="ü"/>
            </a:pPr>
            <a:r>
              <a:rPr lang="en-US" sz="2200" dirty="0">
                <a:latin typeface="Times New Roman" pitchFamily="18" charset="0"/>
                <a:cs typeface="Times New Roman" pitchFamily="18" charset="0"/>
              </a:rPr>
              <a:t>Schrödinger described the  amplitude of matter waves in terms of wave function </a:t>
            </a:r>
            <a:r>
              <a:rPr lang="el-GR" sz="2200" dirty="0">
                <a:solidFill>
                  <a:srgbClr val="FF0000"/>
                </a:solidFill>
                <a:latin typeface="Times New Roman" pitchFamily="18" charset="0"/>
                <a:cs typeface="Times New Roman" pitchFamily="18" charset="0"/>
              </a:rPr>
              <a:t>ψ</a:t>
            </a:r>
            <a:r>
              <a:rPr lang="en-US" sz="2200" dirty="0">
                <a:latin typeface="Times New Roman" pitchFamily="18" charset="0"/>
                <a:cs typeface="Times New Roman" pitchFamily="18" charset="0"/>
              </a:rPr>
              <a:t>. Wave function </a:t>
            </a:r>
            <a:r>
              <a:rPr lang="el-GR" sz="2200" dirty="0">
                <a:solidFill>
                  <a:srgbClr val="FF0000"/>
                </a:solidFill>
                <a:latin typeface="Times New Roman" pitchFamily="18" charset="0"/>
                <a:cs typeface="Times New Roman" pitchFamily="18" charset="0"/>
              </a:rPr>
              <a:t>ψ</a:t>
            </a:r>
            <a:r>
              <a:rPr lang="en-US" sz="2200" dirty="0">
                <a:latin typeface="Times New Roman" pitchFamily="18" charset="0"/>
                <a:cs typeface="Times New Roman" pitchFamily="18" charset="0"/>
              </a:rPr>
              <a:t> (x, y, z) is a complex quantity, which gives the idea of the probability of finding the particle (to which it is concerned) in a particular region of space.</a:t>
            </a:r>
          </a:p>
        </p:txBody>
      </p:sp>
    </p:spTree>
    <p:extLst>
      <p:ext uri="{BB962C8B-B14F-4D97-AF65-F5344CB8AC3E}">
        <p14:creationId xmlns:p14="http://schemas.microsoft.com/office/powerpoint/2010/main" val="316758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F06B-5330-4BC0-8FAB-25D4B6A273EC}"/>
              </a:ext>
            </a:extLst>
          </p:cNvPr>
          <p:cNvSpPr>
            <a:spLocks noGrp="1"/>
          </p:cNvSpPr>
          <p:nvPr>
            <p:ph type="title"/>
          </p:nvPr>
        </p:nvSpPr>
        <p:spPr>
          <a:xfrm>
            <a:off x="1115616" y="476672"/>
            <a:ext cx="7848600" cy="576064"/>
          </a:xfrm>
        </p:spPr>
        <p:txBody>
          <a:bodyPr/>
          <a:lstStyle/>
          <a:p>
            <a:pPr algn="ctr"/>
            <a:r>
              <a:rPr lang="en-IN" dirty="0">
                <a:latin typeface="Times New Roman" panose="02020603050405020304" pitchFamily="18" charset="0"/>
                <a:cs typeface="Times New Roman" panose="02020603050405020304" pitchFamily="18" charset="0"/>
              </a:rPr>
              <a:t>Problem of the particle in the box Contd..</a:t>
            </a:r>
            <a:endParaRPr lang="en-IN" dirty="0"/>
          </a:p>
        </p:txBody>
      </p:sp>
      <p:sp>
        <p:nvSpPr>
          <p:cNvPr id="4" name="Rectangle 3">
            <a:extLst>
              <a:ext uri="{FF2B5EF4-FFF2-40B4-BE49-F238E27FC236}">
                <a16:creationId xmlns:a16="http://schemas.microsoft.com/office/drawing/2014/main" id="{F5D5A749-F0A1-4BF9-A57A-4ED460B27355}"/>
              </a:ext>
            </a:extLst>
          </p:cNvPr>
          <p:cNvSpPr/>
          <p:nvPr/>
        </p:nvSpPr>
        <p:spPr>
          <a:xfrm>
            <a:off x="791072" y="1083618"/>
            <a:ext cx="8352928" cy="2462213"/>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Using the value of B =0 in the above equation we get   </a:t>
            </a:r>
            <a:r>
              <a:rPr kumimoji="0" lang="el-GR"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ᴪ</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A sin </a:t>
            </a:r>
            <a:r>
              <a:rPr kumimoji="0" lang="en-US" sz="2200" b="0" i="0" u="none" strike="noStrike" kern="1200" cap="none" spc="0" normalizeH="0" baseline="0" noProof="0" dirty="0" err="1">
                <a:ln>
                  <a:noFill/>
                </a:ln>
                <a:solidFill>
                  <a:prstClr val="black"/>
                </a:solidFill>
                <a:effectLst/>
                <a:uLnTx/>
                <a:uFillTx/>
                <a:latin typeface="Times New Roman" pitchFamily="18" charset="0"/>
                <a:ea typeface="MS PGothic" pitchFamily="34" charset="-128"/>
                <a:cs typeface="+mn-cs"/>
              </a:rPr>
              <a:t>kx</a:t>
            </a:r>
            <a:endPar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Using the boundary condition, </a:t>
            </a:r>
            <a:r>
              <a:rPr kumimoji="0" lang="el-GR"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ᴪ</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0 at x = L, we get   A sin </a:t>
            </a:r>
            <a:r>
              <a:rPr kumimoji="0" lang="en-US" sz="2200" b="0" i="0" u="none" strike="noStrike" kern="1200" cap="none" spc="0" normalizeH="0" baseline="0" noProof="0" dirty="0" err="1">
                <a:ln>
                  <a:noFill/>
                </a:ln>
                <a:solidFill>
                  <a:prstClr val="black"/>
                </a:solidFill>
                <a:effectLst/>
                <a:uLnTx/>
                <a:uFillTx/>
                <a:latin typeface="Times New Roman" pitchFamily="18" charset="0"/>
                <a:ea typeface="MS PGothic" pitchFamily="34" charset="-128"/>
                <a:cs typeface="+mn-cs"/>
              </a:rPr>
              <a:t>kL</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 0</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In the above equation, either A is zero or sin </a:t>
            </a:r>
            <a:r>
              <a:rPr kumimoji="0" lang="en-US" sz="2200" b="0" i="0" u="none" strike="noStrike" kern="1200" cap="none" spc="0" normalizeH="0" baseline="0" noProof="0" dirty="0" err="1">
                <a:ln>
                  <a:noFill/>
                </a:ln>
                <a:solidFill>
                  <a:prstClr val="black"/>
                </a:solidFill>
                <a:effectLst/>
                <a:uLnTx/>
                <a:uFillTx/>
                <a:latin typeface="Times New Roman" pitchFamily="18" charset="0"/>
                <a:ea typeface="MS PGothic" pitchFamily="34" charset="-128"/>
                <a:cs typeface="+mn-cs"/>
              </a:rPr>
              <a:t>kL</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is zero.</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Since A is the amplitude of the wave, A ≠ 0.  Hence, we get</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5F8FEEF4-D663-4789-BA83-3EF066BE7804}"/>
              </a:ext>
            </a:extLst>
          </p:cNvPr>
          <p:cNvPicPr>
            <a:picLocks noChangeAspect="1"/>
          </p:cNvPicPr>
          <p:nvPr/>
        </p:nvPicPr>
        <p:blipFill>
          <a:blip r:embed="rId2"/>
          <a:stretch>
            <a:fillRect/>
          </a:stretch>
        </p:blipFill>
        <p:spPr>
          <a:xfrm>
            <a:off x="2915816" y="3861048"/>
            <a:ext cx="4124325" cy="2068282"/>
          </a:xfrm>
          <a:prstGeom prst="rect">
            <a:avLst/>
          </a:prstGeom>
        </p:spPr>
      </p:pic>
    </p:spTree>
    <p:extLst>
      <p:ext uri="{BB962C8B-B14F-4D97-AF65-F5344CB8AC3E}">
        <p14:creationId xmlns:p14="http://schemas.microsoft.com/office/powerpoint/2010/main" val="115585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CAC5-A224-4BA4-BFEB-42BAE546DFA0}"/>
              </a:ext>
            </a:extLst>
          </p:cNvPr>
          <p:cNvSpPr>
            <a:spLocks noGrp="1"/>
          </p:cNvSpPr>
          <p:nvPr>
            <p:ph type="title"/>
          </p:nvPr>
        </p:nvSpPr>
        <p:spPr>
          <a:xfrm>
            <a:off x="1043608" y="548680"/>
            <a:ext cx="7704856" cy="685800"/>
          </a:xfrm>
        </p:spPr>
        <p:txBody>
          <a:bodyPr/>
          <a:lstStyle/>
          <a:p>
            <a:pPr algn="ctr"/>
            <a:r>
              <a:rPr lang="en-IN" dirty="0">
                <a:latin typeface="Times New Roman" panose="02020603050405020304" pitchFamily="18" charset="0"/>
                <a:cs typeface="Times New Roman" panose="02020603050405020304" pitchFamily="18" charset="0"/>
              </a:rPr>
              <a:t>Problem of the particle in the box Contd..</a:t>
            </a:r>
            <a:endParaRPr lang="en-IN" dirty="0"/>
          </a:p>
        </p:txBody>
      </p:sp>
      <p:pic>
        <p:nvPicPr>
          <p:cNvPr id="4" name="Picture 3">
            <a:extLst>
              <a:ext uri="{FF2B5EF4-FFF2-40B4-BE49-F238E27FC236}">
                <a16:creationId xmlns:a16="http://schemas.microsoft.com/office/drawing/2014/main" id="{887A5253-6AC3-4C99-83C5-678C368229EB}"/>
              </a:ext>
            </a:extLst>
          </p:cNvPr>
          <p:cNvPicPr>
            <a:picLocks noChangeAspect="1"/>
          </p:cNvPicPr>
          <p:nvPr/>
        </p:nvPicPr>
        <p:blipFill>
          <a:blip r:embed="rId2"/>
          <a:stretch>
            <a:fillRect/>
          </a:stretch>
        </p:blipFill>
        <p:spPr>
          <a:xfrm>
            <a:off x="1763688" y="1632962"/>
            <a:ext cx="7200800" cy="3592076"/>
          </a:xfrm>
          <a:prstGeom prst="rect">
            <a:avLst/>
          </a:prstGeom>
        </p:spPr>
      </p:pic>
    </p:spTree>
    <p:extLst>
      <p:ext uri="{BB962C8B-B14F-4D97-AF65-F5344CB8AC3E}">
        <p14:creationId xmlns:p14="http://schemas.microsoft.com/office/powerpoint/2010/main" val="282806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2AAC-26F8-44C8-9F52-107D05E46DFC}"/>
              </a:ext>
            </a:extLst>
          </p:cNvPr>
          <p:cNvSpPr>
            <a:spLocks noGrp="1"/>
          </p:cNvSpPr>
          <p:nvPr>
            <p:ph type="title"/>
          </p:nvPr>
        </p:nvSpPr>
        <p:spPr>
          <a:xfrm>
            <a:off x="1168422" y="476672"/>
            <a:ext cx="7848600" cy="685800"/>
          </a:xfrm>
        </p:spPr>
        <p:txBody>
          <a:bodyPr/>
          <a:lstStyle/>
          <a:p>
            <a:pPr algn="ctr"/>
            <a:r>
              <a:rPr lang="en-IN" dirty="0">
                <a:latin typeface="Times New Roman" panose="02020603050405020304" pitchFamily="18" charset="0"/>
                <a:cs typeface="Times New Roman" panose="02020603050405020304" pitchFamily="18" charset="0"/>
              </a:rPr>
              <a:t>Problem of the particle in the box Contd..</a:t>
            </a:r>
            <a:endParaRPr lang="en-IN" dirty="0"/>
          </a:p>
        </p:txBody>
      </p:sp>
      <p:sp>
        <p:nvSpPr>
          <p:cNvPr id="4" name="Rectangle 3">
            <a:extLst>
              <a:ext uri="{FF2B5EF4-FFF2-40B4-BE49-F238E27FC236}">
                <a16:creationId xmlns:a16="http://schemas.microsoft.com/office/drawing/2014/main" id="{CB869D4E-3D28-4A4B-A109-A42CCED703BF}"/>
              </a:ext>
            </a:extLst>
          </p:cNvPr>
          <p:cNvSpPr/>
          <p:nvPr/>
        </p:nvSpPr>
        <p:spPr>
          <a:xfrm>
            <a:off x="736102" y="884277"/>
            <a:ext cx="8280920" cy="800219"/>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It is clear from this expression that the particle has only discrete sets of   values of energy, i.e., the energy of the particle is </a:t>
            </a:r>
            <a:r>
              <a:rPr kumimoji="0" lang="en-US" sz="2200" b="0" i="0" u="none" strike="noStrike" kern="1200" cap="none" spc="0" normalizeH="0" baseline="0" noProof="0" dirty="0" err="1">
                <a:ln>
                  <a:noFill/>
                </a:ln>
                <a:solidFill>
                  <a:prstClr val="black"/>
                </a:solidFill>
                <a:effectLst/>
                <a:uLnTx/>
                <a:uFillTx/>
                <a:latin typeface="Times New Roman" pitchFamily="18" charset="0"/>
                <a:ea typeface="MS PGothic" pitchFamily="34" charset="-128"/>
                <a:cs typeface="+mn-cs"/>
              </a:rPr>
              <a:t>quantised</a:t>
            </a: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FA6A841C-D60D-4879-9549-D515599D2403}"/>
              </a:ext>
            </a:extLst>
          </p:cNvPr>
          <p:cNvPicPr>
            <a:picLocks noChangeAspect="1"/>
          </p:cNvPicPr>
          <p:nvPr/>
        </p:nvPicPr>
        <p:blipFill>
          <a:blip r:embed="rId2"/>
          <a:stretch>
            <a:fillRect/>
          </a:stretch>
        </p:blipFill>
        <p:spPr>
          <a:xfrm>
            <a:off x="669082" y="2754779"/>
            <a:ext cx="3738441" cy="2940749"/>
          </a:xfrm>
          <a:prstGeom prst="rect">
            <a:avLst/>
          </a:prstGeom>
        </p:spPr>
      </p:pic>
      <p:pic>
        <p:nvPicPr>
          <p:cNvPr id="6" name="Picture 5">
            <a:extLst>
              <a:ext uri="{FF2B5EF4-FFF2-40B4-BE49-F238E27FC236}">
                <a16:creationId xmlns:a16="http://schemas.microsoft.com/office/drawing/2014/main" id="{F886B162-9B20-4352-9997-10D54178D459}"/>
              </a:ext>
            </a:extLst>
          </p:cNvPr>
          <p:cNvPicPr>
            <a:picLocks noChangeAspect="1"/>
          </p:cNvPicPr>
          <p:nvPr/>
        </p:nvPicPr>
        <p:blipFill>
          <a:blip r:embed="rId3"/>
          <a:stretch>
            <a:fillRect/>
          </a:stretch>
        </p:blipFill>
        <p:spPr>
          <a:xfrm>
            <a:off x="4407523" y="2648491"/>
            <a:ext cx="4441132" cy="2925122"/>
          </a:xfrm>
          <a:prstGeom prst="rect">
            <a:avLst/>
          </a:prstGeom>
        </p:spPr>
      </p:pic>
      <p:sp>
        <p:nvSpPr>
          <p:cNvPr id="7" name="Rectangle 6">
            <a:extLst>
              <a:ext uri="{FF2B5EF4-FFF2-40B4-BE49-F238E27FC236}">
                <a16:creationId xmlns:a16="http://schemas.microsoft.com/office/drawing/2014/main" id="{21AAD087-3BBE-4A28-924D-7BD33412FD34}"/>
              </a:ext>
            </a:extLst>
          </p:cNvPr>
          <p:cNvSpPr/>
          <p:nvPr/>
        </p:nvSpPr>
        <p:spPr>
          <a:xfrm>
            <a:off x="1763688" y="1817494"/>
            <a:ext cx="6984776" cy="830997"/>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discrete energy levels of the particle in deep potential box have been shown in Fig.</a:t>
            </a:r>
            <a:endPar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3278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5D13-8D67-4140-892A-48CD7D2DC4B4}"/>
              </a:ext>
            </a:extLst>
          </p:cNvPr>
          <p:cNvSpPr>
            <a:spLocks noGrp="1"/>
          </p:cNvSpPr>
          <p:nvPr>
            <p:ph type="title"/>
          </p:nvPr>
        </p:nvSpPr>
        <p:spPr>
          <a:xfrm>
            <a:off x="1043608" y="404664"/>
            <a:ext cx="7848600" cy="685800"/>
          </a:xfrm>
        </p:spPr>
        <p:txBody>
          <a:bodyPr/>
          <a:lstStyle/>
          <a:p>
            <a:pPr algn="ctr"/>
            <a:r>
              <a:rPr lang="en-IN" dirty="0">
                <a:latin typeface="Times New Roman" panose="02020603050405020304" pitchFamily="18" charset="0"/>
                <a:cs typeface="Times New Roman" panose="02020603050405020304" pitchFamily="18" charset="0"/>
              </a:rPr>
              <a:t>Problem of the particle in the box Contd..</a:t>
            </a:r>
            <a:endParaRPr lang="en-IN" dirty="0"/>
          </a:p>
        </p:txBody>
      </p:sp>
      <p:sp>
        <p:nvSpPr>
          <p:cNvPr id="4" name="Rectangle 3">
            <a:extLst>
              <a:ext uri="{FF2B5EF4-FFF2-40B4-BE49-F238E27FC236}">
                <a16:creationId xmlns:a16="http://schemas.microsoft.com/office/drawing/2014/main" id="{0A59322D-1F2C-4314-8303-623006205672}"/>
              </a:ext>
            </a:extLst>
          </p:cNvPr>
          <p:cNvSpPr/>
          <p:nvPr/>
        </p:nvSpPr>
        <p:spPr>
          <a:xfrm>
            <a:off x="1007096" y="908720"/>
            <a:ext cx="8136904" cy="769441"/>
          </a:xfrm>
          <a:prstGeom prst="rect">
            <a:avLst/>
          </a:prstGeom>
          <a:solidFill>
            <a:schemeClr val="accent2">
              <a:lumMod val="40000"/>
              <a:lumOff val="60000"/>
            </a:schemeClr>
          </a:solid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We still require the exact value of constant A. To find the value of constant A, we apply normalization condition,</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A62AFED9-B209-4E1D-89C7-1954A2B56FEA}"/>
              </a:ext>
            </a:extLst>
          </p:cNvPr>
          <p:cNvPicPr>
            <a:picLocks noChangeAspect="1"/>
          </p:cNvPicPr>
          <p:nvPr/>
        </p:nvPicPr>
        <p:blipFill>
          <a:blip r:embed="rId2"/>
          <a:stretch>
            <a:fillRect/>
          </a:stretch>
        </p:blipFill>
        <p:spPr>
          <a:xfrm>
            <a:off x="1619672" y="1704429"/>
            <a:ext cx="4997310" cy="4586305"/>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DD30659-E708-4664-A1D3-9294F69A6539}"/>
                  </a:ext>
                </a:extLst>
              </p:cNvPr>
              <p:cNvSpPr/>
              <p:nvPr/>
            </p:nvSpPr>
            <p:spPr>
              <a:xfrm>
                <a:off x="5724128" y="3140968"/>
                <a:ext cx="3323828" cy="1458413"/>
              </a:xfrm>
              <a:prstGeom prst="rect">
                <a:avLst/>
              </a:prstGeom>
              <a:solidFill>
                <a:schemeClr val="accent2">
                  <a:lumMod val="40000"/>
                  <a:lumOff val="60000"/>
                </a:schemeClr>
              </a:solid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Using the value of A we get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l-GR" sz="2200" b="0" i="0" u="none" strike="noStrike" kern="1200" cap="none" spc="0" normalizeH="0" baseline="0" noProof="0" dirty="0">
                    <a:ln>
                      <a:noFill/>
                    </a:ln>
                    <a:solidFill>
                      <a:prstClr val="black"/>
                    </a:solidFill>
                    <a:effectLst/>
                    <a:uLnTx/>
                    <a:uFillTx/>
                    <a:latin typeface="Times New Roman" pitchFamily="18" charset="0"/>
                    <a:ea typeface="Cambria Math" panose="02040503050406030204" pitchFamily="18" charset="0"/>
                    <a:cs typeface="+mn-cs"/>
                  </a:rPr>
                  <a:t>ᴪ</a:t>
                </a:r>
                <a14:m>
                  <m:oMath xmlns:m="http://schemas.openxmlformats.org/officeDocument/2006/math">
                    <m:r>
                      <a:rPr kumimoji="0" lang="en-IN" sz="2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sty m:val="p"/>
                      </m:rPr>
                      <a:rPr kumimoji="0" lang="en-IN" sz="2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x</m:t>
                    </m:r>
                    <m:r>
                      <a:rPr kumimoji="0" lang="en-IN" sz="22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IN"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ad>
                      <m:radPr>
                        <m:degHide m:val="on"/>
                        <m:ctrlPr>
                          <a:rPr kumimoji="0" lang="en-IN"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radPr>
                      <m:deg/>
                      <m:e>
                        <m:f>
                          <m:fPr>
                            <m:ctrlPr>
                              <a:rPr kumimoji="0" lang="en-IN"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IN"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num>
                          <m:den>
                            <m:r>
                              <a:rPr kumimoji="0" lang="en-IN" sz="22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𝐿</m:t>
                            </m:r>
                          </m:den>
                        </m:f>
                      </m:e>
                    </m:rad>
                  </m:oMath>
                </a14:m>
                <a:r>
                  <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Sin </a:t>
                </a:r>
                <a14:m>
                  <m:oMath xmlns:m="http://schemas.openxmlformats.org/officeDocument/2006/math">
                    <m:f>
                      <m:fPr>
                        <m:ctrlPr>
                          <a:rPr kumimoji="0" lang="en-IN"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Pr>
                      <m:num>
                        <m:r>
                          <a:rPr kumimoji="0" lang="en-IN"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𝑛</m:t>
                        </m:r>
                        <m:r>
                          <a:rPr kumimoji="0" lang="en-IN" sz="22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𝜋</m:t>
                        </m:r>
                        <m:r>
                          <a:rPr kumimoji="0" lang="en-IN" sz="22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num>
                      <m:den>
                        <m:r>
                          <a:rPr kumimoji="0" lang="en-IN" sz="22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𝐿</m:t>
                        </m:r>
                      </m:den>
                    </m:f>
                  </m:oMath>
                </a14:m>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mc:Choice>
        <mc:Fallback xmlns="">
          <p:sp>
            <p:nvSpPr>
              <p:cNvPr id="6" name="Rectangle 5">
                <a:extLst>
                  <a:ext uri="{FF2B5EF4-FFF2-40B4-BE49-F238E27FC236}">
                    <a16:creationId xmlns:a16="http://schemas.microsoft.com/office/drawing/2014/main" id="{2DD30659-E708-4664-A1D3-9294F69A6539}"/>
                  </a:ext>
                </a:extLst>
              </p:cNvPr>
              <p:cNvSpPr>
                <a:spLocks noRot="1" noChangeAspect="1" noMove="1" noResize="1" noEditPoints="1" noAdjustHandles="1" noChangeArrowheads="1" noChangeShapeType="1" noTextEdit="1"/>
              </p:cNvSpPr>
              <p:nvPr/>
            </p:nvSpPr>
            <p:spPr>
              <a:xfrm>
                <a:off x="5724128" y="3140968"/>
                <a:ext cx="3323828" cy="1458413"/>
              </a:xfrm>
              <a:prstGeom prst="rect">
                <a:avLst/>
              </a:prstGeom>
              <a:blipFill>
                <a:blip r:embed="rId3"/>
                <a:stretch>
                  <a:fillRect t="-2510"/>
                </a:stretch>
              </a:blipFill>
            </p:spPr>
            <p:txBody>
              <a:bodyPr/>
              <a:lstStyle/>
              <a:p>
                <a:r>
                  <a:rPr lang="en-IN">
                    <a:noFill/>
                  </a:rPr>
                  <a:t> </a:t>
                </a:r>
              </a:p>
            </p:txBody>
          </p:sp>
        </mc:Fallback>
      </mc:AlternateContent>
    </p:spTree>
    <p:extLst>
      <p:ext uri="{BB962C8B-B14F-4D97-AF65-F5344CB8AC3E}">
        <p14:creationId xmlns:p14="http://schemas.microsoft.com/office/powerpoint/2010/main" val="25968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DDB0-D04B-4290-BC5D-0430B7850817}"/>
              </a:ext>
            </a:extLst>
          </p:cNvPr>
          <p:cNvSpPr>
            <a:spLocks noGrp="1"/>
          </p:cNvSpPr>
          <p:nvPr>
            <p:ph type="title"/>
          </p:nvPr>
        </p:nvSpPr>
        <p:spPr>
          <a:xfrm>
            <a:off x="1259632" y="476672"/>
            <a:ext cx="7848600" cy="685800"/>
          </a:xfrm>
        </p:spPr>
        <p:txBody>
          <a:bodyPr/>
          <a:lstStyle/>
          <a:p>
            <a:pPr algn="ctr"/>
            <a:r>
              <a:rPr lang="en-IN" dirty="0"/>
              <a:t>Probability Density Distribution </a:t>
            </a:r>
          </a:p>
        </p:txBody>
      </p:sp>
      <p:pic>
        <p:nvPicPr>
          <p:cNvPr id="4" name="Picture 3">
            <a:extLst>
              <a:ext uri="{FF2B5EF4-FFF2-40B4-BE49-F238E27FC236}">
                <a16:creationId xmlns:a16="http://schemas.microsoft.com/office/drawing/2014/main" id="{8CB7F177-1E31-4121-B86A-20238A43A346}"/>
              </a:ext>
            </a:extLst>
          </p:cNvPr>
          <p:cNvPicPr>
            <a:picLocks noChangeAspect="1"/>
          </p:cNvPicPr>
          <p:nvPr/>
        </p:nvPicPr>
        <p:blipFill>
          <a:blip r:embed="rId2"/>
          <a:stretch>
            <a:fillRect/>
          </a:stretch>
        </p:blipFill>
        <p:spPr>
          <a:xfrm>
            <a:off x="1022012" y="1412776"/>
            <a:ext cx="7632848" cy="601869"/>
          </a:xfrm>
          <a:prstGeom prst="rect">
            <a:avLst/>
          </a:prstGeom>
        </p:spPr>
      </p:pic>
      <p:pic>
        <p:nvPicPr>
          <p:cNvPr id="5" name="Picture 4">
            <a:extLst>
              <a:ext uri="{FF2B5EF4-FFF2-40B4-BE49-F238E27FC236}">
                <a16:creationId xmlns:a16="http://schemas.microsoft.com/office/drawing/2014/main" id="{CB0737BD-B60A-409C-BA8E-D98D2F649CAC}"/>
              </a:ext>
            </a:extLst>
          </p:cNvPr>
          <p:cNvPicPr>
            <a:picLocks noChangeAspect="1"/>
          </p:cNvPicPr>
          <p:nvPr/>
        </p:nvPicPr>
        <p:blipFill>
          <a:blip r:embed="rId3"/>
          <a:stretch>
            <a:fillRect/>
          </a:stretch>
        </p:blipFill>
        <p:spPr>
          <a:xfrm>
            <a:off x="1476805" y="2564904"/>
            <a:ext cx="6723262" cy="3384376"/>
          </a:xfrm>
          <a:prstGeom prst="rect">
            <a:avLst/>
          </a:prstGeom>
        </p:spPr>
      </p:pic>
    </p:spTree>
    <p:extLst>
      <p:ext uri="{BB962C8B-B14F-4D97-AF65-F5344CB8AC3E}">
        <p14:creationId xmlns:p14="http://schemas.microsoft.com/office/powerpoint/2010/main" val="156895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8FF2E-EF37-49F7-93E7-1863FB99B901}"/>
              </a:ext>
            </a:extLst>
          </p:cNvPr>
          <p:cNvSpPr>
            <a:spLocks noGrp="1"/>
          </p:cNvSpPr>
          <p:nvPr>
            <p:ph type="title"/>
          </p:nvPr>
        </p:nvSpPr>
        <p:spPr>
          <a:xfrm>
            <a:off x="1115616" y="404664"/>
            <a:ext cx="7848600" cy="864096"/>
          </a:xfrm>
        </p:spPr>
        <p:txBody>
          <a:bodyPr/>
          <a:lstStyle/>
          <a:p>
            <a:pPr algn="ctr"/>
            <a:r>
              <a:rPr lang="en-US" dirty="0"/>
              <a:t>Physical Interpretation of Probability Density Distribution</a:t>
            </a:r>
            <a:endParaRPr lang="en-IN" dirty="0"/>
          </a:p>
        </p:txBody>
      </p:sp>
      <p:sp>
        <p:nvSpPr>
          <p:cNvPr id="4" name="Rectangle 3">
            <a:extLst>
              <a:ext uri="{FF2B5EF4-FFF2-40B4-BE49-F238E27FC236}">
                <a16:creationId xmlns:a16="http://schemas.microsoft.com/office/drawing/2014/main" id="{983D2BF0-00E4-484F-B746-CAC8B7546C4A}"/>
              </a:ext>
            </a:extLst>
          </p:cNvPr>
          <p:cNvSpPr/>
          <p:nvPr/>
        </p:nvSpPr>
        <p:spPr>
          <a:xfrm>
            <a:off x="539280" y="1268760"/>
            <a:ext cx="8424936" cy="1200329"/>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For physical interpretation of probability density distribution, let us consider three conditions corresponding to n = 1, 2, and 3, respectively.</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DC6D6AE0-C352-42BA-96FE-B33E2DA2B24A}"/>
              </a:ext>
            </a:extLst>
          </p:cNvPr>
          <p:cNvPicPr>
            <a:picLocks noChangeAspect="1"/>
          </p:cNvPicPr>
          <p:nvPr/>
        </p:nvPicPr>
        <p:blipFill>
          <a:blip r:embed="rId2"/>
          <a:stretch>
            <a:fillRect/>
          </a:stretch>
        </p:blipFill>
        <p:spPr>
          <a:xfrm>
            <a:off x="1979712" y="2911741"/>
            <a:ext cx="6552728" cy="2954342"/>
          </a:xfrm>
          <a:prstGeom prst="rect">
            <a:avLst/>
          </a:prstGeom>
        </p:spPr>
      </p:pic>
    </p:spTree>
    <p:extLst>
      <p:ext uri="{BB962C8B-B14F-4D97-AF65-F5344CB8AC3E}">
        <p14:creationId xmlns:p14="http://schemas.microsoft.com/office/powerpoint/2010/main" val="256759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C5F4-62DD-41B0-BE29-D71FDA9116AE}"/>
              </a:ext>
            </a:extLst>
          </p:cNvPr>
          <p:cNvSpPr>
            <a:spLocks noGrp="1"/>
          </p:cNvSpPr>
          <p:nvPr>
            <p:ph type="title"/>
          </p:nvPr>
        </p:nvSpPr>
        <p:spPr>
          <a:xfrm>
            <a:off x="1115616" y="404664"/>
            <a:ext cx="7848600" cy="864096"/>
          </a:xfrm>
        </p:spPr>
        <p:txBody>
          <a:bodyPr/>
          <a:lstStyle/>
          <a:p>
            <a:pPr algn="ctr"/>
            <a:r>
              <a:rPr lang="en-US" dirty="0"/>
              <a:t>Physical Interpretation of Probability Density Distribution</a:t>
            </a:r>
            <a:endParaRPr lang="en-IN" dirty="0"/>
          </a:p>
        </p:txBody>
      </p:sp>
      <p:pic>
        <p:nvPicPr>
          <p:cNvPr id="4" name="Picture 3">
            <a:extLst>
              <a:ext uri="{FF2B5EF4-FFF2-40B4-BE49-F238E27FC236}">
                <a16:creationId xmlns:a16="http://schemas.microsoft.com/office/drawing/2014/main" id="{7A2FD07F-D83B-4554-BE5F-CF87749BB304}"/>
              </a:ext>
            </a:extLst>
          </p:cNvPr>
          <p:cNvPicPr>
            <a:picLocks noChangeAspect="1"/>
          </p:cNvPicPr>
          <p:nvPr/>
        </p:nvPicPr>
        <p:blipFill>
          <a:blip r:embed="rId2"/>
          <a:stretch>
            <a:fillRect/>
          </a:stretch>
        </p:blipFill>
        <p:spPr>
          <a:xfrm>
            <a:off x="2771800" y="1556792"/>
            <a:ext cx="5345884" cy="2221666"/>
          </a:xfrm>
          <a:prstGeom prst="rect">
            <a:avLst/>
          </a:prstGeom>
        </p:spPr>
      </p:pic>
      <p:sp>
        <p:nvSpPr>
          <p:cNvPr id="5" name="Rectangle 4">
            <a:extLst>
              <a:ext uri="{FF2B5EF4-FFF2-40B4-BE49-F238E27FC236}">
                <a16:creationId xmlns:a16="http://schemas.microsoft.com/office/drawing/2014/main" id="{2E1EB730-8AF2-41A1-BB2F-A3580F33CFFE}"/>
              </a:ext>
            </a:extLst>
          </p:cNvPr>
          <p:cNvSpPr/>
          <p:nvPr/>
        </p:nvSpPr>
        <p:spPr>
          <a:xfrm>
            <a:off x="539552" y="3933056"/>
            <a:ext cx="8352928" cy="2462213"/>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From Fig. 23.8(b), it is clear that the probability of finding the particle inside the box is maximum at x = L/2, while it is zero at x = 0 and x = L.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We can conclude that in ground state, the probability of finding the particle is maximum at central region, while it is minimum at the walls of the box.</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471390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F0A-C850-4386-A8A9-2064E972919B}"/>
              </a:ext>
            </a:extLst>
          </p:cNvPr>
          <p:cNvSpPr>
            <a:spLocks noGrp="1"/>
          </p:cNvSpPr>
          <p:nvPr>
            <p:ph type="title"/>
          </p:nvPr>
        </p:nvSpPr>
        <p:spPr>
          <a:xfrm>
            <a:off x="1331640" y="404664"/>
            <a:ext cx="7231308" cy="685800"/>
          </a:xfrm>
        </p:spPr>
        <p:txBody>
          <a:bodyPr/>
          <a:lstStyle/>
          <a:p>
            <a:pPr algn="ctr"/>
            <a:r>
              <a:rPr lang="en-US" dirty="0"/>
              <a:t>Condition II: When n = 2</a:t>
            </a:r>
            <a:endParaRPr lang="en-IN" dirty="0"/>
          </a:p>
        </p:txBody>
      </p:sp>
      <p:sp>
        <p:nvSpPr>
          <p:cNvPr id="4" name="Rectangle 3">
            <a:extLst>
              <a:ext uri="{FF2B5EF4-FFF2-40B4-BE49-F238E27FC236}">
                <a16:creationId xmlns:a16="http://schemas.microsoft.com/office/drawing/2014/main" id="{A616C0FD-A6AE-40AF-829E-B10C56A9EF4A}"/>
              </a:ext>
            </a:extLst>
          </p:cNvPr>
          <p:cNvSpPr/>
          <p:nvPr/>
        </p:nvSpPr>
        <p:spPr>
          <a:xfrm>
            <a:off x="1115616" y="836712"/>
            <a:ext cx="8136904" cy="769441"/>
          </a:xfrm>
          <a:prstGeom prst="rect">
            <a:avLst/>
          </a:prstGeom>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This condition is known as first excited state . In this case, the energy of the particle can be given as</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2E348E9B-BA8C-42D7-B714-FB0FA536FB75}"/>
              </a:ext>
            </a:extLst>
          </p:cNvPr>
          <p:cNvPicPr>
            <a:picLocks noChangeAspect="1"/>
          </p:cNvPicPr>
          <p:nvPr/>
        </p:nvPicPr>
        <p:blipFill>
          <a:blip r:embed="rId2"/>
          <a:stretch>
            <a:fillRect/>
          </a:stretch>
        </p:blipFill>
        <p:spPr>
          <a:xfrm>
            <a:off x="1820442" y="1811725"/>
            <a:ext cx="6151188" cy="3335275"/>
          </a:xfrm>
          <a:prstGeom prst="rect">
            <a:avLst/>
          </a:prstGeom>
        </p:spPr>
      </p:pic>
      <p:pic>
        <p:nvPicPr>
          <p:cNvPr id="7" name="Picture 6">
            <a:extLst>
              <a:ext uri="{FF2B5EF4-FFF2-40B4-BE49-F238E27FC236}">
                <a16:creationId xmlns:a16="http://schemas.microsoft.com/office/drawing/2014/main" id="{E4F5DE1C-0857-4804-94E1-5D00A362A67F}"/>
              </a:ext>
            </a:extLst>
          </p:cNvPr>
          <p:cNvPicPr>
            <a:picLocks noChangeAspect="1"/>
          </p:cNvPicPr>
          <p:nvPr/>
        </p:nvPicPr>
        <p:blipFill>
          <a:blip r:embed="rId3"/>
          <a:stretch>
            <a:fillRect/>
          </a:stretch>
        </p:blipFill>
        <p:spPr>
          <a:xfrm>
            <a:off x="1334344" y="5487869"/>
            <a:ext cx="7302701" cy="643192"/>
          </a:xfrm>
          <a:prstGeom prst="rect">
            <a:avLst/>
          </a:prstGeom>
        </p:spPr>
      </p:pic>
    </p:spTree>
    <p:extLst>
      <p:ext uri="{BB962C8B-B14F-4D97-AF65-F5344CB8AC3E}">
        <p14:creationId xmlns:p14="http://schemas.microsoft.com/office/powerpoint/2010/main" val="3343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FA3F-5647-4BF3-9219-E495B43C7BA2}"/>
              </a:ext>
            </a:extLst>
          </p:cNvPr>
          <p:cNvSpPr>
            <a:spLocks noGrp="1"/>
          </p:cNvSpPr>
          <p:nvPr>
            <p:ph type="title"/>
          </p:nvPr>
        </p:nvSpPr>
        <p:spPr>
          <a:xfrm>
            <a:off x="1043608" y="404664"/>
            <a:ext cx="7848600" cy="504056"/>
          </a:xfrm>
        </p:spPr>
        <p:txBody>
          <a:bodyPr/>
          <a:lstStyle/>
          <a:p>
            <a:pPr algn="ctr"/>
            <a:r>
              <a:rPr lang="en-US" dirty="0"/>
              <a:t>Condition III: When n = 3</a:t>
            </a:r>
            <a:endParaRPr lang="en-IN" dirty="0"/>
          </a:p>
        </p:txBody>
      </p:sp>
      <p:sp>
        <p:nvSpPr>
          <p:cNvPr id="4" name="Rectangle 3">
            <a:extLst>
              <a:ext uri="{FF2B5EF4-FFF2-40B4-BE49-F238E27FC236}">
                <a16:creationId xmlns:a16="http://schemas.microsoft.com/office/drawing/2014/main" id="{AA26F32B-06B2-487C-B6FF-F2E688B974B7}"/>
              </a:ext>
            </a:extLst>
          </p:cNvPr>
          <p:cNvSpPr/>
          <p:nvPr/>
        </p:nvSpPr>
        <p:spPr>
          <a:xfrm>
            <a:off x="683568" y="908720"/>
            <a:ext cx="8352656" cy="76944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Similar to above conditions, we can obtain the expression of energy for the second excited state which  can be given as</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ADDF1DF0-594D-4DC7-9C56-1CC94E8A3444}"/>
              </a:ext>
            </a:extLst>
          </p:cNvPr>
          <p:cNvPicPr>
            <a:picLocks noChangeAspect="1"/>
          </p:cNvPicPr>
          <p:nvPr/>
        </p:nvPicPr>
        <p:blipFill>
          <a:blip r:embed="rId2"/>
          <a:stretch>
            <a:fillRect/>
          </a:stretch>
        </p:blipFill>
        <p:spPr>
          <a:xfrm>
            <a:off x="1060029" y="1678161"/>
            <a:ext cx="7029673" cy="4766822"/>
          </a:xfrm>
          <a:prstGeom prst="rect">
            <a:avLst/>
          </a:prstGeom>
        </p:spPr>
      </p:pic>
    </p:spTree>
    <p:extLst>
      <p:ext uri="{BB962C8B-B14F-4D97-AF65-F5344CB8AC3E}">
        <p14:creationId xmlns:p14="http://schemas.microsoft.com/office/powerpoint/2010/main" val="176009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2B54E3-F1B7-45BE-8A69-4E62CBB4EED2}"/>
              </a:ext>
            </a:extLst>
          </p:cNvPr>
          <p:cNvPicPr>
            <a:picLocks noChangeAspect="1"/>
          </p:cNvPicPr>
          <p:nvPr/>
        </p:nvPicPr>
        <p:blipFill>
          <a:blip r:embed="rId2"/>
          <a:stretch>
            <a:fillRect/>
          </a:stretch>
        </p:blipFill>
        <p:spPr>
          <a:xfrm>
            <a:off x="971600" y="404664"/>
            <a:ext cx="8064896" cy="558954"/>
          </a:xfrm>
          <a:prstGeom prst="rect">
            <a:avLst/>
          </a:prstGeom>
        </p:spPr>
      </p:pic>
      <p:pic>
        <p:nvPicPr>
          <p:cNvPr id="5" name="Picture 4">
            <a:extLst>
              <a:ext uri="{FF2B5EF4-FFF2-40B4-BE49-F238E27FC236}">
                <a16:creationId xmlns:a16="http://schemas.microsoft.com/office/drawing/2014/main" id="{9B244EFD-1962-4659-868A-B448C6D201BF}"/>
              </a:ext>
            </a:extLst>
          </p:cNvPr>
          <p:cNvPicPr>
            <a:picLocks noChangeAspect="1"/>
          </p:cNvPicPr>
          <p:nvPr/>
        </p:nvPicPr>
        <p:blipFill>
          <a:blip r:embed="rId3"/>
          <a:stretch>
            <a:fillRect/>
          </a:stretch>
        </p:blipFill>
        <p:spPr>
          <a:xfrm>
            <a:off x="1403648" y="1124744"/>
            <a:ext cx="6123202" cy="3760190"/>
          </a:xfrm>
          <a:prstGeom prst="rect">
            <a:avLst/>
          </a:prstGeom>
        </p:spPr>
      </p:pic>
      <p:pic>
        <p:nvPicPr>
          <p:cNvPr id="6" name="Picture 5">
            <a:extLst>
              <a:ext uri="{FF2B5EF4-FFF2-40B4-BE49-F238E27FC236}">
                <a16:creationId xmlns:a16="http://schemas.microsoft.com/office/drawing/2014/main" id="{8D3CCF7B-4E0E-4D5B-9064-773AB214AD5E}"/>
              </a:ext>
            </a:extLst>
          </p:cNvPr>
          <p:cNvPicPr>
            <a:picLocks noChangeAspect="1"/>
          </p:cNvPicPr>
          <p:nvPr/>
        </p:nvPicPr>
        <p:blipFill>
          <a:blip r:embed="rId4"/>
          <a:stretch>
            <a:fillRect/>
          </a:stretch>
        </p:blipFill>
        <p:spPr>
          <a:xfrm>
            <a:off x="2555776" y="5101020"/>
            <a:ext cx="1890554" cy="765224"/>
          </a:xfrm>
          <a:prstGeom prst="rect">
            <a:avLst/>
          </a:prstGeom>
        </p:spPr>
      </p:pic>
    </p:spTree>
    <p:extLst>
      <p:ext uri="{BB962C8B-B14F-4D97-AF65-F5344CB8AC3E}">
        <p14:creationId xmlns:p14="http://schemas.microsoft.com/office/powerpoint/2010/main" val="307228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CE00-B002-468F-BB8E-E9A1BE42909D}"/>
              </a:ext>
            </a:extLst>
          </p:cNvPr>
          <p:cNvSpPr>
            <a:spLocks noGrp="1"/>
          </p:cNvSpPr>
          <p:nvPr>
            <p:ph type="title"/>
          </p:nvPr>
        </p:nvSpPr>
        <p:spPr>
          <a:xfrm>
            <a:off x="1115616" y="404664"/>
            <a:ext cx="7848600" cy="432048"/>
          </a:xfrm>
        </p:spPr>
        <p:txBody>
          <a:bodyPr/>
          <a:lstStyle/>
          <a:p>
            <a:r>
              <a:rPr lang="en-US" sz="2400" dirty="0">
                <a:solidFill>
                  <a:srgbClr val="7030A0"/>
                </a:solidFill>
                <a:latin typeface="Times New Roman" pitchFamily="18" charset="0"/>
                <a:cs typeface="Times New Roman" pitchFamily="18" charset="0"/>
              </a:rPr>
              <a:t>PHYSICAL SIGNIFICANCE OF WAVE FUNCTION (</a:t>
            </a:r>
            <a:r>
              <a:rPr lang="el-GR" sz="2400" dirty="0">
                <a:solidFill>
                  <a:srgbClr val="7030A0"/>
                </a:solidFill>
                <a:latin typeface="Times New Roman" pitchFamily="18" charset="0"/>
                <a:cs typeface="Times New Roman" pitchFamily="18" charset="0"/>
              </a:rPr>
              <a:t>ψ</a:t>
            </a:r>
            <a:r>
              <a:rPr lang="en-US" sz="2400" dirty="0">
                <a:solidFill>
                  <a:srgbClr val="7030A0"/>
                </a:solidFill>
                <a:latin typeface="Times New Roman" pitchFamily="18" charset="0"/>
                <a:cs typeface="Times New Roman" pitchFamily="18" charset="0"/>
              </a:rPr>
              <a:t>)</a:t>
            </a:r>
            <a:endParaRPr lang="en-IN" sz="2400" dirty="0">
              <a:solidFill>
                <a:srgbClr val="7030A0"/>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E72A0BF-F715-42E7-9879-2618B58BF327}"/>
                  </a:ext>
                </a:extLst>
              </p:cNvPr>
              <p:cNvSpPr/>
              <p:nvPr/>
            </p:nvSpPr>
            <p:spPr>
              <a:xfrm>
                <a:off x="514738" y="980728"/>
                <a:ext cx="8429684" cy="563231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just">
                  <a:buFont typeface="Arial" panose="020B0604020202020204" pitchFamily="34" charset="0"/>
                  <a:buChar char="•"/>
                </a:pPr>
                <a:r>
                  <a:rPr lang="en-US" b="0" dirty="0">
                    <a:latin typeface="Times New Roman" pitchFamily="18" charset="0"/>
                    <a:cs typeface="Times New Roman" pitchFamily="18" charset="0"/>
                  </a:rPr>
                  <a:t>In the beginning, it was considered that the wave function </a:t>
                </a:r>
                <a14:m>
                  <m:oMath xmlns:m="http://schemas.openxmlformats.org/officeDocument/2006/math">
                    <m:r>
                      <a:rPr lang="el-GR" b="0" i="1" dirty="0" smtClean="0">
                        <a:latin typeface="Cambria Math" panose="02040503050406030204" pitchFamily="18" charset="0"/>
                        <a:cs typeface="Times New Roman" pitchFamily="18" charset="0"/>
                      </a:rPr>
                      <m:t>ᴪ</m:t>
                    </m:r>
                  </m:oMath>
                </a14:m>
                <a:r>
                  <a:rPr lang="en-US" b="0" dirty="0">
                    <a:latin typeface="Times New Roman" pitchFamily="18" charset="0"/>
                    <a:cs typeface="Times New Roman" pitchFamily="18" charset="0"/>
                  </a:rPr>
                  <a:t> is merely an auxiliary mathematical quantity employed to facilitate computations relative to the experimental results.</a:t>
                </a:r>
              </a:p>
              <a:p>
                <a:pPr marL="342900" indent="-342900" algn="just">
                  <a:buFont typeface="Arial" panose="020B0604020202020204" pitchFamily="34" charset="0"/>
                  <a:buChar char="•"/>
                </a:pPr>
                <a:endParaRPr lang="en-US" b="0" dirty="0">
                  <a:latin typeface="Times New Roman" pitchFamily="18" charset="0"/>
                  <a:cs typeface="Times New Roman" pitchFamily="18" charset="0"/>
                </a:endParaRPr>
              </a:p>
              <a:p>
                <a:pPr marL="342900" indent="-342900" algn="just">
                  <a:buFont typeface="Arial" panose="020B0604020202020204" pitchFamily="34" charset="0"/>
                  <a:buChar char="•"/>
                </a:pPr>
                <a:r>
                  <a:rPr lang="en-US" b="0" dirty="0">
                    <a:latin typeface="Times New Roman" pitchFamily="18" charset="0"/>
                    <a:cs typeface="Times New Roman" pitchFamily="18" charset="0"/>
                  </a:rPr>
                  <a:t>Very soon, it was </a:t>
                </a:r>
                <a:r>
                  <a:rPr lang="en-US" b="0" dirty="0" err="1">
                    <a:latin typeface="Times New Roman" pitchFamily="18" charset="0"/>
                    <a:cs typeface="Times New Roman" pitchFamily="18" charset="0"/>
                  </a:rPr>
                  <a:t>realised</a:t>
                </a:r>
                <a:r>
                  <a:rPr lang="en-US" b="0" dirty="0">
                    <a:latin typeface="Times New Roman" pitchFamily="18" charset="0"/>
                    <a:cs typeface="Times New Roman" pitchFamily="18" charset="0"/>
                  </a:rPr>
                  <a:t> that it is not reasonable, because the introduction of an isolated mathematical function without enquiring into its physical significance is not justified</a:t>
                </a:r>
                <a:r>
                  <a:rPr lang="en-US" b="0" dirty="0"/>
                  <a:t>.</a:t>
                </a:r>
                <a:r>
                  <a:rPr lang="en-US" b="0" dirty="0">
                    <a:latin typeface="Times New Roman" pitchFamily="18" charset="0"/>
                    <a:cs typeface="Times New Roman" pitchFamily="18" charset="0"/>
                  </a:rPr>
                  <a:t> </a:t>
                </a:r>
              </a:p>
              <a:p>
                <a:pPr marL="342900" indent="-342900" algn="just">
                  <a:buFont typeface="Arial" panose="020B0604020202020204" pitchFamily="34" charset="0"/>
                  <a:buChar char="•"/>
                </a:pPr>
                <a:endParaRPr lang="en-US" b="0" dirty="0">
                  <a:latin typeface="Times New Roman" pitchFamily="18" charset="0"/>
                  <a:cs typeface="Times New Roman" pitchFamily="18" charset="0"/>
                </a:endParaRPr>
              </a:p>
              <a:p>
                <a:pPr marL="342900" indent="-342900" algn="just">
                  <a:buFont typeface="Arial" panose="020B0604020202020204" pitchFamily="34" charset="0"/>
                  <a:buChar char="•"/>
                </a:pPr>
                <a:r>
                  <a:rPr lang="en-US" b="0" dirty="0">
                    <a:latin typeface="Times New Roman" pitchFamily="18" charset="0"/>
                    <a:cs typeface="Times New Roman" pitchFamily="18" charset="0"/>
                  </a:rPr>
                  <a:t>The simple effort was made by Schrödinger himself for the physical interpretation of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in terms of  charge density.</a:t>
                </a:r>
              </a:p>
              <a:p>
                <a:pPr marL="342900" indent="-342900" algn="just">
                  <a:buFont typeface="Arial" panose="020B0604020202020204" pitchFamily="34" charset="0"/>
                  <a:buChar char="•"/>
                </a:pPr>
                <a:endParaRPr lang="en-US" b="0" dirty="0">
                  <a:latin typeface="Times New Roman" pitchFamily="18" charset="0"/>
                  <a:cs typeface="Times New Roman" pitchFamily="18" charset="0"/>
                </a:endParaRPr>
              </a:p>
              <a:p>
                <a:pPr marL="342900" indent="-342900" algn="just">
                  <a:buFont typeface="Arial" panose="020B0604020202020204" pitchFamily="34" charset="0"/>
                  <a:buChar char="•"/>
                </a:pPr>
                <a:r>
                  <a:rPr lang="en-US" b="0" dirty="0">
                    <a:latin typeface="Times New Roman" pitchFamily="18" charset="0"/>
                    <a:cs typeface="Times New Roman" pitchFamily="18" charset="0"/>
                  </a:rPr>
                  <a:t>The quantity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a:t>
                </a:r>
                <a:r>
                  <a:rPr lang="en-US" b="0" baseline="30000" dirty="0">
                    <a:latin typeface="Times New Roman" pitchFamily="18" charset="0"/>
                    <a:cs typeface="Times New Roman" pitchFamily="18" charset="0"/>
                  </a:rPr>
                  <a:t>2</a:t>
                </a:r>
                <a:r>
                  <a:rPr lang="en-US" b="0" dirty="0">
                    <a:latin typeface="Times New Roman" pitchFamily="18" charset="0"/>
                    <a:cs typeface="Times New Roman" pitchFamily="18" charset="0"/>
                  </a:rPr>
                  <a:t>  is the measure of charge density. Since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is a complex quantity, therefore, it is usually written as </a:t>
                </a:r>
                <a:r>
                  <a:rPr lang="el-GR" b="0" dirty="0">
                    <a:latin typeface="Times New Roman" pitchFamily="18" charset="0"/>
                    <a:cs typeface="Times New Roman" pitchFamily="18" charset="0"/>
                  </a:rPr>
                  <a:t>ψ </a:t>
                </a:r>
                <a:r>
                  <a:rPr lang="en-US" b="0" dirty="0">
                    <a:latin typeface="Times New Roman" pitchFamily="18" charset="0"/>
                    <a:cs typeface="Times New Roman" pitchFamily="18" charset="0"/>
                  </a:rPr>
                  <a:t>*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instead of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a:t>
                </a:r>
                <a:r>
                  <a:rPr lang="en-US" b="0" baseline="30000" dirty="0">
                    <a:latin typeface="Times New Roman" pitchFamily="18" charset="0"/>
                    <a:cs typeface="Times New Roman" pitchFamily="18" charset="0"/>
                  </a:rPr>
                  <a:t>2</a:t>
                </a:r>
                <a:r>
                  <a:rPr lang="en-US" b="0" dirty="0">
                    <a:latin typeface="Times New Roman" pitchFamily="18" charset="0"/>
                    <a:cs typeface="Times New Roman" pitchFamily="18" charset="0"/>
                  </a:rPr>
                  <a:t> , where </a:t>
                </a:r>
                <a:r>
                  <a:rPr lang="el-GR" b="0" dirty="0">
                    <a:latin typeface="Times New Roman" pitchFamily="18" charset="0"/>
                    <a:cs typeface="Times New Roman" pitchFamily="18" charset="0"/>
                  </a:rPr>
                  <a:t>ψ </a:t>
                </a:r>
                <a:r>
                  <a:rPr lang="en-US" b="0" dirty="0">
                    <a:latin typeface="Times New Roman" pitchFamily="18" charset="0"/>
                    <a:cs typeface="Times New Roman" pitchFamily="18" charset="0"/>
                  </a:rPr>
                  <a:t>* is the complex conjugate of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a:t>
                </a:r>
              </a:p>
              <a:p>
                <a:pPr algn="just"/>
                <a:endParaRPr lang="en-US" dirty="0"/>
              </a:p>
            </p:txBody>
          </p:sp>
        </mc:Choice>
        <mc:Fallback xmlns="">
          <p:sp>
            <p:nvSpPr>
              <p:cNvPr id="4" name="Rectangle 3">
                <a:extLst>
                  <a:ext uri="{FF2B5EF4-FFF2-40B4-BE49-F238E27FC236}">
                    <a16:creationId xmlns:a16="http://schemas.microsoft.com/office/drawing/2014/main" id="{4E72A0BF-F715-42E7-9879-2618B58BF327}"/>
                  </a:ext>
                </a:extLst>
              </p:cNvPr>
              <p:cNvSpPr>
                <a:spLocks noRot="1" noChangeAspect="1" noMove="1" noResize="1" noEditPoints="1" noAdjustHandles="1" noChangeArrowheads="1" noChangeShapeType="1" noTextEdit="1"/>
              </p:cNvSpPr>
              <p:nvPr/>
            </p:nvSpPr>
            <p:spPr>
              <a:xfrm>
                <a:off x="514738" y="980728"/>
                <a:ext cx="8429684" cy="5632311"/>
              </a:xfrm>
              <a:prstGeom prst="rect">
                <a:avLst/>
              </a:prstGeom>
              <a:blipFill>
                <a:blip r:embed="rId2"/>
                <a:stretch>
                  <a:fillRect l="-793" t="-647" r="-1009"/>
                </a:stretch>
              </a:blipFill>
            </p:spPr>
            <p:txBody>
              <a:bodyPr/>
              <a:lstStyle/>
              <a:p>
                <a:r>
                  <a:rPr lang="en-IN">
                    <a:noFill/>
                  </a:rPr>
                  <a:t> </a:t>
                </a:r>
              </a:p>
            </p:txBody>
          </p:sp>
        </mc:Fallback>
      </mc:AlternateContent>
    </p:spTree>
    <p:extLst>
      <p:ext uri="{BB962C8B-B14F-4D97-AF65-F5344CB8AC3E}">
        <p14:creationId xmlns:p14="http://schemas.microsoft.com/office/powerpoint/2010/main" val="47238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B7CDD6-09F9-4C3F-BD85-E0652C1C01A7}"/>
              </a:ext>
            </a:extLst>
          </p:cNvPr>
          <p:cNvSpPr/>
          <p:nvPr/>
        </p:nvSpPr>
        <p:spPr>
          <a:xfrm>
            <a:off x="981547" y="476672"/>
            <a:ext cx="8172400" cy="1107996"/>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Find the probabilities of finding a particle trapped in a box of length L in the region from 0.45L to 0.55L for the ground state and the first excited state.</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pic>
        <p:nvPicPr>
          <p:cNvPr id="5" name="Picture 4">
            <a:extLst>
              <a:ext uri="{FF2B5EF4-FFF2-40B4-BE49-F238E27FC236}">
                <a16:creationId xmlns:a16="http://schemas.microsoft.com/office/drawing/2014/main" id="{D43B5AB7-FDD5-4B8D-A4AA-7DB8EA0E5DCD}"/>
              </a:ext>
            </a:extLst>
          </p:cNvPr>
          <p:cNvPicPr>
            <a:picLocks noChangeAspect="1"/>
          </p:cNvPicPr>
          <p:nvPr/>
        </p:nvPicPr>
        <p:blipFill>
          <a:blip r:embed="rId2"/>
          <a:stretch>
            <a:fillRect/>
          </a:stretch>
        </p:blipFill>
        <p:spPr>
          <a:xfrm>
            <a:off x="1250892" y="1844824"/>
            <a:ext cx="6957141" cy="3888432"/>
          </a:xfrm>
          <a:prstGeom prst="rect">
            <a:avLst/>
          </a:prstGeom>
        </p:spPr>
      </p:pic>
    </p:spTree>
    <p:extLst>
      <p:ext uri="{BB962C8B-B14F-4D97-AF65-F5344CB8AC3E}">
        <p14:creationId xmlns:p14="http://schemas.microsoft.com/office/powerpoint/2010/main" val="3038268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4D5A861-3284-45C8-A765-DE5F45AA5C03}"/>
              </a:ext>
            </a:extLst>
          </p:cNvPr>
          <p:cNvPicPr>
            <a:picLocks noChangeAspect="1"/>
          </p:cNvPicPr>
          <p:nvPr/>
        </p:nvPicPr>
        <p:blipFill>
          <a:blip r:embed="rId2"/>
          <a:stretch>
            <a:fillRect/>
          </a:stretch>
        </p:blipFill>
        <p:spPr>
          <a:xfrm>
            <a:off x="589881" y="1268760"/>
            <a:ext cx="8554119" cy="3960440"/>
          </a:xfrm>
          <a:prstGeom prst="rect">
            <a:avLst/>
          </a:prstGeom>
        </p:spPr>
      </p:pic>
    </p:spTree>
    <p:extLst>
      <p:ext uri="{BB962C8B-B14F-4D97-AF65-F5344CB8AC3E}">
        <p14:creationId xmlns:p14="http://schemas.microsoft.com/office/powerpoint/2010/main" val="3526537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C0AD-4F44-4D83-BBEA-18BF865E92CD}"/>
              </a:ext>
            </a:extLst>
          </p:cNvPr>
          <p:cNvSpPr>
            <a:spLocks noGrp="1"/>
          </p:cNvSpPr>
          <p:nvPr>
            <p:ph type="title"/>
          </p:nvPr>
        </p:nvSpPr>
        <p:spPr>
          <a:xfrm>
            <a:off x="1043608" y="404664"/>
            <a:ext cx="7848600" cy="685800"/>
          </a:xfrm>
        </p:spPr>
        <p:txBody>
          <a:bodyPr/>
          <a:lstStyle/>
          <a:p>
            <a:pPr algn="ctr"/>
            <a:r>
              <a:rPr lang="en-IN" dirty="0">
                <a:latin typeface="Times New Roman" panose="02020603050405020304" pitchFamily="18" charset="0"/>
                <a:cs typeface="Times New Roman" panose="02020603050405020304" pitchFamily="18" charset="0"/>
              </a:rPr>
              <a:t>Assignment Based on this Lecture  </a:t>
            </a:r>
          </a:p>
        </p:txBody>
      </p:sp>
      <p:sp>
        <p:nvSpPr>
          <p:cNvPr id="3" name="Content Placeholder 2">
            <a:extLst>
              <a:ext uri="{FF2B5EF4-FFF2-40B4-BE49-F238E27FC236}">
                <a16:creationId xmlns:a16="http://schemas.microsoft.com/office/drawing/2014/main" id="{0237C956-84FD-4408-AED4-4350375D11FF}"/>
              </a:ext>
            </a:extLst>
          </p:cNvPr>
          <p:cNvSpPr>
            <a:spLocks noGrp="1"/>
          </p:cNvSpPr>
          <p:nvPr>
            <p:ph idx="1"/>
          </p:nvPr>
        </p:nvSpPr>
        <p:spPr>
          <a:xfrm>
            <a:off x="593558" y="1628800"/>
            <a:ext cx="7956884" cy="3600400"/>
          </a:xfrm>
        </p:spPr>
        <p:txBody>
          <a:bodyPr/>
          <a:lstStyle/>
          <a:p>
            <a:r>
              <a:rPr lang="en-IN" sz="2400" dirty="0">
                <a:latin typeface="Times New Roman" panose="02020603050405020304" pitchFamily="18" charset="0"/>
                <a:cs typeface="Times New Roman" panose="02020603050405020304" pitchFamily="18" charset="0"/>
              </a:rPr>
              <a:t>Describe the wave function </a:t>
            </a:r>
            <a:r>
              <a:rPr lang="el-GR" sz="2400" dirty="0">
                <a:latin typeface="Times New Roman" panose="02020603050405020304" pitchFamily="18" charset="0"/>
                <a:cs typeface="Times New Roman" panose="02020603050405020304" pitchFamily="18" charset="0"/>
              </a:rPr>
              <a:t>ᴪ</a:t>
            </a:r>
            <a:r>
              <a:rPr lang="en-IN" sz="2400" dirty="0">
                <a:latin typeface="Times New Roman" panose="02020603050405020304" pitchFamily="18" charset="0"/>
                <a:cs typeface="Times New Roman" panose="02020603050405020304" pitchFamily="18" charset="0"/>
              </a:rPr>
              <a:t>.</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Give the physical interpretation of wave function</a:t>
            </a:r>
            <a:r>
              <a:rPr lang="el-GR" sz="2400" dirty="0">
                <a:latin typeface="Times New Roman" panose="02020603050405020304" pitchFamily="18" charset="0"/>
                <a:cs typeface="Times New Roman" panose="02020603050405020304" pitchFamily="18" charset="0"/>
              </a:rPr>
              <a:t> ᴪ</a:t>
            </a:r>
            <a:r>
              <a:rPr lang="en-IN" sz="2400" dirty="0">
                <a:latin typeface="Times New Roman" panose="02020603050405020304" pitchFamily="18" charset="0"/>
                <a:cs typeface="Times New Roman" panose="02020603050405020304" pitchFamily="18" charset="0"/>
              </a:rPr>
              <a:t> .</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Obtain the expression of Time independent Schrodinger wave equation.</a:t>
            </a:r>
          </a:p>
          <a:p>
            <a:r>
              <a:rPr lang="en-IN" sz="2400" dirty="0">
                <a:latin typeface="Times New Roman" panose="02020603050405020304" pitchFamily="18" charset="0"/>
                <a:cs typeface="Times New Roman" panose="02020603050405020304" pitchFamily="18" charset="0"/>
              </a:rPr>
              <a:t>Obtain the expression of Time dependent Schrodinger wave equation.</a:t>
            </a:r>
          </a:p>
        </p:txBody>
      </p:sp>
    </p:spTree>
    <p:extLst>
      <p:ext uri="{BB962C8B-B14F-4D97-AF65-F5344CB8AC3E}">
        <p14:creationId xmlns:p14="http://schemas.microsoft.com/office/powerpoint/2010/main" val="244806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FC0AD-4F44-4D83-BBEA-18BF865E92CD}"/>
              </a:ext>
            </a:extLst>
          </p:cNvPr>
          <p:cNvSpPr>
            <a:spLocks noGrp="1"/>
          </p:cNvSpPr>
          <p:nvPr>
            <p:ph type="title"/>
          </p:nvPr>
        </p:nvSpPr>
        <p:spPr>
          <a:xfrm>
            <a:off x="1043608" y="404664"/>
            <a:ext cx="7848600" cy="685800"/>
          </a:xfrm>
        </p:spPr>
        <p:txBody>
          <a:bodyPr/>
          <a:lstStyle/>
          <a:p>
            <a:pPr algn="ctr"/>
            <a:r>
              <a:rPr lang="en-IN" dirty="0">
                <a:latin typeface="Times New Roman" panose="02020603050405020304" pitchFamily="18" charset="0"/>
                <a:cs typeface="Times New Roman" panose="02020603050405020304" pitchFamily="18" charset="0"/>
              </a:rPr>
              <a:t>Assignment Based on this Lecture  </a:t>
            </a:r>
          </a:p>
        </p:txBody>
      </p:sp>
      <p:sp>
        <p:nvSpPr>
          <p:cNvPr id="3" name="Content Placeholder 2">
            <a:extLst>
              <a:ext uri="{FF2B5EF4-FFF2-40B4-BE49-F238E27FC236}">
                <a16:creationId xmlns:a16="http://schemas.microsoft.com/office/drawing/2014/main" id="{0237C956-84FD-4408-AED4-4350375D11FF}"/>
              </a:ext>
            </a:extLst>
          </p:cNvPr>
          <p:cNvSpPr>
            <a:spLocks noGrp="1"/>
          </p:cNvSpPr>
          <p:nvPr>
            <p:ph idx="1"/>
          </p:nvPr>
        </p:nvSpPr>
        <p:spPr>
          <a:xfrm>
            <a:off x="593558" y="1090464"/>
            <a:ext cx="7956884" cy="3130624"/>
          </a:xfrm>
        </p:spPr>
        <p:txBody>
          <a:bodyPr/>
          <a:lstStyle/>
          <a:p>
            <a:r>
              <a:rPr lang="en-IN" sz="2400" dirty="0">
                <a:latin typeface="Times New Roman" panose="02020603050405020304" pitchFamily="18" charset="0"/>
                <a:cs typeface="Times New Roman" panose="02020603050405020304" pitchFamily="18" charset="0"/>
              </a:rPr>
              <a:t>Describe the problem of the particle in a box.</a:t>
            </a:r>
          </a:p>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Obtain the expression of wave function</a:t>
            </a:r>
            <a:r>
              <a:rPr lang="el-GR" sz="2400" dirty="0">
                <a:latin typeface="Times New Roman" panose="02020603050405020304" pitchFamily="18" charset="0"/>
                <a:cs typeface="Times New Roman" panose="02020603050405020304" pitchFamily="18" charset="0"/>
              </a:rPr>
              <a:t> ᴪ</a:t>
            </a:r>
            <a:r>
              <a:rPr lang="en-IN" sz="2400" dirty="0">
                <a:latin typeface="Times New Roman" panose="02020603050405020304" pitchFamily="18" charset="0"/>
                <a:cs typeface="Times New Roman" panose="02020603050405020304" pitchFamily="18" charset="0"/>
              </a:rPr>
              <a:t>  and energy for a particle in a box.</a:t>
            </a:r>
          </a:p>
          <a:p>
            <a:pPr marL="0" indent="0">
              <a:buNone/>
            </a:pP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Explain the Physical interpretation of probability distribution of a particle.</a:t>
            </a:r>
          </a:p>
        </p:txBody>
      </p:sp>
      <p:pic>
        <p:nvPicPr>
          <p:cNvPr id="4" name="Picture 3">
            <a:extLst>
              <a:ext uri="{FF2B5EF4-FFF2-40B4-BE49-F238E27FC236}">
                <a16:creationId xmlns:a16="http://schemas.microsoft.com/office/drawing/2014/main" id="{72A2B506-0442-4DA5-AE36-14F43DF390D6}"/>
              </a:ext>
            </a:extLst>
          </p:cNvPr>
          <p:cNvPicPr>
            <a:picLocks noChangeAspect="1"/>
          </p:cNvPicPr>
          <p:nvPr/>
        </p:nvPicPr>
        <p:blipFill>
          <a:blip r:embed="rId2"/>
          <a:stretch>
            <a:fillRect/>
          </a:stretch>
        </p:blipFill>
        <p:spPr>
          <a:xfrm>
            <a:off x="643196" y="4509120"/>
            <a:ext cx="8249012" cy="1582366"/>
          </a:xfrm>
          <a:prstGeom prst="rect">
            <a:avLst/>
          </a:prstGeom>
        </p:spPr>
      </p:pic>
    </p:spTree>
    <p:extLst>
      <p:ext uri="{BB962C8B-B14F-4D97-AF65-F5344CB8AC3E}">
        <p14:creationId xmlns:p14="http://schemas.microsoft.com/office/powerpoint/2010/main" val="77998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C0F01-8D97-4233-9E0B-964B712B1A2C}"/>
              </a:ext>
            </a:extLst>
          </p:cNvPr>
          <p:cNvSpPr>
            <a:spLocks noGrp="1"/>
          </p:cNvSpPr>
          <p:nvPr>
            <p:ph type="title"/>
          </p:nvPr>
        </p:nvSpPr>
        <p:spPr>
          <a:xfrm>
            <a:off x="1043608" y="404664"/>
            <a:ext cx="7848600" cy="504056"/>
          </a:xfrm>
        </p:spPr>
        <p:txBody>
          <a:bodyPr/>
          <a:lstStyle/>
          <a:p>
            <a:pPr algn="ctr"/>
            <a:r>
              <a:rPr lang="en-US" sz="2200" dirty="0">
                <a:latin typeface="Times New Roman" panose="02020603050405020304" pitchFamily="18" charset="0"/>
                <a:cs typeface="Times New Roman" panose="02020603050405020304" pitchFamily="18" charset="0"/>
              </a:rPr>
              <a:t>Existence of Protons, Neutrons, and </a:t>
            </a:r>
            <a:r>
              <a:rPr lang="el-GR" sz="2200" dirty="0">
                <a:latin typeface="Times New Roman" panose="02020603050405020304" pitchFamily="18" charset="0"/>
                <a:cs typeface="Times New Roman" panose="02020603050405020304" pitchFamily="18" charset="0"/>
              </a:rPr>
              <a:t>α</a:t>
            </a:r>
            <a:r>
              <a:rPr lang="en-US" sz="2200" dirty="0">
                <a:latin typeface="Times New Roman" panose="02020603050405020304" pitchFamily="18" charset="0"/>
                <a:cs typeface="Times New Roman" panose="02020603050405020304" pitchFamily="18" charset="0"/>
              </a:rPr>
              <a:t>-particles in the Nucleus </a:t>
            </a:r>
            <a:endParaRPr lang="en-IN"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08D448-5B32-45DB-A105-681E3304A5AF}"/>
                  </a:ext>
                </a:extLst>
              </p:cNvPr>
              <p:cNvSpPr/>
              <p:nvPr/>
            </p:nvSpPr>
            <p:spPr>
              <a:xfrm>
                <a:off x="540668" y="1196752"/>
                <a:ext cx="8351540" cy="2462213"/>
              </a:xfrm>
              <a:prstGeom prst="rect">
                <a:avLst/>
              </a:prstGeom>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To prove the existence of protons, neutrons, and a-particles in the nucleus, let us start with the maximum uncertainty in the measurements of positions of these particles in the nucleus.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This uncertainty will be equal to the order of the diameter of nucleus, i.e., ∆x  =  </a:t>
                </a:r>
                <a14:m>
                  <m:oMath xmlns:m="http://schemas.openxmlformats.org/officeDocument/2006/math">
                    <m:sSup>
                      <m:sSupPr>
                        <m:ctrlPr>
                          <a:rPr kumimoji="0" lang="en-US"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IN"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e>
                      <m:sup>
                        <m:r>
                          <a:rPr kumimoji="0" lang="en-IN" sz="2200" b="0" i="1" u="none" strike="noStrike" kern="1200" cap="none" spc="0" normalizeH="0" baseline="0" noProof="0" smtClean="0">
                            <a:ln>
                              <a:noFill/>
                            </a:ln>
                            <a:solidFill>
                              <a:prstClr val="black"/>
                            </a:solidFill>
                            <a:effectLst/>
                            <a:uLnTx/>
                            <a:uFillTx/>
                            <a:latin typeface="Cambria Math" panose="02040503050406030204" pitchFamily="18" charset="0"/>
                            <a:cs typeface="+mn-cs"/>
                          </a:rPr>
                          <m:t>−14</m:t>
                        </m:r>
                      </m:sup>
                    </m:sSup>
                  </m:oMath>
                </a14:m>
                <a:r>
                  <a:rPr kumimoji="0" lang="en-US"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rPr>
                  <a:t>  m. Using the uncertainty principle, the uncertainty in the momentum of above said particles can be given as</a:t>
                </a:r>
                <a:endParaRPr kumimoji="0" lang="en-IN" sz="22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B508D448-5B32-45DB-A105-681E3304A5AF}"/>
                  </a:ext>
                </a:extLst>
              </p:cNvPr>
              <p:cNvSpPr>
                <a:spLocks noRot="1" noChangeAspect="1" noMove="1" noResize="1" noEditPoints="1" noAdjustHandles="1" noChangeArrowheads="1" noChangeShapeType="1" noTextEdit="1"/>
              </p:cNvSpPr>
              <p:nvPr/>
            </p:nvSpPr>
            <p:spPr>
              <a:xfrm>
                <a:off x="540668" y="1196752"/>
                <a:ext cx="8351540" cy="2462213"/>
              </a:xfrm>
              <a:prstGeom prst="rect">
                <a:avLst/>
              </a:prstGeom>
              <a:blipFill>
                <a:blip r:embed="rId2"/>
                <a:stretch>
                  <a:fillRect l="-876" t="-1485" r="-949" b="-420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028F7EB8-1739-4416-AD85-2C1C034A1496}"/>
              </a:ext>
            </a:extLst>
          </p:cNvPr>
          <p:cNvPicPr>
            <a:picLocks noChangeAspect="1"/>
          </p:cNvPicPr>
          <p:nvPr/>
        </p:nvPicPr>
        <p:blipFill>
          <a:blip r:embed="rId3"/>
          <a:stretch>
            <a:fillRect/>
          </a:stretch>
        </p:blipFill>
        <p:spPr>
          <a:xfrm>
            <a:off x="2496150" y="4005064"/>
            <a:ext cx="4326094" cy="1786259"/>
          </a:xfrm>
          <a:prstGeom prst="rect">
            <a:avLst/>
          </a:prstGeom>
        </p:spPr>
      </p:pic>
    </p:spTree>
    <p:extLst>
      <p:ext uri="{BB962C8B-B14F-4D97-AF65-F5344CB8AC3E}">
        <p14:creationId xmlns:p14="http://schemas.microsoft.com/office/powerpoint/2010/main" val="87661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C7E667-262D-42E5-B0F6-6B7F2BCC675D}"/>
              </a:ext>
            </a:extLst>
          </p:cNvPr>
          <p:cNvPicPr>
            <a:picLocks noChangeAspect="1"/>
          </p:cNvPicPr>
          <p:nvPr/>
        </p:nvPicPr>
        <p:blipFill>
          <a:blip r:embed="rId2"/>
          <a:stretch>
            <a:fillRect/>
          </a:stretch>
        </p:blipFill>
        <p:spPr>
          <a:xfrm>
            <a:off x="539552" y="1321374"/>
            <a:ext cx="8499681" cy="2107625"/>
          </a:xfrm>
          <a:prstGeom prst="rect">
            <a:avLst/>
          </a:prstGeom>
        </p:spPr>
      </p:pic>
      <p:sp>
        <p:nvSpPr>
          <p:cNvPr id="5" name="Rectangle 4">
            <a:extLst>
              <a:ext uri="{FF2B5EF4-FFF2-40B4-BE49-F238E27FC236}">
                <a16:creationId xmlns:a16="http://schemas.microsoft.com/office/drawing/2014/main" id="{E49799D5-D2FD-4478-9F28-FE86D51930CA}"/>
              </a:ext>
            </a:extLst>
          </p:cNvPr>
          <p:cNvSpPr/>
          <p:nvPr/>
        </p:nvSpPr>
        <p:spPr>
          <a:xfrm>
            <a:off x="623062" y="3966965"/>
            <a:ext cx="8064896" cy="156966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This value of this kinetic energy is smaller than the energies of the particles emitted by the nucleus. Hence, the particles such as protons and neutrons, or the particles heavier than these, can exist inside the nucleus.</a:t>
            </a:r>
            <a:endPar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250878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39B0-9150-4897-B536-C82CF196892B}"/>
              </a:ext>
            </a:extLst>
          </p:cNvPr>
          <p:cNvSpPr>
            <a:spLocks noGrp="1"/>
          </p:cNvSpPr>
          <p:nvPr>
            <p:ph type="title"/>
          </p:nvPr>
        </p:nvSpPr>
        <p:spPr>
          <a:xfrm>
            <a:off x="1187624" y="476672"/>
            <a:ext cx="7848600" cy="685800"/>
          </a:xfrm>
        </p:spPr>
        <p:txBody>
          <a:bodyPr/>
          <a:lstStyle/>
          <a:p>
            <a:r>
              <a:rPr lang="en-US" dirty="0"/>
              <a:t>Radiation of Light from an Excited Atom</a:t>
            </a:r>
            <a:endParaRPr lang="en-IN"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AF10223-63C9-4CD6-B735-D716948E14CA}"/>
                  </a:ext>
                </a:extLst>
              </p:cNvPr>
              <p:cNvSpPr/>
              <p:nvPr/>
            </p:nvSpPr>
            <p:spPr>
              <a:xfrm>
                <a:off x="611560" y="1268760"/>
                <a:ext cx="8208912" cy="123194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Since an atom takes an average time period of </a:t>
                </a:r>
                <a14:m>
                  <m:oMath xmlns:m="http://schemas.openxmlformats.org/officeDocument/2006/math">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e>
                      <m:sup>
                        <m:r>
                          <a:rPr kumimoji="0" lang="en-IN" sz="2400" b="0" i="1" u="none" strike="noStrike" kern="1200" cap="none" spc="0" normalizeH="0" baseline="0" noProof="0" smtClean="0">
                            <a:ln>
                              <a:noFill/>
                            </a:ln>
                            <a:solidFill>
                              <a:prstClr val="black"/>
                            </a:solidFill>
                            <a:effectLst/>
                            <a:uLnTx/>
                            <a:uFillTx/>
                            <a:latin typeface="Cambria Math" panose="02040503050406030204" pitchFamily="18" charset="0"/>
                            <a:cs typeface="+mn-cs"/>
                          </a:rPr>
                          <m:t>−8</m:t>
                        </m:r>
                      </m:sup>
                    </m:sSup>
                  </m:oMath>
                </a14:m>
                <a:r>
                  <a:rPr kumimoji="0" lang="en-US"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s to come back to its ground state from the excited state, the uncertainty in the photon energy can be given as</a:t>
                </a:r>
                <a:endParaRPr kumimoji="0" lang="en-IN" sz="2400" b="0"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mc:Choice>
        <mc:Fallback xmlns="">
          <p:sp>
            <p:nvSpPr>
              <p:cNvPr id="4" name="Rectangle 3">
                <a:extLst>
                  <a:ext uri="{FF2B5EF4-FFF2-40B4-BE49-F238E27FC236}">
                    <a16:creationId xmlns:a16="http://schemas.microsoft.com/office/drawing/2014/main" id="{5AF10223-63C9-4CD6-B735-D716948E14CA}"/>
                  </a:ext>
                </a:extLst>
              </p:cNvPr>
              <p:cNvSpPr>
                <a:spLocks noRot="1" noChangeAspect="1" noMove="1" noResize="1" noEditPoints="1" noAdjustHandles="1" noChangeArrowheads="1" noChangeShapeType="1" noTextEdit="1"/>
              </p:cNvSpPr>
              <p:nvPr/>
            </p:nvSpPr>
            <p:spPr>
              <a:xfrm>
                <a:off x="611560" y="1268760"/>
                <a:ext cx="8208912" cy="1231940"/>
              </a:xfrm>
              <a:prstGeom prst="rect">
                <a:avLst/>
              </a:prstGeom>
              <a:blipFill>
                <a:blip r:embed="rId2"/>
                <a:stretch>
                  <a:fillRect l="-1114" t="-3960" b="-7921"/>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79FE8C04-B6F1-48C2-AD5F-F5C0FF8043E2}"/>
              </a:ext>
            </a:extLst>
          </p:cNvPr>
          <p:cNvPicPr>
            <a:picLocks noChangeAspect="1"/>
          </p:cNvPicPr>
          <p:nvPr/>
        </p:nvPicPr>
        <p:blipFill>
          <a:blip r:embed="rId3"/>
          <a:stretch>
            <a:fillRect/>
          </a:stretch>
        </p:blipFill>
        <p:spPr>
          <a:xfrm>
            <a:off x="2411760" y="2511366"/>
            <a:ext cx="3459389" cy="1231940"/>
          </a:xfrm>
          <a:prstGeom prst="rect">
            <a:avLst/>
          </a:prstGeom>
        </p:spPr>
      </p:pic>
      <p:pic>
        <p:nvPicPr>
          <p:cNvPr id="6" name="Picture 5">
            <a:extLst>
              <a:ext uri="{FF2B5EF4-FFF2-40B4-BE49-F238E27FC236}">
                <a16:creationId xmlns:a16="http://schemas.microsoft.com/office/drawing/2014/main" id="{32FC9C89-1FF6-4CAD-B00C-F33AB38F5F0A}"/>
              </a:ext>
            </a:extLst>
          </p:cNvPr>
          <p:cNvPicPr>
            <a:picLocks noChangeAspect="1"/>
          </p:cNvPicPr>
          <p:nvPr/>
        </p:nvPicPr>
        <p:blipFill>
          <a:blip r:embed="rId4"/>
          <a:stretch>
            <a:fillRect/>
          </a:stretch>
        </p:blipFill>
        <p:spPr>
          <a:xfrm>
            <a:off x="1545487" y="3675520"/>
            <a:ext cx="6341058" cy="1395034"/>
          </a:xfrm>
          <a:prstGeom prst="rect">
            <a:avLst/>
          </a:prstGeom>
        </p:spPr>
      </p:pic>
      <p:sp>
        <p:nvSpPr>
          <p:cNvPr id="7" name="Rectangle 6">
            <a:extLst>
              <a:ext uri="{FF2B5EF4-FFF2-40B4-BE49-F238E27FC236}">
                <a16:creationId xmlns:a16="http://schemas.microsoft.com/office/drawing/2014/main" id="{EFC8D29F-6CF3-4783-BCBB-B6137849BD98}"/>
              </a:ext>
            </a:extLst>
          </p:cNvPr>
          <p:cNvSpPr/>
          <p:nvPr/>
        </p:nvSpPr>
        <p:spPr>
          <a:xfrm>
            <a:off x="611560" y="5180999"/>
            <a:ext cx="8159514" cy="120032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The above value of ∆</a:t>
            </a:r>
            <a:r>
              <a:rPr kumimoji="0" lang="el-GR"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ν</a:t>
            </a:r>
            <a:r>
              <a:rPr kumimoji="0" lang="en-US"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rPr>
              <a:t> gives the maximum limit of accuracy with which one can determine the frequency of the radiation emitted by an atom.</a:t>
            </a:r>
            <a:endParaRPr kumimoji="0" lang="en-IN" sz="2400" b="1" i="0" u="none" strike="noStrike" kern="1200" cap="none" spc="0" normalizeH="0" baseline="0" noProof="0" dirty="0">
              <a:ln>
                <a:noFill/>
              </a:ln>
              <a:solidFill>
                <a:prstClr val="black"/>
              </a:solidFill>
              <a:effectLst/>
              <a:uLnTx/>
              <a:uFillTx/>
              <a:latin typeface="Times New Roman" pitchFamily="18" charset="0"/>
              <a:ea typeface="MS PGothic" pitchFamily="34" charset="-128"/>
              <a:cs typeface="+mn-cs"/>
            </a:endParaRPr>
          </a:p>
        </p:txBody>
      </p:sp>
    </p:spTree>
    <p:extLst>
      <p:ext uri="{BB962C8B-B14F-4D97-AF65-F5344CB8AC3E}">
        <p14:creationId xmlns:p14="http://schemas.microsoft.com/office/powerpoint/2010/main" val="52088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281F33-71F3-4746-933E-C4DCD0EE1838}"/>
              </a:ext>
            </a:extLst>
          </p:cNvPr>
          <p:cNvPicPr>
            <a:picLocks noChangeAspect="1"/>
          </p:cNvPicPr>
          <p:nvPr/>
        </p:nvPicPr>
        <p:blipFill>
          <a:blip r:embed="rId2"/>
          <a:stretch>
            <a:fillRect/>
          </a:stretch>
        </p:blipFill>
        <p:spPr>
          <a:xfrm>
            <a:off x="1028789" y="620688"/>
            <a:ext cx="8115211" cy="504056"/>
          </a:xfrm>
          <a:prstGeom prst="rect">
            <a:avLst/>
          </a:prstGeom>
        </p:spPr>
      </p:pic>
      <p:pic>
        <p:nvPicPr>
          <p:cNvPr id="5" name="Picture 4">
            <a:extLst>
              <a:ext uri="{FF2B5EF4-FFF2-40B4-BE49-F238E27FC236}">
                <a16:creationId xmlns:a16="http://schemas.microsoft.com/office/drawing/2014/main" id="{8D70469E-5C52-4992-9A04-596E6141F7B8}"/>
              </a:ext>
            </a:extLst>
          </p:cNvPr>
          <p:cNvPicPr>
            <a:picLocks noChangeAspect="1"/>
          </p:cNvPicPr>
          <p:nvPr/>
        </p:nvPicPr>
        <p:blipFill>
          <a:blip r:embed="rId3"/>
          <a:stretch>
            <a:fillRect/>
          </a:stretch>
        </p:blipFill>
        <p:spPr>
          <a:xfrm>
            <a:off x="2699792" y="1124744"/>
            <a:ext cx="4033369" cy="2549942"/>
          </a:xfrm>
          <a:prstGeom prst="rect">
            <a:avLst/>
          </a:prstGeom>
        </p:spPr>
      </p:pic>
      <p:pic>
        <p:nvPicPr>
          <p:cNvPr id="6" name="Picture 5">
            <a:extLst>
              <a:ext uri="{FF2B5EF4-FFF2-40B4-BE49-F238E27FC236}">
                <a16:creationId xmlns:a16="http://schemas.microsoft.com/office/drawing/2014/main" id="{2C458BE0-39C1-4D49-BBA8-B703296470EE}"/>
              </a:ext>
            </a:extLst>
          </p:cNvPr>
          <p:cNvPicPr>
            <a:picLocks noChangeAspect="1"/>
          </p:cNvPicPr>
          <p:nvPr/>
        </p:nvPicPr>
        <p:blipFill>
          <a:blip r:embed="rId4"/>
          <a:stretch>
            <a:fillRect/>
          </a:stretch>
        </p:blipFill>
        <p:spPr>
          <a:xfrm>
            <a:off x="2522720" y="4005064"/>
            <a:ext cx="4210441" cy="1870000"/>
          </a:xfrm>
          <a:prstGeom prst="rect">
            <a:avLst/>
          </a:prstGeom>
        </p:spPr>
      </p:pic>
    </p:spTree>
    <p:extLst>
      <p:ext uri="{BB962C8B-B14F-4D97-AF65-F5344CB8AC3E}">
        <p14:creationId xmlns:p14="http://schemas.microsoft.com/office/powerpoint/2010/main" val="13035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4089C3-F5F2-4014-94CF-396274C27C4A}"/>
              </a:ext>
            </a:extLst>
          </p:cNvPr>
          <p:cNvPicPr>
            <a:picLocks noChangeAspect="1"/>
          </p:cNvPicPr>
          <p:nvPr/>
        </p:nvPicPr>
        <p:blipFill>
          <a:blip r:embed="rId2"/>
          <a:stretch>
            <a:fillRect/>
          </a:stretch>
        </p:blipFill>
        <p:spPr>
          <a:xfrm>
            <a:off x="1043608" y="404664"/>
            <a:ext cx="7992888" cy="648072"/>
          </a:xfrm>
          <a:prstGeom prst="rect">
            <a:avLst/>
          </a:prstGeom>
        </p:spPr>
      </p:pic>
      <p:pic>
        <p:nvPicPr>
          <p:cNvPr id="5" name="Picture 4">
            <a:extLst>
              <a:ext uri="{FF2B5EF4-FFF2-40B4-BE49-F238E27FC236}">
                <a16:creationId xmlns:a16="http://schemas.microsoft.com/office/drawing/2014/main" id="{67805D2F-3963-4C61-BEBC-7EC5BE60C3C7}"/>
              </a:ext>
            </a:extLst>
          </p:cNvPr>
          <p:cNvPicPr>
            <a:picLocks noChangeAspect="1"/>
          </p:cNvPicPr>
          <p:nvPr/>
        </p:nvPicPr>
        <p:blipFill>
          <a:blip r:embed="rId3"/>
          <a:stretch>
            <a:fillRect/>
          </a:stretch>
        </p:blipFill>
        <p:spPr>
          <a:xfrm>
            <a:off x="978117" y="1124744"/>
            <a:ext cx="7187765" cy="2360734"/>
          </a:xfrm>
          <a:prstGeom prst="rect">
            <a:avLst/>
          </a:prstGeom>
        </p:spPr>
      </p:pic>
      <p:pic>
        <p:nvPicPr>
          <p:cNvPr id="6" name="Picture 5">
            <a:extLst>
              <a:ext uri="{FF2B5EF4-FFF2-40B4-BE49-F238E27FC236}">
                <a16:creationId xmlns:a16="http://schemas.microsoft.com/office/drawing/2014/main" id="{F05CE287-16FE-4A4A-9892-469662E0A2E4}"/>
              </a:ext>
            </a:extLst>
          </p:cNvPr>
          <p:cNvPicPr>
            <a:picLocks noChangeAspect="1"/>
          </p:cNvPicPr>
          <p:nvPr/>
        </p:nvPicPr>
        <p:blipFill>
          <a:blip r:embed="rId4"/>
          <a:stretch>
            <a:fillRect/>
          </a:stretch>
        </p:blipFill>
        <p:spPr>
          <a:xfrm>
            <a:off x="2627784" y="3645024"/>
            <a:ext cx="4193210" cy="2615240"/>
          </a:xfrm>
          <a:prstGeom prst="rect">
            <a:avLst/>
          </a:prstGeom>
        </p:spPr>
      </p:pic>
    </p:spTree>
    <p:extLst>
      <p:ext uri="{BB962C8B-B14F-4D97-AF65-F5344CB8AC3E}">
        <p14:creationId xmlns:p14="http://schemas.microsoft.com/office/powerpoint/2010/main" val="284841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2A0AB8-9AFA-4F5E-99F5-38120A7FD8EC}"/>
              </a:ext>
            </a:extLst>
          </p:cNvPr>
          <p:cNvPicPr>
            <a:picLocks noChangeAspect="1"/>
          </p:cNvPicPr>
          <p:nvPr/>
        </p:nvPicPr>
        <p:blipFill>
          <a:blip r:embed="rId2"/>
          <a:stretch>
            <a:fillRect/>
          </a:stretch>
        </p:blipFill>
        <p:spPr>
          <a:xfrm>
            <a:off x="971601" y="548680"/>
            <a:ext cx="8064896" cy="432048"/>
          </a:xfrm>
          <a:prstGeom prst="rect">
            <a:avLst/>
          </a:prstGeom>
        </p:spPr>
      </p:pic>
      <p:pic>
        <p:nvPicPr>
          <p:cNvPr id="5" name="Picture 4">
            <a:extLst>
              <a:ext uri="{FF2B5EF4-FFF2-40B4-BE49-F238E27FC236}">
                <a16:creationId xmlns:a16="http://schemas.microsoft.com/office/drawing/2014/main" id="{937D761B-4599-492E-8DC2-F25F6CD3D0C3}"/>
              </a:ext>
            </a:extLst>
          </p:cNvPr>
          <p:cNvPicPr>
            <a:picLocks noChangeAspect="1"/>
          </p:cNvPicPr>
          <p:nvPr/>
        </p:nvPicPr>
        <p:blipFill>
          <a:blip r:embed="rId3"/>
          <a:stretch>
            <a:fillRect/>
          </a:stretch>
        </p:blipFill>
        <p:spPr>
          <a:xfrm>
            <a:off x="1475656" y="1268760"/>
            <a:ext cx="6839990" cy="2601534"/>
          </a:xfrm>
          <a:prstGeom prst="rect">
            <a:avLst/>
          </a:prstGeom>
        </p:spPr>
      </p:pic>
      <p:pic>
        <p:nvPicPr>
          <p:cNvPr id="6" name="Picture 5">
            <a:extLst>
              <a:ext uri="{FF2B5EF4-FFF2-40B4-BE49-F238E27FC236}">
                <a16:creationId xmlns:a16="http://schemas.microsoft.com/office/drawing/2014/main" id="{D58DDCBE-F077-41B1-A180-7C17CCD84F42}"/>
              </a:ext>
            </a:extLst>
          </p:cNvPr>
          <p:cNvPicPr>
            <a:picLocks noChangeAspect="1"/>
          </p:cNvPicPr>
          <p:nvPr/>
        </p:nvPicPr>
        <p:blipFill>
          <a:blip r:embed="rId4"/>
          <a:stretch>
            <a:fillRect/>
          </a:stretch>
        </p:blipFill>
        <p:spPr>
          <a:xfrm>
            <a:off x="1658796" y="3870295"/>
            <a:ext cx="6380971" cy="2439026"/>
          </a:xfrm>
          <a:prstGeom prst="rect">
            <a:avLst/>
          </a:prstGeom>
        </p:spPr>
      </p:pic>
    </p:spTree>
    <p:extLst>
      <p:ext uri="{BB962C8B-B14F-4D97-AF65-F5344CB8AC3E}">
        <p14:creationId xmlns:p14="http://schemas.microsoft.com/office/powerpoint/2010/main" val="328694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3C97-EF27-4519-A134-6CFBC3BB8F79}"/>
              </a:ext>
            </a:extLst>
          </p:cNvPr>
          <p:cNvSpPr>
            <a:spLocks noGrp="1"/>
          </p:cNvSpPr>
          <p:nvPr>
            <p:ph type="title"/>
          </p:nvPr>
        </p:nvSpPr>
        <p:spPr>
          <a:xfrm>
            <a:off x="1187624" y="404664"/>
            <a:ext cx="6984776" cy="936104"/>
          </a:xfrm>
        </p:spPr>
        <p:txBody>
          <a:bodyPr/>
          <a:lstStyle/>
          <a:p>
            <a:pPr algn="ctr"/>
            <a:r>
              <a:rPr lang="en-US" dirty="0">
                <a:solidFill>
                  <a:srgbClr val="7030A0"/>
                </a:solidFill>
                <a:latin typeface="Times New Roman" pitchFamily="18" charset="0"/>
                <a:cs typeface="Times New Roman" pitchFamily="18" charset="0"/>
              </a:rPr>
              <a:t>PHYSICAL SIGNIFICANCE OF WAVE FUNCTION (</a:t>
            </a:r>
            <a:r>
              <a:rPr lang="el-GR" dirty="0">
                <a:solidFill>
                  <a:srgbClr val="7030A0"/>
                </a:solidFill>
                <a:latin typeface="Times New Roman" pitchFamily="18" charset="0"/>
                <a:cs typeface="Times New Roman" pitchFamily="18" charset="0"/>
              </a:rPr>
              <a:t>ψ</a:t>
            </a:r>
            <a:r>
              <a:rPr lang="en-US" dirty="0">
                <a:solidFill>
                  <a:srgbClr val="7030A0"/>
                </a:solidFill>
                <a:latin typeface="Times New Roman" pitchFamily="18" charset="0"/>
                <a:cs typeface="Times New Roman" pitchFamily="18" charset="0"/>
              </a:rPr>
              <a:t>)</a:t>
            </a:r>
            <a:endParaRPr lang="en-IN" dirty="0"/>
          </a:p>
        </p:txBody>
      </p:sp>
      <p:sp>
        <p:nvSpPr>
          <p:cNvPr id="4" name="Rectangle 3">
            <a:extLst>
              <a:ext uri="{FF2B5EF4-FFF2-40B4-BE49-F238E27FC236}">
                <a16:creationId xmlns:a16="http://schemas.microsoft.com/office/drawing/2014/main" id="{C17589BF-6995-4725-A96E-295384693F33}"/>
              </a:ext>
            </a:extLst>
          </p:cNvPr>
          <p:cNvSpPr/>
          <p:nvPr/>
        </p:nvSpPr>
        <p:spPr>
          <a:xfrm>
            <a:off x="683568" y="1772816"/>
            <a:ext cx="8188162" cy="3785652"/>
          </a:xfrm>
          <a:prstGeom prst="rect">
            <a:avLst/>
          </a:prstGeom>
        </p:spPr>
        <p:txBody>
          <a:bodyPr wrap="square">
            <a:spAutoFit/>
          </a:bodyPr>
          <a:lstStyle/>
          <a:p>
            <a:pPr marL="342900" indent="-342900" algn="just">
              <a:buFont typeface="Arial" panose="020B0604020202020204" pitchFamily="34" charset="0"/>
              <a:buChar char="•"/>
            </a:pPr>
            <a:r>
              <a:rPr lang="en-US" b="0" dirty="0">
                <a:cs typeface="Times New Roman" pitchFamily="18" charset="0"/>
              </a:rPr>
              <a:t>It has been observed that in some cases, </a:t>
            </a:r>
            <a:r>
              <a:rPr lang="el-GR" b="0" dirty="0">
                <a:cs typeface="Times New Roman" pitchFamily="18" charset="0"/>
              </a:rPr>
              <a:t>ψ</a:t>
            </a:r>
            <a:r>
              <a:rPr lang="en-US" b="0" dirty="0">
                <a:cs typeface="Times New Roman" pitchFamily="18" charset="0"/>
              </a:rPr>
              <a:t> is appreciably different from zero in some finite region known as wave packet.</a:t>
            </a:r>
          </a:p>
          <a:p>
            <a:pPr algn="just"/>
            <a:r>
              <a:rPr lang="en-US" b="0" dirty="0">
                <a:cs typeface="Times New Roman" pitchFamily="18" charset="0"/>
              </a:rPr>
              <a:t> </a:t>
            </a:r>
          </a:p>
          <a:p>
            <a:pPr marL="342900" indent="-342900" algn="just">
              <a:buFont typeface="Arial" panose="020B0604020202020204" pitchFamily="34" charset="0"/>
              <a:buChar char="•"/>
            </a:pPr>
            <a:r>
              <a:rPr lang="en-US" b="0" dirty="0">
                <a:cs typeface="Times New Roman" pitchFamily="18" charset="0"/>
              </a:rPr>
              <a:t>Now, the natural question arises “Where is the particle in relation  to the wave packet?” . </a:t>
            </a:r>
          </a:p>
          <a:p>
            <a:pPr marL="342900" indent="-342900" algn="just">
              <a:buFont typeface="Arial" panose="020B0604020202020204" pitchFamily="34" charset="0"/>
              <a:buChar char="•"/>
            </a:pPr>
            <a:endParaRPr lang="en-US" b="0" dirty="0">
              <a:cs typeface="Times New Roman" pitchFamily="18" charset="0"/>
            </a:endParaRPr>
          </a:p>
          <a:p>
            <a:pPr marL="342900" indent="-342900" algn="just">
              <a:buFont typeface="Arial" panose="020B0604020202020204" pitchFamily="34" charset="0"/>
              <a:buChar char="•"/>
            </a:pPr>
            <a:r>
              <a:rPr lang="en-US" b="0" dirty="0">
                <a:cs typeface="Times New Roman" pitchFamily="18" charset="0"/>
              </a:rPr>
              <a:t>In view of the answer of this question it has  been suggested that </a:t>
            </a:r>
            <a:r>
              <a:rPr lang="el-GR" b="0" dirty="0">
                <a:cs typeface="Times New Roman" pitchFamily="18" charset="0"/>
              </a:rPr>
              <a:t>ψ ψ </a:t>
            </a:r>
            <a:r>
              <a:rPr lang="en-US" b="0" dirty="0">
                <a:cs typeface="Times New Roman" pitchFamily="18" charset="0"/>
              </a:rPr>
              <a:t>* = | </a:t>
            </a:r>
            <a:r>
              <a:rPr lang="el-GR" b="0" dirty="0">
                <a:cs typeface="Times New Roman" pitchFamily="18" charset="0"/>
              </a:rPr>
              <a:t>ψ</a:t>
            </a:r>
            <a:r>
              <a:rPr lang="en-US" b="0" dirty="0">
                <a:cs typeface="Times New Roman" pitchFamily="18" charset="0"/>
              </a:rPr>
              <a:t> | </a:t>
            </a:r>
            <a:r>
              <a:rPr lang="en-US" b="0" baseline="30000" dirty="0">
                <a:cs typeface="Times New Roman" pitchFamily="18" charset="0"/>
              </a:rPr>
              <a:t>2 </a:t>
            </a:r>
            <a:r>
              <a:rPr lang="en-US" b="0" dirty="0">
                <a:cs typeface="Times New Roman" pitchFamily="18" charset="0"/>
              </a:rPr>
              <a:t> gives the probability of finding the particle in the state </a:t>
            </a:r>
            <a:r>
              <a:rPr lang="el-GR" b="0" dirty="0">
                <a:cs typeface="Times New Roman" pitchFamily="18" charset="0"/>
              </a:rPr>
              <a:t>ψ</a:t>
            </a:r>
            <a:r>
              <a:rPr lang="en-US" b="0" dirty="0">
                <a:cs typeface="Times New Roman" pitchFamily="18" charset="0"/>
              </a:rPr>
              <a:t> i.e., </a:t>
            </a:r>
            <a:r>
              <a:rPr lang="el-GR" b="0" dirty="0">
                <a:cs typeface="Times New Roman" pitchFamily="18" charset="0"/>
              </a:rPr>
              <a:t>ψ</a:t>
            </a:r>
            <a:r>
              <a:rPr lang="en-US" b="0" dirty="0">
                <a:cs typeface="Times New Roman" pitchFamily="18" charset="0"/>
              </a:rPr>
              <a:t> </a:t>
            </a:r>
            <a:r>
              <a:rPr lang="en-US" b="0" baseline="30000" dirty="0">
                <a:cs typeface="Times New Roman" pitchFamily="18" charset="0"/>
              </a:rPr>
              <a:t>2</a:t>
            </a:r>
            <a:r>
              <a:rPr lang="en-US" b="0" dirty="0">
                <a:cs typeface="Times New Roman" pitchFamily="18" charset="0"/>
              </a:rPr>
              <a:t>  is  a measure of probability density.</a:t>
            </a:r>
          </a:p>
        </p:txBody>
      </p:sp>
    </p:spTree>
    <p:extLst>
      <p:ext uri="{BB962C8B-B14F-4D97-AF65-F5344CB8AC3E}">
        <p14:creationId xmlns:p14="http://schemas.microsoft.com/office/powerpoint/2010/main" val="236003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1E9D88-D69D-4688-9ACA-70E16D630C17}"/>
              </a:ext>
            </a:extLst>
          </p:cNvPr>
          <p:cNvPicPr>
            <a:picLocks noChangeAspect="1"/>
          </p:cNvPicPr>
          <p:nvPr/>
        </p:nvPicPr>
        <p:blipFill>
          <a:blip r:embed="rId2"/>
          <a:stretch>
            <a:fillRect/>
          </a:stretch>
        </p:blipFill>
        <p:spPr>
          <a:xfrm>
            <a:off x="952710" y="548680"/>
            <a:ext cx="8118520" cy="504056"/>
          </a:xfrm>
          <a:prstGeom prst="rect">
            <a:avLst/>
          </a:prstGeom>
        </p:spPr>
      </p:pic>
      <p:pic>
        <p:nvPicPr>
          <p:cNvPr id="6" name="Picture 5">
            <a:extLst>
              <a:ext uri="{FF2B5EF4-FFF2-40B4-BE49-F238E27FC236}">
                <a16:creationId xmlns:a16="http://schemas.microsoft.com/office/drawing/2014/main" id="{E8EE84FD-D70F-4BE4-A465-315316A25801}"/>
              </a:ext>
            </a:extLst>
          </p:cNvPr>
          <p:cNvPicPr>
            <a:picLocks noChangeAspect="1"/>
          </p:cNvPicPr>
          <p:nvPr/>
        </p:nvPicPr>
        <p:blipFill>
          <a:blip r:embed="rId3"/>
          <a:stretch>
            <a:fillRect/>
          </a:stretch>
        </p:blipFill>
        <p:spPr>
          <a:xfrm>
            <a:off x="1835697" y="1268760"/>
            <a:ext cx="3464062" cy="792088"/>
          </a:xfrm>
          <a:prstGeom prst="rect">
            <a:avLst/>
          </a:prstGeom>
        </p:spPr>
      </p:pic>
      <p:pic>
        <p:nvPicPr>
          <p:cNvPr id="7" name="Picture 6">
            <a:extLst>
              <a:ext uri="{FF2B5EF4-FFF2-40B4-BE49-F238E27FC236}">
                <a16:creationId xmlns:a16="http://schemas.microsoft.com/office/drawing/2014/main" id="{D6E531E0-93E3-40EB-A792-3AD8F0F1E5FF}"/>
              </a:ext>
            </a:extLst>
          </p:cNvPr>
          <p:cNvPicPr>
            <a:picLocks noChangeAspect="1"/>
          </p:cNvPicPr>
          <p:nvPr/>
        </p:nvPicPr>
        <p:blipFill>
          <a:blip r:embed="rId4"/>
          <a:stretch>
            <a:fillRect/>
          </a:stretch>
        </p:blipFill>
        <p:spPr>
          <a:xfrm>
            <a:off x="1547664" y="2177874"/>
            <a:ext cx="5334967" cy="4158136"/>
          </a:xfrm>
          <a:prstGeom prst="rect">
            <a:avLst/>
          </a:prstGeom>
        </p:spPr>
      </p:pic>
    </p:spTree>
    <p:extLst>
      <p:ext uri="{BB962C8B-B14F-4D97-AF65-F5344CB8AC3E}">
        <p14:creationId xmlns:p14="http://schemas.microsoft.com/office/powerpoint/2010/main" val="87661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C79E38-4C7D-44D4-90A1-CFEEDC2FCF2A}"/>
              </a:ext>
            </a:extLst>
          </p:cNvPr>
          <p:cNvPicPr>
            <a:picLocks noChangeAspect="1"/>
          </p:cNvPicPr>
          <p:nvPr/>
        </p:nvPicPr>
        <p:blipFill>
          <a:blip r:embed="rId2"/>
          <a:stretch>
            <a:fillRect/>
          </a:stretch>
        </p:blipFill>
        <p:spPr>
          <a:xfrm>
            <a:off x="938608" y="548680"/>
            <a:ext cx="8205392" cy="510799"/>
          </a:xfrm>
          <a:prstGeom prst="rect">
            <a:avLst/>
          </a:prstGeom>
        </p:spPr>
      </p:pic>
      <p:pic>
        <p:nvPicPr>
          <p:cNvPr id="5" name="Picture 4">
            <a:extLst>
              <a:ext uri="{FF2B5EF4-FFF2-40B4-BE49-F238E27FC236}">
                <a16:creationId xmlns:a16="http://schemas.microsoft.com/office/drawing/2014/main" id="{A0F2A9F2-F6FD-426A-95AA-90209FFD3413}"/>
              </a:ext>
            </a:extLst>
          </p:cNvPr>
          <p:cNvPicPr>
            <a:picLocks noChangeAspect="1"/>
          </p:cNvPicPr>
          <p:nvPr/>
        </p:nvPicPr>
        <p:blipFill>
          <a:blip r:embed="rId3"/>
          <a:stretch>
            <a:fillRect/>
          </a:stretch>
        </p:blipFill>
        <p:spPr>
          <a:xfrm>
            <a:off x="528272" y="1556792"/>
            <a:ext cx="8480298" cy="4464496"/>
          </a:xfrm>
          <a:prstGeom prst="rect">
            <a:avLst/>
          </a:prstGeom>
        </p:spPr>
      </p:pic>
    </p:spTree>
    <p:extLst>
      <p:ext uri="{BB962C8B-B14F-4D97-AF65-F5344CB8AC3E}">
        <p14:creationId xmlns:p14="http://schemas.microsoft.com/office/powerpoint/2010/main" val="50842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E3CDE4-10C7-4443-A5B7-490E81B9938A}"/>
              </a:ext>
            </a:extLst>
          </p:cNvPr>
          <p:cNvPicPr>
            <a:picLocks noChangeAspect="1"/>
          </p:cNvPicPr>
          <p:nvPr/>
        </p:nvPicPr>
        <p:blipFill>
          <a:blip r:embed="rId2"/>
          <a:stretch>
            <a:fillRect/>
          </a:stretch>
        </p:blipFill>
        <p:spPr>
          <a:xfrm>
            <a:off x="1007096" y="404664"/>
            <a:ext cx="8136904" cy="755538"/>
          </a:xfrm>
          <a:prstGeom prst="rect">
            <a:avLst/>
          </a:prstGeom>
        </p:spPr>
      </p:pic>
      <p:pic>
        <p:nvPicPr>
          <p:cNvPr id="5" name="Picture 4">
            <a:extLst>
              <a:ext uri="{FF2B5EF4-FFF2-40B4-BE49-F238E27FC236}">
                <a16:creationId xmlns:a16="http://schemas.microsoft.com/office/drawing/2014/main" id="{5E652BF9-025A-4E1D-9401-157795B752D0}"/>
              </a:ext>
            </a:extLst>
          </p:cNvPr>
          <p:cNvPicPr>
            <a:picLocks noChangeAspect="1"/>
          </p:cNvPicPr>
          <p:nvPr/>
        </p:nvPicPr>
        <p:blipFill>
          <a:blip r:embed="rId3"/>
          <a:stretch>
            <a:fillRect/>
          </a:stretch>
        </p:blipFill>
        <p:spPr>
          <a:xfrm>
            <a:off x="1331640" y="1340768"/>
            <a:ext cx="5641775" cy="2913593"/>
          </a:xfrm>
          <a:prstGeom prst="rect">
            <a:avLst/>
          </a:prstGeom>
        </p:spPr>
      </p:pic>
      <p:pic>
        <p:nvPicPr>
          <p:cNvPr id="6" name="Picture 5">
            <a:extLst>
              <a:ext uri="{FF2B5EF4-FFF2-40B4-BE49-F238E27FC236}">
                <a16:creationId xmlns:a16="http://schemas.microsoft.com/office/drawing/2014/main" id="{AFFE107D-0837-4466-82AC-DA6B0DFF68B2}"/>
              </a:ext>
            </a:extLst>
          </p:cNvPr>
          <p:cNvPicPr>
            <a:picLocks noChangeAspect="1"/>
          </p:cNvPicPr>
          <p:nvPr/>
        </p:nvPicPr>
        <p:blipFill>
          <a:blip r:embed="rId4"/>
          <a:stretch>
            <a:fillRect/>
          </a:stretch>
        </p:blipFill>
        <p:spPr>
          <a:xfrm>
            <a:off x="5220072" y="3689996"/>
            <a:ext cx="3528392" cy="2269063"/>
          </a:xfrm>
          <a:prstGeom prst="rect">
            <a:avLst/>
          </a:prstGeom>
        </p:spPr>
      </p:pic>
    </p:spTree>
    <p:extLst>
      <p:ext uri="{BB962C8B-B14F-4D97-AF65-F5344CB8AC3E}">
        <p14:creationId xmlns:p14="http://schemas.microsoft.com/office/powerpoint/2010/main" val="40117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85DBB6-42DC-4A5B-B6FE-98778335E9C0}"/>
              </a:ext>
            </a:extLst>
          </p:cNvPr>
          <p:cNvPicPr>
            <a:picLocks noChangeAspect="1"/>
          </p:cNvPicPr>
          <p:nvPr/>
        </p:nvPicPr>
        <p:blipFill>
          <a:blip r:embed="rId2"/>
          <a:stretch>
            <a:fillRect/>
          </a:stretch>
        </p:blipFill>
        <p:spPr>
          <a:xfrm>
            <a:off x="1115616" y="548680"/>
            <a:ext cx="7878890" cy="558177"/>
          </a:xfrm>
          <a:prstGeom prst="rect">
            <a:avLst/>
          </a:prstGeom>
        </p:spPr>
      </p:pic>
      <p:pic>
        <p:nvPicPr>
          <p:cNvPr id="5" name="Picture 4">
            <a:extLst>
              <a:ext uri="{FF2B5EF4-FFF2-40B4-BE49-F238E27FC236}">
                <a16:creationId xmlns:a16="http://schemas.microsoft.com/office/drawing/2014/main" id="{B58729B8-4D9D-4BFB-88ED-F35B66F7F159}"/>
              </a:ext>
            </a:extLst>
          </p:cNvPr>
          <p:cNvPicPr>
            <a:picLocks noChangeAspect="1"/>
          </p:cNvPicPr>
          <p:nvPr/>
        </p:nvPicPr>
        <p:blipFill>
          <a:blip r:embed="rId3"/>
          <a:stretch>
            <a:fillRect/>
          </a:stretch>
        </p:blipFill>
        <p:spPr>
          <a:xfrm>
            <a:off x="1104603" y="1055537"/>
            <a:ext cx="6638314" cy="5231682"/>
          </a:xfrm>
          <a:prstGeom prst="rect">
            <a:avLst/>
          </a:prstGeom>
        </p:spPr>
      </p:pic>
    </p:spTree>
    <p:extLst>
      <p:ext uri="{BB962C8B-B14F-4D97-AF65-F5344CB8AC3E}">
        <p14:creationId xmlns:p14="http://schemas.microsoft.com/office/powerpoint/2010/main" val="317062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1424BC-D5B5-4102-9DBA-06D2704E4AD4}"/>
              </a:ext>
            </a:extLst>
          </p:cNvPr>
          <p:cNvPicPr>
            <a:picLocks noChangeAspect="1"/>
          </p:cNvPicPr>
          <p:nvPr/>
        </p:nvPicPr>
        <p:blipFill>
          <a:blip r:embed="rId2"/>
          <a:stretch>
            <a:fillRect/>
          </a:stretch>
        </p:blipFill>
        <p:spPr>
          <a:xfrm>
            <a:off x="1254271" y="476672"/>
            <a:ext cx="7910689" cy="565798"/>
          </a:xfrm>
          <a:prstGeom prst="rect">
            <a:avLst/>
          </a:prstGeom>
        </p:spPr>
      </p:pic>
      <p:pic>
        <p:nvPicPr>
          <p:cNvPr id="5" name="Picture 4">
            <a:extLst>
              <a:ext uri="{FF2B5EF4-FFF2-40B4-BE49-F238E27FC236}">
                <a16:creationId xmlns:a16="http://schemas.microsoft.com/office/drawing/2014/main" id="{6D979A8F-65A4-408D-A423-BFCA3E4806D9}"/>
              </a:ext>
            </a:extLst>
          </p:cNvPr>
          <p:cNvPicPr>
            <a:picLocks noChangeAspect="1"/>
          </p:cNvPicPr>
          <p:nvPr/>
        </p:nvPicPr>
        <p:blipFill>
          <a:blip r:embed="rId3"/>
          <a:stretch>
            <a:fillRect/>
          </a:stretch>
        </p:blipFill>
        <p:spPr>
          <a:xfrm>
            <a:off x="1386305" y="1196752"/>
            <a:ext cx="6371390" cy="1162078"/>
          </a:xfrm>
          <a:prstGeom prst="rect">
            <a:avLst/>
          </a:prstGeom>
        </p:spPr>
      </p:pic>
      <p:pic>
        <p:nvPicPr>
          <p:cNvPr id="6" name="Picture 5">
            <a:extLst>
              <a:ext uri="{FF2B5EF4-FFF2-40B4-BE49-F238E27FC236}">
                <a16:creationId xmlns:a16="http://schemas.microsoft.com/office/drawing/2014/main" id="{1FBDB710-01C0-4E13-AFB5-28E97D42FE5F}"/>
              </a:ext>
            </a:extLst>
          </p:cNvPr>
          <p:cNvPicPr>
            <a:picLocks noChangeAspect="1"/>
          </p:cNvPicPr>
          <p:nvPr/>
        </p:nvPicPr>
        <p:blipFill>
          <a:blip r:embed="rId4"/>
          <a:stretch>
            <a:fillRect/>
          </a:stretch>
        </p:blipFill>
        <p:spPr>
          <a:xfrm>
            <a:off x="1281741" y="2564904"/>
            <a:ext cx="6580517" cy="3512907"/>
          </a:xfrm>
          <a:prstGeom prst="rect">
            <a:avLst/>
          </a:prstGeom>
        </p:spPr>
      </p:pic>
    </p:spTree>
    <p:extLst>
      <p:ext uri="{BB962C8B-B14F-4D97-AF65-F5344CB8AC3E}">
        <p14:creationId xmlns:p14="http://schemas.microsoft.com/office/powerpoint/2010/main" val="13619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C24A82-ACDD-41B7-833D-4F88039E8111}"/>
              </a:ext>
            </a:extLst>
          </p:cNvPr>
          <p:cNvPicPr>
            <a:picLocks noChangeAspect="1"/>
          </p:cNvPicPr>
          <p:nvPr/>
        </p:nvPicPr>
        <p:blipFill>
          <a:blip r:embed="rId2"/>
          <a:stretch>
            <a:fillRect/>
          </a:stretch>
        </p:blipFill>
        <p:spPr>
          <a:xfrm>
            <a:off x="1116215" y="404664"/>
            <a:ext cx="8027785" cy="546746"/>
          </a:xfrm>
          <a:prstGeom prst="rect">
            <a:avLst/>
          </a:prstGeom>
        </p:spPr>
      </p:pic>
      <p:pic>
        <p:nvPicPr>
          <p:cNvPr id="5" name="Picture 4">
            <a:extLst>
              <a:ext uri="{FF2B5EF4-FFF2-40B4-BE49-F238E27FC236}">
                <a16:creationId xmlns:a16="http://schemas.microsoft.com/office/drawing/2014/main" id="{BB68EF0D-B689-403F-B771-5089F754C2DC}"/>
              </a:ext>
            </a:extLst>
          </p:cNvPr>
          <p:cNvPicPr>
            <a:picLocks noChangeAspect="1"/>
          </p:cNvPicPr>
          <p:nvPr/>
        </p:nvPicPr>
        <p:blipFill>
          <a:blip r:embed="rId3"/>
          <a:stretch>
            <a:fillRect/>
          </a:stretch>
        </p:blipFill>
        <p:spPr>
          <a:xfrm>
            <a:off x="1187624" y="1161315"/>
            <a:ext cx="7131024" cy="4535369"/>
          </a:xfrm>
          <a:prstGeom prst="rect">
            <a:avLst/>
          </a:prstGeom>
        </p:spPr>
      </p:pic>
      <p:pic>
        <p:nvPicPr>
          <p:cNvPr id="6" name="Picture 5">
            <a:extLst>
              <a:ext uri="{FF2B5EF4-FFF2-40B4-BE49-F238E27FC236}">
                <a16:creationId xmlns:a16="http://schemas.microsoft.com/office/drawing/2014/main" id="{B5688470-10A3-485B-A209-ACCD6CE530D7}"/>
              </a:ext>
            </a:extLst>
          </p:cNvPr>
          <p:cNvPicPr>
            <a:picLocks noChangeAspect="1"/>
          </p:cNvPicPr>
          <p:nvPr/>
        </p:nvPicPr>
        <p:blipFill>
          <a:blip r:embed="rId4"/>
          <a:stretch>
            <a:fillRect/>
          </a:stretch>
        </p:blipFill>
        <p:spPr>
          <a:xfrm>
            <a:off x="5292081" y="3310925"/>
            <a:ext cx="3456384" cy="2094096"/>
          </a:xfrm>
          <a:prstGeom prst="rect">
            <a:avLst/>
          </a:prstGeom>
        </p:spPr>
      </p:pic>
    </p:spTree>
    <p:extLst>
      <p:ext uri="{BB962C8B-B14F-4D97-AF65-F5344CB8AC3E}">
        <p14:creationId xmlns:p14="http://schemas.microsoft.com/office/powerpoint/2010/main" val="209561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080EF-61F7-4B3C-B8C3-95FEA3AA1312}"/>
              </a:ext>
            </a:extLst>
          </p:cNvPr>
          <p:cNvPicPr>
            <a:picLocks noChangeAspect="1"/>
          </p:cNvPicPr>
          <p:nvPr/>
        </p:nvPicPr>
        <p:blipFill>
          <a:blip r:embed="rId2"/>
          <a:stretch>
            <a:fillRect/>
          </a:stretch>
        </p:blipFill>
        <p:spPr>
          <a:xfrm>
            <a:off x="1043608" y="476672"/>
            <a:ext cx="7947731" cy="522035"/>
          </a:xfrm>
          <a:prstGeom prst="rect">
            <a:avLst/>
          </a:prstGeom>
        </p:spPr>
      </p:pic>
      <p:pic>
        <p:nvPicPr>
          <p:cNvPr id="5" name="Picture 4">
            <a:extLst>
              <a:ext uri="{FF2B5EF4-FFF2-40B4-BE49-F238E27FC236}">
                <a16:creationId xmlns:a16="http://schemas.microsoft.com/office/drawing/2014/main" id="{3DE2F3EB-A5D0-4E3C-8D1E-326461874434}"/>
              </a:ext>
            </a:extLst>
          </p:cNvPr>
          <p:cNvPicPr>
            <a:picLocks noChangeAspect="1"/>
          </p:cNvPicPr>
          <p:nvPr/>
        </p:nvPicPr>
        <p:blipFill>
          <a:blip r:embed="rId3"/>
          <a:stretch>
            <a:fillRect/>
          </a:stretch>
        </p:blipFill>
        <p:spPr>
          <a:xfrm>
            <a:off x="1619672" y="1066834"/>
            <a:ext cx="5706598" cy="1804082"/>
          </a:xfrm>
          <a:prstGeom prst="rect">
            <a:avLst/>
          </a:prstGeom>
        </p:spPr>
      </p:pic>
      <p:pic>
        <p:nvPicPr>
          <p:cNvPr id="6" name="Picture 5">
            <a:extLst>
              <a:ext uri="{FF2B5EF4-FFF2-40B4-BE49-F238E27FC236}">
                <a16:creationId xmlns:a16="http://schemas.microsoft.com/office/drawing/2014/main" id="{3BCCFC24-0B23-4555-A0EF-ECCB1A16702A}"/>
              </a:ext>
            </a:extLst>
          </p:cNvPr>
          <p:cNvPicPr>
            <a:picLocks noChangeAspect="1"/>
          </p:cNvPicPr>
          <p:nvPr/>
        </p:nvPicPr>
        <p:blipFill>
          <a:blip r:embed="rId4"/>
          <a:stretch>
            <a:fillRect/>
          </a:stretch>
        </p:blipFill>
        <p:spPr>
          <a:xfrm>
            <a:off x="1475656" y="2939043"/>
            <a:ext cx="6584057" cy="3407383"/>
          </a:xfrm>
          <a:prstGeom prst="rect">
            <a:avLst/>
          </a:prstGeom>
        </p:spPr>
      </p:pic>
    </p:spTree>
    <p:extLst>
      <p:ext uri="{BB962C8B-B14F-4D97-AF65-F5344CB8AC3E}">
        <p14:creationId xmlns:p14="http://schemas.microsoft.com/office/powerpoint/2010/main" val="349643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BAF1-5CF9-42C9-A0AA-42C55B00A141}"/>
              </a:ext>
            </a:extLst>
          </p:cNvPr>
          <p:cNvSpPr>
            <a:spLocks noGrp="1"/>
          </p:cNvSpPr>
          <p:nvPr>
            <p:ph type="title"/>
          </p:nvPr>
        </p:nvSpPr>
        <p:spPr>
          <a:xfrm>
            <a:off x="1043608" y="404664"/>
            <a:ext cx="7704856" cy="720080"/>
          </a:xfrm>
        </p:spPr>
        <p:txBody>
          <a:bodyPr/>
          <a:lstStyle/>
          <a:p>
            <a:pPr algn="ctr"/>
            <a:r>
              <a:rPr lang="en-US" sz="2400" dirty="0">
                <a:latin typeface="Times New Roman" panose="02020603050405020304" pitchFamily="18" charset="0"/>
                <a:cs typeface="Times New Roman" panose="02020603050405020304" pitchFamily="18" charset="0"/>
              </a:rPr>
              <a:t>CONDITION FOR NORMALIZATION OF WAVE FUNCTION</a:t>
            </a:r>
            <a:br>
              <a:rPr lang="en-US" dirty="0"/>
            </a:br>
            <a:endParaRPr lang="en-IN" dirty="0"/>
          </a:p>
        </p:txBody>
      </p:sp>
      <p:sp>
        <p:nvSpPr>
          <p:cNvPr id="4" name="Rectangle 3">
            <a:extLst>
              <a:ext uri="{FF2B5EF4-FFF2-40B4-BE49-F238E27FC236}">
                <a16:creationId xmlns:a16="http://schemas.microsoft.com/office/drawing/2014/main" id="{AB07B1B0-B9AF-41C3-9671-B857177B7898}"/>
              </a:ext>
            </a:extLst>
          </p:cNvPr>
          <p:cNvSpPr/>
          <p:nvPr/>
        </p:nvSpPr>
        <p:spPr>
          <a:xfrm>
            <a:off x="373857" y="1341857"/>
            <a:ext cx="8643998"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gn="just">
              <a:buFont typeface="Arial" panose="020B0604020202020204" pitchFamily="34" charset="0"/>
              <a:buChar char="•"/>
            </a:pPr>
            <a:r>
              <a:rPr lang="en-US" sz="2200" b="0" dirty="0">
                <a:latin typeface="Times New Roman" pitchFamily="18" charset="0"/>
                <a:cs typeface="Times New Roman" pitchFamily="18" charset="0"/>
              </a:rPr>
              <a:t>If  </a:t>
            </a:r>
            <a:r>
              <a:rPr lang="el-GR" sz="2200" b="0" dirty="0">
                <a:latin typeface="Times New Roman" pitchFamily="18" charset="0"/>
                <a:cs typeface="Times New Roman" pitchFamily="18" charset="0"/>
              </a:rPr>
              <a:t>ψ</a:t>
            </a:r>
            <a:r>
              <a:rPr lang="en-US" sz="2200" b="0" dirty="0">
                <a:latin typeface="Times New Roman" pitchFamily="18" charset="0"/>
                <a:cs typeface="Times New Roman" pitchFamily="18" charset="0"/>
              </a:rPr>
              <a:t> is not a normalized wave function and it is the solution of a wave equation, then (N</a:t>
            </a:r>
            <a:r>
              <a:rPr lang="el-GR" sz="2200" b="0" dirty="0">
                <a:latin typeface="Times New Roman" pitchFamily="18" charset="0"/>
                <a:cs typeface="Times New Roman" pitchFamily="18" charset="0"/>
              </a:rPr>
              <a:t> ψ</a:t>
            </a:r>
            <a:r>
              <a:rPr lang="en-US" sz="2200" b="0" dirty="0">
                <a:latin typeface="Times New Roman" pitchFamily="18" charset="0"/>
                <a:cs typeface="Times New Roman" pitchFamily="18" charset="0"/>
              </a:rPr>
              <a:t>) will  also be the solution of the same wave equation, where N is a constant quantity.</a:t>
            </a:r>
          </a:p>
          <a:p>
            <a:pPr marL="342900" indent="-342900" algn="just">
              <a:buFont typeface="Arial" panose="020B0604020202020204" pitchFamily="34" charset="0"/>
              <a:buChar char="•"/>
            </a:pPr>
            <a:endParaRPr lang="en-US" sz="2200" b="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200" b="0" dirty="0">
                <a:latin typeface="Times New Roman" pitchFamily="18" charset="0"/>
                <a:cs typeface="Times New Roman" pitchFamily="18" charset="0"/>
              </a:rPr>
              <a:t> Now, the next problem  arises to select the proper value of N, such that the new wave function is a normalized function. </a:t>
            </a:r>
          </a:p>
          <a:p>
            <a:pPr algn="just"/>
            <a:endParaRPr lang="en-US" sz="2200" b="0" dirty="0">
              <a:latin typeface="Times New Roman" pitchFamily="18" charset="0"/>
              <a:cs typeface="Times New Roman" pitchFamily="18" charset="0"/>
            </a:endParaRPr>
          </a:p>
          <a:p>
            <a:pPr marL="342900" indent="-342900" algn="just">
              <a:buFont typeface="Arial" panose="020B0604020202020204" pitchFamily="34" charset="0"/>
              <a:buChar char="•"/>
            </a:pPr>
            <a:r>
              <a:rPr lang="en-US" sz="2200" b="0" dirty="0">
                <a:latin typeface="Times New Roman" pitchFamily="18" charset="0"/>
                <a:cs typeface="Times New Roman" pitchFamily="18" charset="0"/>
              </a:rPr>
              <a:t>For the  normalization of this new wave function, it must satisfy the following requirement:</a:t>
            </a:r>
          </a:p>
        </p:txBody>
      </p:sp>
      <p:pic>
        <p:nvPicPr>
          <p:cNvPr id="5" name="Picture 2">
            <a:extLst>
              <a:ext uri="{FF2B5EF4-FFF2-40B4-BE49-F238E27FC236}">
                <a16:creationId xmlns:a16="http://schemas.microsoft.com/office/drawing/2014/main" id="{5316BCA9-C2B0-4CA0-802A-F94D95F46AB6}"/>
              </a:ext>
            </a:extLst>
          </p:cNvPr>
          <p:cNvPicPr>
            <a:picLocks noChangeAspect="1" noChangeArrowheads="1"/>
          </p:cNvPicPr>
          <p:nvPr/>
        </p:nvPicPr>
        <p:blipFill>
          <a:blip r:embed="rId2"/>
          <a:srcRect/>
          <a:stretch>
            <a:fillRect/>
          </a:stretch>
        </p:blipFill>
        <p:spPr bwMode="auto">
          <a:xfrm>
            <a:off x="546722" y="4581128"/>
            <a:ext cx="4149134" cy="1664940"/>
          </a:xfrm>
          <a:prstGeom prst="rect">
            <a:avLst/>
          </a:prstGeom>
          <a:solidFill>
            <a:sysClr val="windowText" lastClr="000000"/>
          </a:solidFill>
          <a:ln w="25400" cap="flat" cmpd="sng" algn="ctr">
            <a:solidFill>
              <a:sysClr val="windowText" lastClr="000000">
                <a:shade val="50000"/>
              </a:sysClr>
            </a:solidFill>
            <a:prstDash val="solid"/>
            <a:headEnd/>
            <a:tailEnd/>
          </a:ln>
          <a:effectLst/>
        </p:spPr>
      </p:pic>
      <p:sp>
        <p:nvSpPr>
          <p:cNvPr id="6" name="Rectangle 5">
            <a:extLst>
              <a:ext uri="{FF2B5EF4-FFF2-40B4-BE49-F238E27FC236}">
                <a16:creationId xmlns:a16="http://schemas.microsoft.com/office/drawing/2014/main" id="{682B2382-38AF-4498-96CE-E538BAA5A433}"/>
              </a:ext>
            </a:extLst>
          </p:cNvPr>
          <p:cNvSpPr/>
          <p:nvPr/>
        </p:nvSpPr>
        <p:spPr>
          <a:xfrm>
            <a:off x="4896036" y="4698291"/>
            <a:ext cx="4070256" cy="144655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2200" b="0" dirty="0">
                <a:latin typeface="Times New Roman" pitchFamily="18" charset="0"/>
                <a:cs typeface="Times New Roman" pitchFamily="18" charset="0"/>
              </a:rPr>
              <a:t>Where |N| is termed as the normalization constant and N</a:t>
            </a:r>
            <a:r>
              <a:rPr lang="el-GR" sz="2200" b="0" dirty="0">
                <a:latin typeface="Times New Roman" pitchFamily="18" charset="0"/>
                <a:cs typeface="Times New Roman" pitchFamily="18" charset="0"/>
              </a:rPr>
              <a:t> ψ</a:t>
            </a:r>
            <a:r>
              <a:rPr lang="en-US" sz="2200" b="0" dirty="0">
                <a:latin typeface="Times New Roman" pitchFamily="18" charset="0"/>
                <a:cs typeface="Times New Roman" pitchFamily="18" charset="0"/>
              </a:rPr>
              <a:t> is known as the normalized wave function.</a:t>
            </a:r>
          </a:p>
        </p:txBody>
      </p:sp>
    </p:spTree>
    <p:extLst>
      <p:ext uri="{BB962C8B-B14F-4D97-AF65-F5344CB8AC3E}">
        <p14:creationId xmlns:p14="http://schemas.microsoft.com/office/powerpoint/2010/main" val="233822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C2B7-033B-4905-A8C4-1AD4FDC426EE}"/>
              </a:ext>
            </a:extLst>
          </p:cNvPr>
          <p:cNvSpPr>
            <a:spLocks noGrp="1"/>
          </p:cNvSpPr>
          <p:nvPr>
            <p:ph type="title"/>
          </p:nvPr>
        </p:nvSpPr>
        <p:spPr>
          <a:xfrm>
            <a:off x="1547664" y="404664"/>
            <a:ext cx="7015284" cy="504056"/>
          </a:xfrm>
        </p:spPr>
        <p:txBody>
          <a:bodyPr/>
          <a:lstStyle/>
          <a:p>
            <a:pPr algn="ctr"/>
            <a:r>
              <a:rPr lang="en-US" sz="2400" dirty="0">
                <a:latin typeface="Times New Roman" pitchFamily="18" charset="0"/>
                <a:cs typeface="Times New Roman" pitchFamily="18" charset="0"/>
              </a:rPr>
              <a:t>SCHRÖDINGER WAVE EQUATION</a:t>
            </a:r>
            <a:br>
              <a:rPr lang="en-US" dirty="0">
                <a:latin typeface="Times New Roman" pitchFamily="18" charset="0"/>
                <a:cs typeface="Times New Roman" pitchFamily="18" charset="0"/>
              </a:rPr>
            </a:br>
            <a:endParaRPr lang="en-IN" dirty="0"/>
          </a:p>
        </p:txBody>
      </p:sp>
      <p:sp>
        <p:nvSpPr>
          <p:cNvPr id="4" name="Rectangle 3">
            <a:extLst>
              <a:ext uri="{FF2B5EF4-FFF2-40B4-BE49-F238E27FC236}">
                <a16:creationId xmlns:a16="http://schemas.microsoft.com/office/drawing/2014/main" id="{FDE7CF70-5528-4439-8783-D05C4FA6B226}"/>
              </a:ext>
            </a:extLst>
          </p:cNvPr>
          <p:cNvSpPr/>
          <p:nvPr/>
        </p:nvSpPr>
        <p:spPr>
          <a:xfrm>
            <a:off x="827584" y="1052736"/>
            <a:ext cx="8001056" cy="193899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404813" indent="-342900" algn="just">
              <a:buFont typeface="Arial" panose="020B0604020202020204" pitchFamily="34" charset="0"/>
              <a:buChar char="•"/>
            </a:pPr>
            <a:r>
              <a:rPr lang="en-US" b="0" dirty="0">
                <a:latin typeface="Times New Roman" pitchFamily="18" charset="0"/>
                <a:cs typeface="Times New Roman" pitchFamily="18" charset="0"/>
              </a:rPr>
              <a:t>Schrödinger worked extensively on wave mechanics, used to deal with the matter waves. </a:t>
            </a:r>
          </a:p>
          <a:p>
            <a:pPr marL="404813" indent="-342900" algn="just">
              <a:buFont typeface="Arial" panose="020B0604020202020204" pitchFamily="34" charset="0"/>
              <a:buChar char="•"/>
            </a:pPr>
            <a:endParaRPr lang="en-US" b="0" dirty="0">
              <a:latin typeface="Times New Roman" pitchFamily="18" charset="0"/>
              <a:cs typeface="Times New Roman" pitchFamily="18" charset="0"/>
            </a:endParaRPr>
          </a:p>
          <a:p>
            <a:pPr marL="404813" indent="-342900" algn="just">
              <a:buFont typeface="Arial" panose="020B0604020202020204" pitchFamily="34" charset="0"/>
              <a:buChar char="•"/>
            </a:pPr>
            <a:r>
              <a:rPr lang="en-US" b="0" dirty="0">
                <a:latin typeface="Times New Roman" pitchFamily="18" charset="0"/>
                <a:cs typeface="Times New Roman" pitchFamily="18" charset="0"/>
              </a:rPr>
              <a:t>He suggested two important equations for the motion of matter waves.</a:t>
            </a:r>
          </a:p>
        </p:txBody>
      </p:sp>
      <p:sp>
        <p:nvSpPr>
          <p:cNvPr id="5" name="Rectangle 4">
            <a:extLst>
              <a:ext uri="{FF2B5EF4-FFF2-40B4-BE49-F238E27FC236}">
                <a16:creationId xmlns:a16="http://schemas.microsoft.com/office/drawing/2014/main" id="{2C3EE014-800E-463A-9F2F-F3443D0464A7}"/>
              </a:ext>
            </a:extLst>
          </p:cNvPr>
          <p:cNvSpPr/>
          <p:nvPr/>
        </p:nvSpPr>
        <p:spPr>
          <a:xfrm>
            <a:off x="934741" y="3429000"/>
            <a:ext cx="7786742" cy="769441"/>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marL="231775" indent="-231775" algn="ctr">
              <a:buFont typeface="Wingdings" pitchFamily="2" charset="2"/>
              <a:buChar char="Ø"/>
            </a:pPr>
            <a:r>
              <a:rPr lang="en-US" sz="2200" dirty="0">
                <a:latin typeface="Times New Roman" pitchFamily="18" charset="0"/>
                <a:cs typeface="Times New Roman" pitchFamily="18" charset="0"/>
              </a:rPr>
              <a:t>TIME-INDEPENDENT SCHRÖDINGER WAVE EQUATION</a:t>
            </a:r>
          </a:p>
        </p:txBody>
      </p:sp>
      <p:sp>
        <p:nvSpPr>
          <p:cNvPr id="6" name="Rectangle 5">
            <a:extLst>
              <a:ext uri="{FF2B5EF4-FFF2-40B4-BE49-F238E27FC236}">
                <a16:creationId xmlns:a16="http://schemas.microsoft.com/office/drawing/2014/main" id="{515F1DD6-AF4A-4E6A-95A7-514D920C4136}"/>
              </a:ext>
            </a:extLst>
          </p:cNvPr>
          <p:cNvSpPr/>
          <p:nvPr/>
        </p:nvSpPr>
        <p:spPr>
          <a:xfrm>
            <a:off x="1043608" y="4869160"/>
            <a:ext cx="7893898" cy="43088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buFont typeface="Wingdings" pitchFamily="2" charset="2"/>
              <a:buChar char="Ø"/>
            </a:pPr>
            <a:r>
              <a:rPr lang="en-US" sz="2200" dirty="0">
                <a:latin typeface="Times New Roman" pitchFamily="18" charset="0"/>
                <a:cs typeface="Times New Roman" pitchFamily="18" charset="0"/>
              </a:rPr>
              <a:t>TIME-DEPENDENT SCHRÖDINGER WAVE EQUATION</a:t>
            </a:r>
          </a:p>
        </p:txBody>
      </p:sp>
    </p:spTree>
    <p:extLst>
      <p:ext uri="{BB962C8B-B14F-4D97-AF65-F5344CB8AC3E}">
        <p14:creationId xmlns:p14="http://schemas.microsoft.com/office/powerpoint/2010/main" val="108862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81766-81A0-4BA8-97EE-32BF482B151F}"/>
              </a:ext>
            </a:extLst>
          </p:cNvPr>
          <p:cNvSpPr>
            <a:spLocks noGrp="1"/>
          </p:cNvSpPr>
          <p:nvPr>
            <p:ph type="title"/>
          </p:nvPr>
        </p:nvSpPr>
        <p:spPr>
          <a:xfrm>
            <a:off x="1187624" y="404664"/>
            <a:ext cx="7848600" cy="432048"/>
          </a:xfrm>
        </p:spPr>
        <p:txBody>
          <a:bodyPr/>
          <a:lstStyle/>
          <a:p>
            <a:pPr algn="ctr"/>
            <a:r>
              <a:rPr lang="en-US" sz="2200" dirty="0">
                <a:solidFill>
                  <a:schemeClr val="tx1"/>
                </a:solidFill>
                <a:latin typeface="Times New Roman" pitchFamily="18" charset="0"/>
                <a:cs typeface="Times New Roman" pitchFamily="18" charset="0"/>
              </a:rPr>
              <a:t>TIME-INDEPENDENT SCHRÖDINGER WAVE EQUATION</a:t>
            </a:r>
            <a:br>
              <a:rPr lang="en-US" sz="2200" dirty="0">
                <a:solidFill>
                  <a:schemeClr val="tx1"/>
                </a:solidFill>
                <a:latin typeface="Times New Roman" pitchFamily="18" charset="0"/>
                <a:cs typeface="Times New Roman" pitchFamily="18" charset="0"/>
              </a:rPr>
            </a:br>
            <a:endParaRPr lang="en-IN" sz="2200" dirty="0"/>
          </a:p>
        </p:txBody>
      </p:sp>
      <p:sp>
        <p:nvSpPr>
          <p:cNvPr id="4" name="Rectangle 3">
            <a:extLst>
              <a:ext uri="{FF2B5EF4-FFF2-40B4-BE49-F238E27FC236}">
                <a16:creationId xmlns:a16="http://schemas.microsoft.com/office/drawing/2014/main" id="{B97B3E1E-85DB-446B-96C0-20D6C62210E5}"/>
              </a:ext>
            </a:extLst>
          </p:cNvPr>
          <p:cNvSpPr/>
          <p:nvPr/>
        </p:nvSpPr>
        <p:spPr>
          <a:xfrm>
            <a:off x="996645" y="1052736"/>
            <a:ext cx="8143932"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200" dirty="0">
                <a:latin typeface="Times New Roman" pitchFamily="18" charset="0"/>
                <a:cs typeface="Times New Roman" pitchFamily="18" charset="0"/>
              </a:rPr>
              <a:t> </a:t>
            </a:r>
            <a:r>
              <a:rPr lang="en-US" b="0" dirty="0">
                <a:latin typeface="Times New Roman" pitchFamily="18" charset="0"/>
                <a:cs typeface="Times New Roman" pitchFamily="18" charset="0"/>
              </a:rPr>
              <a:t>Let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(x, y, z) be the wave displacement for the matter wave at any time  t. </a:t>
            </a:r>
            <a:r>
              <a:rPr lang="el-GR" b="0" dirty="0">
                <a:latin typeface="Times New Roman" pitchFamily="18" charset="0"/>
                <a:cs typeface="Times New Roman" pitchFamily="18" charset="0"/>
              </a:rPr>
              <a:t>ψ</a:t>
            </a:r>
            <a:r>
              <a:rPr lang="en-US" b="0" dirty="0">
                <a:latin typeface="Times New Roman" pitchFamily="18" charset="0"/>
                <a:cs typeface="Times New Roman" pitchFamily="18" charset="0"/>
              </a:rPr>
              <a:t> is the wave function, which is a finite, single-valued, and periodic function. The classical differential  equation of a wave motion is</a:t>
            </a:r>
          </a:p>
        </p:txBody>
      </p:sp>
      <p:pic>
        <p:nvPicPr>
          <p:cNvPr id="5" name="Picture 2">
            <a:extLst>
              <a:ext uri="{FF2B5EF4-FFF2-40B4-BE49-F238E27FC236}">
                <a16:creationId xmlns:a16="http://schemas.microsoft.com/office/drawing/2014/main" id="{859FE5C6-C98E-4715-B6BC-996558FADAB1}"/>
              </a:ext>
            </a:extLst>
          </p:cNvPr>
          <p:cNvPicPr>
            <a:picLocks noChangeAspect="1" noChangeArrowheads="1"/>
          </p:cNvPicPr>
          <p:nvPr/>
        </p:nvPicPr>
        <p:blipFill>
          <a:blip r:embed="rId2"/>
          <a:srcRect/>
          <a:stretch>
            <a:fillRect/>
          </a:stretch>
        </p:blipFill>
        <p:spPr bwMode="auto">
          <a:xfrm>
            <a:off x="1990177" y="2667001"/>
            <a:ext cx="5163645" cy="3630199"/>
          </a:xfrm>
          <a:prstGeom prst="rect">
            <a:avLst/>
          </a:prstGeom>
          <a:noFill/>
          <a:ln w="9525">
            <a:noFill/>
            <a:miter lim="800000"/>
            <a:headEnd/>
            <a:tailEnd/>
          </a:ln>
          <a:effectLst/>
        </p:spPr>
      </p:pic>
    </p:spTree>
    <p:extLst>
      <p:ext uri="{BB962C8B-B14F-4D97-AF65-F5344CB8AC3E}">
        <p14:creationId xmlns:p14="http://schemas.microsoft.com/office/powerpoint/2010/main" val="92111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4210-B3F0-466E-99A8-02823FD985E2}"/>
              </a:ext>
            </a:extLst>
          </p:cNvPr>
          <p:cNvSpPr>
            <a:spLocks noGrp="1"/>
          </p:cNvSpPr>
          <p:nvPr>
            <p:ph type="title"/>
          </p:nvPr>
        </p:nvSpPr>
        <p:spPr>
          <a:xfrm>
            <a:off x="1115616" y="404664"/>
            <a:ext cx="7848600" cy="685800"/>
          </a:xfrm>
        </p:spPr>
        <p:txBody>
          <a:bodyPr/>
          <a:lstStyle/>
          <a:p>
            <a:pPr lvl="0" algn="ctr" eaLnBrk="1" fontAlgn="auto" hangingPunct="1">
              <a:spcBef>
                <a:spcPts val="0"/>
              </a:spcBef>
              <a:spcAft>
                <a:spcPts val="0"/>
              </a:spcAft>
            </a:pPr>
            <a:r>
              <a:rPr lang="en-US" sz="2200" kern="1200" dirty="0">
                <a:solidFill>
                  <a:prstClr val="black"/>
                </a:solidFill>
                <a:latin typeface="Times New Roman" pitchFamily="18" charset="0"/>
                <a:ea typeface="+mn-ea"/>
                <a:cs typeface="Times New Roman" pitchFamily="18" charset="0"/>
              </a:rPr>
              <a:t>TIME-INDEPENDENT SCHRÖDINGER WAVE EQUATION Contd..</a:t>
            </a:r>
            <a:br>
              <a:rPr lang="en-US" sz="2200" kern="1200" dirty="0">
                <a:solidFill>
                  <a:prstClr val="black"/>
                </a:solidFill>
                <a:latin typeface="Times New Roman" pitchFamily="18" charset="0"/>
                <a:ea typeface="+mn-ea"/>
                <a:cs typeface="Times New Roman" pitchFamily="18" charset="0"/>
              </a:rPr>
            </a:br>
            <a:endParaRPr lang="en-IN" dirty="0"/>
          </a:p>
        </p:txBody>
      </p:sp>
      <p:sp>
        <p:nvSpPr>
          <p:cNvPr id="4" name="Rectangle 3">
            <a:extLst>
              <a:ext uri="{FF2B5EF4-FFF2-40B4-BE49-F238E27FC236}">
                <a16:creationId xmlns:a16="http://schemas.microsoft.com/office/drawing/2014/main" id="{7E756E24-5D57-4517-BC8D-A35C838B5B85}"/>
              </a:ext>
            </a:extLst>
          </p:cNvPr>
          <p:cNvSpPr/>
          <p:nvPr/>
        </p:nvSpPr>
        <p:spPr>
          <a:xfrm>
            <a:off x="572087" y="1340768"/>
            <a:ext cx="8358246" cy="212365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231775" indent="-231775" algn="just">
              <a:buFont typeface="Wingdings" pitchFamily="2" charset="2"/>
              <a:buChar char="Ø"/>
            </a:pPr>
            <a:r>
              <a:rPr lang="en-US" sz="2200" b="0" dirty="0">
                <a:latin typeface="Times New Roman" pitchFamily="18" charset="0"/>
                <a:cs typeface="Times New Roman" pitchFamily="18" charset="0"/>
              </a:rPr>
              <a:t>Where </a:t>
            </a:r>
            <a:r>
              <a:rPr lang="el-GR" sz="2200" b="0" dirty="0">
                <a:latin typeface="Times New Roman" pitchFamily="18" charset="0"/>
                <a:cs typeface="Times New Roman" pitchFamily="18" charset="0"/>
              </a:rPr>
              <a:t>ψ</a:t>
            </a:r>
            <a:r>
              <a:rPr lang="en-US" sz="2200" b="0" baseline="-25000" dirty="0">
                <a:latin typeface="Times New Roman" pitchFamily="18" charset="0"/>
                <a:cs typeface="Times New Roman" pitchFamily="18" charset="0"/>
              </a:rPr>
              <a:t>0</a:t>
            </a:r>
            <a:r>
              <a:rPr lang="en-US" sz="2200" b="0" dirty="0">
                <a:latin typeface="Times New Roman" pitchFamily="18" charset="0"/>
                <a:cs typeface="Times New Roman" pitchFamily="18" charset="0"/>
              </a:rPr>
              <a:t> is the amplitude of the wave at the considered point and is the function of position only [i.e., (x, y, z)]. </a:t>
            </a:r>
          </a:p>
          <a:p>
            <a:pPr algn="just"/>
            <a:endParaRPr lang="en-US" sz="2200" b="0" dirty="0">
              <a:latin typeface="Times New Roman" pitchFamily="18" charset="0"/>
              <a:cs typeface="Times New Roman" pitchFamily="18" charset="0"/>
            </a:endParaRPr>
          </a:p>
          <a:p>
            <a:pPr marL="231775" indent="-231775" algn="just">
              <a:buFont typeface="Wingdings" pitchFamily="2" charset="2"/>
              <a:buChar char="Ø"/>
            </a:pPr>
            <a:r>
              <a:rPr lang="en-US" sz="2200" b="0" dirty="0">
                <a:latin typeface="Times New Roman" pitchFamily="18" charset="0"/>
                <a:cs typeface="Times New Roman" pitchFamily="18" charset="0"/>
              </a:rPr>
              <a:t>Differentiating  above equation twice with respect to t, substituting this value in parent equation and using the de-Broglie hypothesis we get  we get</a:t>
            </a:r>
            <a:endParaRPr lang="en-US" sz="2200" b="0" dirty="0"/>
          </a:p>
        </p:txBody>
      </p:sp>
      <p:pic>
        <p:nvPicPr>
          <p:cNvPr id="5" name="Picture 2">
            <a:extLst>
              <a:ext uri="{FF2B5EF4-FFF2-40B4-BE49-F238E27FC236}">
                <a16:creationId xmlns:a16="http://schemas.microsoft.com/office/drawing/2014/main" id="{F7E8460F-9E3A-469C-AB45-7A9C24F51A89}"/>
              </a:ext>
            </a:extLst>
          </p:cNvPr>
          <p:cNvPicPr>
            <a:picLocks noChangeAspect="1" noChangeArrowheads="1"/>
          </p:cNvPicPr>
          <p:nvPr/>
        </p:nvPicPr>
        <p:blipFill>
          <a:blip r:embed="rId2"/>
          <a:srcRect/>
          <a:stretch>
            <a:fillRect/>
          </a:stretch>
        </p:blipFill>
        <p:spPr bwMode="auto">
          <a:xfrm>
            <a:off x="2740914" y="3789040"/>
            <a:ext cx="3662172" cy="951751"/>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7" name="Rectangle 6">
            <a:extLst>
              <a:ext uri="{FF2B5EF4-FFF2-40B4-BE49-F238E27FC236}">
                <a16:creationId xmlns:a16="http://schemas.microsoft.com/office/drawing/2014/main" id="{F6C96F68-A84E-4B9A-97A1-03544464378C}"/>
              </a:ext>
            </a:extLst>
          </p:cNvPr>
          <p:cNvSpPr/>
          <p:nvPr/>
        </p:nvSpPr>
        <p:spPr>
          <a:xfrm>
            <a:off x="572086" y="5163289"/>
            <a:ext cx="8358245" cy="76944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just"/>
            <a:r>
              <a:rPr lang="en-US" sz="2200" b="0" dirty="0">
                <a:latin typeface="Times New Roman" pitchFamily="18" charset="0"/>
                <a:cs typeface="Times New Roman" pitchFamily="18" charset="0"/>
              </a:rPr>
              <a:t>If E and V are the total energy and the potential energy of the particle, respectively, then its kinetic  energy is given as</a:t>
            </a:r>
          </a:p>
        </p:txBody>
      </p:sp>
    </p:spTree>
    <p:extLst>
      <p:ext uri="{BB962C8B-B14F-4D97-AF65-F5344CB8AC3E}">
        <p14:creationId xmlns:p14="http://schemas.microsoft.com/office/powerpoint/2010/main" val="429070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B5AE-4F16-451E-87CE-76FC39E6FB0E}"/>
              </a:ext>
            </a:extLst>
          </p:cNvPr>
          <p:cNvSpPr>
            <a:spLocks noGrp="1"/>
          </p:cNvSpPr>
          <p:nvPr>
            <p:ph type="title"/>
          </p:nvPr>
        </p:nvSpPr>
        <p:spPr>
          <a:xfrm>
            <a:off x="1115616" y="404664"/>
            <a:ext cx="7848600" cy="685800"/>
          </a:xfrm>
        </p:spPr>
        <p:txBody>
          <a:bodyPr/>
          <a:lstStyle/>
          <a:p>
            <a:pPr algn="ctr"/>
            <a:r>
              <a:rPr lang="en-US" sz="2200" kern="1200" dirty="0">
                <a:solidFill>
                  <a:prstClr val="black"/>
                </a:solidFill>
                <a:latin typeface="Times New Roman" pitchFamily="18" charset="0"/>
                <a:cs typeface="Times New Roman" pitchFamily="18" charset="0"/>
              </a:rPr>
              <a:t>TIME-INDEPENDENT SCHRÖDINGER WAVE EQUATION Contd..</a:t>
            </a:r>
            <a:endParaRPr lang="en-IN" sz="2200" dirty="0"/>
          </a:p>
        </p:txBody>
      </p:sp>
      <p:pic>
        <p:nvPicPr>
          <p:cNvPr id="4" name="Picture 3">
            <a:extLst>
              <a:ext uri="{FF2B5EF4-FFF2-40B4-BE49-F238E27FC236}">
                <a16:creationId xmlns:a16="http://schemas.microsoft.com/office/drawing/2014/main" id="{6BECB774-5BD6-4158-8626-EB74CDF1E451}"/>
              </a:ext>
            </a:extLst>
          </p:cNvPr>
          <p:cNvPicPr>
            <a:picLocks noChangeAspect="1" noChangeArrowheads="1"/>
          </p:cNvPicPr>
          <p:nvPr/>
        </p:nvPicPr>
        <p:blipFill>
          <a:blip r:embed="rId2"/>
          <a:srcRect/>
          <a:stretch>
            <a:fillRect/>
          </a:stretch>
        </p:blipFill>
        <p:spPr bwMode="auto">
          <a:xfrm>
            <a:off x="2355494" y="1330582"/>
            <a:ext cx="3913308" cy="1179610"/>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5" name="Rectangle 4">
            <a:extLst>
              <a:ext uri="{FF2B5EF4-FFF2-40B4-BE49-F238E27FC236}">
                <a16:creationId xmlns:a16="http://schemas.microsoft.com/office/drawing/2014/main" id="{4D8018C3-703E-4F0E-B6E5-BDAE1397573E}"/>
              </a:ext>
            </a:extLst>
          </p:cNvPr>
          <p:cNvSpPr/>
          <p:nvPr/>
        </p:nvSpPr>
        <p:spPr>
          <a:xfrm>
            <a:off x="821505" y="2708920"/>
            <a:ext cx="7500990" cy="43088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200" b="0" dirty="0">
                <a:latin typeface="Times New Roman" pitchFamily="18" charset="0"/>
                <a:cs typeface="Times New Roman" pitchFamily="18" charset="0"/>
              </a:rPr>
              <a:t>Substituting this value of m </a:t>
            </a:r>
            <a:r>
              <a:rPr lang="en-US" sz="2200" b="0" baseline="30000" dirty="0">
                <a:latin typeface="Times New Roman" pitchFamily="18" charset="0"/>
                <a:cs typeface="Times New Roman" pitchFamily="18" charset="0"/>
              </a:rPr>
              <a:t>2</a:t>
            </a:r>
            <a:r>
              <a:rPr lang="en-US" sz="2200" b="0" dirty="0">
                <a:latin typeface="Times New Roman" pitchFamily="18" charset="0"/>
                <a:cs typeface="Times New Roman" pitchFamily="18" charset="0"/>
              </a:rPr>
              <a:t> v </a:t>
            </a:r>
            <a:r>
              <a:rPr lang="en-US" sz="2200" b="0" baseline="30000" dirty="0">
                <a:latin typeface="Times New Roman" pitchFamily="18" charset="0"/>
                <a:cs typeface="Times New Roman" pitchFamily="18" charset="0"/>
              </a:rPr>
              <a:t>2 </a:t>
            </a:r>
            <a:r>
              <a:rPr lang="en-US" sz="2200" b="0" dirty="0">
                <a:latin typeface="Times New Roman" pitchFamily="18" charset="0"/>
                <a:cs typeface="Times New Roman" pitchFamily="18" charset="0"/>
              </a:rPr>
              <a:t> in  above Eq. , we get</a:t>
            </a:r>
          </a:p>
        </p:txBody>
      </p:sp>
      <p:pic>
        <p:nvPicPr>
          <p:cNvPr id="6" name="Picture 4">
            <a:extLst>
              <a:ext uri="{FF2B5EF4-FFF2-40B4-BE49-F238E27FC236}">
                <a16:creationId xmlns:a16="http://schemas.microsoft.com/office/drawing/2014/main" id="{6DA663DD-7083-4517-A20F-083B9A805E18}"/>
              </a:ext>
            </a:extLst>
          </p:cNvPr>
          <p:cNvPicPr>
            <a:picLocks noChangeAspect="1" noChangeArrowheads="1"/>
          </p:cNvPicPr>
          <p:nvPr/>
        </p:nvPicPr>
        <p:blipFill>
          <a:blip r:embed="rId3"/>
          <a:srcRect/>
          <a:stretch>
            <a:fillRect/>
          </a:stretch>
        </p:blipFill>
        <p:spPr bwMode="auto">
          <a:xfrm>
            <a:off x="2355494" y="3502169"/>
            <a:ext cx="4307232" cy="1430446"/>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
        <p:nvSpPr>
          <p:cNvPr id="7" name="Rectangle 6">
            <a:extLst>
              <a:ext uri="{FF2B5EF4-FFF2-40B4-BE49-F238E27FC236}">
                <a16:creationId xmlns:a16="http://schemas.microsoft.com/office/drawing/2014/main" id="{D6AB7681-6246-4285-922A-896FC8869294}"/>
              </a:ext>
            </a:extLst>
          </p:cNvPr>
          <p:cNvSpPr/>
          <p:nvPr/>
        </p:nvSpPr>
        <p:spPr>
          <a:xfrm>
            <a:off x="1259632" y="5294977"/>
            <a:ext cx="6984776" cy="83099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algn="ctr"/>
            <a:r>
              <a:rPr lang="en-US" b="1" dirty="0">
                <a:latin typeface="Times New Roman" pitchFamily="18" charset="0"/>
                <a:cs typeface="Times New Roman" pitchFamily="18" charset="0"/>
              </a:rPr>
              <a:t>This Equation is the Schrödinger time-independent wave equation.</a:t>
            </a:r>
          </a:p>
        </p:txBody>
      </p:sp>
    </p:spTree>
    <p:extLst>
      <p:ext uri="{BB962C8B-B14F-4D97-AF65-F5344CB8AC3E}">
        <p14:creationId xmlns:p14="http://schemas.microsoft.com/office/powerpoint/2010/main" val="381593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6352</TotalTime>
  <Words>1797</Words>
  <Application>Microsoft Office PowerPoint</Application>
  <PresentationFormat>On-screen Show (4:3)</PresentationFormat>
  <Paragraphs>143</Paragraphs>
  <Slides>46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Algerian</vt:lpstr>
      <vt:lpstr>Arial</vt:lpstr>
      <vt:lpstr>Calibri</vt:lpstr>
      <vt:lpstr>Cambria Math</vt:lpstr>
      <vt:lpstr>Frutiger 45 Light</vt:lpstr>
      <vt:lpstr>Frutiger 57Cn</vt:lpstr>
      <vt:lpstr>Times New Roman</vt:lpstr>
      <vt:lpstr>Wingdings</vt:lpstr>
      <vt:lpstr>CET_white_UK</vt:lpstr>
      <vt:lpstr>Custom Design</vt:lpstr>
      <vt:lpstr>         QUANTUM MECHANICS</vt:lpstr>
      <vt:lpstr>WAVE FUNCTION (ψ) de</vt:lpstr>
      <vt:lpstr>PHYSICAL SIGNIFICANCE OF WAVE FUNCTION (ψ)</vt:lpstr>
      <vt:lpstr>PHYSICAL SIGNIFICANCE OF WAVE FUNCTION (ψ)</vt:lpstr>
      <vt:lpstr>CONDITION FOR NORMALIZATION OF WAVE FUNCTION </vt:lpstr>
      <vt:lpstr>SCHRÖDINGER WAVE EQUATION </vt:lpstr>
      <vt:lpstr>TIME-INDEPENDENT SCHRÖDINGER WAVE EQUATION </vt:lpstr>
      <vt:lpstr>TIME-INDEPENDENT SCHRÖDINGER WAVE EQUATION Contd.. </vt:lpstr>
      <vt:lpstr>TIME-INDEPENDENT SCHRÖDINGER WAVE EQUATION Contd..</vt:lpstr>
      <vt:lpstr>TIME-DEPENDENT SCHRÖDINGER WAVE EQUATION </vt:lpstr>
      <vt:lpstr>TIME-DEPENDENT SCHRÖDINGER WAVE EQUATION </vt:lpstr>
      <vt:lpstr>EIGENVALUES AND EIGENFUNCTIONS </vt:lpstr>
      <vt:lpstr>EIGENVALUES AND EIGENFUNCTIONS</vt:lpstr>
      <vt:lpstr>PowerPoint Presentation</vt:lpstr>
      <vt:lpstr>PowerPoint Presentation</vt:lpstr>
      <vt:lpstr>PowerPoint Presentation</vt:lpstr>
      <vt:lpstr>APPLICATIONS OF SCHRÖDINGER WAVE EQUATION de</vt:lpstr>
      <vt:lpstr>Application of Schrodinger Wave Equation Contd…</vt:lpstr>
      <vt:lpstr>Problem of the particle in the box Contd..</vt:lpstr>
      <vt:lpstr>Problem of the particle in the box Contd..</vt:lpstr>
      <vt:lpstr>Problem of the particle in the box Contd..</vt:lpstr>
      <vt:lpstr>Problem of the particle in the box Contd..</vt:lpstr>
      <vt:lpstr>Problem of the particle in the box Contd..</vt:lpstr>
      <vt:lpstr>Probability Density Distribution </vt:lpstr>
      <vt:lpstr>Physical Interpretation of Probability Density Distribution</vt:lpstr>
      <vt:lpstr>Physical Interpretation of Probability Density Distribution</vt:lpstr>
      <vt:lpstr>Condition II: When n = 2</vt:lpstr>
      <vt:lpstr>Condition III: When n = 3</vt:lpstr>
      <vt:lpstr>PowerPoint Presentation</vt:lpstr>
      <vt:lpstr>PowerPoint Presentation</vt:lpstr>
      <vt:lpstr>PowerPoint Presentation</vt:lpstr>
      <vt:lpstr>Assignment Based on this Lecture  </vt:lpstr>
      <vt:lpstr>Assignment Based on this Lecture  </vt:lpstr>
      <vt:lpstr>Existence of Protons, Neutrons, and α-particles in the Nucleus </vt:lpstr>
      <vt:lpstr>PowerPoint Presentation</vt:lpstr>
      <vt:lpstr>Radiation of Light from an Excited Atom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Oersted-DTU_Eltek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Abhishek Kumar Gupta</cp:lastModifiedBy>
  <cp:revision>536</cp:revision>
  <cp:lastPrinted>2002-01-11T08:56:20Z</cp:lastPrinted>
  <dcterms:created xsi:type="dcterms:W3CDTF">2008-06-04T07:21:59Z</dcterms:created>
  <dcterms:modified xsi:type="dcterms:W3CDTF">2022-01-05T11:41:55Z</dcterms:modified>
</cp:coreProperties>
</file>