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66DA45-A93F-40C4-B606-7F35B0BFEB80}"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52DC6-DA92-4449-B6D2-B89E70D827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66DA45-A93F-40C4-B606-7F35B0BFEB80}"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52DC6-DA92-4449-B6D2-B89E70D827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66DA45-A93F-40C4-B606-7F35B0BFEB80}"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52DC6-DA92-4449-B6D2-B89E70D827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66DA45-A93F-40C4-B606-7F35B0BFEB80}"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52DC6-DA92-4449-B6D2-B89E70D827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6DA45-A93F-40C4-B606-7F35B0BFEB80}"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52DC6-DA92-4449-B6D2-B89E70D827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66DA45-A93F-40C4-B606-7F35B0BFEB80}"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52DC6-DA92-4449-B6D2-B89E70D827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66DA45-A93F-40C4-B606-7F35B0BFEB80}" type="datetimeFigureOut">
              <a:rPr lang="en-US" smtClean="0"/>
              <a:pPr/>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52DC6-DA92-4449-B6D2-B89E70D827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66DA45-A93F-40C4-B606-7F35B0BFEB80}"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52DC6-DA92-4449-B6D2-B89E70D827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6DA45-A93F-40C4-B606-7F35B0BFEB80}"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52DC6-DA92-4449-B6D2-B89E70D827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6DA45-A93F-40C4-B606-7F35B0BFEB80}"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52DC6-DA92-4449-B6D2-B89E70D827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6DA45-A93F-40C4-B606-7F35B0BFEB80}"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52DC6-DA92-4449-B6D2-B89E70D827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6DA45-A93F-40C4-B606-7F35B0BFEB80}" type="datetimeFigureOut">
              <a:rPr lang="en-US" smtClean="0"/>
              <a:pPr/>
              <a:t>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52DC6-DA92-4449-B6D2-B89E70D827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153400" cy="6172200"/>
          </a:xfrm>
        </p:spPr>
        <p:txBody>
          <a:bodyPr>
            <a:normAutofit lnSpcReduction="10000"/>
          </a:bodyPr>
          <a:lstStyle/>
          <a:p>
            <a:r>
              <a:rPr lang="en-US" b="1" u="sng" dirty="0" smtClean="0">
                <a:latin typeface="Arial Black" pitchFamily="34" charset="0"/>
              </a:rPr>
              <a:t>Carbon Cycle</a:t>
            </a:r>
          </a:p>
          <a:p>
            <a:endParaRPr lang="en-US" b="1" u="sng" dirty="0" smtClean="0">
              <a:latin typeface="Arial Black" pitchFamily="34" charset="0"/>
            </a:endParaRPr>
          </a:p>
          <a:p>
            <a:pPr algn="just">
              <a:buFont typeface="Arial" pitchFamily="34" charset="0"/>
              <a:buChar char="•"/>
            </a:pPr>
            <a:r>
              <a:rPr lang="en-US" dirty="0"/>
              <a:t>The circulation of carbon on earth in which atmospheric carbon dioxide is converted to organic nutrients through photosynthesis and is again converted back to the inorganic state by respiration, decay, or combustion. The atmosphere, the oceans, vegetation, rocks, and soil forms the major carbon reserve of our planet</a:t>
            </a:r>
            <a:r>
              <a:rPr lang="en-US" dirty="0" smtClean="0"/>
              <a:t>.</a:t>
            </a:r>
          </a:p>
          <a:p>
            <a:pPr algn="just">
              <a:buFont typeface="Arial" pitchFamily="34" charset="0"/>
              <a:buChar char="•"/>
            </a:pPr>
            <a:r>
              <a:rPr lang="en-US" dirty="0"/>
              <a:t> </a:t>
            </a:r>
            <a:r>
              <a:rPr lang="en-US" dirty="0" smtClean="0"/>
              <a:t>Antoine </a:t>
            </a:r>
            <a:r>
              <a:rPr lang="en-US" dirty="0"/>
              <a:t>Lavoisier and Joseph Priestley discovered the carbon cycle in the 18th </a:t>
            </a:r>
            <a:r>
              <a:rPr lang="en-US" dirty="0" smtClean="0"/>
              <a:t>century</a:t>
            </a:r>
            <a:r>
              <a:rPr lang="en-US" dirty="0"/>
              <a:t>.</a:t>
            </a:r>
            <a:endParaRPr lang="en-US" b="1" u="sng" dirty="0">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6019800"/>
          </a:xfrm>
        </p:spPr>
        <p:txBody>
          <a:bodyPr>
            <a:normAutofit/>
          </a:bodyPr>
          <a:lstStyle/>
          <a:p>
            <a:pPr>
              <a:buNone/>
            </a:pPr>
            <a:r>
              <a:rPr lang="en-US" b="1" dirty="0"/>
              <a:t>Steps of the sulfur cycle are</a:t>
            </a:r>
            <a:r>
              <a:rPr lang="en-US" dirty="0"/>
              <a:t>:</a:t>
            </a:r>
          </a:p>
          <a:p>
            <a:r>
              <a:rPr lang="en-US" dirty="0"/>
              <a:t>Mineralization of organic </a:t>
            </a:r>
            <a:r>
              <a:rPr lang="en-US" dirty="0" smtClean="0"/>
              <a:t>sulphur</a:t>
            </a:r>
            <a:r>
              <a:rPr lang="en-US" dirty="0"/>
              <a:t> into inorganic forms, such as hydrogen sulfide (H</a:t>
            </a:r>
            <a:r>
              <a:rPr lang="en-US" baseline="-25000" dirty="0"/>
              <a:t>2</a:t>
            </a:r>
            <a:r>
              <a:rPr lang="en-US" dirty="0"/>
              <a:t>S), elemental sulfur, as well as </a:t>
            </a:r>
            <a:r>
              <a:rPr lang="en-US" u="sng" dirty="0"/>
              <a:t>sulfide minerals</a:t>
            </a:r>
            <a:r>
              <a:rPr lang="en-US" dirty="0"/>
              <a:t>.</a:t>
            </a:r>
          </a:p>
          <a:p>
            <a:r>
              <a:rPr lang="en-US" dirty="0"/>
              <a:t>Oxidation of hydrogen sulfide, sulfide, and elemental sulfur (S) to sulfate (</a:t>
            </a:r>
            <a:r>
              <a:rPr lang="en-US" dirty="0" smtClean="0"/>
              <a:t>SO</a:t>
            </a:r>
            <a:r>
              <a:rPr lang="en-US" baseline="-25000" dirty="0" smtClean="0"/>
              <a:t> 4 </a:t>
            </a:r>
            <a:r>
              <a:rPr lang="en-US" baseline="30000" dirty="0" smtClean="0"/>
              <a:t>2−</a:t>
            </a:r>
            <a:r>
              <a:rPr lang="en-US" dirty="0" smtClean="0"/>
              <a:t>).</a:t>
            </a:r>
            <a:endParaRPr lang="en-US" dirty="0"/>
          </a:p>
          <a:p>
            <a:r>
              <a:rPr lang="en-US" dirty="0"/>
              <a:t>Reduction of sulfate to sulfide.</a:t>
            </a:r>
          </a:p>
          <a:p>
            <a:r>
              <a:rPr lang="en-US" dirty="0"/>
              <a:t>Incorporation of sulfide into organic compounds (including metal-containing derivatives).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943600"/>
          </a:xfrm>
        </p:spPr>
        <p:txBody>
          <a:bodyPr>
            <a:normAutofit fontScale="92500" lnSpcReduction="20000"/>
          </a:bodyPr>
          <a:lstStyle/>
          <a:p>
            <a:pPr>
              <a:buNone/>
            </a:pPr>
            <a:r>
              <a:rPr lang="en-US" b="1" dirty="0" smtClean="0"/>
              <a:t>Atomospheric portion of Sulfur cycle</a:t>
            </a:r>
            <a:r>
              <a:rPr lang="en-US" dirty="0" smtClean="0"/>
              <a:t>:</a:t>
            </a:r>
          </a:p>
          <a:p>
            <a:pPr>
              <a:buNone/>
            </a:pPr>
            <a:r>
              <a:rPr lang="en-US" dirty="0" smtClean="0"/>
              <a:t>Sulphur released in atomosphere by several ways:</a:t>
            </a:r>
          </a:p>
          <a:p>
            <a:pPr>
              <a:buNone/>
            </a:pPr>
            <a:r>
              <a:rPr lang="en-US" dirty="0" smtClean="0"/>
              <a:t>1) Natural weathering of rocks, landforms releases sulphur in form of H</a:t>
            </a:r>
            <a:r>
              <a:rPr lang="en-US" baseline="-25000" dirty="0" smtClean="0"/>
              <a:t>2</a:t>
            </a:r>
            <a:r>
              <a:rPr lang="en-US" dirty="0" smtClean="0"/>
              <a:t>S.</a:t>
            </a:r>
          </a:p>
          <a:p>
            <a:pPr>
              <a:buNone/>
            </a:pPr>
            <a:r>
              <a:rPr lang="en-US" dirty="0" smtClean="0"/>
              <a:t>2) Volcanoes releases large amounts of sulphur dioxide (SO</a:t>
            </a:r>
            <a:r>
              <a:rPr lang="en-US" baseline="-25000" dirty="0" smtClean="0"/>
              <a:t>2</a:t>
            </a:r>
            <a:r>
              <a:rPr lang="en-US" dirty="0" smtClean="0"/>
              <a:t>) into the atomosphere.</a:t>
            </a:r>
          </a:p>
          <a:p>
            <a:pPr>
              <a:buNone/>
            </a:pPr>
            <a:r>
              <a:rPr lang="en-US" dirty="0" smtClean="0"/>
              <a:t>3) Burning of fossil fuel in factories and automobiles releases SO</a:t>
            </a:r>
            <a:r>
              <a:rPr lang="en-US" baseline="-25000" dirty="0" smtClean="0"/>
              <a:t>2</a:t>
            </a:r>
            <a:r>
              <a:rPr lang="en-US" dirty="0" smtClean="0"/>
              <a:t> into the atomosphere.</a:t>
            </a:r>
          </a:p>
          <a:p>
            <a:r>
              <a:rPr lang="en-US" dirty="0" smtClean="0"/>
              <a:t>SO</a:t>
            </a:r>
            <a:r>
              <a:rPr lang="en-US" baseline="-25000" dirty="0" smtClean="0"/>
              <a:t>2</a:t>
            </a:r>
            <a:r>
              <a:rPr lang="en-US" dirty="0" smtClean="0"/>
              <a:t> combines with water in clouds to form H</a:t>
            </a:r>
            <a:r>
              <a:rPr lang="en-US" baseline="-25000" dirty="0" smtClean="0"/>
              <a:t>2</a:t>
            </a:r>
            <a:r>
              <a:rPr lang="en-US" dirty="0" smtClean="0"/>
              <a:t>SO</a:t>
            </a:r>
            <a:r>
              <a:rPr lang="en-US" baseline="-25000" dirty="0" smtClean="0"/>
              <a:t>4 </a:t>
            </a:r>
            <a:r>
              <a:rPr lang="en-US" dirty="0" smtClean="0"/>
              <a:t>which in combination with HNO</a:t>
            </a:r>
            <a:r>
              <a:rPr lang="en-US" baseline="-25000" dirty="0" smtClean="0"/>
              <a:t>3</a:t>
            </a:r>
            <a:r>
              <a:rPr lang="en-US" dirty="0" smtClean="0"/>
              <a:t> causes acid rain. Thus, again SO</a:t>
            </a:r>
            <a:r>
              <a:rPr lang="en-US" baseline="-25000" dirty="0" smtClean="0"/>
              <a:t>2</a:t>
            </a:r>
            <a:r>
              <a:rPr lang="en-US" dirty="0" smtClean="0"/>
              <a:t> comes in soil and ocean and recycled.</a:t>
            </a:r>
          </a:p>
          <a:p>
            <a:r>
              <a:rPr lang="en-US" dirty="0" smtClean="0"/>
              <a:t>In ocean, sulfur moves through various marine food webs.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 cycle.jpg"/>
          <p:cNvPicPr>
            <a:picLocks noGrp="1" noChangeAspect="1" noChangeArrowheads="1"/>
          </p:cNvPicPr>
          <p:nvPr>
            <p:ph idx="1"/>
          </p:nvPr>
        </p:nvPicPr>
        <p:blipFill>
          <a:blip r:embed="rId2" cstate="print"/>
          <a:srcRect/>
          <a:stretch>
            <a:fillRect/>
          </a:stretch>
        </p:blipFill>
        <p:spPr bwMode="auto">
          <a:xfrm>
            <a:off x="381000" y="88485"/>
            <a:ext cx="8305800" cy="659806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buNone/>
            </a:pPr>
            <a:r>
              <a:rPr lang="en-US" b="1" dirty="0" smtClean="0"/>
              <a:t>Terrestrial portion of Sulfur cycle</a:t>
            </a:r>
            <a:r>
              <a:rPr lang="en-US" dirty="0" smtClean="0"/>
              <a:t>:</a:t>
            </a:r>
          </a:p>
          <a:p>
            <a:r>
              <a:rPr lang="en-US" dirty="0" smtClean="0"/>
              <a:t>The weathering of rocks is the 1</a:t>
            </a:r>
            <a:r>
              <a:rPr lang="en-US" baseline="30000" dirty="0" smtClean="0"/>
              <a:t>st</a:t>
            </a:r>
            <a:r>
              <a:rPr lang="en-US" dirty="0" smtClean="0"/>
              <a:t> step to release the sulfur stored in the rocks.</a:t>
            </a:r>
          </a:p>
          <a:p>
            <a:r>
              <a:rPr lang="en-US" dirty="0" smtClean="0"/>
              <a:t>Next, the Sulfur comes in contact with the air turning the sulfur into sulfate.</a:t>
            </a:r>
          </a:p>
          <a:p>
            <a:r>
              <a:rPr lang="en-US" dirty="0" smtClean="0"/>
              <a:t>Then the sulfur is taken up by plants and microorganisms and converted into organic form.</a:t>
            </a:r>
          </a:p>
          <a:p>
            <a:r>
              <a:rPr lang="en-US" dirty="0" smtClean="0"/>
              <a:t>Finally, animals eat those plants which introduces sulfur into the food chain.</a:t>
            </a:r>
          </a:p>
          <a:p>
            <a:r>
              <a:rPr lang="en-US" dirty="0" smtClean="0"/>
              <a:t>The death and decomposition of organisms release sulfur once again in sulfate </a:t>
            </a:r>
            <a:r>
              <a:rPr lang="en-US" dirty="0" smtClean="0"/>
              <a:t>form, hydroen sulfide form </a:t>
            </a:r>
            <a:r>
              <a:rPr lang="en-US" dirty="0" smtClean="0"/>
              <a:t>and </a:t>
            </a:r>
            <a:r>
              <a:rPr lang="en-US" dirty="0" smtClean="0"/>
              <a:t>some </a:t>
            </a:r>
            <a:r>
              <a:rPr lang="en-US" dirty="0" smtClean="0"/>
              <a:t>of it becomes the part of the biomass of microoranism</a:t>
            </a:r>
            <a:r>
              <a:rPr lang="en-US" dirty="0" smtClean="0"/>
              <a:t>.</a:t>
            </a:r>
          </a:p>
          <a:p>
            <a:r>
              <a:rPr lang="en-US" dirty="0" smtClean="0"/>
              <a:t>Some part of Hydrogen sulfide converted to sulfur and water by chemoautotrophic bacteria (anaerobic bacteria eg. Thiothrix) and some of hydrogen sulfide again go to atomosphere.</a:t>
            </a:r>
          </a:p>
          <a:p>
            <a:endParaRPr lang="en-US"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smtClean="0"/>
              <a:t>Some sulfur oxidising bacteria directly oxidizes the H2S to sulfate by thiobacillus bacteria.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rbon-Cycle-Diagram.jpg"/>
          <p:cNvPicPr>
            <a:picLocks noGrp="1" noChangeAspect="1"/>
          </p:cNvPicPr>
          <p:nvPr>
            <p:ph idx="1"/>
          </p:nvPr>
        </p:nvPicPr>
        <p:blipFill>
          <a:blip r:embed="rId2" cstate="print"/>
          <a:srcRect b="4819"/>
          <a:stretch>
            <a:fillRect/>
          </a:stretch>
        </p:blipFill>
        <p:spPr>
          <a:xfrm>
            <a:off x="717331" y="304800"/>
            <a:ext cx="7633138" cy="60198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normAutofit fontScale="62500" lnSpcReduction="20000"/>
          </a:bodyPr>
          <a:lstStyle/>
          <a:p>
            <a:pPr fontAlgn="base">
              <a:buNone/>
            </a:pPr>
            <a:r>
              <a:rPr lang="en-US" sz="3800" u="sng" dirty="0" smtClean="0">
                <a:latin typeface="Arial Black" pitchFamily="34" charset="0"/>
              </a:rPr>
              <a:t>Major </a:t>
            </a:r>
            <a:r>
              <a:rPr lang="en-US" sz="3800" u="sng" dirty="0">
                <a:latin typeface="Arial Black" pitchFamily="34" charset="0"/>
              </a:rPr>
              <a:t>Steps of the Carbon </a:t>
            </a:r>
            <a:r>
              <a:rPr lang="en-US" sz="3800" u="sng" dirty="0" smtClean="0">
                <a:latin typeface="Arial Black" pitchFamily="34" charset="0"/>
              </a:rPr>
              <a:t>Cycle</a:t>
            </a:r>
            <a:r>
              <a:rPr lang="en-US" dirty="0" smtClean="0"/>
              <a:t>:</a:t>
            </a:r>
          </a:p>
          <a:p>
            <a:pPr fontAlgn="base">
              <a:buNone/>
            </a:pPr>
            <a:endParaRPr lang="en-US" dirty="0"/>
          </a:p>
          <a:p>
            <a:pPr fontAlgn="base">
              <a:buNone/>
            </a:pPr>
            <a:r>
              <a:rPr lang="en-US" dirty="0"/>
              <a:t>1. </a:t>
            </a:r>
            <a:r>
              <a:rPr lang="en-US" sz="3800" b="1" dirty="0">
                <a:latin typeface="Times New Roman" pitchFamily="18" charset="0"/>
                <a:cs typeface="Times New Roman" pitchFamily="18" charset="0"/>
              </a:rPr>
              <a:t>Role of Primary Producers (Photosynthesis and Cellular Respiration)</a:t>
            </a:r>
          </a:p>
          <a:p>
            <a:pPr fontAlgn="base"/>
            <a:r>
              <a:rPr lang="en-US" sz="3800" dirty="0">
                <a:latin typeface="Times New Roman" pitchFamily="18" charset="0"/>
                <a:cs typeface="Times New Roman" pitchFamily="18" charset="0"/>
              </a:rPr>
              <a:t>Carbon present in the air as carbon dioxide is absorbed by plants, the primary producers to produce food in the form of carbohydrates by a process called photosynthesis. This forms the foundation of the carbon cycle.</a:t>
            </a:r>
          </a:p>
          <a:p>
            <a:pPr fontAlgn="base"/>
            <a:r>
              <a:rPr lang="en-US" sz="3800" dirty="0">
                <a:latin typeface="Times New Roman" pitchFamily="18" charset="0"/>
                <a:cs typeface="Times New Roman" pitchFamily="18" charset="0"/>
              </a:rPr>
              <a:t>Respiration by plants returns carbon dioxide to the atmosphere, thus once again contributing to the cycle in a different manner.</a:t>
            </a:r>
          </a:p>
          <a:p>
            <a:pPr fontAlgn="base">
              <a:buNone/>
            </a:pPr>
            <a:r>
              <a:rPr lang="en-US" sz="3800" dirty="0">
                <a:latin typeface="Times New Roman" pitchFamily="18" charset="0"/>
                <a:cs typeface="Times New Roman" pitchFamily="18" charset="0"/>
              </a:rPr>
              <a:t>2. </a:t>
            </a:r>
            <a:r>
              <a:rPr lang="en-US" sz="3800" b="1" dirty="0">
                <a:latin typeface="Times New Roman" pitchFamily="18" charset="0"/>
                <a:cs typeface="Times New Roman" pitchFamily="18" charset="0"/>
              </a:rPr>
              <a:t>Role of Primary Consumers (Carbon Fixation and Cellular Respiration)</a:t>
            </a:r>
          </a:p>
          <a:p>
            <a:pPr fontAlgn="base"/>
            <a:r>
              <a:rPr lang="en-US" sz="3800" dirty="0">
                <a:latin typeface="Times New Roman" pitchFamily="18" charset="0"/>
                <a:cs typeface="Times New Roman" pitchFamily="18" charset="0"/>
              </a:rPr>
              <a:t>The primary consumers such as cows and horses use plants as their food, and carbon gets accumulated and fixed into their bodies in the form of organic carbon, a process known as carbon fixation.</a:t>
            </a:r>
          </a:p>
          <a:p>
            <a:pPr fontAlgn="base"/>
            <a:r>
              <a:rPr lang="en-US" sz="3800" dirty="0">
                <a:latin typeface="Times New Roman" pitchFamily="18" charset="0"/>
                <a:cs typeface="Times New Roman" pitchFamily="18" charset="0"/>
              </a:rPr>
              <a:t>Respiration by animals release carbon dioxide back to the atmosphere</a:t>
            </a:r>
            <a:r>
              <a:rPr lang="en-US" sz="3800" dirty="0" smtClean="0">
                <a:latin typeface="Times New Roman" pitchFamily="18" charset="0"/>
                <a:cs typeface="Times New Roman" pitchFamily="18" charset="0"/>
              </a:rPr>
              <a:t>.</a:t>
            </a:r>
            <a:endParaRPr lang="en-US" sz="3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lstStyle/>
          <a:p>
            <a:pPr fontAlgn="base">
              <a:buNone/>
            </a:pPr>
            <a:r>
              <a:rPr lang="en-US" dirty="0" smtClean="0"/>
              <a:t>3. </a:t>
            </a:r>
            <a:r>
              <a:rPr lang="en-US" b="1" dirty="0" smtClean="0"/>
              <a:t>Role of Detritus Feeders (Decomposition)</a:t>
            </a:r>
          </a:p>
          <a:p>
            <a:pPr fontAlgn="base"/>
            <a:r>
              <a:rPr lang="en-US" dirty="0" smtClean="0"/>
              <a:t>Once</a:t>
            </a:r>
            <a:r>
              <a:rPr lang="en-US" dirty="0" smtClean="0">
                <a:latin typeface="Arial Black" pitchFamily="34" charset="0"/>
              </a:rPr>
              <a:t> </a:t>
            </a:r>
            <a:r>
              <a:rPr lang="en-US" dirty="0" smtClean="0"/>
              <a:t>plants and animals die, the fixed organic carbon is released back into the atmosphere as carbon dioxide gas through decomposition by the detritus feeders.</a:t>
            </a:r>
          </a:p>
          <a:p>
            <a:pPr fontAlgn="base">
              <a:buNone/>
            </a:pPr>
            <a:r>
              <a:rPr lang="en-US" dirty="0" smtClean="0"/>
              <a:t>4. </a:t>
            </a:r>
            <a:r>
              <a:rPr lang="en-US" b="1" dirty="0" smtClean="0"/>
              <a:t>Role of Fossils and Fossil Fuels (Combustion)</a:t>
            </a:r>
          </a:p>
          <a:p>
            <a:pPr fontAlgn="base"/>
            <a:r>
              <a:rPr lang="en-US" dirty="0" smtClean="0"/>
              <a:t>The carbon that is leftover in the body of the dead organisms after decay becomes fossil fuels over many years, which on combustion releases the carbon stored in them back to the atmosphere thus completing the cycle.</a:t>
            </a:r>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96000"/>
          </a:xfrm>
        </p:spPr>
        <p:txBody>
          <a:bodyPr>
            <a:normAutofit fontScale="85000" lnSpcReduction="10000"/>
          </a:bodyPr>
          <a:lstStyle/>
          <a:p>
            <a:pPr>
              <a:buNone/>
            </a:pPr>
            <a:r>
              <a:rPr lang="en-US" b="1" u="sng" dirty="0" smtClean="0"/>
              <a:t>Importance of Carbon Cyce:</a:t>
            </a:r>
          </a:p>
          <a:p>
            <a:pPr>
              <a:buNone/>
            </a:pPr>
            <a:r>
              <a:rPr lang="en-US" dirty="0" smtClean="0"/>
              <a:t>1) </a:t>
            </a:r>
            <a:r>
              <a:rPr lang="en-US" b="1" dirty="0" smtClean="0"/>
              <a:t>Primary </a:t>
            </a:r>
            <a:r>
              <a:rPr lang="en-US" b="1" dirty="0"/>
              <a:t>Function of the Carbon Cycle</a:t>
            </a:r>
            <a:r>
              <a:rPr lang="en-US" dirty="0"/>
              <a:t>: To maintain the balance of carbon in nature. Since atmospheric carbon dioxide determines the rate of photosynthesis by the producers, which acts as the primary source of food production on earth, the carbon cycle helps to sustain life on earth.</a:t>
            </a:r>
          </a:p>
          <a:p>
            <a:pPr>
              <a:buNone/>
            </a:pPr>
            <a:r>
              <a:rPr lang="en-US" dirty="0" smtClean="0"/>
              <a:t>2) </a:t>
            </a:r>
            <a:r>
              <a:rPr lang="en-US" b="1" dirty="0" smtClean="0"/>
              <a:t>Other </a:t>
            </a:r>
            <a:r>
              <a:rPr lang="en-US" b="1" dirty="0"/>
              <a:t>Roles in Living Systems and the Environment</a:t>
            </a:r>
            <a:r>
              <a:rPr lang="en-US" dirty="0"/>
              <a:t>:</a:t>
            </a:r>
          </a:p>
          <a:p>
            <a:pPr fontAlgn="base">
              <a:buNone/>
            </a:pPr>
            <a:r>
              <a:rPr lang="en-US" dirty="0"/>
              <a:t>i</a:t>
            </a:r>
            <a:r>
              <a:rPr lang="en-US" dirty="0" smtClean="0"/>
              <a:t>) Carbon </a:t>
            </a:r>
            <a:r>
              <a:rPr lang="en-US" dirty="0"/>
              <a:t>forms an integral component of proteins, lipids, and DNA, the building blocks of all living things</a:t>
            </a:r>
          </a:p>
          <a:p>
            <a:pPr fontAlgn="base">
              <a:buNone/>
            </a:pPr>
            <a:r>
              <a:rPr lang="en-US" dirty="0" smtClean="0"/>
              <a:t>ii) Carbon </a:t>
            </a:r>
            <a:r>
              <a:rPr lang="en-US" dirty="0"/>
              <a:t>dioxide traps the long-wavelength radiations from the sun and prevents it from escaping into space, very much like the glass walls of a greenhouse, thus acting as a blanket over the planet and controlling the temperature of the </a:t>
            </a:r>
            <a:r>
              <a:rPr lang="en-US" dirty="0" smtClean="0"/>
              <a:t>earth.</a:t>
            </a:r>
            <a:endParaRPr lang="en-US" dirty="0"/>
          </a:p>
          <a:p>
            <a:pPr>
              <a:buNone/>
            </a:pPr>
            <a:endParaRPr lang="en-US"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6172200"/>
          </a:xfrm>
        </p:spPr>
        <p:txBody>
          <a:bodyPr>
            <a:normAutofit fontScale="92500" lnSpcReduction="20000"/>
          </a:bodyPr>
          <a:lstStyle/>
          <a:p>
            <a:pPr fontAlgn="base">
              <a:buNone/>
            </a:pPr>
            <a:r>
              <a:rPr lang="en-US" b="1" dirty="0" smtClean="0"/>
              <a:t>Effect of  Humans activities on the Carbon Cycle</a:t>
            </a:r>
            <a:r>
              <a:rPr lang="en-US" dirty="0" smtClean="0"/>
              <a:t>:</a:t>
            </a:r>
          </a:p>
          <a:p>
            <a:pPr fontAlgn="base"/>
            <a:r>
              <a:rPr lang="en-US" dirty="0" smtClean="0"/>
              <a:t>Human activities can interfere with the carbon cycle in two possible ways –</a:t>
            </a:r>
          </a:p>
          <a:p>
            <a:pPr fontAlgn="base">
              <a:buNone/>
            </a:pPr>
            <a:r>
              <a:rPr lang="en-US" dirty="0" smtClean="0"/>
              <a:t>1) Combustion of fossil fuels like coal, petroleum, and natural gases</a:t>
            </a:r>
          </a:p>
          <a:p>
            <a:pPr fontAlgn="base">
              <a:buNone/>
            </a:pPr>
            <a:r>
              <a:rPr lang="en-US" dirty="0" smtClean="0"/>
              <a:t>2) Indiscriminate cutting of trees or deforestation</a:t>
            </a:r>
          </a:p>
          <a:p>
            <a:pPr fontAlgn="base">
              <a:buNone/>
            </a:pPr>
            <a:r>
              <a:rPr lang="en-US" b="1" dirty="0" smtClean="0"/>
              <a:t>Effects of Combustion of Fossil Fuels on the Carbon Cycle:</a:t>
            </a:r>
          </a:p>
          <a:p>
            <a:pPr fontAlgn="base"/>
            <a:r>
              <a:rPr lang="en-US" dirty="0" smtClean="0"/>
              <a:t>Burning of fossil fuels releases excess carbon dioxide in the atmosphere, which is way more than the amount removed by plants during photosynthesis. This results in an increase in atmospheric carbon dioxide, thus disturbing the balance of the carbon cycle.</a:t>
            </a:r>
          </a:p>
          <a:p>
            <a:pPr fontAlgn="base">
              <a:buNone/>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6172200"/>
          </a:xfrm>
        </p:spPr>
        <p:txBody>
          <a:bodyPr/>
          <a:lstStyle/>
          <a:p>
            <a:pPr fontAlgn="base">
              <a:buNone/>
            </a:pPr>
            <a:r>
              <a:rPr lang="en-US" b="1" dirty="0" smtClean="0"/>
              <a:t>Effect of Deforestation on the Carbon Cycle</a:t>
            </a:r>
            <a:r>
              <a:rPr lang="en-US" dirty="0" smtClean="0"/>
              <a:t>:</a:t>
            </a:r>
          </a:p>
          <a:p>
            <a:pPr fontAlgn="base"/>
            <a:r>
              <a:rPr lang="en-US" dirty="0" smtClean="0"/>
              <a:t>As trees and forests balance the amount of carbon in the atmosphere through photosynthesis, excessive cutting of trees increases the carbon dioxide level in the atmosphere, thus raising the temperature of the earth. This is one of the primary reasons for the negative greenhouse effects and global warming.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8077200" cy="5867400"/>
          </a:xfrm>
        </p:spPr>
        <p:txBody>
          <a:bodyPr>
            <a:normAutofit fontScale="92500" lnSpcReduction="10000"/>
          </a:bodyPr>
          <a:lstStyle/>
          <a:p>
            <a:r>
              <a:rPr lang="en-US" sz="4000" u="sng" dirty="0" smtClean="0">
                <a:latin typeface="Arial Black" pitchFamily="34" charset="0"/>
              </a:rPr>
              <a:t>Sulphur Cycle</a:t>
            </a:r>
          </a:p>
          <a:p>
            <a:pPr algn="l">
              <a:spcBef>
                <a:spcPts val="0"/>
              </a:spcBef>
              <a:buFont typeface="Wingdings" pitchFamily="2" charset="2"/>
              <a:buChar char="Ø"/>
            </a:pPr>
            <a:r>
              <a:rPr lang="en-US" sz="3000" dirty="0">
                <a:solidFill>
                  <a:schemeClr val="tx1"/>
                </a:solidFill>
                <a:latin typeface="Times New Roman" pitchFamily="18" charset="0"/>
                <a:cs typeface="Times New Roman" pitchFamily="18" charset="0"/>
              </a:rPr>
              <a:t>The </a:t>
            </a:r>
            <a:r>
              <a:rPr lang="en-US" sz="3000" b="1" dirty="0">
                <a:solidFill>
                  <a:schemeClr val="tx1"/>
                </a:solidFill>
                <a:latin typeface="Times New Roman" pitchFamily="18" charset="0"/>
                <a:cs typeface="Times New Roman" pitchFamily="18" charset="0"/>
              </a:rPr>
              <a:t>sulfur cycle</a:t>
            </a:r>
            <a:r>
              <a:rPr lang="en-US" sz="3000" dirty="0">
                <a:solidFill>
                  <a:schemeClr val="tx1"/>
                </a:solidFill>
                <a:latin typeface="Times New Roman" pitchFamily="18" charset="0"/>
                <a:cs typeface="Times New Roman" pitchFamily="18" charset="0"/>
              </a:rPr>
              <a:t> is a </a:t>
            </a:r>
            <a:r>
              <a:rPr lang="en-US" sz="3000" dirty="0" smtClean="0">
                <a:solidFill>
                  <a:schemeClr val="tx1"/>
                </a:solidFill>
                <a:latin typeface="Times New Roman" pitchFamily="18" charset="0"/>
                <a:cs typeface="Times New Roman" pitchFamily="18" charset="0"/>
              </a:rPr>
              <a:t>biogeochemical cycle</a:t>
            </a:r>
            <a:r>
              <a:rPr lang="en-US" sz="3000" dirty="0">
                <a:solidFill>
                  <a:schemeClr val="tx1"/>
                </a:solidFill>
                <a:latin typeface="Times New Roman" pitchFamily="18" charset="0"/>
                <a:cs typeface="Times New Roman" pitchFamily="18" charset="0"/>
              </a:rPr>
              <a:t> in which the </a:t>
            </a:r>
            <a:r>
              <a:rPr lang="en-US" sz="3000" dirty="0" smtClean="0">
                <a:solidFill>
                  <a:schemeClr val="tx1"/>
                </a:solidFill>
                <a:latin typeface="Times New Roman" pitchFamily="18" charset="0"/>
                <a:cs typeface="Times New Roman" pitchFamily="18" charset="0"/>
              </a:rPr>
              <a:t>sulphur</a:t>
            </a:r>
            <a:r>
              <a:rPr lang="en-US" sz="3000" dirty="0">
                <a:solidFill>
                  <a:schemeClr val="tx1"/>
                </a:solidFill>
                <a:latin typeface="Times New Roman" pitchFamily="18" charset="0"/>
                <a:cs typeface="Times New Roman" pitchFamily="18" charset="0"/>
              </a:rPr>
              <a:t> moves between rocks, waterways and living </a:t>
            </a:r>
            <a:r>
              <a:rPr lang="en-US" sz="3000" dirty="0" smtClean="0">
                <a:solidFill>
                  <a:schemeClr val="tx1"/>
                </a:solidFill>
                <a:latin typeface="Times New Roman" pitchFamily="18" charset="0"/>
                <a:cs typeface="Times New Roman" pitchFamily="18" charset="0"/>
              </a:rPr>
              <a:t>systems</a:t>
            </a:r>
            <a:r>
              <a:rPr lang="en-US" sz="3000" dirty="0" smtClean="0">
                <a:latin typeface="Times New Roman" pitchFamily="18" charset="0"/>
                <a:cs typeface="Times New Roman" pitchFamily="18" charset="0"/>
              </a:rPr>
              <a:t>.</a:t>
            </a:r>
          </a:p>
          <a:p>
            <a:pPr algn="l">
              <a:spcBef>
                <a:spcPts val="0"/>
              </a:spcBef>
              <a:buFont typeface="Wingdings" pitchFamily="2" charset="2"/>
              <a:buChar char="Ø"/>
            </a:pPr>
            <a:r>
              <a:rPr lang="en-US" dirty="0" smtClean="0">
                <a:solidFill>
                  <a:schemeClr val="tx1"/>
                </a:solidFill>
                <a:latin typeface="Times New Roman" pitchFamily="18" charset="0"/>
                <a:cs typeface="Times New Roman" pitchFamily="18" charset="0"/>
              </a:rPr>
              <a:t>Sulphur is mainly found on earth as sulphates in rocks or as free sulphur and salts burried in depths of ocean.</a:t>
            </a:r>
          </a:p>
          <a:p>
            <a:pPr algn="l">
              <a:spcBef>
                <a:spcPts val="0"/>
              </a:spcBef>
              <a:buFont typeface="Wingdings" pitchFamily="2" charset="2"/>
              <a:buChar char="Ø"/>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sulphur and its compounds are important element of industrial processes.</a:t>
            </a:r>
          </a:p>
          <a:p>
            <a:pPr algn="l">
              <a:spcBef>
                <a:spcPts val="0"/>
              </a:spcBef>
              <a:buFont typeface="Wingdings" pitchFamily="2" charset="2"/>
              <a:buChar char="Ø"/>
            </a:pPr>
            <a:r>
              <a:rPr lang="en-US" dirty="0">
                <a:solidFill>
                  <a:schemeClr val="tx1"/>
                </a:solidFill>
                <a:latin typeface="Times New Roman" pitchFamily="18" charset="0"/>
                <a:cs typeface="Times New Roman" pitchFamily="18" charset="0"/>
              </a:rPr>
              <a:t>sulfur is an essential element (</a:t>
            </a:r>
            <a:r>
              <a:rPr lang="en-US" dirty="0" smtClean="0">
                <a:solidFill>
                  <a:schemeClr val="tx1"/>
                </a:solidFill>
                <a:latin typeface="Times New Roman" pitchFamily="18" charset="0"/>
                <a:cs typeface="Times New Roman" pitchFamily="18" charset="0"/>
              </a:rPr>
              <a:t>CHNOPS), </a:t>
            </a:r>
            <a:r>
              <a:rPr lang="en-US" dirty="0">
                <a:solidFill>
                  <a:schemeClr val="tx1"/>
                </a:solidFill>
                <a:latin typeface="Times New Roman" pitchFamily="18" charset="0"/>
                <a:cs typeface="Times New Roman" pitchFamily="18" charset="0"/>
              </a:rPr>
              <a:t>being a constituent </a:t>
            </a:r>
            <a:r>
              <a:rPr lang="en-US" dirty="0" smtClean="0">
                <a:solidFill>
                  <a:schemeClr val="tx1"/>
                </a:solidFill>
                <a:latin typeface="Times New Roman" pitchFamily="18" charset="0"/>
                <a:cs typeface="Times New Roman" pitchFamily="18" charset="0"/>
              </a:rPr>
              <a:t>of many</a:t>
            </a:r>
            <a:r>
              <a:rPr lang="en-US" dirty="0">
                <a:solidFill>
                  <a:schemeClr val="tx1"/>
                </a:solidFill>
                <a:latin typeface="Times New Roman" pitchFamily="18" charset="0"/>
                <a:cs typeface="Times New Roman" pitchFamily="18" charset="0"/>
              </a:rPr>
              <a:t> proteins and cofactors, and sulfur compounds can be used as oxidants or reductants in microbial </a:t>
            </a:r>
            <a:r>
              <a:rPr lang="en-US" dirty="0" smtClean="0">
                <a:solidFill>
                  <a:schemeClr val="tx1"/>
                </a:solidFill>
                <a:latin typeface="Times New Roman" pitchFamily="18" charset="0"/>
                <a:cs typeface="Times New Roman" pitchFamily="18" charset="0"/>
              </a:rPr>
              <a:t>respiration.</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Plants absorbs sulphur in the form of sulfate ions (SO</a:t>
            </a:r>
            <a:r>
              <a:rPr lang="en-US" baseline="-25000" dirty="0" smtClean="0"/>
              <a:t>4</a:t>
            </a:r>
            <a:r>
              <a:rPr lang="en-US" baseline="30000" dirty="0" smtClean="0"/>
              <a:t>-2</a:t>
            </a:r>
            <a:r>
              <a:rPr lang="en-US" dirty="0" smtClean="0"/>
              <a:t>) and converted it into organic forms.</a:t>
            </a:r>
          </a:p>
          <a:p>
            <a:r>
              <a:rPr lang="en-US" dirty="0" smtClean="0"/>
              <a:t>Sulfur is present in some amino acid like methionine and cysteine.</a:t>
            </a:r>
          </a:p>
          <a:p>
            <a:r>
              <a:rPr lang="en-US" dirty="0" smtClean="0"/>
              <a:t>The 10</a:t>
            </a:r>
            <a:r>
              <a:rPr lang="en-US" baseline="30000" dirty="0" smtClean="0"/>
              <a:t>th</a:t>
            </a:r>
            <a:r>
              <a:rPr lang="en-US" dirty="0" smtClean="0"/>
              <a:t> most abundant element in the environment.</a:t>
            </a:r>
          </a:p>
          <a:p>
            <a:r>
              <a:rPr lang="en-US" dirty="0" smtClean="0"/>
              <a:t>Used for the things such as fertilizers, matches and insecticides etc.</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598</Words>
  <Application>Microsoft Office PowerPoint</Application>
  <PresentationFormat>On-screen Show (4:3)</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21</cp:revision>
  <dcterms:created xsi:type="dcterms:W3CDTF">2022-01-17T05:34:08Z</dcterms:created>
  <dcterms:modified xsi:type="dcterms:W3CDTF">2022-01-17T13:33:52Z</dcterms:modified>
</cp:coreProperties>
</file>