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7" r:id="rId4"/>
    <p:sldId id="263" r:id="rId5"/>
    <p:sldId id="265" r:id="rId6"/>
    <p:sldId id="264" r:id="rId7"/>
    <p:sldId id="260" r:id="rId8"/>
    <p:sldId id="268" r:id="rId9"/>
    <p:sldId id="26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002" y="15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8117F2-2E26-472E-A862-0BC296463BBF}"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75E04-01D8-4ABB-9332-E8E278414E5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117F2-2E26-472E-A862-0BC296463BBF}"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75E04-01D8-4ABB-9332-E8E278414E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117F2-2E26-472E-A862-0BC296463BBF}"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75E04-01D8-4ABB-9332-E8E278414E5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117F2-2E26-472E-A862-0BC296463BBF}"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75E04-01D8-4ABB-9332-E8E278414E5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8117F2-2E26-472E-A862-0BC296463BBF}" type="datetimeFigureOut">
              <a:rPr lang="en-US" smtClean="0"/>
              <a:pPr/>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175E04-01D8-4ABB-9332-E8E278414E5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8117F2-2E26-472E-A862-0BC296463BBF}" type="datetimeFigureOut">
              <a:rPr lang="en-US" smtClean="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175E04-01D8-4ABB-9332-E8E278414E5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8117F2-2E26-472E-A862-0BC296463BBF}" type="datetimeFigureOut">
              <a:rPr lang="en-US" smtClean="0"/>
              <a:pPr/>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175E04-01D8-4ABB-9332-E8E278414E5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8117F2-2E26-472E-A862-0BC296463BBF}" type="datetimeFigureOut">
              <a:rPr lang="en-US" smtClean="0"/>
              <a:pPr/>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175E04-01D8-4ABB-9332-E8E278414E5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8117F2-2E26-472E-A862-0BC296463BBF}" type="datetimeFigureOut">
              <a:rPr lang="en-US" smtClean="0"/>
              <a:pPr/>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175E04-01D8-4ABB-9332-E8E278414E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117F2-2E26-472E-A862-0BC296463BBF}" type="datetimeFigureOut">
              <a:rPr lang="en-US" smtClean="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175E04-01D8-4ABB-9332-E8E278414E5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117F2-2E26-472E-A862-0BC296463BBF}" type="datetimeFigureOut">
              <a:rPr lang="en-US" smtClean="0"/>
              <a:pPr/>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175E04-01D8-4ABB-9332-E8E278414E5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8117F2-2E26-472E-A862-0BC296463BBF}" type="datetimeFigureOut">
              <a:rPr lang="en-US" smtClean="0"/>
              <a:pPr/>
              <a:t>1/21/2022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175E04-01D8-4ABB-9332-E8E278414E5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52400"/>
            <a:ext cx="8153400" cy="6400800"/>
          </a:xfrm>
        </p:spPr>
        <p:txBody>
          <a:bodyPr>
            <a:normAutofit fontScale="85000" lnSpcReduction="20000"/>
          </a:bodyPr>
          <a:lstStyle/>
          <a:p>
            <a:r>
              <a:rPr lang="en-US" sz="3100" b="1" u="sng" dirty="0" smtClean="0">
                <a:latin typeface="Times New Roman" pitchFamily="18" charset="0"/>
                <a:cs typeface="Times New Roman" pitchFamily="18" charset="0"/>
              </a:rPr>
              <a:t>Nitrogen Cycle</a:t>
            </a:r>
          </a:p>
          <a:p>
            <a:pPr algn="just">
              <a:buFont typeface="Wingdings" pitchFamily="2" charset="2"/>
              <a:buChar char="Ø"/>
            </a:pPr>
            <a:r>
              <a:rPr lang="en-US" sz="3100" dirty="0" smtClean="0">
                <a:latin typeface="Times New Roman" pitchFamily="18" charset="0"/>
                <a:cs typeface="Times New Roman" pitchFamily="18" charset="0"/>
              </a:rPr>
              <a:t>The series of processes by which nitrogen and its different forms are circulated and interconverted in nature with the help of living organisms is called the nitrogen cycle. </a:t>
            </a:r>
          </a:p>
          <a:p>
            <a:pPr algn="just"/>
            <a:r>
              <a:rPr lang="en-US" sz="3100" dirty="0" smtClean="0">
                <a:latin typeface="Times New Roman" pitchFamily="18" charset="0"/>
                <a:cs typeface="Times New Roman" pitchFamily="18" charset="0"/>
              </a:rPr>
              <a:t>                         Thus, Nitrogen Cycle is a biogeochemical process through which nitrogen is converted into many forms, </a:t>
            </a:r>
            <a:r>
              <a:rPr lang="en-US" sz="2800" dirty="0" smtClean="0">
                <a:latin typeface="Times New Roman" pitchFamily="18" charset="0"/>
                <a:cs typeface="Times New Roman" pitchFamily="18" charset="0"/>
              </a:rPr>
              <a:t>consecutively</a:t>
            </a:r>
            <a:r>
              <a:rPr lang="en-US" sz="3100" dirty="0" smtClean="0">
                <a:latin typeface="Times New Roman" pitchFamily="18" charset="0"/>
                <a:cs typeface="Times New Roman" pitchFamily="18" charset="0"/>
              </a:rPr>
              <a:t> passing from the atmosphere to the soil to organism and back into the atmosphere.</a:t>
            </a:r>
          </a:p>
          <a:p>
            <a:pPr algn="just"/>
            <a:endParaRPr lang="en-US" sz="3100" dirty="0" smtClean="0">
              <a:latin typeface="Times New Roman" pitchFamily="18" charset="0"/>
              <a:cs typeface="Times New Roman" pitchFamily="18" charset="0"/>
            </a:endParaRPr>
          </a:p>
          <a:p>
            <a:pPr algn="just">
              <a:buFont typeface="Wingdings" pitchFamily="2" charset="2"/>
              <a:buChar char="Ø"/>
            </a:pPr>
            <a:r>
              <a:rPr lang="en-US" sz="3100" dirty="0" smtClean="0">
                <a:latin typeface="Times New Roman" pitchFamily="18" charset="0"/>
                <a:cs typeface="Times New Roman" pitchFamily="18" charset="0"/>
              </a:rPr>
              <a:t> </a:t>
            </a:r>
            <a:r>
              <a:rPr lang="en-US" sz="3100" b="1" dirty="0" smtClean="0">
                <a:latin typeface="Times New Roman" pitchFamily="18" charset="0"/>
                <a:cs typeface="Times New Roman" pitchFamily="18" charset="0"/>
              </a:rPr>
              <a:t>Nitrogen </a:t>
            </a:r>
            <a:r>
              <a:rPr lang="en-US" sz="3100" b="1" dirty="0" smtClean="0">
                <a:latin typeface="Times New Roman" pitchFamily="18" charset="0"/>
                <a:cs typeface="Times New Roman" pitchFamily="18" charset="0"/>
              </a:rPr>
              <a:t>exists in both organic and inorganic forms:</a:t>
            </a:r>
          </a:p>
          <a:p>
            <a:pPr algn="just">
              <a:buFont typeface="Arial" pitchFamily="34" charset="0"/>
              <a:buChar char="•"/>
            </a:pPr>
            <a:r>
              <a:rPr lang="en-US" sz="3100" dirty="0" smtClean="0">
                <a:latin typeface="Times New Roman" pitchFamily="18" charset="0"/>
                <a:cs typeface="Times New Roman" pitchFamily="18" charset="0"/>
              </a:rPr>
              <a:t> Organic nitrogen exists in living organisms, and they get passed through the food chain by the consumption of other living organisms.</a:t>
            </a:r>
          </a:p>
          <a:p>
            <a:pPr algn="just">
              <a:buFont typeface="Arial" pitchFamily="34" charset="0"/>
              <a:buChar char="•"/>
            </a:pPr>
            <a:r>
              <a:rPr lang="en-US" sz="3100" dirty="0" smtClean="0">
                <a:latin typeface="Times New Roman" pitchFamily="18" charset="0"/>
                <a:cs typeface="Times New Roman" pitchFamily="18" charset="0"/>
              </a:rPr>
              <a:t> Inorganic forms of nitrogen are found in abundance in the atmosphere. This nitrogen is made available to plants by </a:t>
            </a:r>
            <a:r>
              <a:rPr lang="en-US" sz="3100" dirty="0" smtClean="0">
                <a:latin typeface="Times New Roman" pitchFamily="18" charset="0"/>
                <a:cs typeface="Times New Roman" pitchFamily="18" charset="0"/>
              </a:rPr>
              <a:t>microorganisms like </a:t>
            </a:r>
            <a:r>
              <a:rPr lang="en-US" sz="3100" dirty="0" smtClean="0">
                <a:latin typeface="Times New Roman" pitchFamily="18" charset="0"/>
                <a:cs typeface="Times New Roman" pitchFamily="18" charset="0"/>
              </a:rPr>
              <a:t>bacteria which can convert the inert nitrogen into a usable form – such as nitrites and nitrates.</a:t>
            </a:r>
          </a:p>
          <a:p>
            <a:pPr algn="just"/>
            <a:endParaRPr lang="en-US" sz="3100" dirty="0" smtClean="0">
              <a:latin typeface="Times New Roman" pitchFamily="18" charset="0"/>
              <a:cs typeface="Times New Roman" pitchFamily="18" charset="0"/>
            </a:endParaRPr>
          </a:p>
          <a:p>
            <a:endParaRPr lang="en-US"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r>
              <a:rPr lang="en-US" sz="2800" b="1" dirty="0" smtClean="0">
                <a:latin typeface="Times New Roman" pitchFamily="18" charset="0"/>
                <a:cs typeface="Times New Roman" pitchFamily="18" charset="0"/>
              </a:rPr>
              <a:t>Significance of Nitrogen </a:t>
            </a:r>
            <a:r>
              <a:rPr lang="en-US" sz="2800" dirty="0" smtClean="0">
                <a:latin typeface="Times New Roman" pitchFamily="18" charset="0"/>
                <a:cs typeface="Times New Roman" pitchFamily="18" charset="0"/>
              </a:rPr>
              <a:t>– Nitrogen is essential component of amino acids, proteins, enzymes and nucleic </a:t>
            </a:r>
            <a:r>
              <a:rPr lang="en-US" sz="2800" dirty="0" smtClean="0">
                <a:latin typeface="Times New Roman" pitchFamily="18" charset="0"/>
                <a:cs typeface="Times New Roman" pitchFamily="18" charset="0"/>
              </a:rPr>
              <a:t>acids (DNA and RNA) </a:t>
            </a:r>
            <a:r>
              <a:rPr lang="en-US" sz="2800" dirty="0" smtClean="0">
                <a:latin typeface="Times New Roman" pitchFamily="18" charset="0"/>
                <a:cs typeface="Times New Roman" pitchFamily="18" charset="0"/>
              </a:rPr>
              <a:t>of the protoplasm.</a:t>
            </a:r>
          </a:p>
          <a:p>
            <a:r>
              <a:rPr lang="en-US" sz="2800" b="1" dirty="0" smtClean="0">
                <a:latin typeface="Times New Roman" pitchFamily="18" charset="0"/>
                <a:cs typeface="Times New Roman" pitchFamily="18" charset="0"/>
              </a:rPr>
              <a:t>Major Source of Nitrogen </a:t>
            </a:r>
            <a:r>
              <a:rPr lang="en-US" sz="2800" dirty="0" smtClean="0">
                <a:latin typeface="Times New Roman" pitchFamily="18" charset="0"/>
                <a:cs typeface="Times New Roman" pitchFamily="18" charset="0"/>
              </a:rPr>
              <a:t>– Atmosphere (78.62 %)</a:t>
            </a:r>
          </a:p>
          <a:p>
            <a:r>
              <a:rPr lang="en-US" sz="2800" dirty="0" smtClean="0">
                <a:latin typeface="Times New Roman" pitchFamily="18" charset="0"/>
                <a:cs typeface="Times New Roman" pitchFamily="18" charset="0"/>
              </a:rPr>
              <a:t>Nitrogen is the most abundant element in the Earth’s atmosphere (78%).</a:t>
            </a:r>
          </a:p>
          <a:p>
            <a:r>
              <a:rPr lang="en-US" sz="2800" dirty="0" smtClean="0">
                <a:latin typeface="Times New Roman" pitchFamily="18" charset="0"/>
                <a:cs typeface="Times New Roman" pitchFamily="18" charset="0"/>
              </a:rPr>
              <a:t>Nitrogen cannot be absorbed directly by the plants and animals until it is converted into compounds they can use. </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trogen-Cycle-Diagram.jpg"/>
          <p:cNvPicPr>
            <a:picLocks noGrp="1" noChangeAspect="1"/>
          </p:cNvPicPr>
          <p:nvPr>
            <p:ph idx="1"/>
          </p:nvPr>
        </p:nvPicPr>
        <p:blipFill>
          <a:blip r:embed="rId2" cstate="print"/>
          <a:stretch>
            <a:fillRect/>
          </a:stretch>
        </p:blipFill>
        <p:spPr>
          <a:xfrm>
            <a:off x="381000" y="213360"/>
            <a:ext cx="8305800" cy="664464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Autofit/>
          </a:bodyPr>
          <a:lstStyle/>
          <a:p>
            <a:pPr>
              <a:buNone/>
            </a:pPr>
            <a:r>
              <a:rPr lang="en-US" sz="2000" dirty="0" smtClean="0">
                <a:latin typeface="Times New Roman" pitchFamily="18" charset="0"/>
                <a:cs typeface="Times New Roman" pitchFamily="18" charset="0"/>
              </a:rPr>
              <a:t>The entire process of the Nitrogen Cycle takes place in </a:t>
            </a:r>
            <a:r>
              <a:rPr lang="en-US" sz="2000" dirty="0" smtClean="0">
                <a:latin typeface="Times New Roman" pitchFamily="18" charset="0"/>
                <a:cs typeface="Times New Roman" pitchFamily="18" charset="0"/>
              </a:rPr>
              <a:t>six </a:t>
            </a:r>
            <a:r>
              <a:rPr lang="en-US" sz="2000" dirty="0" smtClean="0">
                <a:latin typeface="Times New Roman" pitchFamily="18" charset="0"/>
                <a:cs typeface="Times New Roman" pitchFamily="18" charset="0"/>
              </a:rPr>
              <a:t>stages:</a:t>
            </a:r>
          </a:p>
          <a:p>
            <a:pPr>
              <a:buNone/>
            </a:pPr>
            <a:r>
              <a:rPr lang="en-US" sz="2000" dirty="0" smtClean="0">
                <a:latin typeface="Times New Roman" pitchFamily="18" charset="0"/>
                <a:cs typeface="Times New Roman" pitchFamily="18" charset="0"/>
              </a:rPr>
              <a:t>1) </a:t>
            </a:r>
            <a:r>
              <a:rPr lang="en-US" sz="2000" b="1" dirty="0" smtClean="0">
                <a:latin typeface="Times New Roman" pitchFamily="18" charset="0"/>
                <a:cs typeface="Times New Roman" pitchFamily="18" charset="0"/>
              </a:rPr>
              <a:t>Nitrogen Fixation</a:t>
            </a:r>
            <a:r>
              <a:rPr lang="en-US" sz="2000" dirty="0" smtClean="0">
                <a:latin typeface="Times New Roman" pitchFamily="18" charset="0"/>
                <a:cs typeface="Times New Roman" pitchFamily="18" charset="0"/>
              </a:rPr>
              <a:t> – Converting inert atmospheric nitrogen (N</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)into biologically available forms such as ammonia (NH</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nitrates, or nitrites.</a:t>
            </a:r>
          </a:p>
          <a:p>
            <a:r>
              <a:rPr lang="en-US" sz="2000" dirty="0" smtClean="0">
                <a:latin typeface="Times New Roman" pitchFamily="18" charset="0"/>
                <a:cs typeface="Times New Roman" pitchFamily="18" charset="0"/>
              </a:rPr>
              <a:t>It occurs in following ways –</a:t>
            </a:r>
          </a:p>
          <a:p>
            <a:pPr>
              <a:buNone/>
            </a:pPr>
            <a:r>
              <a:rPr lang="en-US" sz="2000" dirty="0" smtClean="0">
                <a:latin typeface="Times New Roman" pitchFamily="18" charset="0"/>
                <a:cs typeface="Times New Roman" pitchFamily="18" charset="0"/>
              </a:rPr>
              <a:t>    (i) </a:t>
            </a:r>
            <a:r>
              <a:rPr lang="en-US" sz="2000" b="1" dirty="0" smtClean="0">
                <a:latin typeface="Times New Roman" pitchFamily="18" charset="0"/>
                <a:cs typeface="Times New Roman" pitchFamily="18" charset="0"/>
              </a:rPr>
              <a:t>Biological nitrogen fixation:</a:t>
            </a:r>
            <a:r>
              <a:rPr lang="en-US" sz="2000" dirty="0" smtClean="0">
                <a:latin typeface="Times New Roman" pitchFamily="18" charset="0"/>
                <a:cs typeface="Times New Roman" pitchFamily="18" charset="0"/>
              </a:rPr>
              <a:t> Performed by two different groups of bacteria –</a:t>
            </a:r>
          </a:p>
          <a:p>
            <a:pPr>
              <a:buNone/>
            </a:pPr>
            <a:r>
              <a:rPr lang="en-US" sz="2000" dirty="0" smtClean="0">
                <a:latin typeface="Times New Roman" pitchFamily="18" charset="0"/>
                <a:cs typeface="Times New Roman" pitchFamily="18" charset="0"/>
              </a:rPr>
              <a:t> a) </a:t>
            </a:r>
            <a:r>
              <a:rPr lang="en-US" sz="2000" b="1" dirty="0" smtClean="0">
                <a:latin typeface="Times New Roman" pitchFamily="18" charset="0"/>
                <a:cs typeface="Times New Roman" pitchFamily="18" charset="0"/>
              </a:rPr>
              <a:t>symbiotic nitrogen fixers </a:t>
            </a:r>
            <a:r>
              <a:rPr lang="en-US" sz="2000" dirty="0" smtClean="0">
                <a:latin typeface="Times New Roman" pitchFamily="18" charset="0"/>
                <a:cs typeface="Times New Roman" pitchFamily="18" charset="0"/>
              </a:rPr>
              <a:t>like Rhizobium, which keep a close association with the host leguminous plant, and</a:t>
            </a:r>
          </a:p>
          <a:p>
            <a:pPr>
              <a:buNone/>
            </a:pPr>
            <a:r>
              <a:rPr lang="en-US" sz="2000" dirty="0" smtClean="0">
                <a:latin typeface="Times New Roman" pitchFamily="18" charset="0"/>
                <a:cs typeface="Times New Roman" pitchFamily="18" charset="0"/>
              </a:rPr>
              <a:t> b) </a:t>
            </a:r>
            <a:r>
              <a:rPr lang="en-US" sz="2000" b="1" dirty="0" smtClean="0">
                <a:latin typeface="Times New Roman" pitchFamily="18" charset="0"/>
                <a:cs typeface="Times New Roman" pitchFamily="18" charset="0"/>
              </a:rPr>
              <a:t>free-living, non-symbiotic bacteria </a:t>
            </a:r>
            <a:r>
              <a:rPr lang="en-US" sz="2000" dirty="0" smtClean="0">
                <a:latin typeface="Times New Roman" pitchFamily="18" charset="0"/>
                <a:cs typeface="Times New Roman" pitchFamily="18" charset="0"/>
              </a:rPr>
              <a:t>like Azotobacter, Anabaena.</a:t>
            </a:r>
          </a:p>
          <a:p>
            <a:pPr>
              <a:buNone/>
            </a:pPr>
            <a:r>
              <a:rPr lang="en-US" sz="2000" dirty="0" smtClean="0">
                <a:latin typeface="Times New Roman" pitchFamily="18" charset="0"/>
                <a:cs typeface="Times New Roman" pitchFamily="18" charset="0"/>
              </a:rPr>
              <a:t>     Both these group of bacteria use specific enzymes to complete the biological nitrogen fixation process by the following reaction –  </a:t>
            </a:r>
          </a:p>
          <a:p>
            <a:pPr>
              <a:buNone/>
            </a:pPr>
            <a:r>
              <a:rPr lang="en-US" sz="2000" dirty="0" smtClean="0">
                <a:latin typeface="Times New Roman" pitchFamily="18" charset="0"/>
                <a:cs typeface="Times New Roman" pitchFamily="18" charset="0"/>
              </a:rPr>
              <a:t>                           N</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+ 8 H</a:t>
            </a:r>
            <a:r>
              <a:rPr lang="en-US" sz="2000" baseline="30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+ 8 e</a:t>
            </a:r>
            <a:r>
              <a:rPr lang="en-US" sz="2000" baseline="30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 2 NH</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 H</a:t>
            </a:r>
            <a:r>
              <a:rPr lang="en-US" sz="2000" baseline="-25000" dirty="0" smtClean="0">
                <a:latin typeface="Times New Roman" pitchFamily="18" charset="0"/>
                <a:cs typeface="Times New Roman" pitchFamily="18" charset="0"/>
              </a:rPr>
              <a:t>2</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(ii) </a:t>
            </a:r>
            <a:r>
              <a:rPr lang="en-US" sz="2000" b="1" dirty="0" smtClean="0">
                <a:latin typeface="Times New Roman" pitchFamily="18" charset="0"/>
                <a:cs typeface="Times New Roman" pitchFamily="18" charset="0"/>
              </a:rPr>
              <a:t>Atmospheric nitrogen fixation </a:t>
            </a:r>
            <a:r>
              <a:rPr lang="en-US" sz="2000" dirty="0" smtClean="0">
                <a:latin typeface="Times New Roman" pitchFamily="18" charset="0"/>
                <a:cs typeface="Times New Roman" pitchFamily="18" charset="0"/>
              </a:rPr>
              <a:t>by the help of lightening and thunderstorm. The energy of lightning breaks atmospheric nitrogen into nitrogen oxides which can then be utilized by plants for assimilation.</a:t>
            </a:r>
          </a:p>
          <a:p>
            <a:endParaRPr lang="en-US" sz="2000" dirty="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a:bodyPr>
          <a:lstStyle/>
          <a:p>
            <a:pPr>
              <a:buNone/>
            </a:pPr>
            <a:r>
              <a:rPr lang="en-US" sz="2800" dirty="0" smtClean="0">
                <a:latin typeface="Times New Roman" pitchFamily="18" charset="0"/>
                <a:cs typeface="Times New Roman" pitchFamily="18" charset="0"/>
              </a:rPr>
              <a:t>2) </a:t>
            </a:r>
            <a:r>
              <a:rPr lang="en-US" sz="2800" b="1" dirty="0" smtClean="0">
                <a:latin typeface="Times New Roman" pitchFamily="18" charset="0"/>
                <a:cs typeface="Times New Roman" pitchFamily="18" charset="0"/>
              </a:rPr>
              <a:t>Nitrification</a:t>
            </a:r>
            <a:r>
              <a:rPr lang="en-US" sz="2800" dirty="0" smtClean="0">
                <a:latin typeface="Times New Roman" pitchFamily="18" charset="0"/>
                <a:cs typeface="Times New Roman" pitchFamily="18" charset="0"/>
              </a:rPr>
              <a:t> –  Converting ammonia to nitrite and then to nitrate. Performed by nitrifying bacteria in </a:t>
            </a:r>
            <a:r>
              <a:rPr lang="en-US" sz="2800" smtClean="0">
                <a:latin typeface="Times New Roman" pitchFamily="18" charset="0"/>
                <a:cs typeface="Times New Roman" pitchFamily="18" charset="0"/>
              </a:rPr>
              <a:t>two steps–</a:t>
            </a: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i) </a:t>
            </a:r>
            <a:r>
              <a:rPr lang="en-US" sz="2800" b="1" dirty="0" smtClean="0">
                <a:latin typeface="Times New Roman" pitchFamily="18" charset="0"/>
                <a:cs typeface="Times New Roman" pitchFamily="18" charset="0"/>
              </a:rPr>
              <a:t>Ammonia-oxidizing bacteria </a:t>
            </a:r>
            <a:r>
              <a:rPr lang="en-US" sz="2800" dirty="0" smtClean="0">
                <a:latin typeface="Times New Roman" pitchFamily="18" charset="0"/>
                <a:cs typeface="Times New Roman" pitchFamily="18" charset="0"/>
              </a:rPr>
              <a:t>such as Nitrosomonas species perform oxidation of ammonia to nitrite by the following reaction–</a:t>
            </a:r>
          </a:p>
          <a:p>
            <a:pPr>
              <a:buNone/>
            </a:pPr>
            <a:r>
              <a:rPr lang="en-US" sz="2800" dirty="0" smtClean="0">
                <a:latin typeface="Times New Roman" pitchFamily="18" charset="0"/>
                <a:cs typeface="Times New Roman" pitchFamily="18" charset="0"/>
              </a:rPr>
              <a:t>     2NH</a:t>
            </a:r>
            <a:r>
              <a:rPr lang="en-US" sz="2800" baseline="-25000" dirty="0" smtClean="0">
                <a:latin typeface="Times New Roman" pitchFamily="18" charset="0"/>
                <a:cs typeface="Times New Roman" pitchFamily="18" charset="0"/>
              </a:rPr>
              <a:t>4</a:t>
            </a:r>
            <a:r>
              <a:rPr lang="en-US" sz="2800" baseline="300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+ 3O</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+ 8 e</a:t>
            </a:r>
            <a:r>
              <a:rPr lang="en-US" sz="2800" baseline="300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 2 NO</a:t>
            </a:r>
            <a:r>
              <a:rPr lang="en-US" sz="2800" baseline="-25000" dirty="0" smtClean="0">
                <a:latin typeface="Times New Roman" pitchFamily="18" charset="0"/>
                <a:cs typeface="Times New Roman" pitchFamily="18" charset="0"/>
              </a:rPr>
              <a:t>2</a:t>
            </a:r>
            <a:r>
              <a:rPr lang="en-US" sz="2800" baseline="300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+ 4H</a:t>
            </a:r>
            <a:r>
              <a:rPr lang="en-US" sz="2800" baseline="-25000" dirty="0" smtClean="0">
                <a:latin typeface="Times New Roman" pitchFamily="18" charset="0"/>
                <a:cs typeface="Times New Roman" pitchFamily="18" charset="0"/>
              </a:rPr>
              <a:t>2 </a:t>
            </a:r>
            <a:r>
              <a:rPr lang="en-US" sz="2800" dirty="0" smtClean="0">
                <a:latin typeface="Times New Roman" pitchFamily="18" charset="0"/>
                <a:cs typeface="Times New Roman" pitchFamily="18" charset="0"/>
              </a:rPr>
              <a:t>+ 2H</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O</a:t>
            </a:r>
          </a:p>
          <a:p>
            <a:pPr>
              <a:buNone/>
            </a:pPr>
            <a:r>
              <a:rPr lang="en-US" sz="2800" dirty="0" smtClean="0">
                <a:latin typeface="Times New Roman" pitchFamily="18" charset="0"/>
                <a:cs typeface="Times New Roman" pitchFamily="18" charset="0"/>
              </a:rPr>
              <a:t>    ii) </a:t>
            </a:r>
            <a:r>
              <a:rPr lang="en-US" sz="2800" b="1" dirty="0" smtClean="0">
                <a:latin typeface="Times New Roman" pitchFamily="18" charset="0"/>
                <a:cs typeface="Times New Roman" pitchFamily="18" charset="0"/>
              </a:rPr>
              <a:t>Nitrite-oxidizing bacteria </a:t>
            </a:r>
            <a:r>
              <a:rPr lang="en-US" sz="2800" dirty="0" smtClean="0">
                <a:latin typeface="Times New Roman" pitchFamily="18" charset="0"/>
                <a:cs typeface="Times New Roman" pitchFamily="18" charset="0"/>
              </a:rPr>
              <a:t>such as Nitrobacter species perform oxidation of nitrite (NO</a:t>
            </a:r>
            <a:r>
              <a:rPr lang="en-US" sz="2800" baseline="-25000" dirty="0" smtClean="0">
                <a:latin typeface="Times New Roman" pitchFamily="18" charset="0"/>
                <a:cs typeface="Times New Roman" pitchFamily="18" charset="0"/>
              </a:rPr>
              <a:t>2</a:t>
            </a:r>
            <a:r>
              <a:rPr lang="en-US" sz="2800" baseline="300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to nitrate (NO</a:t>
            </a:r>
            <a:r>
              <a:rPr lang="en-US" sz="2800" baseline="-25000" dirty="0" smtClean="0">
                <a:latin typeface="Times New Roman" pitchFamily="18" charset="0"/>
                <a:cs typeface="Times New Roman" pitchFamily="18" charset="0"/>
              </a:rPr>
              <a:t>3</a:t>
            </a:r>
            <a:r>
              <a:rPr lang="en-US" sz="2800" baseline="300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by the following reaction–</a:t>
            </a:r>
          </a:p>
          <a:p>
            <a:pPr>
              <a:buNone/>
            </a:pPr>
            <a:r>
              <a:rPr lang="en-US" sz="2800" dirty="0" smtClean="0">
                <a:latin typeface="Times New Roman" pitchFamily="18" charset="0"/>
                <a:cs typeface="Times New Roman" pitchFamily="18" charset="0"/>
              </a:rPr>
              <a:t>                 2 NO</a:t>
            </a:r>
            <a:r>
              <a:rPr lang="en-US" sz="2800" baseline="-25000" dirty="0" smtClean="0">
                <a:latin typeface="Times New Roman" pitchFamily="18" charset="0"/>
                <a:cs typeface="Times New Roman" pitchFamily="18" charset="0"/>
              </a:rPr>
              <a:t>3</a:t>
            </a:r>
            <a:r>
              <a:rPr lang="en-US" sz="2800" baseline="300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 O</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 → 2 NO</a:t>
            </a:r>
            <a:r>
              <a:rPr lang="en-US" sz="2800" baseline="-25000" dirty="0" smtClean="0">
                <a:latin typeface="Times New Roman" pitchFamily="18" charset="0"/>
                <a:cs typeface="Times New Roman" pitchFamily="18" charset="0"/>
              </a:rPr>
              <a:t>3</a:t>
            </a:r>
            <a:r>
              <a:rPr lang="en-US" sz="2800" baseline="300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019800"/>
          </a:xfrm>
        </p:spPr>
        <p:txBody>
          <a:bodyPr>
            <a:normAutofit fontScale="92500" lnSpcReduction="10000"/>
          </a:bodyPr>
          <a:lstStyle/>
          <a:p>
            <a:pPr>
              <a:buNone/>
            </a:pPr>
            <a:r>
              <a:rPr lang="en-US" dirty="0" smtClean="0"/>
              <a:t>   </a:t>
            </a:r>
            <a:r>
              <a:rPr lang="en-US" sz="3000" dirty="0" smtClean="0">
                <a:latin typeface="Times New Roman" pitchFamily="18" charset="0"/>
                <a:cs typeface="Times New Roman" pitchFamily="18" charset="0"/>
              </a:rPr>
              <a:t>3) </a:t>
            </a:r>
            <a:r>
              <a:rPr lang="en-US" sz="3000" b="1" dirty="0" smtClean="0">
                <a:latin typeface="Times New Roman" pitchFamily="18" charset="0"/>
                <a:cs typeface="Times New Roman" pitchFamily="18" charset="0"/>
              </a:rPr>
              <a:t>Assimilation by Plants </a:t>
            </a:r>
            <a:r>
              <a:rPr lang="en-US" sz="3000" dirty="0" smtClean="0">
                <a:latin typeface="Times New Roman" pitchFamily="18" charset="0"/>
                <a:cs typeface="Times New Roman" pitchFamily="18" charset="0"/>
              </a:rPr>
              <a:t>– Absorbing nitrogen from the soil and incorporating them in the plant and animal bodies and utilizing it for making proteins.</a:t>
            </a:r>
          </a:p>
          <a:p>
            <a:pPr>
              <a:buNone/>
            </a:pPr>
            <a:r>
              <a:rPr lang="en-US" sz="3000" dirty="0" smtClean="0">
                <a:latin typeface="Times New Roman" pitchFamily="18" charset="0"/>
                <a:cs typeface="Times New Roman" pitchFamily="18" charset="0"/>
              </a:rPr>
              <a:t>   4) </a:t>
            </a:r>
            <a:r>
              <a:rPr lang="en-US" sz="3000" b="1" dirty="0" smtClean="0">
                <a:latin typeface="Times New Roman" pitchFamily="18" charset="0"/>
                <a:cs typeface="Times New Roman" pitchFamily="18" charset="0"/>
              </a:rPr>
              <a:t>Ammonification by Decomposers</a:t>
            </a:r>
            <a:r>
              <a:rPr lang="en-US" sz="3000" dirty="0" smtClean="0">
                <a:latin typeface="Times New Roman" pitchFamily="18" charset="0"/>
                <a:cs typeface="Times New Roman" pitchFamily="18" charset="0"/>
              </a:rPr>
              <a:t> –Decomposers such as fungi and ammonifying bacteria like Bacillus ramosuns present in the soil convert the dead organic matter of plants or animals back into ammonia (NH</a:t>
            </a:r>
            <a:r>
              <a:rPr lang="en-US" sz="3000" baseline="-25000" dirty="0" smtClean="0">
                <a:latin typeface="Times New Roman" pitchFamily="18" charset="0"/>
                <a:cs typeface="Times New Roman" pitchFamily="18" charset="0"/>
              </a:rPr>
              <a:t>3</a:t>
            </a:r>
            <a:r>
              <a:rPr lang="en-US" sz="3000" dirty="0" smtClean="0">
                <a:latin typeface="Times New Roman" pitchFamily="18" charset="0"/>
                <a:cs typeface="Times New Roman" pitchFamily="18" charset="0"/>
              </a:rPr>
              <a:t>) or ammonium ions (NH</a:t>
            </a:r>
            <a:r>
              <a:rPr lang="en-US" sz="3000" baseline="-25000" dirty="0" smtClean="0">
                <a:latin typeface="Times New Roman" pitchFamily="18" charset="0"/>
                <a:cs typeface="Times New Roman" pitchFamily="18" charset="0"/>
              </a:rPr>
              <a:t>4</a:t>
            </a:r>
            <a:r>
              <a:rPr lang="en-US" sz="3000" baseline="30000" dirty="0" smtClean="0">
                <a:latin typeface="Times New Roman" pitchFamily="18" charset="0"/>
                <a:cs typeface="Times New Roman" pitchFamily="18" charset="0"/>
              </a:rPr>
              <a:t>+</a:t>
            </a:r>
            <a:r>
              <a:rPr lang="en-US" sz="3000" dirty="0" smtClean="0">
                <a:latin typeface="Times New Roman" pitchFamily="18" charset="0"/>
                <a:cs typeface="Times New Roman" pitchFamily="18" charset="0"/>
              </a:rPr>
              <a:t>).</a:t>
            </a:r>
          </a:p>
          <a:p>
            <a:pPr>
              <a:buNone/>
            </a:pPr>
            <a:r>
              <a:rPr lang="en-US" sz="3000" dirty="0" smtClean="0">
                <a:latin typeface="Times New Roman" pitchFamily="18" charset="0"/>
                <a:cs typeface="Times New Roman" pitchFamily="18" charset="0"/>
              </a:rPr>
              <a:t>   5)</a:t>
            </a:r>
            <a:r>
              <a:rPr lang="en-US" sz="3000" b="1" dirty="0" smtClean="0">
                <a:latin typeface="Times New Roman" pitchFamily="18" charset="0"/>
                <a:cs typeface="Times New Roman" pitchFamily="18" charset="0"/>
              </a:rPr>
              <a:t> Denitrification by Denitrifiers </a:t>
            </a:r>
            <a:r>
              <a:rPr lang="en-US" sz="3000" dirty="0" smtClean="0">
                <a:latin typeface="Times New Roman" pitchFamily="18" charset="0"/>
                <a:cs typeface="Times New Roman" pitchFamily="18" charset="0"/>
              </a:rPr>
              <a:t>– Conversion of nitrites and nitrates into molecular nitrogen in the presence of denitrifying bacteria likeThiobacillus, pseudomonas and </a:t>
            </a:r>
            <a:r>
              <a:rPr lang="en-US" sz="3000" dirty="0" smtClean="0">
                <a:latin typeface="Times New Roman" pitchFamily="18" charset="0"/>
                <a:cs typeface="Times New Roman" pitchFamily="18" charset="0"/>
              </a:rPr>
              <a:t>clostridium.</a:t>
            </a:r>
          </a:p>
          <a:p>
            <a:pPr>
              <a:buNone/>
            </a:pPr>
            <a:r>
              <a:rPr lang="en-US" sz="3000" dirty="0" smtClean="0">
                <a:latin typeface="Times New Roman" pitchFamily="18" charset="0"/>
                <a:cs typeface="Times New Roman" pitchFamily="18" charset="0"/>
              </a:rPr>
              <a:t>   </a:t>
            </a:r>
            <a:r>
              <a:rPr lang="en-US" sz="3000" b="1" dirty="0" smtClean="0">
                <a:latin typeface="Times New Roman" pitchFamily="18" charset="0"/>
                <a:cs typeface="Times New Roman" pitchFamily="18" charset="0"/>
              </a:rPr>
              <a:t>6) Sedimentation- </a:t>
            </a:r>
            <a:r>
              <a:rPr lang="en-US" sz="3000" dirty="0" smtClean="0">
                <a:latin typeface="Times New Roman" pitchFamily="18" charset="0"/>
                <a:cs typeface="Times New Roman" pitchFamily="18" charset="0"/>
              </a:rPr>
              <a:t>sometimes after death of organism nitrogenous compounds are accumulated in rocks etc.</a:t>
            </a:r>
            <a:endParaRPr lang="en-US" sz="3000" dirty="0" smtClean="0">
              <a:latin typeface="Times New Roman" pitchFamily="18" charset="0"/>
              <a:cs typeface="Times New Roman" pitchFamily="18" charset="0"/>
            </a:endParaRP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7086600"/>
          </a:xfrm>
        </p:spPr>
        <p:txBody>
          <a:bodyPr>
            <a:noAutofit/>
          </a:bodyPr>
          <a:lstStyle/>
          <a:p>
            <a:pPr>
              <a:buNone/>
            </a:pPr>
            <a:r>
              <a:rPr lang="en-US" sz="2400" b="1" u="sng" dirty="0" smtClean="0">
                <a:latin typeface="Times New Roman" pitchFamily="18" charset="0"/>
                <a:cs typeface="Times New Roman" pitchFamily="18" charset="0"/>
              </a:rPr>
              <a:t>Importance of Nitrogen Cycle:</a:t>
            </a:r>
          </a:p>
          <a:p>
            <a:pPr lvl="0"/>
            <a:r>
              <a:rPr lang="en-US" sz="2200" dirty="0" smtClean="0">
                <a:latin typeface="Times New Roman" pitchFamily="18" charset="0"/>
                <a:cs typeface="Times New Roman" pitchFamily="18" charset="0"/>
              </a:rPr>
              <a:t>Helps plants to synthesise chlorophyll from the nitrogen compounds.</a:t>
            </a:r>
          </a:p>
          <a:p>
            <a:pPr lvl="0"/>
            <a:r>
              <a:rPr lang="en-US" sz="2200" dirty="0" smtClean="0">
                <a:latin typeface="Times New Roman" pitchFamily="18" charset="0"/>
                <a:cs typeface="Times New Roman" pitchFamily="18" charset="0"/>
              </a:rPr>
              <a:t>Helps in converting inert nitrogen gas into a usable form for the plants through the biochemical process.</a:t>
            </a:r>
          </a:p>
          <a:p>
            <a:pPr lvl="0"/>
            <a:r>
              <a:rPr lang="en-US" sz="2200" dirty="0" smtClean="0">
                <a:latin typeface="Times New Roman" pitchFamily="18" charset="0"/>
                <a:cs typeface="Times New Roman" pitchFamily="18" charset="0"/>
              </a:rPr>
              <a:t>In the process of ammonification, the bacteria help in decomposing the animal and plant matter, which indirectly helps to clean up the environment.</a:t>
            </a:r>
          </a:p>
          <a:p>
            <a:pPr lvl="0"/>
            <a:r>
              <a:rPr lang="en-US" sz="2200" dirty="0" smtClean="0">
                <a:latin typeface="Times New Roman" pitchFamily="18" charset="0"/>
                <a:cs typeface="Times New Roman" pitchFamily="18" charset="0"/>
              </a:rPr>
              <a:t>Nitrates and nitrites are released into the soil, which helps in enriching the soil with the necessary nutrients required for cultivation.</a:t>
            </a:r>
          </a:p>
          <a:p>
            <a:pPr lvl="0"/>
            <a:r>
              <a:rPr lang="en-US" sz="2200" dirty="0" smtClean="0">
                <a:latin typeface="Times New Roman" pitchFamily="18" charset="0"/>
                <a:cs typeface="Times New Roman" pitchFamily="18" charset="0"/>
              </a:rPr>
              <a:t>Nitrogen is an integral component of the cell and it forms many crucial compounds and important biomolecules.</a:t>
            </a:r>
          </a:p>
          <a:p>
            <a:r>
              <a:rPr lang="en-US" sz="2200" dirty="0" smtClean="0">
                <a:latin typeface="Times New Roman" pitchFamily="18" charset="0"/>
                <a:cs typeface="Times New Roman" pitchFamily="18" charset="0"/>
              </a:rPr>
              <a:t>Nitrogen is also cycled by human activities such as the combustion of fuels and the use of nitrogen fertilisers. These processes, increase the levels of nitrogen-containing compounds in the atmosphere. The fertilisers containing nitrogen are washed away in lakes and rivers and results in eutrophication.</a:t>
            </a:r>
          </a:p>
          <a:p>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fontAlgn="base">
              <a:buNone/>
            </a:pPr>
            <a:r>
              <a:rPr lang="en-US" b="1" u="sng" dirty="0" smtClean="0"/>
              <a:t>Humans impact on the nitrogen cycle:</a:t>
            </a:r>
          </a:p>
          <a:p>
            <a:pPr fontAlgn="base"/>
            <a:r>
              <a:rPr lang="en-US" dirty="0" smtClean="0"/>
              <a:t>Human activities release excess nitrogen into the environment, eventually disturbing the balance of nitrogen in its different reservoirs in two possible ways:</a:t>
            </a:r>
          </a:p>
          <a:p>
            <a:pPr fontAlgn="base"/>
            <a:r>
              <a:rPr lang="en-US" dirty="0" smtClean="0"/>
              <a:t>Burning of Fossil Fuels</a:t>
            </a:r>
          </a:p>
          <a:p>
            <a:pPr fontAlgn="base"/>
            <a:r>
              <a:rPr lang="en-US" dirty="0" smtClean="0"/>
              <a:t>Use of Nitrogen-Containing Fertilizers</a:t>
            </a:r>
          </a:p>
          <a:p>
            <a:pPr fontAlgn="base"/>
            <a:r>
              <a:rPr lang="en-US" dirty="0" smtClean="0"/>
              <a:t>Burning fossil fuels like coal, petroleum, and natural gas releases excess nitrogen into the environment that accumulates over time. An increase in the concentration of nitrogen is found to affect the climate of the earth by gradually increasing its temperature, causing greenhouse effect and global warming.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When artificial fertilizers containing nitrogen as one of the components are washed away from the agricultural fields, it contaminates the nearby water bodies and also the groundwater making it more difficult for the plants to absorb the nitrogen both for the terrestrial and aquatic plants. Since nitrogen fixation by plants is affected, it affects the nitrogen cycle.</a:t>
            </a: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TotalTime>
  <Words>334</Words>
  <Application>Microsoft Office PowerPoint</Application>
  <PresentationFormat>On-screen Show (4:3)</PresentationFormat>
  <Paragraphs>42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32</cp:revision>
  <dcterms:created xsi:type="dcterms:W3CDTF">2022-01-15T17:38:18Z</dcterms:created>
  <dcterms:modified xsi:type="dcterms:W3CDTF">2022-01-21T11:34:24Z</dcterms:modified>
</cp:coreProperties>
</file>