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332" r:id="rId5"/>
    <p:sldId id="333" r:id="rId6"/>
    <p:sldId id="334" r:id="rId7"/>
    <p:sldId id="335" r:id="rId8"/>
    <p:sldId id="336" r:id="rId9"/>
    <p:sldId id="337" r:id="rId10"/>
    <p:sldId id="338" r:id="rId11"/>
    <p:sldId id="339" r:id="rId12"/>
    <p:sldId id="340" r:id="rId13"/>
    <p:sldId id="341"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1F8C3-34C5-411E-A980-AE0B43EFB2B3}" type="datetimeFigureOut">
              <a:rPr lang="en-IN" smtClean="0"/>
              <a:t>22-01-2018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14D2F-CB82-4610-A7F1-91B93CE927E8}" type="slidenum">
              <a:rPr lang="en-IN" smtClean="0"/>
              <a:t>‹#›</a:t>
            </a:fld>
            <a:endParaRPr lang="en-IN"/>
          </a:p>
        </p:txBody>
      </p:sp>
    </p:spTree>
    <p:extLst>
      <p:ext uri="{BB962C8B-B14F-4D97-AF65-F5344CB8AC3E}">
        <p14:creationId xmlns:p14="http://schemas.microsoft.com/office/powerpoint/2010/main" val="32986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4214D2F-CB82-4610-A7F1-91B93CE927E8}" type="slidenum">
              <a:rPr lang="en-IN" smtClean="0"/>
              <a:t>16</a:t>
            </a:fld>
            <a:endParaRPr lang="en-IN"/>
          </a:p>
        </p:txBody>
      </p:sp>
    </p:spTree>
    <p:extLst>
      <p:ext uri="{BB962C8B-B14F-4D97-AF65-F5344CB8AC3E}">
        <p14:creationId xmlns:p14="http://schemas.microsoft.com/office/powerpoint/2010/main" val="125394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11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15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534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0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96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02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665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62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38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23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58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340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25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471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760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89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28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782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6426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9080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255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349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593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369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958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811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459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988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11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57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1582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85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3568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675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153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295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662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582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17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87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62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330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5401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15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fontScale="90000"/>
          </a:bodyPr>
          <a:lstStyle/>
          <a:p>
            <a:r>
              <a:rPr lang="en-IN" dirty="0">
                <a:latin typeface="Britannic Bold" panose="020B0903060703020204" pitchFamily="34" charset="0"/>
              </a:rPr>
              <a:t>Human Values &amp; Professional Ethics</a:t>
            </a:r>
            <a:br>
              <a:rPr lang="en-IN" dirty="0">
                <a:latin typeface="Britannic Bold" panose="020B0903060703020204" pitchFamily="34" charset="0"/>
              </a:rPr>
            </a:br>
            <a:r>
              <a:rPr lang="en-IN" dirty="0">
                <a:latin typeface="Britannic Bold" panose="020B0903060703020204" pitchFamily="34" charset="0"/>
              </a:rPr>
              <a:t>(BAS- 11)</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42581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23850" y="1032970"/>
            <a:ext cx="8496300" cy="5693866"/>
          </a:xfrm>
          <a:prstGeom prst="rect">
            <a:avLst/>
          </a:prstGeom>
          <a:noFill/>
        </p:spPr>
        <p:txBody>
          <a:bodyPr wrap="square" rtlCol="0">
            <a:spAutoFit/>
          </a:bodyPr>
          <a:lstStyle/>
          <a:p>
            <a:pPr marL="457200" lvl="0" indent="-457200" algn="just">
              <a:buFont typeface="Arial" panose="020B0604020202020204" pitchFamily="34" charset="0"/>
              <a:buChar char="•"/>
            </a:pPr>
            <a:r>
              <a:rPr lang="en-US" sz="2600" dirty="0"/>
              <a:t>When values, morals, and ethics all provide behavioral rules, then how do they differ? </a:t>
            </a:r>
          </a:p>
          <a:p>
            <a:pPr marL="457200" lvl="0" indent="-457200" algn="just">
              <a:buFont typeface="Arial" panose="020B0604020202020204" pitchFamily="34" charset="0"/>
              <a:buChar char="•"/>
            </a:pPr>
            <a:endParaRPr lang="en-US" sz="2600" dirty="0"/>
          </a:p>
          <a:p>
            <a:pPr marL="457200" lvl="0" indent="-457200" algn="just">
              <a:buFont typeface="Arial" panose="020B0604020202020204" pitchFamily="34" charset="0"/>
              <a:buChar char="•"/>
            </a:pPr>
            <a:r>
              <a:rPr lang="en-US" sz="2600" dirty="0"/>
              <a:t>What separates them from each other? </a:t>
            </a:r>
          </a:p>
          <a:p>
            <a:pPr marL="457200" lvl="0" indent="-457200" algn="just">
              <a:buFont typeface="Arial" panose="020B0604020202020204" pitchFamily="34" charset="0"/>
              <a:buChar char="•"/>
            </a:pPr>
            <a:endParaRPr lang="en-US" sz="2600" dirty="0"/>
          </a:p>
          <a:p>
            <a:pPr marL="457200" lvl="0" indent="-457200" algn="just">
              <a:buFont typeface="Arial" panose="020B0604020202020204" pitchFamily="34" charset="0"/>
              <a:buChar char="•"/>
            </a:pPr>
            <a:r>
              <a:rPr lang="en-IN" sz="2600" dirty="0"/>
              <a:t>It may seem like splitting hairs, but the differences can be important when persuading others.</a:t>
            </a:r>
          </a:p>
          <a:p>
            <a:pPr marL="457200" lvl="0" indent="-457200" algn="just">
              <a:buFont typeface="Arial" panose="020B0604020202020204" pitchFamily="34" charset="0"/>
              <a:buChar char="•"/>
            </a:pPr>
            <a:endParaRPr kumimoji="0" lang="en-IN" sz="2600" b="0" i="0"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pPr>
            <a:r>
              <a:rPr lang="en-IN" sz="2600" dirty="0"/>
              <a:t>Values are basically the rules by which we make decisions about right and wrong, good and bad.</a:t>
            </a:r>
          </a:p>
          <a:p>
            <a:pPr marL="457200" lvl="0" indent="-457200" algn="just">
              <a:buFont typeface="Arial" panose="020B0604020202020204" pitchFamily="34" charset="0"/>
              <a:buChar char="•"/>
            </a:pPr>
            <a:endParaRPr kumimoji="0" lang="en-IN" sz="2600" b="0" i="0"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pPr>
            <a:r>
              <a:rPr lang="en-IN" sz="2600" dirty="0"/>
              <a:t>On the other hand, morals are defined as “</a:t>
            </a:r>
            <a:r>
              <a:rPr lang="en-IN" sz="2600" i="1" dirty="0"/>
              <a:t>the motivation to behave in a certain way based on ideas of right and wrong.</a:t>
            </a:r>
            <a:r>
              <a:rPr lang="en-IN" sz="2600" dirty="0"/>
              <a:t>”.</a:t>
            </a:r>
            <a:r>
              <a:rPr lang="en-IN" sz="2400" dirty="0"/>
              <a:t> </a:t>
            </a:r>
            <a:endParaRPr kumimoji="0" lang="en-US" sz="3200" b="0" i="0"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 DIFFERENCE BETWEEN VALUES, MORALS, ETHICS</a:t>
            </a:r>
          </a:p>
        </p:txBody>
      </p:sp>
    </p:spTree>
    <p:extLst>
      <p:ext uri="{BB962C8B-B14F-4D97-AF65-F5344CB8AC3E}">
        <p14:creationId xmlns:p14="http://schemas.microsoft.com/office/powerpoint/2010/main" val="243887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23850" y="1032970"/>
            <a:ext cx="8496300" cy="563231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Morals tend to differ from values primarily in two ways- (</a:t>
            </a:r>
            <a:r>
              <a:rPr lang="en-IN" sz="2400" dirty="0" err="1"/>
              <a:t>i</a:t>
            </a:r>
            <a:r>
              <a:rPr lang="en-IN" sz="2400" dirty="0"/>
              <a:t>) morals have a greater social element as compared to values, and (ii) morals have a broader acceptance in comparison to values. </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Ethics is another term which is often confused with values and morals. </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Ethics is a codified formal system or set of rules which are explicitly adopted by a group of people. </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Ethics are internally defined and adopted, whilst morals tend to be externally imposed on other people. </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Thus, you have professional ethics but you seldom hear about professional morals. </a:t>
            </a:r>
            <a:endParaRPr lang="en-US" dirty="0"/>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 DIFFERENCE BETWEEN VALUES, MORALS, ETHICS</a:t>
            </a:r>
          </a:p>
        </p:txBody>
      </p:sp>
    </p:spTree>
    <p:extLst>
      <p:ext uri="{BB962C8B-B14F-4D97-AF65-F5344CB8AC3E}">
        <p14:creationId xmlns:p14="http://schemas.microsoft.com/office/powerpoint/2010/main" val="308069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1143000"/>
            <a:ext cx="8153400" cy="646331"/>
          </a:xfrm>
          <a:prstGeom prst="rect">
            <a:avLst/>
          </a:prstGeom>
          <a:noFill/>
        </p:spPr>
        <p:txBody>
          <a:bodyPr wrap="square" rtlCol="0">
            <a:spAutoFit/>
          </a:bodyPr>
          <a:lstStyle/>
          <a:p>
            <a:pPr marL="284163" marR="0" lvl="0" indent="-284163"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i="1" dirty="0">
                <a:solidFill>
                  <a:prstClr val="black"/>
                </a:solidFill>
                <a:latin typeface="Calibri"/>
              </a:rPr>
              <a:t>Cross-cultural variations in Values</a:t>
            </a:r>
            <a:endParaRPr kumimoji="0" lang="en-IN" sz="3600" b="1"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12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dirty="0">
                <a:latin typeface="Britannic Bold" panose="020B0903060703020204" pitchFamily="34" charset="0"/>
              </a:rPr>
              <a:t>VALUE EDUCATION</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6034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914400"/>
            <a:ext cx="8763000" cy="5632311"/>
          </a:xfrm>
          <a:prstGeom prst="rect">
            <a:avLst/>
          </a:prstGeom>
          <a:noFill/>
        </p:spPr>
        <p:txBody>
          <a:bodyPr wrap="square" rtlCol="0">
            <a:spAutoFit/>
          </a:bodyPr>
          <a:lstStyle/>
          <a:p>
            <a:pPr marL="284163" lvl="0" indent="-284163" algn="just">
              <a:buFont typeface="Arial" panose="020B0604020202020204" pitchFamily="34" charset="0"/>
              <a:buChar char="•"/>
              <a:defRPr/>
            </a:pPr>
            <a:endParaRPr lang="en-US" sz="3600" i="1" dirty="0">
              <a:solidFill>
                <a:prstClr val="black"/>
              </a:solidFill>
            </a:endParaRPr>
          </a:p>
          <a:p>
            <a:pPr marL="284163" lvl="0" indent="-284163" algn="just">
              <a:buFont typeface="Arial" panose="020B0604020202020204" pitchFamily="34" charset="0"/>
              <a:buChar char="•"/>
              <a:defRPr/>
            </a:pPr>
            <a:r>
              <a:rPr lang="en-US" sz="3600" i="1" dirty="0">
                <a:solidFill>
                  <a:prstClr val="black"/>
                </a:solidFill>
              </a:rPr>
              <a:t>Value education may seem a vague term for all of us.</a:t>
            </a:r>
          </a:p>
          <a:p>
            <a:pPr marL="284163" lvl="0" indent="-284163" algn="just">
              <a:buFont typeface="Arial" panose="020B0604020202020204" pitchFamily="34" charset="0"/>
              <a:buChar char="•"/>
              <a:defRPr/>
            </a:pPr>
            <a:endParaRPr lang="en-US" sz="3600" i="1" dirty="0">
              <a:solidFill>
                <a:prstClr val="black"/>
              </a:solidFill>
            </a:endParaRPr>
          </a:p>
          <a:p>
            <a:pPr marL="284163" lvl="0" indent="-284163" algn="just">
              <a:buFont typeface="Arial" panose="020B0604020202020204" pitchFamily="34" charset="0"/>
              <a:buChar char="•"/>
              <a:defRPr/>
            </a:pPr>
            <a:endParaRPr lang="en-US" sz="3600" i="1" dirty="0">
              <a:solidFill>
                <a:prstClr val="black"/>
              </a:solidFill>
            </a:endParaRPr>
          </a:p>
          <a:p>
            <a:pPr marL="284163" lvl="0" indent="-284163" algn="just">
              <a:buFont typeface="Arial" panose="020B0604020202020204" pitchFamily="34" charset="0"/>
              <a:buChar char="•"/>
            </a:pPr>
            <a:r>
              <a:rPr lang="en-IN" sz="3600" i="1" dirty="0"/>
              <a:t>Aimed at sensitizing with fundamental issues which are important for all- issues which directly relate to our happiness, welfare, aspirations, goals and success in life.</a:t>
            </a:r>
            <a:endParaRPr lang="en-US" sz="3600" i="1" dirty="0">
              <a:solidFill>
                <a:prstClr val="black"/>
              </a:solidFill>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182161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60520" y="1215696"/>
            <a:ext cx="8763000" cy="5324535"/>
          </a:xfrm>
          <a:prstGeom prst="rect">
            <a:avLst/>
          </a:prstGeom>
          <a:noFill/>
        </p:spPr>
        <p:txBody>
          <a:bodyPr wrap="square" rtlCol="0">
            <a:spAutoFit/>
          </a:bodyPr>
          <a:lstStyle/>
          <a:p>
            <a:pPr marL="284163" lvl="0" indent="-284163" algn="just">
              <a:buFont typeface="Arial" panose="020B0604020202020204" pitchFamily="34" charset="0"/>
              <a:buChar char="•"/>
              <a:defRPr/>
            </a:pPr>
            <a:r>
              <a:rPr lang="en-IN" sz="3400" i="1" dirty="0"/>
              <a:t>Value education deals with: -</a:t>
            </a:r>
          </a:p>
          <a:p>
            <a:pPr marL="857250" lvl="0" indent="-857250" algn="just">
              <a:buAutoNum type="romanLcParenBoth"/>
              <a:defRPr/>
            </a:pPr>
            <a:r>
              <a:rPr lang="en-IN" sz="3400" i="1" dirty="0"/>
              <a:t>what is valuable to all of us, and </a:t>
            </a:r>
          </a:p>
          <a:p>
            <a:pPr marL="857250" lvl="0" indent="-857250" algn="just">
              <a:buAutoNum type="romanLcParenBoth"/>
              <a:defRPr/>
            </a:pPr>
            <a:r>
              <a:rPr lang="en-IN" sz="3400" i="1" dirty="0"/>
              <a:t>what is conducive to our individual and collective happiness and prosperity in a sustainable way. </a:t>
            </a:r>
          </a:p>
          <a:p>
            <a:pPr lvl="0" algn="just">
              <a:defRPr/>
            </a:pPr>
            <a:endParaRPr kumimoji="0" lang="en-IN" sz="3400" b="0" i="1" u="none" strike="noStrike" kern="1200" cap="none" spc="0" normalizeH="0" baseline="0" noProof="0" dirty="0">
              <a:ln>
                <a:noFill/>
              </a:ln>
              <a:solidFill>
                <a:prstClr val="black"/>
              </a:solidFill>
              <a:effectLst/>
              <a:uLnTx/>
              <a:uFillTx/>
              <a:latin typeface="Calibri"/>
              <a:ea typeface="+mn-ea"/>
              <a:cs typeface="+mn-cs"/>
            </a:endParaRPr>
          </a:p>
          <a:p>
            <a:pPr lvl="0" algn="just">
              <a:defRPr/>
            </a:pPr>
            <a:endParaRPr kumimoji="0" lang="en-IN" sz="3400" b="0" i="1" u="none" strike="noStrike" kern="1200" cap="none" spc="0" normalizeH="0" baseline="0" noProof="0" dirty="0">
              <a:ln>
                <a:noFill/>
              </a:ln>
              <a:solidFill>
                <a:prstClr val="black"/>
              </a:solidFill>
              <a:effectLst/>
              <a:uLnTx/>
              <a:uFillTx/>
              <a:latin typeface="Calibri"/>
              <a:ea typeface="+mn-ea"/>
              <a:cs typeface="+mn-cs"/>
            </a:endParaRPr>
          </a:p>
          <a:p>
            <a:pPr marL="571500" lvl="0" indent="-571500" algn="just">
              <a:buFont typeface="Arial" panose="020B0604020202020204" pitchFamily="34" charset="0"/>
              <a:buChar char="•"/>
              <a:defRPr/>
            </a:pPr>
            <a:r>
              <a:rPr lang="en-IN" sz="3400" i="1" dirty="0"/>
              <a:t>Value education enables us to be in harmony with ourselves, with other fellow human beings and with the rest of the nature. </a:t>
            </a:r>
            <a:endParaRPr kumimoji="0" lang="en-US" sz="34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323908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2133600"/>
            <a:ext cx="8420100" cy="3939540"/>
          </a:xfrm>
          <a:prstGeom prst="rect">
            <a:avLst/>
          </a:prstGeom>
          <a:noFill/>
        </p:spPr>
        <p:txBody>
          <a:bodyPr wrap="square" rtlCol="0">
            <a:spAutoFit/>
          </a:bodyPr>
          <a:lstStyle/>
          <a:p>
            <a:pPr marL="284163" lvl="0" indent="-284163" algn="just">
              <a:buFont typeface="Arial" panose="020B0604020202020204" pitchFamily="34" charset="0"/>
              <a:buChar char="•"/>
              <a:defRPr/>
            </a:pPr>
            <a:r>
              <a:rPr lang="en-IN" sz="3600" i="1" dirty="0"/>
              <a:t>Understanding the need for values and value education is vital for successful conduct of our profession.</a:t>
            </a:r>
          </a:p>
          <a:p>
            <a:pPr marL="284163" lvl="0" indent="-284163" algn="just">
              <a:buFont typeface="Arial" panose="020B0604020202020204" pitchFamily="34" charset="0"/>
              <a:buChar char="•"/>
              <a:defRPr/>
            </a:pP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a:p>
            <a:pPr marL="284163" lvl="0" indent="-284163" algn="just">
              <a:buFont typeface="Arial" panose="020B0604020202020204" pitchFamily="34" charset="0"/>
              <a:buChar char="•"/>
              <a:defRPr/>
            </a:pPr>
            <a:r>
              <a:rPr lang="en-IN" sz="3600" i="1" dirty="0">
                <a:solidFill>
                  <a:prstClr val="black"/>
                </a:solidFill>
                <a:latin typeface="Calibri"/>
              </a:rPr>
              <a:t>Let us specifically investigate how value education helps us.</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4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338205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02926" y="1295400"/>
            <a:ext cx="8420100" cy="4708981"/>
          </a:xfrm>
          <a:prstGeom prst="rect">
            <a:avLst/>
          </a:prstGeom>
          <a:noFill/>
        </p:spPr>
        <p:txBody>
          <a:bodyPr wrap="square" rtlCol="0">
            <a:spAutoFit/>
          </a:bodyPr>
          <a:lstStyle/>
          <a:p>
            <a:pPr marL="514350" lvl="0" indent="-514350">
              <a:buAutoNum type="arabicPeriod"/>
            </a:pPr>
            <a:r>
              <a:rPr lang="en-IN" sz="3000" b="1" i="1" dirty="0"/>
              <a:t>Correct identification of our aspirations: </a:t>
            </a:r>
          </a:p>
          <a:p>
            <a:pPr lvl="0"/>
            <a:endParaRPr lang="en-IN" sz="3000" i="1" dirty="0"/>
          </a:p>
          <a:p>
            <a:pPr marL="457200" lvl="0" indent="-457200" algn="just">
              <a:buFont typeface="Arial" panose="020B0604020202020204" pitchFamily="34" charset="0"/>
              <a:buChar char="•"/>
            </a:pPr>
            <a:r>
              <a:rPr lang="en-IN" sz="3000" i="1" dirty="0"/>
              <a:t>We all aspire to become something (engineer, corporate professionals). </a:t>
            </a:r>
          </a:p>
          <a:p>
            <a:pPr marL="457200" lvl="0" indent="-457200" algn="just">
              <a:buFont typeface="Arial" panose="020B0604020202020204" pitchFamily="34" charset="0"/>
              <a:buChar char="•"/>
            </a:pPr>
            <a:endParaRPr lang="en-IN" sz="3000" i="1" dirty="0"/>
          </a:p>
          <a:p>
            <a:pPr marL="457200" lvl="0" indent="-457200" algn="just">
              <a:buFont typeface="Arial" panose="020B0604020202020204" pitchFamily="34" charset="0"/>
              <a:buChar char="•"/>
            </a:pPr>
            <a:r>
              <a:rPr lang="en-IN" sz="3000" i="1" dirty="0"/>
              <a:t>We have various plans for our future, be it immediate or long-term. </a:t>
            </a:r>
          </a:p>
          <a:p>
            <a:pPr marL="457200" lvl="0" indent="-457200" algn="just">
              <a:buFont typeface="Arial" panose="020B0604020202020204" pitchFamily="34" charset="0"/>
              <a:buChar char="•"/>
            </a:pPr>
            <a:endParaRPr lang="en-IN" sz="3000" i="1" dirty="0"/>
          </a:p>
          <a:p>
            <a:pPr marL="457200" lvl="0" indent="-457200" algn="just">
              <a:buFont typeface="Arial" panose="020B0604020202020204" pitchFamily="34" charset="0"/>
              <a:buChar char="•"/>
            </a:pPr>
            <a:r>
              <a:rPr lang="en-IN" sz="3000" i="1" dirty="0"/>
              <a:t>Such planning may include our personal lives, our families, our professions, and our social lives.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85594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02926" y="1295400"/>
            <a:ext cx="8420100" cy="517064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1" u="none" strike="noStrike" kern="1200" cap="none" spc="0" normalizeH="0" baseline="0" noProof="0" dirty="0">
                <a:ln>
                  <a:noFill/>
                </a:ln>
                <a:solidFill>
                  <a:prstClr val="black"/>
                </a:solidFill>
                <a:effectLst/>
                <a:uLnTx/>
                <a:uFillTx/>
                <a:latin typeface="Calibri"/>
                <a:ea typeface="+mn-ea"/>
                <a:cs typeface="+mn-cs"/>
              </a:rPr>
              <a:t>But before we invest our time and energies to actualize our plans, it is important to realize what we basically aspire for.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1" u="none" strike="noStrike" kern="1200" cap="none" spc="0" normalizeH="0" baseline="0" noProof="0" dirty="0">
                <a:ln>
                  <a:noFill/>
                </a:ln>
                <a:solidFill>
                  <a:prstClr val="black"/>
                </a:solidFill>
                <a:effectLst/>
                <a:uLnTx/>
                <a:uFillTx/>
                <a:latin typeface="Calibri"/>
                <a:ea typeface="+mn-ea"/>
                <a:cs typeface="+mn-cs"/>
              </a:rPr>
              <a:t>In other words, we need to identify our basic aspirations.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1" u="none" strike="noStrike" kern="1200" cap="none" spc="0" normalizeH="0" baseline="0" noProof="0" dirty="0">
                <a:ln>
                  <a:noFill/>
                </a:ln>
                <a:solidFill>
                  <a:prstClr val="black"/>
                </a:solidFill>
                <a:effectLst/>
                <a:uLnTx/>
                <a:uFillTx/>
                <a:latin typeface="Calibri"/>
                <a:ea typeface="+mn-ea"/>
                <a:cs typeface="+mn-cs"/>
              </a:rPr>
              <a:t>Values help us to correctly identify our aspirations. Based on the correct identification of our aspirations, we can frame our plans and work for it.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407218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02926" y="1295400"/>
            <a:ext cx="8420100" cy="5170646"/>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3000" b="0" i="1" u="none" strike="noStrike" kern="1200" cap="none" spc="0" normalizeH="0" baseline="0" noProof="0" dirty="0">
                <a:ln>
                  <a:noFill/>
                </a:ln>
                <a:solidFill>
                  <a:prstClr val="black"/>
                </a:solidFill>
                <a:effectLst/>
                <a:uLnTx/>
                <a:uFillTx/>
                <a:ea typeface="+mn-ea"/>
                <a:cs typeface="+mn-cs"/>
              </a:rPr>
              <a:t>2. </a:t>
            </a:r>
            <a:r>
              <a:rPr lang="en-IN" sz="3000" b="1" i="1" dirty="0"/>
              <a:t>Deciding appropriate methods/ways to fulfil our aspirations: </a:t>
            </a:r>
          </a:p>
          <a:p>
            <a:pPr marR="0" lvl="0" algn="just" defTabSz="914400" rtl="0" eaLnBrk="1" fontAlgn="auto" latinLnBrk="0" hangingPunct="1">
              <a:lnSpc>
                <a:spcPct val="100000"/>
              </a:lnSpc>
              <a:spcBef>
                <a:spcPts val="0"/>
              </a:spcBef>
              <a:spcAft>
                <a:spcPts val="0"/>
              </a:spcAft>
              <a:buClrTx/>
              <a:buSzTx/>
              <a:tabLst/>
              <a:defRPr/>
            </a:pPr>
            <a:endParaRPr lang="en-IN" sz="3000" i="1"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t>Merely identifying our aspirations correctly is not enough. We also need to know how to fulfil our aspirations, how to go about actualizing our goals.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000" i="1"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t>Generally, we tend to pursue our goals in a variety of ways as per our appraisal and beliefs. We keep on experimenting, learning from these and improving our understanding.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14076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582067"/>
            <a:ext cx="8153400" cy="5693866"/>
          </a:xfrm>
          <a:prstGeom prst="rect">
            <a:avLst/>
          </a:prstGeom>
          <a:noFill/>
        </p:spPr>
        <p:txBody>
          <a:bodyPr wrap="square" rtlCol="0">
            <a:spAutoFit/>
          </a:bodyPr>
          <a:lstStyle/>
          <a:p>
            <a:pPr marL="284163" indent="-284163" algn="just">
              <a:buFont typeface="Arial" panose="020B0604020202020204" pitchFamily="34" charset="0"/>
              <a:buChar char="•"/>
            </a:pPr>
            <a:r>
              <a:rPr lang="en-US" sz="2800" i="1" dirty="0"/>
              <a:t>“By their nature, all human relations and </a:t>
            </a:r>
            <a:r>
              <a:rPr lang="en-US" sz="2800" i="1" dirty="0" err="1"/>
              <a:t>behaviours</a:t>
            </a:r>
            <a:r>
              <a:rPr lang="en-US" sz="2800" i="1" dirty="0"/>
              <a:t> are embedded in values.”</a:t>
            </a:r>
            <a:r>
              <a:rPr lang="en-US" sz="2800" dirty="0"/>
              <a:t> </a:t>
            </a:r>
            <a:r>
              <a:rPr lang="en-US" sz="2800" i="1" dirty="0"/>
              <a:t>R K Mukerji (1949)</a:t>
            </a:r>
          </a:p>
          <a:p>
            <a:pPr marL="284163" indent="-284163" algn="just">
              <a:buFont typeface="Arial" panose="020B0604020202020204" pitchFamily="34" charset="0"/>
              <a:buChar char="•"/>
            </a:pPr>
            <a:endParaRPr lang="en-US" sz="2800" i="1" dirty="0"/>
          </a:p>
          <a:p>
            <a:pPr marL="284163" indent="-284163" algn="just">
              <a:buFont typeface="Arial" panose="020B0604020202020204" pitchFamily="34" charset="0"/>
              <a:buChar char="•"/>
            </a:pPr>
            <a:endParaRPr lang="en-US" sz="2800" i="1" dirty="0"/>
          </a:p>
          <a:p>
            <a:pPr marL="284163" indent="-284163" algn="just">
              <a:buFont typeface="Arial" panose="020B0604020202020204" pitchFamily="34" charset="0"/>
              <a:buChar char="•"/>
            </a:pPr>
            <a:endParaRPr lang="en-US" sz="2800" i="1" dirty="0"/>
          </a:p>
          <a:p>
            <a:pPr marL="284163" indent="-284163" algn="just">
              <a:buFont typeface="Arial" panose="020B0604020202020204" pitchFamily="34" charset="0"/>
              <a:buChar char="•"/>
            </a:pPr>
            <a:r>
              <a:rPr lang="en-US" sz="2800" i="1" dirty="0"/>
              <a:t>“Values are socially approved desires and goals that are internalized through the process of learning or socialization and that become subjective preferences, standards and aspirations.” R K Mukerji (1949)</a:t>
            </a:r>
          </a:p>
          <a:p>
            <a:pPr marL="284163" indent="-284163" algn="just">
              <a:buFont typeface="Arial" panose="020B0604020202020204" pitchFamily="34" charset="0"/>
              <a:buChar char="•"/>
            </a:pPr>
            <a:endParaRPr lang="en-US" sz="2800" b="1" i="1" dirty="0"/>
          </a:p>
          <a:p>
            <a:pPr marL="284163" indent="-284163" algn="just">
              <a:buFont typeface="Arial" panose="020B0604020202020204" pitchFamily="34" charset="0"/>
              <a:buChar char="•"/>
            </a:pPr>
            <a:endParaRPr lang="en-US" sz="2800" b="1" i="1" dirty="0"/>
          </a:p>
          <a:p>
            <a:pPr marL="284163" indent="-284163" algn="just">
              <a:buFont typeface="Arial" panose="020B0604020202020204" pitchFamily="34" charset="0"/>
              <a:buChar char="•"/>
            </a:pPr>
            <a:r>
              <a:rPr lang="en-US" sz="2800" i="1" dirty="0"/>
              <a:t>“A value is a belief that something is good and desirable.” M </a:t>
            </a:r>
            <a:r>
              <a:rPr lang="en-US" sz="2800" i="1" dirty="0" err="1"/>
              <a:t>Haralambos</a:t>
            </a:r>
            <a:r>
              <a:rPr lang="en-US" sz="2800" i="1" dirty="0"/>
              <a:t> (2000)</a:t>
            </a:r>
            <a:endParaRPr lang="en-IN" sz="2800" b="1" i="1" dirty="0"/>
          </a:p>
        </p:txBody>
      </p:sp>
    </p:spTree>
    <p:extLst>
      <p:ext uri="{BB962C8B-B14F-4D97-AF65-F5344CB8AC3E}">
        <p14:creationId xmlns:p14="http://schemas.microsoft.com/office/powerpoint/2010/main" val="3984973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02926" y="1295400"/>
            <a:ext cx="8420100" cy="452431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Complete understanding of human values guides us in choosing/deciding the ways in which we could fulfil our aspirations.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Basically, values form the basis for all our thoughts, behaviour, and actions. Once we have known what is valuable to us, these values become the basis of, the anchor for our actions.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125570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02926" y="1295400"/>
            <a:ext cx="8420100" cy="550920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We know what we are doing is right and will lead to the fulfilment of our basic aspirations. Without an appropriate value framework, we will not be able to decide whether a chosen action is desirable/undesirable, right, or wrong.</a:t>
            </a:r>
          </a:p>
          <a:p>
            <a:pPr marR="0" lvl="0" algn="just" defTabSz="914400" rtl="0" eaLnBrk="1" fontAlgn="auto" latinLnBrk="0" hangingPunct="1">
              <a:lnSpc>
                <a:spcPct val="100000"/>
              </a:lnSpc>
              <a:spcBef>
                <a:spcPts val="0"/>
              </a:spcBef>
              <a:spcAft>
                <a:spcPts val="0"/>
              </a:spcAft>
              <a:buClrTx/>
              <a:buSzTx/>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R="0" lvl="0" algn="just" defTabSz="914400" rtl="0" eaLnBrk="1" fontAlgn="auto" latinLnBrk="0" hangingPunct="1">
              <a:lnSpc>
                <a:spcPct val="100000"/>
              </a:lnSpc>
              <a:spcBef>
                <a:spcPts val="0"/>
              </a:spcBef>
              <a:spcAft>
                <a:spcPts val="0"/>
              </a:spcAft>
              <a:buClrTx/>
              <a:buSzTx/>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 Hence, there is a prime need for correct understanding of the value domain. Value education is the input necessary to fulfil this need.</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343885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00050" y="1219200"/>
            <a:ext cx="8420100" cy="5509200"/>
          </a:xfrm>
          <a:prstGeom prst="rect">
            <a:avLst/>
          </a:prstGeom>
          <a:noFill/>
        </p:spPr>
        <p:txBody>
          <a:bodyPr wrap="square" rtlCol="0">
            <a:spAutoFit/>
          </a:bodyPr>
          <a:lstStyle/>
          <a:p>
            <a:pPr lvl="0" algn="just"/>
            <a:r>
              <a:rPr lang="en-IN" sz="3200" b="1" i="1" dirty="0"/>
              <a:t>3. Complementarity of values and skills: </a:t>
            </a:r>
          </a:p>
          <a:p>
            <a:pPr lvl="0" algn="just"/>
            <a:endParaRPr lang="en-IN" sz="3200" i="1" dirty="0"/>
          </a:p>
          <a:p>
            <a:pPr marL="457200" lvl="0" indent="-457200" algn="just">
              <a:buFont typeface="Arial" panose="020B0604020202020204" pitchFamily="34" charset="0"/>
              <a:buChar char="•"/>
            </a:pPr>
            <a:r>
              <a:rPr lang="en-IN" sz="3200" i="1" dirty="0"/>
              <a:t>To fulfil our aspirations, two things are essential- (</a:t>
            </a:r>
            <a:r>
              <a:rPr lang="en-IN" sz="3200" i="1" dirty="0" err="1"/>
              <a:t>i</a:t>
            </a:r>
            <a:r>
              <a:rPr lang="en-IN" sz="3200" i="1" dirty="0"/>
              <a:t>) knowing what really is conducive to human happiness i.e. to set the right goals and to proceed in the right direction, and (ii) to learn skills to actualize this goal. </a:t>
            </a:r>
          </a:p>
          <a:p>
            <a:pPr marL="457200" lvl="0" indent="-457200" algn="just">
              <a:buFont typeface="Arial" panose="020B0604020202020204" pitchFamily="34" charset="0"/>
              <a:buChar char="•"/>
            </a:pPr>
            <a:endParaRPr lang="en-IN" sz="3200" i="1" dirty="0"/>
          </a:p>
          <a:p>
            <a:pPr marL="457200" lvl="0" indent="-457200" algn="just">
              <a:buFont typeface="Arial" panose="020B0604020202020204" pitchFamily="34" charset="0"/>
              <a:buChar char="•"/>
            </a:pPr>
            <a:r>
              <a:rPr lang="en-IN" sz="3200" i="1" dirty="0"/>
              <a:t>Therefore, there is an essential complementarity between values and skills for the success of any human endeavour.</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204743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02926" y="1295400"/>
            <a:ext cx="8420100" cy="452431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Suppose we realize that health is the basic requirement for a human being. Then, we learn skill to judge what food would be healthy, what physical practices will keep the body functioning properly etc.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All these fall under the domain of skills. Thus, both (values and skills) are important and these are complementary.</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310630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00050" y="1164134"/>
            <a:ext cx="8420100" cy="569386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i="1" dirty="0">
                <a:solidFill>
                  <a:prstClr val="black"/>
                </a:solidFill>
                <a:latin typeface="Calibri"/>
              </a:rPr>
              <a:t>4</a:t>
            </a:r>
            <a:r>
              <a:rPr kumimoji="0" lang="en-IN" sz="3200" b="1" i="1" u="none" strike="noStrike" kern="1200" cap="none" spc="0" normalizeH="0" baseline="0" noProof="0" dirty="0">
                <a:ln>
                  <a:noFill/>
                </a:ln>
                <a:solidFill>
                  <a:prstClr val="black"/>
                </a:solidFill>
                <a:effectLst/>
                <a:uLnTx/>
                <a:uFillTx/>
                <a:latin typeface="Calibri"/>
                <a:ea typeface="+mn-ea"/>
                <a:cs typeface="+mn-cs"/>
              </a:rPr>
              <a:t>. </a:t>
            </a:r>
            <a:r>
              <a:rPr lang="en-IN" sz="3200" b="1" i="1" dirty="0">
                <a:solidFill>
                  <a:prstClr val="black"/>
                </a:solidFill>
                <a:latin typeface="Calibri"/>
              </a:rPr>
              <a:t>Evaluation of our beliefs</a:t>
            </a:r>
            <a:r>
              <a:rPr kumimoji="0" lang="en-IN" sz="3200" b="1" i="1" u="none" strike="noStrike" kern="1200" cap="none" spc="0" normalizeH="0" baseline="0" noProof="0" dirty="0">
                <a:ln>
                  <a:noFill/>
                </a:ln>
                <a:solidFill>
                  <a:prstClr val="black"/>
                </a:solidFill>
                <a:effectLst/>
                <a:uLnTx/>
                <a:uFillTx/>
                <a:latin typeface="Calibri"/>
                <a:ea typeface="+mn-ea"/>
                <a:cs typeface="+mn-cs"/>
              </a:rPr>
              <a:t>: </a:t>
            </a:r>
            <a:endParaRPr lang="en-IN" sz="3200" b="1" i="1" dirty="0">
              <a:solidFill>
                <a:prstClr val="black"/>
              </a:solidFill>
              <a:latin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3200" b="1"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t>We all hold beliefs about certain things and these beliefs are formed based on the information, be it right or wrong, we get from various sources.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000" i="1"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t>In fact, there is a whole body of beliefs which together constitute our worldview.</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000" i="1"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t>Beliefs are not same for everybody. What we may believe may not be important for you and vice versa.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149294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00050" y="1219200"/>
            <a:ext cx="8420100" cy="501675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In that case, when we interact, it may lead to conflicts and unhappiness. We face this problem because the values we hold are based on contradictory, conflicting, unstable, and incorrect beliefs about reality.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In absence of correct understanding of universal human values, we are driven by such ad-hoc beliefs which cannot ensure happiness for all of us.</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NEED FOR VALUE EDUCATION</a:t>
            </a:r>
          </a:p>
        </p:txBody>
      </p:sp>
    </p:spTree>
    <p:extLst>
      <p:ext uri="{BB962C8B-B14F-4D97-AF65-F5344CB8AC3E}">
        <p14:creationId xmlns:p14="http://schemas.microsoft.com/office/powerpoint/2010/main" val="134204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97930" y="1763768"/>
            <a:ext cx="8420100" cy="3330464"/>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IN" sz="3600" i="1" dirty="0"/>
              <a:t>Let us have a look on certain effective and widely acceptable principles which should guide the process of value education in our system. </a:t>
            </a:r>
            <a:endParaRPr kumimoji="0" lang="en-IN" sz="3600" b="0" i="1"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GUIDELINES FOR VALUE EDUCATION</a:t>
            </a:r>
          </a:p>
        </p:txBody>
      </p:sp>
    </p:spTree>
    <p:extLst>
      <p:ext uri="{BB962C8B-B14F-4D97-AF65-F5344CB8AC3E}">
        <p14:creationId xmlns:p14="http://schemas.microsoft.com/office/powerpoint/2010/main" val="2735446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1295400"/>
            <a:ext cx="8420100" cy="4955203"/>
          </a:xfrm>
          <a:prstGeom prst="rect">
            <a:avLst/>
          </a:prstGeom>
          <a:noFill/>
        </p:spPr>
        <p:txBody>
          <a:bodyPr wrap="square" rtlCol="0">
            <a:spAutoFit/>
          </a:bodyPr>
          <a:lstStyle/>
          <a:p>
            <a:pPr marL="342900" lvl="0" indent="-342900" algn="just">
              <a:buAutoNum type="arabicPeriod"/>
            </a:pPr>
            <a:r>
              <a:rPr lang="en-IN" sz="3200" b="1" i="1" dirty="0"/>
              <a:t>Universal: </a:t>
            </a:r>
          </a:p>
          <a:p>
            <a:pPr lvl="0" algn="just"/>
            <a:endParaRPr lang="en-IN" sz="3200" i="1" dirty="0"/>
          </a:p>
          <a:p>
            <a:pPr marL="285750" lvl="0" indent="-285750" algn="just">
              <a:buFont typeface="Arial" panose="020B0604020202020204" pitchFamily="34" charset="0"/>
              <a:buChar char="•"/>
            </a:pPr>
            <a:r>
              <a:rPr lang="en-IN" sz="3600" i="1" dirty="0"/>
              <a:t>Whatever is taught as value education must be universally applicable to all human beings and be true at all times and places. </a:t>
            </a:r>
          </a:p>
          <a:p>
            <a:pPr marL="285750" lvl="0" indent="-285750" algn="just">
              <a:buFont typeface="Arial" panose="020B0604020202020204" pitchFamily="34" charset="0"/>
              <a:buChar char="•"/>
            </a:pPr>
            <a:endParaRPr lang="en-IN" sz="3600" i="1" dirty="0"/>
          </a:p>
          <a:p>
            <a:pPr marL="285750" lvl="0" indent="-285750" algn="just">
              <a:buFont typeface="Arial" panose="020B0604020202020204" pitchFamily="34" charset="0"/>
              <a:buChar char="•"/>
            </a:pPr>
            <a:r>
              <a:rPr lang="en-IN" sz="3600" i="1" dirty="0"/>
              <a:t>Such content need not restrict itself to a certain sect, creed, gender, or nationality.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GUIDELINES FOR VALUE EDUCATION</a:t>
            </a:r>
          </a:p>
        </p:txBody>
      </p:sp>
    </p:spTree>
    <p:extLst>
      <p:ext uri="{BB962C8B-B14F-4D97-AF65-F5344CB8AC3E}">
        <p14:creationId xmlns:p14="http://schemas.microsoft.com/office/powerpoint/2010/main" val="3780326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1295400"/>
            <a:ext cx="8420100" cy="4524315"/>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3200" b="1" i="1" u="none" strike="noStrike" kern="1200" cap="none" spc="0" normalizeH="0" baseline="0" noProof="0" dirty="0">
                <a:ln>
                  <a:noFill/>
                </a:ln>
                <a:solidFill>
                  <a:prstClr val="black"/>
                </a:solidFill>
                <a:effectLst/>
                <a:uLnTx/>
                <a:uFillTx/>
                <a:latin typeface="Calibri"/>
                <a:ea typeface="+mn-ea"/>
                <a:cs typeface="+mn-cs"/>
              </a:rPr>
              <a:t>2. Rational: -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0" i="1" u="none" strike="noStrike" kern="1200" cap="none" spc="0" normalizeH="0" baseline="0" noProof="0" dirty="0">
              <a:ln>
                <a:noFill/>
              </a:ln>
              <a:solidFill>
                <a:prstClr val="black"/>
              </a:solidFill>
              <a:effectLst/>
              <a:uLnTx/>
              <a:uFillTx/>
              <a:ea typeface="+mn-ea"/>
              <a:cs typeface="+mn-cs"/>
            </a:endParaRPr>
          </a:p>
          <a:p>
            <a:pPr marL="285750" lvl="0" indent="-285750" algn="just">
              <a:buFont typeface="Arial" panose="020B0604020202020204" pitchFamily="34" charset="0"/>
              <a:buChar char="•"/>
            </a:pPr>
            <a:r>
              <a:rPr lang="en-IN" sz="3200" i="1" dirty="0"/>
              <a:t>Value education should not be based on stereotypes, blind beliefs etc. </a:t>
            </a:r>
          </a:p>
          <a:p>
            <a:pPr marL="285750" lvl="0" indent="-285750" algn="just">
              <a:buFont typeface="Arial" panose="020B0604020202020204" pitchFamily="34" charset="0"/>
              <a:buChar char="•"/>
            </a:pPr>
            <a:endParaRPr lang="en-IN" sz="3200" i="1" dirty="0"/>
          </a:p>
          <a:p>
            <a:pPr marL="285750" lvl="0" indent="-285750" algn="just">
              <a:buFont typeface="Arial" panose="020B0604020202020204" pitchFamily="34" charset="0"/>
              <a:buChar char="•"/>
            </a:pPr>
            <a:endParaRPr lang="en-IN" sz="3200" i="1" dirty="0"/>
          </a:p>
          <a:p>
            <a:pPr marL="285750" lvl="0" indent="-285750" algn="just">
              <a:buFont typeface="Arial" panose="020B0604020202020204" pitchFamily="34" charset="0"/>
              <a:buChar char="•"/>
            </a:pPr>
            <a:r>
              <a:rPr lang="en-IN" sz="3200" i="1" dirty="0"/>
              <a:t>Value education should be amenable to reasoning and should be based on a set of sermons or Do’s and Don’ts.</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GUIDELINES FOR VALUE EDUCATION</a:t>
            </a:r>
          </a:p>
        </p:txBody>
      </p:sp>
    </p:spTree>
    <p:extLst>
      <p:ext uri="{BB962C8B-B14F-4D97-AF65-F5344CB8AC3E}">
        <p14:creationId xmlns:p14="http://schemas.microsoft.com/office/powerpoint/2010/main" val="1238098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95677" y="838200"/>
            <a:ext cx="8420100" cy="58169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i="1" dirty="0">
                <a:solidFill>
                  <a:prstClr val="black"/>
                </a:solidFill>
                <a:latin typeface="Calibri"/>
              </a:rPr>
              <a:t>3. Natural &amp; Verifiable: -</a:t>
            </a:r>
            <a:r>
              <a:rPr kumimoji="0" lang="en-IN" sz="3200" b="1" i="1" u="none" strike="noStrike" kern="1200" cap="none" spc="0" normalizeH="0" baseline="0" noProof="0" dirty="0">
                <a:ln>
                  <a:noFill/>
                </a:ln>
                <a:solidFill>
                  <a:prstClr val="black"/>
                </a:solidFill>
                <a:effectLst/>
                <a:uLnTx/>
                <a:uFillTx/>
                <a:latin typeface="Calibri"/>
                <a:ea typeface="+mn-ea"/>
                <a:cs typeface="+mn-cs"/>
              </a:rPr>
              <a:t> </a:t>
            </a:r>
          </a:p>
          <a:p>
            <a:pPr lvl="0"/>
            <a:endParaRPr lang="en-IN" sz="3200" i="1" dirty="0">
              <a:solidFill>
                <a:prstClr val="black"/>
              </a:solidFill>
              <a:latin typeface="Calibri"/>
            </a:endParaRPr>
          </a:p>
          <a:p>
            <a:pPr marL="285750" lvl="0" indent="-285750" algn="just">
              <a:buFont typeface="Arial" panose="020B0604020202020204" pitchFamily="34" charset="0"/>
              <a:buChar char="•"/>
            </a:pPr>
            <a:r>
              <a:rPr lang="en-IN" sz="2800" i="1" dirty="0"/>
              <a:t>Values being taught should be close to the fundamental nature of human beings so that they are easier to adapt. </a:t>
            </a:r>
          </a:p>
          <a:p>
            <a:pPr marL="285750" lvl="0" indent="-285750" algn="just">
              <a:buFont typeface="Arial" panose="020B0604020202020204" pitchFamily="34" charset="0"/>
              <a:buChar char="•"/>
            </a:pPr>
            <a:endParaRPr lang="en-IN" sz="2800" i="1" dirty="0"/>
          </a:p>
          <a:p>
            <a:pPr marL="285750" lvl="0" indent="-285750" algn="just">
              <a:buFont typeface="Arial" panose="020B0604020202020204" pitchFamily="34" charset="0"/>
              <a:buChar char="•"/>
            </a:pPr>
            <a:r>
              <a:rPr lang="en-IN" sz="2800" i="1" dirty="0"/>
              <a:t>Being natural means, it is acceptable in a natural manner to all human beings. </a:t>
            </a:r>
          </a:p>
          <a:p>
            <a:pPr marL="285750" lvl="0" indent="-285750" algn="just">
              <a:buFont typeface="Arial" panose="020B0604020202020204" pitchFamily="34" charset="0"/>
              <a:buChar char="•"/>
            </a:pPr>
            <a:endParaRPr lang="en-IN" sz="2800" i="1" dirty="0"/>
          </a:p>
          <a:p>
            <a:pPr marL="285750" lvl="0" indent="-285750" algn="just">
              <a:buFont typeface="Arial" panose="020B0604020202020204" pitchFamily="34" charset="0"/>
              <a:buChar char="•"/>
            </a:pPr>
            <a:r>
              <a:rPr lang="en-IN" sz="2800" i="1" dirty="0"/>
              <a:t>The values being taught should be verifiable i.e. we should assume something just because it is being taught in textbooks, rather each of us will want to verify these to find out whether they are true for us.</a:t>
            </a:r>
          </a:p>
        </p:txBody>
      </p:sp>
      <p:sp>
        <p:nvSpPr>
          <p:cNvPr id="2" name="TextBox 1">
            <a:extLst>
              <a:ext uri="{FF2B5EF4-FFF2-40B4-BE49-F238E27FC236}">
                <a16:creationId xmlns:a16="http://schemas.microsoft.com/office/drawing/2014/main" id="{661B2205-5CC9-4A0E-BDCB-9F5C1AB46AD3}"/>
              </a:ext>
            </a:extLst>
          </p:cNvPr>
          <p:cNvSpPr txBox="1"/>
          <p:nvPr/>
        </p:nvSpPr>
        <p:spPr>
          <a:xfrm>
            <a:off x="358202" y="3748"/>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GUIDELINES FOR VALUE EDUCATION</a:t>
            </a:r>
          </a:p>
        </p:txBody>
      </p:sp>
    </p:spTree>
    <p:extLst>
      <p:ext uri="{BB962C8B-B14F-4D97-AF65-F5344CB8AC3E}">
        <p14:creationId xmlns:p14="http://schemas.microsoft.com/office/powerpoint/2010/main" val="160954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914400"/>
            <a:ext cx="8763000" cy="5693866"/>
          </a:xfrm>
          <a:prstGeom prst="rect">
            <a:avLst/>
          </a:prstGeom>
          <a:noFill/>
        </p:spPr>
        <p:txBody>
          <a:bodyPr wrap="square" rtlCol="0">
            <a:spAutoFit/>
          </a:bodyPr>
          <a:lstStyle/>
          <a:p>
            <a:pPr lvl="0" algn="just">
              <a:defRPr/>
            </a:pPr>
            <a:r>
              <a:rPr lang="en-US" sz="2800" dirty="0"/>
              <a:t>Values: -</a:t>
            </a:r>
          </a:p>
          <a:p>
            <a:pPr lvl="0" algn="just">
              <a:defRPr/>
            </a:pPr>
            <a:endParaRPr lang="en-US" sz="2800" dirty="0"/>
          </a:p>
          <a:p>
            <a:pPr marL="285750" indent="-285750" algn="just">
              <a:buFont typeface="Arial" panose="020B0604020202020204" pitchFamily="34" charset="0"/>
              <a:buChar char="•"/>
              <a:defRPr/>
            </a:pPr>
            <a:r>
              <a:rPr lang="en-US" sz="2800" i="1" dirty="0"/>
              <a:t>are general principles that regulate our day-to-day behavior and provide us the basis for all our actions.</a:t>
            </a:r>
          </a:p>
          <a:p>
            <a:pPr marL="285750" lvl="0" indent="-285750" algn="just">
              <a:buFont typeface="Arial" panose="020B0604020202020204" pitchFamily="34" charset="0"/>
              <a:buChar char="•"/>
              <a:defRPr/>
            </a:pPr>
            <a:endParaRPr lang="en-US" sz="2800" i="1" dirty="0"/>
          </a:p>
          <a:p>
            <a:pPr marL="285750" lvl="0" indent="-285750" algn="just">
              <a:buFont typeface="Arial" panose="020B0604020202020204" pitchFamily="34" charset="0"/>
              <a:buChar char="•"/>
              <a:defRPr/>
            </a:pPr>
            <a:endParaRPr lang="en-US" sz="2800" i="1" dirty="0"/>
          </a:p>
          <a:p>
            <a:pPr marL="285750" lvl="0" indent="-285750" algn="just">
              <a:buFont typeface="Arial" panose="020B0604020202020204" pitchFamily="34" charset="0"/>
              <a:buChar char="•"/>
              <a:defRPr/>
            </a:pPr>
            <a:r>
              <a:rPr lang="en-US" sz="2800" i="1" dirty="0"/>
              <a:t>are ideas shared by a community of people about how something should be ranked in terms of desirability, worth or goodness.</a:t>
            </a:r>
          </a:p>
          <a:p>
            <a:pPr marL="285750" lvl="0" indent="-285750" algn="just">
              <a:buFont typeface="Arial" panose="020B0604020202020204" pitchFamily="34" charset="0"/>
              <a:buChar char="•"/>
              <a:defRPr/>
            </a:pPr>
            <a:endParaRPr lang="en-US" sz="2800" i="1" dirty="0"/>
          </a:p>
          <a:p>
            <a:pPr marL="285750" lvl="0" indent="-285750" algn="just">
              <a:buFont typeface="Arial" panose="020B0604020202020204" pitchFamily="34" charset="0"/>
              <a:buChar char="•"/>
              <a:defRPr/>
            </a:pPr>
            <a:endParaRPr lang="en-US" sz="2800" i="1" dirty="0"/>
          </a:p>
          <a:p>
            <a:pPr marL="285750" lvl="0" indent="-285750" algn="just">
              <a:buFont typeface="Arial" panose="020B0604020202020204" pitchFamily="34" charset="0"/>
              <a:buChar char="•"/>
              <a:defRPr/>
            </a:pPr>
            <a:r>
              <a:rPr lang="en-US" sz="2800" i="1" dirty="0"/>
              <a:t>are basically broad preferences concerning appropriate course of actions.</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algn="ctr"/>
            <a:r>
              <a:rPr lang="en-US" sz="3200" b="1" dirty="0"/>
              <a:t>VALUES: WHAT DO THEY MEAN???</a:t>
            </a:r>
          </a:p>
        </p:txBody>
      </p:sp>
    </p:spTree>
    <p:extLst>
      <p:ext uri="{BB962C8B-B14F-4D97-AF65-F5344CB8AC3E}">
        <p14:creationId xmlns:p14="http://schemas.microsoft.com/office/powerpoint/2010/main" val="3903613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1295400"/>
            <a:ext cx="8420100" cy="50167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i="1" dirty="0">
                <a:solidFill>
                  <a:prstClr val="black"/>
                </a:solidFill>
                <a:latin typeface="Calibri"/>
              </a:rPr>
              <a:t>4. Leading to Harmony: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3200" b="1"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i="1" dirty="0"/>
              <a:t>Finally, value education must enable us to be in harmony within and in harmony with others.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i="1" dirty="0"/>
              <a:t>Hence, when we live on the basis of these values, we start understanding that it will lead to harmony in us, and harmony in our interaction with other humans and the rest of nature.</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GUIDELINES FOR VALUE EDUCATION</a:t>
            </a:r>
          </a:p>
        </p:txBody>
      </p:sp>
    </p:spTree>
    <p:extLst>
      <p:ext uri="{BB962C8B-B14F-4D97-AF65-F5344CB8AC3E}">
        <p14:creationId xmlns:p14="http://schemas.microsoft.com/office/powerpoint/2010/main" val="25073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76200" y="1219200"/>
            <a:ext cx="8877300" cy="5693866"/>
          </a:xfrm>
          <a:prstGeom prst="rect">
            <a:avLst/>
          </a:prstGeom>
          <a:noFill/>
        </p:spPr>
        <p:txBody>
          <a:bodyPr wrap="square" rtlCol="0">
            <a:spAutoFit/>
          </a:bodyPr>
          <a:lstStyle/>
          <a:p>
            <a:pPr marL="285750" indent="-285750" algn="just">
              <a:buFont typeface="Arial" panose="020B0604020202020204" pitchFamily="34" charset="0"/>
              <a:buChar char="•"/>
            </a:pPr>
            <a:r>
              <a:rPr lang="en-IN" sz="2600" i="1" dirty="0"/>
              <a:t>Any course on value education must include (</a:t>
            </a:r>
            <a:r>
              <a:rPr lang="en-IN" sz="2600" i="1" dirty="0" err="1"/>
              <a:t>i</a:t>
            </a:r>
            <a:r>
              <a:rPr lang="en-IN" sz="2600" i="1" dirty="0"/>
              <a:t>) all dimensions- thoughts, feelings and actions; and (ii) all levels of human existence- individual, family, society, nature/existence of human living.</a:t>
            </a:r>
          </a:p>
          <a:p>
            <a:pPr marL="285750" indent="-285750">
              <a:buFont typeface="Arial" panose="020B0604020202020204" pitchFamily="34" charset="0"/>
              <a:buChar char="•"/>
            </a:pPr>
            <a:endParaRPr lang="en-IN" sz="2600" i="1" dirty="0"/>
          </a:p>
          <a:p>
            <a:pPr marL="285750" indent="-285750">
              <a:buFont typeface="Arial" panose="020B0604020202020204" pitchFamily="34" charset="0"/>
              <a:buChar char="•"/>
            </a:pPr>
            <a:r>
              <a:rPr lang="en-IN" sz="2600" i="1" dirty="0"/>
              <a:t>Accordingly, the content of value education should enable us to understand: -</a:t>
            </a:r>
          </a:p>
          <a:p>
            <a:pPr marL="719138" indent="-400050">
              <a:buFont typeface="+mj-lt"/>
              <a:buAutoNum type="romanLcPeriod"/>
            </a:pPr>
            <a:r>
              <a:rPr lang="en-IN" sz="2600" i="1" dirty="0"/>
              <a:t>ourselves, </a:t>
            </a:r>
          </a:p>
          <a:p>
            <a:pPr marL="719138" indent="-400050">
              <a:buFont typeface="+mj-lt"/>
              <a:buAutoNum type="romanLcPeriod"/>
            </a:pPr>
            <a:r>
              <a:rPr lang="en-IN" sz="2600" i="1" dirty="0"/>
              <a:t>our aspirations, </a:t>
            </a:r>
          </a:p>
          <a:p>
            <a:pPr marL="719138" indent="-400050">
              <a:buFont typeface="+mj-lt"/>
              <a:buAutoNum type="romanLcPeriod"/>
            </a:pPr>
            <a:r>
              <a:rPr lang="en-IN" sz="2600" i="1" dirty="0"/>
              <a:t>our happiness, </a:t>
            </a:r>
          </a:p>
          <a:p>
            <a:pPr marL="719138" indent="-400050">
              <a:buFont typeface="+mj-lt"/>
              <a:buAutoNum type="romanLcPeriod"/>
            </a:pPr>
            <a:r>
              <a:rPr lang="en-IN" sz="2600" i="1" dirty="0"/>
              <a:t>the goal of human life,</a:t>
            </a:r>
          </a:p>
          <a:p>
            <a:pPr marL="719138" indent="-400050">
              <a:buFont typeface="+mj-lt"/>
              <a:buAutoNum type="romanLcPeriod"/>
            </a:pPr>
            <a:r>
              <a:rPr lang="en-IN" sz="2600" i="1" dirty="0"/>
              <a:t>other entities in nature, </a:t>
            </a:r>
          </a:p>
          <a:p>
            <a:pPr marL="719138" indent="-400050">
              <a:buFont typeface="+mj-lt"/>
              <a:buAutoNum type="romanLcPeriod"/>
            </a:pPr>
            <a:r>
              <a:rPr lang="en-IN" sz="2600" i="1" dirty="0"/>
              <a:t>the innate interconnectedness of various species, and</a:t>
            </a:r>
          </a:p>
          <a:p>
            <a:pPr marL="719138" indent="-400050">
              <a:buFont typeface="+mj-lt"/>
              <a:buAutoNum type="romanLcPeriod"/>
            </a:pPr>
            <a:r>
              <a:rPr lang="en-IN" sz="2600" i="1" dirty="0"/>
              <a:t> the role of human being in this nature/existence.</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SCOPE OF VALUE EDUCATION</a:t>
            </a:r>
          </a:p>
        </p:txBody>
      </p:sp>
    </p:spTree>
    <p:extLst>
      <p:ext uri="{BB962C8B-B14F-4D97-AF65-F5344CB8AC3E}">
        <p14:creationId xmlns:p14="http://schemas.microsoft.com/office/powerpoint/2010/main" val="327742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91684" y="1219200"/>
            <a:ext cx="8420100" cy="48789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Hence, it must encompass understanding of harmony at various levels, namely, individual, family, society, nature and existence, and finally, learning to live in accordance with this understanding by being vigilant to one’s thought, behaviour and work.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SCOPE OF VALUE EDUCATION</a:t>
            </a:r>
          </a:p>
        </p:txBody>
      </p:sp>
    </p:spTree>
    <p:extLst>
      <p:ext uri="{BB962C8B-B14F-4D97-AF65-F5344CB8AC3E}">
        <p14:creationId xmlns:p14="http://schemas.microsoft.com/office/powerpoint/2010/main" val="160551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0" y="2209800"/>
            <a:ext cx="9144000" cy="1695450"/>
          </a:xfrm>
        </p:spPr>
        <p:txBody>
          <a:bodyPr>
            <a:normAutofit fontScale="90000"/>
          </a:bodyPr>
          <a:lstStyle/>
          <a:p>
            <a:r>
              <a:rPr lang="en-IN" dirty="0">
                <a:latin typeface="Britannic Bold" panose="020B0903060703020204" pitchFamily="34" charset="0"/>
              </a:rPr>
              <a:t>UNDERSTANDING BASIC HUMAN ASPIRATIONS: HAPPINESS &amp; PROSPERITY</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2002478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91684" y="1219200"/>
            <a:ext cx="84201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In order to understand about our basic aspirations, just make a list of all that you want in your life.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You may want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to </a:t>
            </a:r>
            <a:r>
              <a:rPr kumimoji="0" lang="en-IN" sz="2800" b="0" i="1" u="none" strike="noStrike" kern="1200" cap="none" spc="0" normalizeH="0" baseline="0" noProof="0" dirty="0">
                <a:ln>
                  <a:noFill/>
                </a:ln>
                <a:solidFill>
                  <a:prstClr val="black"/>
                </a:solidFill>
                <a:effectLst/>
                <a:uLnTx/>
                <a:uFillTx/>
                <a:latin typeface="Calibri"/>
                <a:ea typeface="+mn-ea"/>
                <a:cs typeface="+mn-cs"/>
              </a:rPr>
              <a:t>become a successful engineer/IAS/govt. officer</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to </a:t>
            </a:r>
            <a:r>
              <a:rPr lang="en-IN" sz="2800" i="1" dirty="0">
                <a:solidFill>
                  <a:prstClr val="black"/>
                </a:solidFill>
                <a:latin typeface="Calibri"/>
              </a:rPr>
              <a:t>join the corporate sector</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to get the highest grade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to be the first ranker in the examination</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to be the smartest guy in the crowd</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to earn enormous wealth</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to be the master of all trades </a:t>
            </a:r>
          </a:p>
          <a:p>
            <a:pPr marR="0" lvl="0" algn="l" defTabSz="914400" rtl="0" eaLnBrk="1" fontAlgn="auto" latinLnBrk="0" hangingPunct="1">
              <a:lnSpc>
                <a:spcPct val="100000"/>
              </a:lnSpc>
              <a:spcBef>
                <a:spcPts val="0"/>
              </a:spcBef>
              <a:spcAft>
                <a:spcPts val="0"/>
              </a:spcAft>
              <a:buClrTx/>
              <a:buSzTx/>
              <a:tabLst/>
              <a:defRPr/>
            </a:pPr>
            <a:endParaRPr lang="en-IN" sz="2400" i="1" dirty="0">
              <a:solidFill>
                <a:prstClr val="black"/>
              </a:solidFill>
              <a:latin typeface="Calibri"/>
            </a:endParaRPr>
          </a:p>
          <a:p>
            <a:pPr marR="0" lvl="0" algn="l" defTabSz="914400" rtl="0" eaLnBrk="1" fontAlgn="auto" latinLnBrk="0" hangingPunct="1">
              <a:lnSpc>
                <a:spcPct val="100000"/>
              </a:lnSpc>
              <a:spcBef>
                <a:spcPts val="0"/>
              </a:spcBef>
              <a:spcAft>
                <a:spcPts val="0"/>
              </a:spcAft>
              <a:buClrTx/>
              <a:buSzTx/>
              <a:tabLst/>
              <a:defRPr/>
            </a:pPr>
            <a:r>
              <a:rPr lang="en-IN" sz="2800" i="1" dirty="0">
                <a:solidFill>
                  <a:prstClr val="black"/>
                </a:solidFill>
                <a:latin typeface="Calibri"/>
              </a:rPr>
              <a:t>and so on……………</a:t>
            </a: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OUR ASPIRATIONS</a:t>
            </a:r>
          </a:p>
        </p:txBody>
      </p:sp>
    </p:spTree>
    <p:extLst>
      <p:ext uri="{BB962C8B-B14F-4D97-AF65-F5344CB8AC3E}">
        <p14:creationId xmlns:p14="http://schemas.microsoft.com/office/powerpoint/2010/main" val="108463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61950" y="151179"/>
            <a:ext cx="8420100" cy="655564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Now for each of these desires on the list, just ask a few basic questions like: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Why do you want this (your desire)?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What would you get if those desires are fulfilled?</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2800" i="1" dirty="0">
                <a:solidFill>
                  <a:prstClr val="black"/>
                </a:solidFill>
                <a:latin typeface="Calibri"/>
              </a:rPr>
              <a:t>Is there a more basic desire?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IN" sz="28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If you ask these questions, you will find that there are few basic aspirations which encircle (cover) all your desires.</a:t>
            </a: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These are your basic aspirations.</a:t>
            </a: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You will also find that there are two basic aspirations: happiness and prosperity.</a:t>
            </a:r>
          </a:p>
        </p:txBody>
      </p:sp>
    </p:spTree>
    <p:extLst>
      <p:ext uri="{BB962C8B-B14F-4D97-AF65-F5344CB8AC3E}">
        <p14:creationId xmlns:p14="http://schemas.microsoft.com/office/powerpoint/2010/main" val="2872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61950" y="228600"/>
            <a:ext cx="8420100" cy="6555641"/>
          </a:xfrm>
          <a:prstGeom prst="rect">
            <a:avLst/>
          </a:prstGeom>
          <a:noFill/>
        </p:spPr>
        <p:txBody>
          <a:bodyPr wrap="square" rtlCol="0">
            <a:spAutoFit/>
          </a:bodyPr>
          <a:lstStyle/>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These basic aspirations are intrinsic to us that is, they are quite natural and inborn to us.</a:t>
            </a: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We all are continuously working for our basic aspirations in different ways as pe</a:t>
            </a:r>
            <a:r>
              <a:rPr lang="en-IN" sz="2800" i="1" dirty="0">
                <a:solidFill>
                  <a:prstClr val="black"/>
                </a:solidFill>
                <a:latin typeface="Calibri"/>
              </a:rPr>
              <a:t>r our understanding. </a:t>
            </a: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Sometimes we succeed, many times we don’t. How successful we are today in achieving this is a matter of series exploration.</a:t>
            </a: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But one thing is clear, happiness and prosperity are two basic human aspirations and if we want to ensure these, we need to have a clear and correct understanding of both.</a:t>
            </a: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8837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65894" y="838200"/>
            <a:ext cx="8858250" cy="5693866"/>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2600" i="1" dirty="0">
                <a:latin typeface="+mj-lt"/>
              </a:rPr>
              <a:t>Happiness may be defined as “being in harmony/synergy in the state/ situation that I live in”. </a:t>
            </a:r>
          </a:p>
          <a:p>
            <a:pPr marL="457200" lvl="0" indent="-457200" algn="just">
              <a:buFont typeface="Arial" panose="020B0604020202020204" pitchFamily="34" charset="0"/>
              <a:buChar char="•"/>
              <a:defRPr/>
            </a:pPr>
            <a:endParaRPr lang="en-US" sz="2600" i="1" dirty="0">
              <a:latin typeface="+mj-lt"/>
            </a:endParaRPr>
          </a:p>
          <a:p>
            <a:pPr marL="457200" lvl="0" indent="-457200" algn="just">
              <a:buFont typeface="Arial" panose="020B0604020202020204" pitchFamily="34" charset="0"/>
              <a:buChar char="•"/>
              <a:defRPr/>
            </a:pPr>
            <a:r>
              <a:rPr lang="en-US" sz="2600" i="1" dirty="0">
                <a:latin typeface="+mj-lt"/>
              </a:rPr>
              <a:t>Happiness :- </a:t>
            </a:r>
          </a:p>
          <a:p>
            <a:pPr marL="514350" lvl="0" indent="-514350" algn="just">
              <a:buFont typeface="+mj-lt"/>
              <a:buAutoNum type="arabicPeriod"/>
              <a:defRPr/>
            </a:pPr>
            <a:r>
              <a:rPr lang="en-US" sz="2600" i="1" dirty="0">
                <a:latin typeface="+mj-lt"/>
              </a:rPr>
              <a:t>is a state of liking;</a:t>
            </a:r>
          </a:p>
          <a:p>
            <a:pPr marL="514350" lvl="0" indent="-514350" algn="just">
              <a:buFont typeface="+mj-lt"/>
              <a:buAutoNum type="arabicPeriod"/>
              <a:defRPr/>
            </a:pPr>
            <a:r>
              <a:rPr lang="en-US" sz="2600" i="1" dirty="0">
                <a:latin typeface="+mj-lt"/>
              </a:rPr>
              <a:t>is a state of mind or feeling characterized by contentment, love, satisfaction, pleasure or joy;</a:t>
            </a:r>
          </a:p>
          <a:p>
            <a:pPr marL="514350" lvl="0" indent="-514350" algn="just">
              <a:buFont typeface="+mj-lt"/>
              <a:buAutoNum type="arabicPeriod"/>
              <a:defRPr/>
            </a:pPr>
            <a:r>
              <a:rPr lang="en-US" sz="2600" i="1" dirty="0">
                <a:latin typeface="+mj-lt"/>
              </a:rPr>
              <a:t>consists of positive emotions and positive activities;</a:t>
            </a:r>
          </a:p>
          <a:p>
            <a:pPr marL="514350" lvl="0" indent="-514350" algn="just">
              <a:buFont typeface="+mj-lt"/>
              <a:buAutoNum type="arabicPeriod"/>
              <a:defRPr/>
            </a:pPr>
            <a:r>
              <a:rPr lang="en-US" sz="2600" i="1" dirty="0">
                <a:latin typeface="+mj-lt"/>
              </a:rPr>
              <a:t>is of three kinds: pleasure, engagement, and meaning;</a:t>
            </a:r>
          </a:p>
          <a:p>
            <a:pPr marL="514350" lvl="0" indent="-514350" algn="just">
              <a:buFont typeface="+mj-lt"/>
              <a:buAutoNum type="arabicPeriod"/>
              <a:defRPr/>
            </a:pPr>
            <a:r>
              <a:rPr lang="en-US" sz="2600" i="1" dirty="0">
                <a:latin typeface="+mj-lt"/>
              </a:rPr>
              <a:t>freedom from want and distress;</a:t>
            </a:r>
          </a:p>
          <a:p>
            <a:pPr marL="514350" lvl="0" indent="-514350" algn="just">
              <a:buFont typeface="+mj-lt"/>
              <a:buAutoNum type="arabicPeriod"/>
              <a:defRPr/>
            </a:pPr>
            <a:r>
              <a:rPr lang="en-US" sz="2600" i="1" dirty="0">
                <a:latin typeface="+mj-lt"/>
              </a:rPr>
              <a:t>awareness of right order of things;</a:t>
            </a:r>
          </a:p>
          <a:p>
            <a:pPr marL="514350" lvl="0" indent="-514350" algn="just">
              <a:buFont typeface="+mj-lt"/>
              <a:buAutoNum type="arabicPeriod"/>
              <a:defRPr/>
            </a:pPr>
            <a:r>
              <a:rPr lang="en-US" sz="2600" i="1" dirty="0">
                <a:latin typeface="+mj-lt"/>
              </a:rPr>
              <a:t>assurance of one's place in the universe or society;</a:t>
            </a:r>
          </a:p>
          <a:p>
            <a:pPr marL="514350" lvl="0" indent="-514350" algn="just">
              <a:buFont typeface="+mj-lt"/>
              <a:buAutoNum type="arabicPeriod"/>
              <a:defRPr/>
            </a:pPr>
            <a:r>
              <a:rPr lang="en-US" sz="2600" i="1" dirty="0">
                <a:latin typeface="+mj-lt"/>
              </a:rPr>
              <a:t>a state of inner peace; and </a:t>
            </a:r>
          </a:p>
          <a:p>
            <a:pPr marL="514350" lvl="0" indent="-514350" algn="just">
              <a:buFont typeface="+mj-lt"/>
              <a:buAutoNum type="arabicPeriod"/>
              <a:defRPr/>
            </a:pPr>
            <a:r>
              <a:rPr lang="en-US" sz="2600" i="1" dirty="0">
                <a:latin typeface="+mj-lt"/>
              </a:rPr>
              <a:t>a state where we feel good in most of the walk of life</a:t>
            </a:r>
            <a:endParaRPr kumimoji="0" lang="en-IN" sz="2600" b="0" i="1" u="none" strike="noStrike" kern="1200" cap="none" spc="0" normalizeH="0" baseline="0" noProof="0" dirty="0">
              <a:ln>
                <a:noFill/>
              </a:ln>
              <a:solidFill>
                <a:prstClr val="black"/>
              </a:solidFill>
              <a:effectLst/>
              <a:uLnTx/>
              <a:uFillTx/>
              <a:latin typeface="+mj-lt"/>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3748"/>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HAPPINESS</a:t>
            </a:r>
          </a:p>
        </p:txBody>
      </p:sp>
    </p:spTree>
    <p:extLst>
      <p:ext uri="{BB962C8B-B14F-4D97-AF65-F5344CB8AC3E}">
        <p14:creationId xmlns:p14="http://schemas.microsoft.com/office/powerpoint/2010/main" val="3530827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42875" y="1295400"/>
            <a:ext cx="8858250" cy="4524315"/>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200" i="1" dirty="0">
                <a:latin typeface="+mj-lt"/>
              </a:rPr>
              <a:t>The path to happiness starts from an understanding of the root causes of suffering.</a:t>
            </a:r>
          </a:p>
          <a:p>
            <a:pPr marL="457200" lvl="0" indent="-457200" algn="just">
              <a:buFont typeface="Arial" panose="020B0604020202020204" pitchFamily="34" charset="0"/>
              <a:buChar char="•"/>
              <a:defRPr/>
            </a:pPr>
            <a:endParaRPr lang="en-US" sz="3200" i="1" dirty="0">
              <a:solidFill>
                <a:prstClr val="black"/>
              </a:solidFill>
              <a:latin typeface="+mj-lt"/>
            </a:endParaRPr>
          </a:p>
          <a:p>
            <a:pPr marL="457200" lvl="0" indent="-457200" algn="just">
              <a:buFont typeface="Arial" panose="020B0604020202020204" pitchFamily="34" charset="0"/>
              <a:buChar char="•"/>
              <a:defRPr/>
            </a:pPr>
            <a:r>
              <a:rPr lang="en-US" sz="3200" i="1" dirty="0">
                <a:latin typeface="+mj-lt"/>
              </a:rPr>
              <a:t>Buddha believed that suffering (dukkha) ultimately arose from ignorance and false knowledge.</a:t>
            </a:r>
          </a:p>
          <a:p>
            <a:pPr marL="457200" lvl="0" indent="-457200" algn="just">
              <a:buFont typeface="Arial" panose="020B0604020202020204" pitchFamily="34" charset="0"/>
              <a:buChar char="•"/>
              <a:defRPr/>
            </a:pPr>
            <a:endParaRPr lang="en-US" sz="3200" i="1" dirty="0">
              <a:solidFill>
                <a:prstClr val="black"/>
              </a:solidFill>
              <a:latin typeface="+mj-lt"/>
            </a:endParaRPr>
          </a:p>
          <a:p>
            <a:pPr marL="457200" lvl="0" indent="-457200" algn="just">
              <a:buFont typeface="Arial" panose="020B0604020202020204" pitchFamily="34" charset="0"/>
              <a:buChar char="•"/>
              <a:defRPr/>
            </a:pPr>
            <a:r>
              <a:rPr lang="en-US" sz="3200" i="1" dirty="0">
                <a:latin typeface="+mj-lt"/>
              </a:rPr>
              <a:t>Buddha proposed the Eightfold Path for elimination of suffering (dukkha).</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3748"/>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HAPPINESS: ACCORDING TO BUDDHA</a:t>
            </a:r>
          </a:p>
        </p:txBody>
      </p:sp>
    </p:spTree>
    <p:extLst>
      <p:ext uri="{BB962C8B-B14F-4D97-AF65-F5344CB8AC3E}">
        <p14:creationId xmlns:p14="http://schemas.microsoft.com/office/powerpoint/2010/main" val="1367400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B2205-5CC9-4A0E-BDCB-9F5C1AB46AD3}"/>
              </a:ext>
            </a:extLst>
          </p:cNvPr>
          <p:cNvSpPr txBox="1"/>
          <p:nvPr/>
        </p:nvSpPr>
        <p:spPr>
          <a:xfrm>
            <a:off x="228600" y="3748"/>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dirty="0">
                <a:solidFill>
                  <a:prstClr val="black"/>
                </a:solidFill>
                <a:latin typeface="Calibri"/>
              </a:rPr>
              <a:t>BUDDHA’s EIGHTFOLD PATH</a:t>
            </a:r>
            <a:endParaRPr kumimoji="0" lang="en-US" sz="4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descr="A screenshot of a cell phone&#10;&#10;Description generated with very high confidence">
            <a:extLst>
              <a:ext uri="{FF2B5EF4-FFF2-40B4-BE49-F238E27FC236}">
                <a16:creationId xmlns:a16="http://schemas.microsoft.com/office/drawing/2014/main" id="{62402365-C861-4487-B24E-C4CA58D6C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43000"/>
            <a:ext cx="8001000" cy="5562600"/>
          </a:xfrm>
          <a:prstGeom prst="rect">
            <a:avLst/>
          </a:prstGeom>
        </p:spPr>
      </p:pic>
    </p:spTree>
    <p:extLst>
      <p:ext uri="{BB962C8B-B14F-4D97-AF65-F5344CB8AC3E}">
        <p14:creationId xmlns:p14="http://schemas.microsoft.com/office/powerpoint/2010/main" val="421114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228600"/>
            <a:ext cx="8763000" cy="61247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Values: -</a:t>
            </a:r>
          </a:p>
          <a:p>
            <a:pPr marR="0" lvl="0" algn="just" defTabSz="914400" rtl="0" eaLnBrk="1" fontAlgn="auto" latinLnBrk="0" hangingPunct="1">
              <a:lnSpc>
                <a:spcPct val="100000"/>
              </a:lnSpc>
              <a:spcBef>
                <a:spcPts val="0"/>
              </a:spcBef>
              <a:spcAft>
                <a:spcPts val="0"/>
              </a:spcAft>
              <a:buClrTx/>
              <a:buSzTx/>
              <a:tabLst/>
              <a:defRPr/>
            </a:pPr>
            <a:endParaRPr kumimoji="0" lang="en-US" sz="2800" b="0" i="1" u="none" strike="noStrike" kern="1200" cap="none" spc="0" normalizeH="0" baseline="0" noProof="0" dirty="0">
              <a:ln>
                <a:noFill/>
              </a:ln>
              <a:solidFill>
                <a:prstClr val="black"/>
              </a:solidFill>
              <a:effectLst/>
              <a:uLnTx/>
              <a:uFillTx/>
              <a:latin typeface="+mj-lt"/>
              <a:ea typeface="+mn-ea"/>
              <a:cs typeface="+mn-cs"/>
            </a:endParaRPr>
          </a:p>
          <a:p>
            <a:pPr marL="285750" lvl="0" indent="-285750" algn="just">
              <a:buFont typeface="Arial" panose="020B0604020202020204" pitchFamily="34" charset="0"/>
              <a:buChar char="•"/>
              <a:defRPr/>
            </a:pPr>
            <a:r>
              <a:rPr kumimoji="0" lang="en-US" sz="2800" b="0" i="1" u="none" strike="noStrike" kern="1200" cap="none" spc="0" normalizeH="0" baseline="0" noProof="0" dirty="0">
                <a:ln>
                  <a:noFill/>
                </a:ln>
                <a:solidFill>
                  <a:prstClr val="black"/>
                </a:solidFill>
                <a:effectLst/>
                <a:uLnTx/>
                <a:uFillTx/>
                <a:latin typeface="+mj-lt"/>
                <a:ea typeface="+mn-ea"/>
                <a:cs typeface="+mn-cs"/>
              </a:rPr>
              <a:t>deal not so much with what is, but with what ought to be; </a:t>
            </a:r>
            <a:r>
              <a:rPr lang="en-US" sz="2800" i="1" dirty="0">
                <a:latin typeface="+mj-lt"/>
              </a:rPr>
              <a:t>in other words, they express moral imperatives.</a:t>
            </a:r>
            <a:endParaRPr kumimoji="0" lang="en-US" sz="2800" b="0" i="1"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mj-lt"/>
                <a:ea typeface="+mn-ea"/>
                <a:cs typeface="+mn-cs"/>
              </a:rPr>
              <a:t>are expressions of the ultimate goal/ purpose of social action.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mj-lt"/>
                <a:ea typeface="+mn-ea"/>
                <a:cs typeface="+mn-cs"/>
              </a:rPr>
              <a:t>serve as the basis of our judgments about what is desirable, beautiful, proper, correct, important, worthwhile, and good as well as what is undesirable, ugly, incorrect, improper, and bad. </a:t>
            </a:r>
            <a:endParaRPr kumimoji="0" lang="en-IN" sz="2800" b="1" i="0" u="none" strike="noStrike" kern="1200" cap="none" spc="0" normalizeH="0" baseline="0" noProof="0" dirty="0">
              <a:ln>
                <a:noFill/>
              </a:ln>
              <a:solidFill>
                <a:prstClr val="black"/>
              </a:solidFill>
              <a:effectLst/>
              <a:uLnTx/>
              <a:uFillTx/>
              <a:latin typeface="+mj-lt"/>
              <a:ea typeface="+mn-ea"/>
              <a:cs typeface="+mn-cs"/>
            </a:endParaRPr>
          </a:p>
        </p:txBody>
      </p:sp>
    </p:spTree>
    <p:extLst>
      <p:ext uri="{BB962C8B-B14F-4D97-AF65-F5344CB8AC3E}">
        <p14:creationId xmlns:p14="http://schemas.microsoft.com/office/powerpoint/2010/main" val="3936191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1295400"/>
            <a:ext cx="8858250" cy="4832092"/>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800" i="1" dirty="0"/>
              <a:t>Socrates had the following ideas about happiness:</a:t>
            </a:r>
          </a:p>
          <a:p>
            <a:pPr algn="just" fontAlgn="base"/>
            <a:endParaRPr lang="en-US" sz="2800" i="1" dirty="0"/>
          </a:p>
          <a:p>
            <a:pPr marL="457200" indent="-457200" algn="just" fontAlgn="base">
              <a:buFont typeface="+mj-lt"/>
              <a:buAutoNum type="arabicPeriod"/>
            </a:pPr>
            <a:r>
              <a:rPr lang="en-US" sz="2800" i="1" dirty="0"/>
              <a:t>All human beings naturally desire happiness.</a:t>
            </a:r>
          </a:p>
          <a:p>
            <a:pPr marL="457200" indent="-457200" algn="just" fontAlgn="base">
              <a:buFont typeface="+mj-lt"/>
              <a:buAutoNum type="arabicPeriod"/>
            </a:pPr>
            <a:endParaRPr lang="en-US" sz="2800" i="1" dirty="0"/>
          </a:p>
          <a:p>
            <a:pPr marL="457200" indent="-457200" algn="just" fontAlgn="base">
              <a:buFont typeface="+mj-lt"/>
              <a:buAutoNum type="arabicPeriod"/>
            </a:pPr>
            <a:r>
              <a:rPr lang="en-US" sz="2800" i="1" dirty="0"/>
              <a:t>Happiness is obtainable and teachable through human effort.</a:t>
            </a:r>
          </a:p>
          <a:p>
            <a:pPr marL="457200" indent="-457200" algn="just" fontAlgn="base">
              <a:buFont typeface="+mj-lt"/>
              <a:buAutoNum type="arabicPeriod"/>
            </a:pPr>
            <a:endParaRPr lang="en-US" sz="2800" i="1" dirty="0"/>
          </a:p>
          <a:p>
            <a:pPr marL="457200" indent="-457200" algn="just" fontAlgn="base">
              <a:buFont typeface="+mj-lt"/>
              <a:buAutoNum type="arabicPeriod"/>
            </a:pPr>
            <a:r>
              <a:rPr lang="en-US" sz="2800" i="1" dirty="0"/>
              <a:t>Happiness is directive rather than additive: it depends not on external goods, but how we use these external goods (whether wisely or unwisely).</a:t>
            </a:r>
          </a:p>
          <a:p>
            <a:pPr marL="457200" indent="-457200" algn="just" fontAlgn="base">
              <a:buFont typeface="+mj-lt"/>
              <a:buAutoNum type="arabicPeriod"/>
            </a:pPr>
            <a:endParaRPr lang="en-US" sz="2800" i="1" dirty="0"/>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3748"/>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HAPPINESS: ACCORDING TO SOCRATES</a:t>
            </a:r>
          </a:p>
        </p:txBody>
      </p:sp>
    </p:spTree>
    <p:extLst>
      <p:ext uri="{BB962C8B-B14F-4D97-AF65-F5344CB8AC3E}">
        <p14:creationId xmlns:p14="http://schemas.microsoft.com/office/powerpoint/2010/main" val="3264230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42875" y="710385"/>
            <a:ext cx="8858250" cy="5693866"/>
          </a:xfrm>
          <a:prstGeom prst="rect">
            <a:avLst/>
          </a:prstGeom>
          <a:noFill/>
        </p:spPr>
        <p:txBody>
          <a:bodyPr wrap="square" rtlCol="0">
            <a:spAutoFit/>
          </a:bodyPr>
          <a:lstStyle/>
          <a:p>
            <a:pPr marR="0" lvl="0" algn="just" defTabSz="914400" rtl="0" eaLnBrk="1" fontAlgn="base" latinLnBrk="0" hangingPunct="1">
              <a:lnSpc>
                <a:spcPct val="100000"/>
              </a:lnSpc>
              <a:spcBef>
                <a:spcPts val="0"/>
              </a:spcBef>
              <a:spcAft>
                <a:spcPts val="0"/>
              </a:spcAft>
              <a:buClrTx/>
              <a:buSzTx/>
              <a:tabLst/>
              <a:defRPr/>
            </a:pPr>
            <a:endParaRPr kumimoji="0" lang="en-US" sz="26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base" latinLnBrk="0" hangingPunct="1">
              <a:lnSpc>
                <a:spcPct val="100000"/>
              </a:lnSpc>
              <a:spcBef>
                <a:spcPts val="0"/>
              </a:spcBef>
              <a:spcAft>
                <a:spcPts val="0"/>
              </a:spcAft>
              <a:buClrTx/>
              <a:buSzTx/>
              <a:buFont typeface="+mj-lt"/>
              <a:buAutoNum type="arabicPeriod" startAt="4"/>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Happiness depends on the “education of desire” whereby the soul learns how to harmonize its desires, redirecting its gaze away from physical pleasures to the love of knowledge and virtue.</a:t>
            </a:r>
          </a:p>
          <a:p>
            <a:pPr marL="457200" marR="0" lvl="0" indent="-457200" algn="just" defTabSz="914400" rtl="0" eaLnBrk="1" fontAlgn="base" latinLnBrk="0" hangingPunct="1">
              <a:lnSpc>
                <a:spcPct val="100000"/>
              </a:lnSpc>
              <a:spcBef>
                <a:spcPts val="0"/>
              </a:spcBef>
              <a:spcAft>
                <a:spcPts val="0"/>
              </a:spcAft>
              <a:buClrTx/>
              <a:buSzTx/>
              <a:buFont typeface="+mj-lt"/>
              <a:buAutoNum type="arabicPeriod" startAt="4"/>
              <a:tabLst/>
              <a:defRPr/>
            </a:pPr>
            <a:endParaRPr kumimoji="0" lang="en-US" sz="26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base" latinLnBrk="0" hangingPunct="1">
              <a:lnSpc>
                <a:spcPct val="100000"/>
              </a:lnSpc>
              <a:spcBef>
                <a:spcPts val="0"/>
              </a:spcBef>
              <a:spcAft>
                <a:spcPts val="0"/>
              </a:spcAft>
              <a:buClrTx/>
              <a:buSzTx/>
              <a:buFont typeface="+mj-lt"/>
              <a:buAutoNum type="arabicPeriod" startAt="4"/>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Virtue and Happiness are inextricably linked, such that it would be impossible to have one without the other.</a:t>
            </a:r>
          </a:p>
          <a:p>
            <a:pPr marL="457200" marR="0" lvl="0" indent="-457200" algn="just" defTabSz="914400" rtl="0" eaLnBrk="1" fontAlgn="base" latinLnBrk="0" hangingPunct="1">
              <a:lnSpc>
                <a:spcPct val="100000"/>
              </a:lnSpc>
              <a:spcBef>
                <a:spcPts val="0"/>
              </a:spcBef>
              <a:spcAft>
                <a:spcPts val="0"/>
              </a:spcAft>
              <a:buClrTx/>
              <a:buSzTx/>
              <a:buFont typeface="+mj-lt"/>
              <a:buAutoNum type="arabicPeriod" startAt="4"/>
              <a:tabLst/>
              <a:defRPr/>
            </a:pPr>
            <a:endParaRPr kumimoji="0" lang="en-US" sz="26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base" latinLnBrk="0" hangingPunct="1">
              <a:lnSpc>
                <a:spcPct val="100000"/>
              </a:lnSpc>
              <a:spcBef>
                <a:spcPts val="0"/>
              </a:spcBef>
              <a:spcAft>
                <a:spcPts val="0"/>
              </a:spcAft>
              <a:buClrTx/>
              <a:buSzTx/>
              <a:buFont typeface="+mj-lt"/>
              <a:buAutoNum type="arabicPeriod" startAt="4"/>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The pleasures that result from pursuing virtue and knowledge are of a higher quality than the pleasures resulting from satisfying mere animal desires. Pleasure is not the goal of existence, however, but rather an integral aspect of the exercise of virtue in a fully human life.</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3748"/>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HAPPINESS: ACCORDING TO SOCRATES</a:t>
            </a:r>
          </a:p>
        </p:txBody>
      </p:sp>
    </p:spTree>
    <p:extLst>
      <p:ext uri="{BB962C8B-B14F-4D97-AF65-F5344CB8AC3E}">
        <p14:creationId xmlns:p14="http://schemas.microsoft.com/office/powerpoint/2010/main" val="3346259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01118" y="856357"/>
            <a:ext cx="8686800" cy="6001643"/>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2400" i="1" dirty="0">
                <a:latin typeface="+mj-lt"/>
              </a:rPr>
              <a:t>In the recent years, there has been a dramatic upsurge in scientific studies on the science of happiness or to put it simply, discovering what makes happy people happy.</a:t>
            </a:r>
          </a:p>
          <a:p>
            <a:pPr marL="457200" lvl="0" indent="-457200" algn="just">
              <a:buFont typeface="Arial" panose="020B0604020202020204" pitchFamily="34" charset="0"/>
              <a:buChar char="•"/>
              <a:defRPr/>
            </a:pPr>
            <a:endParaRPr lang="en-US" sz="2400" i="1" dirty="0">
              <a:latin typeface="+mj-lt"/>
            </a:endParaRPr>
          </a:p>
          <a:p>
            <a:pPr marL="457200" lvl="0" indent="-457200" algn="just">
              <a:buFont typeface="Arial" panose="020B0604020202020204" pitchFamily="34" charset="0"/>
              <a:buChar char="•"/>
              <a:defRPr/>
            </a:pPr>
            <a:r>
              <a:rPr lang="en-US" sz="2400" i="1" dirty="0">
                <a:latin typeface="+mj-lt"/>
              </a:rPr>
              <a:t>Fortunately, many of these studies point to specific ways of thinking and acting that can strongly impact our sense of happiness and peace of mind. </a:t>
            </a:r>
          </a:p>
          <a:p>
            <a:pPr marL="457200" lvl="0" indent="-457200" algn="just">
              <a:buFont typeface="Arial" panose="020B0604020202020204" pitchFamily="34" charset="0"/>
              <a:buChar char="•"/>
              <a:defRPr/>
            </a:pPr>
            <a:endParaRPr lang="en-US" sz="2400" i="1" dirty="0">
              <a:latin typeface="+mj-lt"/>
            </a:endParaRPr>
          </a:p>
          <a:p>
            <a:pPr marL="457200" lvl="0" indent="-457200" algn="just">
              <a:buFont typeface="Arial" panose="020B0604020202020204" pitchFamily="34" charset="0"/>
              <a:buChar char="•"/>
              <a:defRPr/>
            </a:pPr>
            <a:r>
              <a:rPr lang="en-US" sz="2400" i="1" dirty="0">
                <a:latin typeface="+mj-lt"/>
              </a:rPr>
              <a:t>Researchers have identified at least seven habits of happy people:- </a:t>
            </a:r>
          </a:p>
          <a:p>
            <a:pPr marL="457200" lvl="0" indent="-457200" algn="just">
              <a:buFont typeface="Arial" panose="020B0604020202020204" pitchFamily="34" charset="0"/>
              <a:buChar char="•"/>
              <a:defRPr/>
            </a:pPr>
            <a:endParaRPr lang="en-US" sz="2400" i="1" dirty="0">
              <a:latin typeface="+mj-lt"/>
            </a:endParaRPr>
          </a:p>
          <a:p>
            <a:pPr marL="457200" lvl="0" indent="-457200" algn="just">
              <a:buFont typeface="+mj-lt"/>
              <a:buAutoNum type="arabicPeriod"/>
              <a:defRPr/>
            </a:pPr>
            <a:r>
              <a:rPr lang="en-US" sz="2400" b="1" i="1" dirty="0">
                <a:latin typeface="+mj-lt"/>
              </a:rPr>
              <a:t>Express your heart</a:t>
            </a:r>
            <a:r>
              <a:rPr lang="en-US" sz="2400" i="1" dirty="0">
                <a:latin typeface="+mj-lt"/>
              </a:rPr>
              <a:t>. People who have one or more close friendships are happier. Try to develop the ability to express genuine interest in what people say, and respond in encouraging ways. It is a powerful way to enrich relationships and cultivate positive emotions.</a:t>
            </a:r>
            <a:endParaRPr kumimoji="0" lang="en-US" sz="2400" b="0" i="1" u="none" strike="noStrike" kern="1200" cap="none" spc="0" normalizeH="0" baseline="0" noProof="0" dirty="0">
              <a:ln>
                <a:noFill/>
              </a:ln>
              <a:solidFill>
                <a:prstClr val="black"/>
              </a:solidFill>
              <a:effectLst/>
              <a:uLnTx/>
              <a:uFillTx/>
              <a:latin typeface="+mj-lt"/>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HAPPINESS ACCORDING TO CURRENT RESEARCH </a:t>
            </a:r>
          </a:p>
        </p:txBody>
      </p:sp>
    </p:spTree>
    <p:extLst>
      <p:ext uri="{BB962C8B-B14F-4D97-AF65-F5344CB8AC3E}">
        <p14:creationId xmlns:p14="http://schemas.microsoft.com/office/powerpoint/2010/main" val="3847120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1066800"/>
            <a:ext cx="8686800" cy="5293757"/>
          </a:xfrm>
          <a:prstGeom prst="rect">
            <a:avLst/>
          </a:prstGeom>
          <a:noFill/>
        </p:spPr>
        <p:txBody>
          <a:bodyPr wrap="square" rtlCol="0">
            <a:spAutoFit/>
          </a:bodyPr>
          <a:lstStyle/>
          <a:p>
            <a:pPr marL="457200" lvl="0" indent="-457200" algn="just">
              <a:buFont typeface="+mj-lt"/>
              <a:buAutoNum type="arabicPeriod" startAt="2"/>
              <a:defRPr/>
            </a:pPr>
            <a:r>
              <a:rPr lang="en-US" sz="2600" b="1" i="1" dirty="0">
                <a:latin typeface="+mj-lt"/>
              </a:rPr>
              <a:t>Cultivate kindness</a:t>
            </a:r>
            <a:r>
              <a:rPr lang="en-US" sz="2600" i="1" dirty="0">
                <a:latin typeface="+mj-lt"/>
              </a:rPr>
              <a:t>. People who volunteer or simply care for others on a consistent basis seem to be happier and less depressed. </a:t>
            </a:r>
          </a:p>
          <a:p>
            <a:pPr marL="457200" lvl="0" indent="-457200" algn="just">
              <a:buFont typeface="+mj-lt"/>
              <a:buAutoNum type="arabicPeriod" startAt="2"/>
              <a:defRPr/>
            </a:pPr>
            <a:endParaRPr kumimoji="0" lang="en-US" sz="2600" b="0" i="1" u="none" strike="noStrike" kern="1200" cap="none" spc="0" normalizeH="0" baseline="0" noProof="0" dirty="0">
              <a:ln>
                <a:noFill/>
              </a:ln>
              <a:solidFill>
                <a:prstClr val="black"/>
              </a:solidFill>
              <a:effectLst/>
              <a:uLnTx/>
              <a:uFillTx/>
              <a:latin typeface="+mj-lt"/>
              <a:ea typeface="+mn-ea"/>
              <a:cs typeface="+mn-cs"/>
            </a:endParaRPr>
          </a:p>
          <a:p>
            <a:pPr marL="457200" lvl="0" indent="-457200" algn="just">
              <a:buFont typeface="+mj-lt"/>
              <a:buAutoNum type="arabicPeriod" startAt="2"/>
              <a:defRPr/>
            </a:pPr>
            <a:r>
              <a:rPr lang="en-US" sz="2600" b="1" i="1" dirty="0">
                <a:solidFill>
                  <a:prstClr val="black"/>
                </a:solidFill>
                <a:latin typeface="+mj-lt"/>
              </a:rPr>
              <a:t>Regular physical activity</a:t>
            </a:r>
            <a:r>
              <a:rPr lang="en-US" sz="2600" i="1" dirty="0">
                <a:solidFill>
                  <a:prstClr val="black"/>
                </a:solidFill>
                <a:latin typeface="+mj-lt"/>
              </a:rPr>
              <a:t>. </a:t>
            </a:r>
            <a:r>
              <a:rPr lang="en-US" sz="2600" i="1" dirty="0">
                <a:latin typeface="+mj-lt"/>
              </a:rPr>
              <a:t>Regular exercise has been associated with improved mental well-being and a lower incidence of depression. </a:t>
            </a:r>
          </a:p>
          <a:p>
            <a:pPr marL="457200" lvl="0" indent="-457200" algn="just">
              <a:buFont typeface="+mj-lt"/>
              <a:buAutoNum type="arabicPeriod" startAt="2"/>
              <a:defRPr/>
            </a:pPr>
            <a:endParaRPr kumimoji="0" lang="en-US" sz="2600" i="1" u="none" strike="noStrike" kern="1200" cap="none" spc="0" normalizeH="0" baseline="0" noProof="0" dirty="0">
              <a:ln>
                <a:noFill/>
              </a:ln>
              <a:solidFill>
                <a:prstClr val="black"/>
              </a:solidFill>
              <a:effectLst/>
              <a:uLnTx/>
              <a:uFillTx/>
              <a:latin typeface="+mj-lt"/>
              <a:ea typeface="+mn-ea"/>
              <a:cs typeface="+mn-cs"/>
            </a:endParaRPr>
          </a:p>
          <a:p>
            <a:pPr marL="457200" lvl="0" indent="-457200" algn="just">
              <a:buFont typeface="+mj-lt"/>
              <a:buAutoNum type="arabicPeriod" startAt="2"/>
              <a:defRPr/>
            </a:pPr>
            <a:r>
              <a:rPr lang="en-US" sz="2600" b="1" i="1" dirty="0">
                <a:latin typeface="+mj-lt"/>
              </a:rPr>
              <a:t>Find your flow</a:t>
            </a:r>
            <a:r>
              <a:rPr lang="en-US" sz="2600" i="1" dirty="0">
                <a:latin typeface="+mj-lt"/>
              </a:rPr>
              <a:t>. If we are deeply involved in trying to reach a goal, or an activity that is challenging but well suited to our skills, we experience a joyful state called "flow." Many kinds of activities, such as sports, playing an instrument, or teaching, can produce the experience of flow.  </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HAPPINESS ACCORDING TO CURRENT RESEARCH </a:t>
            </a:r>
          </a:p>
        </p:txBody>
      </p:sp>
    </p:spTree>
    <p:extLst>
      <p:ext uri="{BB962C8B-B14F-4D97-AF65-F5344CB8AC3E}">
        <p14:creationId xmlns:p14="http://schemas.microsoft.com/office/powerpoint/2010/main" val="3163471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914400"/>
            <a:ext cx="8686800" cy="569386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2600" b="1" i="1" u="none" strike="noStrike" kern="1200" cap="none" spc="0" normalizeH="0" baseline="0" noProof="0" dirty="0">
                <a:ln>
                  <a:noFill/>
                </a:ln>
                <a:solidFill>
                  <a:prstClr val="black"/>
                </a:solidFill>
                <a:effectLst/>
                <a:uLnTx/>
                <a:uFillTx/>
                <a:latin typeface="+mj-lt"/>
                <a:ea typeface="+mn-ea"/>
                <a:cs typeface="+mn-cs"/>
              </a:rPr>
              <a:t>Discovering Meaning. </a:t>
            </a:r>
            <a:r>
              <a:rPr kumimoji="0" lang="en-US" sz="2600" b="0" i="1" u="none" strike="noStrike" kern="1200" cap="none" spc="0" normalizeH="0" baseline="0" noProof="0" dirty="0">
                <a:ln>
                  <a:noFill/>
                </a:ln>
                <a:solidFill>
                  <a:prstClr val="black"/>
                </a:solidFill>
                <a:effectLst/>
                <a:uLnTx/>
                <a:uFillTx/>
                <a:latin typeface="+mj-lt"/>
                <a:ea typeface="+mn-ea"/>
                <a:cs typeface="+mn-cs"/>
              </a:rPr>
              <a:t>Studies demonstrate a close link between spiritual and religious practice and happiness. Spirituality is closely related to the discovery of greater meaning in our lives.</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startAt="5"/>
              <a:tabLst/>
              <a:defRPr/>
            </a:pPr>
            <a:endParaRPr kumimoji="0" lang="en-US" sz="2600" b="0" i="1" u="none" strike="noStrike" kern="1200" cap="none" spc="0" normalizeH="0" baseline="0" noProof="0" dirty="0">
              <a:ln>
                <a:noFill/>
              </a:ln>
              <a:solidFill>
                <a:prstClr val="black"/>
              </a:solidFill>
              <a:effectLst/>
              <a:uLnTx/>
              <a:uFillTx/>
              <a:latin typeface="+mj-lt"/>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2600" b="1" i="1" u="none" strike="noStrike" kern="1200" cap="none" spc="0" normalizeH="0" baseline="0" noProof="0" dirty="0">
                <a:ln>
                  <a:noFill/>
                </a:ln>
                <a:solidFill>
                  <a:prstClr val="black"/>
                </a:solidFill>
                <a:effectLst/>
                <a:uLnTx/>
                <a:uFillTx/>
                <a:latin typeface="+mj-lt"/>
                <a:ea typeface="+mn-ea"/>
                <a:cs typeface="+mn-cs"/>
              </a:rPr>
              <a:t>Discover and use your strengths</a:t>
            </a:r>
            <a:r>
              <a:rPr kumimoji="0" lang="en-US" sz="2600" b="0" i="1" u="none" strike="noStrike" kern="1200" cap="none" spc="0" normalizeH="0" baseline="0" noProof="0" dirty="0">
                <a:ln>
                  <a:noFill/>
                </a:ln>
                <a:solidFill>
                  <a:prstClr val="black"/>
                </a:solidFill>
                <a:effectLst/>
                <a:uLnTx/>
                <a:uFillTx/>
                <a:latin typeface="+mj-lt"/>
                <a:ea typeface="+mn-ea"/>
                <a:cs typeface="+mn-cs"/>
              </a:rPr>
              <a:t>. Happiest people are those that have discovered their unique strengths (such as persistence and critical thinking) and virtues (such as humanity) and use those strengths and virtues for a purpose that is greater than their own personal goals.</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startAt="5"/>
              <a:tabLst/>
              <a:defRPr/>
            </a:pPr>
            <a:endParaRPr lang="en-US" sz="2600" i="1" dirty="0">
              <a:solidFill>
                <a:prstClr val="black"/>
              </a:solidFill>
              <a:latin typeface="+mj-lt"/>
            </a:endParaRPr>
          </a:p>
          <a:p>
            <a:pPr marL="457200" lvl="0" indent="-457200" algn="just">
              <a:buFont typeface="+mj-lt"/>
              <a:buAutoNum type="arabicPeriod" startAt="5"/>
              <a:defRPr/>
            </a:pPr>
            <a:r>
              <a:rPr kumimoji="0" lang="en-US" sz="2600" b="1" i="1" u="none" strike="noStrike" kern="1200" cap="none" spc="0" normalizeH="0" baseline="0" noProof="0" dirty="0">
                <a:ln>
                  <a:noFill/>
                </a:ln>
                <a:solidFill>
                  <a:prstClr val="black"/>
                </a:solidFill>
                <a:effectLst/>
                <a:uLnTx/>
                <a:uFillTx/>
                <a:latin typeface="+mj-lt"/>
                <a:ea typeface="+mn-ea"/>
                <a:cs typeface="+mn-cs"/>
              </a:rPr>
              <a:t>Show gratitude. </a:t>
            </a:r>
            <a:r>
              <a:rPr lang="en-US" sz="2600" i="1" dirty="0">
                <a:latin typeface="+mj-lt"/>
              </a:rPr>
              <a:t>Grateful people have been shown to have greater positive emotion, a greater sense of belonging, and lower incidence of depression</a:t>
            </a:r>
            <a:r>
              <a:rPr lang="en-US" sz="2600" b="1" i="1" dirty="0">
                <a:latin typeface="+mj-lt"/>
              </a:rPr>
              <a:t> </a:t>
            </a:r>
            <a:r>
              <a:rPr lang="en-US" sz="2600" i="1" dirty="0">
                <a:latin typeface="+mj-lt"/>
              </a:rPr>
              <a:t>and stress. </a:t>
            </a:r>
            <a:endParaRPr kumimoji="0" lang="en-US" sz="2600" b="0" i="1" u="none" strike="noStrike" kern="1200" cap="none" spc="0" normalizeH="0" baseline="0" noProof="0" dirty="0">
              <a:ln>
                <a:noFill/>
              </a:ln>
              <a:solidFill>
                <a:prstClr val="black"/>
              </a:solidFill>
              <a:effectLst/>
              <a:uLnTx/>
              <a:uFillTx/>
              <a:latin typeface="+mj-lt"/>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HAPPINESS ACCORDING TO CURRENT RESEARCH </a:t>
            </a:r>
          </a:p>
        </p:txBody>
      </p:sp>
    </p:spTree>
    <p:extLst>
      <p:ext uri="{BB962C8B-B14F-4D97-AF65-F5344CB8AC3E}">
        <p14:creationId xmlns:p14="http://schemas.microsoft.com/office/powerpoint/2010/main" val="317226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42875" y="1017581"/>
            <a:ext cx="8858250" cy="5693866"/>
          </a:xfrm>
          <a:prstGeom prst="rect">
            <a:avLst/>
          </a:prstGeom>
          <a:noFill/>
        </p:spPr>
        <p:txBody>
          <a:bodyPr wrap="square" rtlCol="0">
            <a:spAutoFit/>
          </a:bodyPr>
          <a:lstStyle/>
          <a:p>
            <a:pPr marL="285750" indent="-285750" algn="just">
              <a:buFont typeface="Arial" panose="020B0604020202020204" pitchFamily="34" charset="0"/>
              <a:buChar char="•"/>
            </a:pPr>
            <a:r>
              <a:rPr lang="en-US" sz="2800" i="1" dirty="0"/>
              <a:t>The feeling of having or making available more than required physical facilities is prosperity. </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Almost all of us feel that wealth alone means prosperity and try to explain this phenomenon on this nonexistent or half fact. </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We are trying to achieve happiness and prosperity by maximizing accumulation and consumption of physical facilities. </a:t>
            </a:r>
          </a:p>
          <a:p>
            <a:pPr marL="285750" indent="-285750" algn="just">
              <a:buFont typeface="Arial" panose="020B0604020202020204" pitchFamily="34" charset="0"/>
              <a:buChar char="•"/>
            </a:pPr>
            <a:endParaRPr lang="en-US" sz="2800" i="1" dirty="0"/>
          </a:p>
          <a:p>
            <a:pPr marL="285750" indent="-285750" algn="just">
              <a:buFont typeface="Arial" panose="020B0604020202020204" pitchFamily="34" charset="0"/>
              <a:buChar char="•"/>
            </a:pPr>
            <a:r>
              <a:rPr lang="en-US" sz="2800" i="1" dirty="0"/>
              <a:t>It is becoming anti-ecological and anti-people, and threatening the human survival itself. </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PROSPERITY</a:t>
            </a:r>
          </a:p>
        </p:txBody>
      </p:sp>
    </p:spTree>
    <p:extLst>
      <p:ext uri="{BB962C8B-B14F-4D97-AF65-F5344CB8AC3E}">
        <p14:creationId xmlns:p14="http://schemas.microsoft.com/office/powerpoint/2010/main" val="186566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65894" y="838200"/>
            <a:ext cx="8858250" cy="529375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For prosperity, two things are required-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600" b="1"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Identification of the required quantity of physical facilities.</a:t>
            </a:r>
            <a:endParaRPr lang="en-US" sz="26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Ensuring availability / production of more than required physical facilities. </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600" i="1" dirty="0">
              <a:solidFill>
                <a:prstClr val="black"/>
              </a:solidFill>
              <a:latin typeface="Calibri"/>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We can be prosperous only if there is a limit to the need for physical facilities. If there is no limit what so ever be the availability the feeling of prosperity cannot be assured.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600" i="1" dirty="0">
              <a:solidFill>
                <a:prstClr val="black"/>
              </a:solidFill>
              <a:latin typeface="Calibri"/>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Secondly, just assessing the need is not enough. We need to be able to produce or make available more than the perceived need. </a:t>
            </a:r>
            <a:endParaRPr kumimoji="0" lang="en-IN" sz="26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PROSPERITY</a:t>
            </a:r>
          </a:p>
        </p:txBody>
      </p:sp>
    </p:spTree>
    <p:extLst>
      <p:ext uri="{BB962C8B-B14F-4D97-AF65-F5344CB8AC3E}">
        <p14:creationId xmlns:p14="http://schemas.microsoft.com/office/powerpoint/2010/main" val="998429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42875" y="1017581"/>
            <a:ext cx="8858250" cy="5262979"/>
          </a:xfrm>
          <a:prstGeom prst="rect">
            <a:avLst/>
          </a:prstGeom>
          <a:noFill/>
        </p:spPr>
        <p:txBody>
          <a:bodyPr wrap="square" rtlCol="0">
            <a:spAutoFit/>
          </a:bodyPr>
          <a:lstStyle/>
          <a:p>
            <a:pPr marL="285750" lvl="0" indent="-285750" algn="just">
              <a:buFont typeface="Arial" panose="020B0604020202020204" pitchFamily="34" charset="0"/>
              <a:buChar char="•"/>
            </a:pPr>
            <a:r>
              <a:rPr lang="en-US" sz="2400" i="1" dirty="0">
                <a:latin typeface="+mj-lt"/>
              </a:rPr>
              <a:t>Prosperity is a </a:t>
            </a:r>
            <a:r>
              <a:rPr lang="en-US" sz="2400" b="1" i="1" u="sng" dirty="0">
                <a:latin typeface="+mj-lt"/>
              </a:rPr>
              <a:t>feeling</a:t>
            </a:r>
            <a:r>
              <a:rPr lang="en-US" sz="2400" i="1" dirty="0">
                <a:latin typeface="+mj-lt"/>
              </a:rPr>
              <a:t> of having more than required physical facilities, it is not just physical facilities. </a:t>
            </a:r>
          </a:p>
          <a:p>
            <a:pPr marL="285750" lvl="0" indent="-285750" algn="just">
              <a:buFont typeface="Arial" panose="020B0604020202020204" pitchFamily="34" charset="0"/>
              <a:buChar char="•"/>
            </a:pPr>
            <a:endParaRPr kumimoji="0" lang="en-US" sz="2400" b="0" i="1" u="none" strike="noStrike" kern="1200" cap="none" spc="0" normalizeH="0" baseline="0" noProof="0" dirty="0">
              <a:ln>
                <a:noFill/>
              </a:ln>
              <a:solidFill>
                <a:prstClr val="black"/>
              </a:solidFill>
              <a:effectLst/>
              <a:uLnTx/>
              <a:uFillTx/>
              <a:latin typeface="+mj-lt"/>
              <a:ea typeface="+mn-ea"/>
              <a:cs typeface="+mn-cs"/>
            </a:endParaRPr>
          </a:p>
          <a:p>
            <a:pPr marL="285750" lvl="0" indent="-285750" algn="just">
              <a:buFont typeface="Arial" panose="020B0604020202020204" pitchFamily="34" charset="0"/>
              <a:buChar char="•"/>
            </a:pPr>
            <a:r>
              <a:rPr lang="en-US" sz="2400" i="1" dirty="0">
                <a:latin typeface="+mj-lt"/>
              </a:rPr>
              <a:t>Wealth is a </a:t>
            </a:r>
            <a:r>
              <a:rPr lang="en-US" sz="2400" b="1" i="1" u="sng" dirty="0">
                <a:latin typeface="+mj-lt"/>
              </a:rPr>
              <a:t>physical thing</a:t>
            </a:r>
            <a:r>
              <a:rPr lang="en-US" sz="2400" i="1" dirty="0">
                <a:latin typeface="+mj-lt"/>
              </a:rPr>
              <a:t>. It means having money, or having a lot of physical facilities or both. </a:t>
            </a:r>
            <a:r>
              <a:rPr kumimoji="0" lang="en-US" sz="2400" b="0" i="1" u="none" strike="noStrike" kern="1200" cap="none" spc="0" normalizeH="0" baseline="0" noProof="0" dirty="0">
                <a:ln>
                  <a:noFill/>
                </a:ln>
                <a:solidFill>
                  <a:prstClr val="black"/>
                </a:solidFill>
                <a:effectLst/>
                <a:uLnTx/>
                <a:uFillTx/>
                <a:latin typeface="+mj-lt"/>
                <a:ea typeface="+mn-ea"/>
                <a:cs typeface="+mn-cs"/>
              </a:rPr>
              <a:t>Wealth </a:t>
            </a:r>
            <a:r>
              <a:rPr lang="en-US" sz="2400" i="1" dirty="0">
                <a:solidFill>
                  <a:prstClr val="black"/>
                </a:solidFill>
                <a:latin typeface="+mj-lt"/>
              </a:rPr>
              <a:t>is a part of prosperity. </a:t>
            </a:r>
          </a:p>
          <a:p>
            <a:pPr marL="285750" lvl="0" indent="-285750" algn="just">
              <a:buFont typeface="Arial" panose="020B0604020202020204" pitchFamily="34" charset="0"/>
              <a:buChar char="•"/>
            </a:pPr>
            <a:endParaRPr lang="en-US" sz="2400" i="1" dirty="0">
              <a:solidFill>
                <a:prstClr val="black"/>
              </a:solidFill>
              <a:latin typeface="+mj-lt"/>
            </a:endParaRPr>
          </a:p>
          <a:p>
            <a:pPr marL="285750" lvl="0" indent="-285750" algn="just">
              <a:buFont typeface="Arial" panose="020B0604020202020204" pitchFamily="34" charset="0"/>
              <a:buChar char="•"/>
            </a:pPr>
            <a:r>
              <a:rPr lang="en-US" sz="2400" i="1" dirty="0">
                <a:latin typeface="+mj-lt"/>
              </a:rPr>
              <a:t>We mostly fail to make this distinction today. We keep working for wealth, without realizing that the basic desire is for the feeling of prosperity, to have a feeling of having enough. </a:t>
            </a:r>
          </a:p>
          <a:p>
            <a:pPr marL="285750" lvl="0" indent="-285750" algn="just">
              <a:buFont typeface="Arial" panose="020B0604020202020204" pitchFamily="34" charset="0"/>
              <a:buChar char="•"/>
            </a:pPr>
            <a:endParaRPr kumimoji="0" lang="en-US" sz="2400" b="0" i="1" u="none" strike="noStrike" kern="1200" cap="none" spc="0" normalizeH="0" baseline="0" noProof="0" dirty="0">
              <a:ln>
                <a:noFill/>
              </a:ln>
              <a:solidFill>
                <a:prstClr val="black"/>
              </a:solidFill>
              <a:effectLst/>
              <a:uLnTx/>
              <a:uFillTx/>
              <a:latin typeface="+mj-lt"/>
              <a:ea typeface="+mn-ea"/>
              <a:cs typeface="+mn-cs"/>
            </a:endParaRPr>
          </a:p>
          <a:p>
            <a:pPr marL="285750" lvl="0" indent="-285750" algn="just">
              <a:buFont typeface="Arial" panose="020B0604020202020204" pitchFamily="34" charset="0"/>
              <a:buChar char="•"/>
            </a:pPr>
            <a:r>
              <a:rPr lang="en-US" sz="2400" i="1" dirty="0">
                <a:latin typeface="+mj-lt"/>
              </a:rPr>
              <a:t>A person has lot of money, but does not want to share even a bit of it. The person 'has wealth' but feels 'deprived'. If one felt prosperous he/she would have shared what one has, since there is lot more than enough wealth anyway. </a:t>
            </a:r>
            <a:endParaRPr kumimoji="0" lang="en-US" sz="2400" b="0" i="1" u="none" strike="noStrike" kern="1200" cap="none" spc="0" normalizeH="0" baseline="0" noProof="0" dirty="0">
              <a:ln>
                <a:noFill/>
              </a:ln>
              <a:solidFill>
                <a:prstClr val="black"/>
              </a:solidFill>
              <a:effectLst/>
              <a:uLnTx/>
              <a:uFillTx/>
              <a:latin typeface="+mj-lt"/>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PROSPERITY &amp; WEALTH: THE DIFFERENCE</a:t>
            </a:r>
          </a:p>
        </p:txBody>
      </p:sp>
    </p:spTree>
    <p:extLst>
      <p:ext uri="{BB962C8B-B14F-4D97-AF65-F5344CB8AC3E}">
        <p14:creationId xmlns:p14="http://schemas.microsoft.com/office/powerpoint/2010/main" val="2597287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51085" y="1447800"/>
            <a:ext cx="8686800" cy="4893647"/>
          </a:xfrm>
          <a:prstGeom prst="rect">
            <a:avLst/>
          </a:prstGeom>
          <a:noFill/>
        </p:spPr>
        <p:txBody>
          <a:bodyPr wrap="square" rtlCol="0">
            <a:spAutoFit/>
          </a:bodyPr>
          <a:lstStyle/>
          <a:p>
            <a:pPr marL="342900" indent="-342900" algn="just">
              <a:buFont typeface="+mj-lt"/>
              <a:buAutoNum type="arabicPeriod"/>
            </a:pPr>
            <a:r>
              <a:rPr lang="en-US" sz="2400" b="1" i="1" dirty="0"/>
              <a:t>At the level of individual </a:t>
            </a:r>
            <a:r>
              <a:rPr lang="en-US" sz="2400" i="1" dirty="0"/>
              <a:t>- rising problems of depression, psychological disorders, suicides, stress, insecurity, etc.</a:t>
            </a:r>
          </a:p>
          <a:p>
            <a:pPr marL="342900" indent="-342900" algn="just">
              <a:buFont typeface="+mj-lt"/>
              <a:buAutoNum type="arabicPeriod"/>
            </a:pPr>
            <a:endParaRPr lang="en-US" sz="2400" i="1" dirty="0"/>
          </a:p>
          <a:p>
            <a:pPr marL="342900" indent="-342900" algn="just">
              <a:buFont typeface="+mj-lt"/>
              <a:buAutoNum type="arabicPeriod"/>
            </a:pPr>
            <a:r>
              <a:rPr lang="en-US" sz="2400" b="1" i="1" dirty="0"/>
              <a:t>At the level of family </a:t>
            </a:r>
            <a:r>
              <a:rPr lang="en-US" sz="2400" i="1" dirty="0"/>
              <a:t>- breaking of joint families, mistrust, and conflict between older and younger generations, insecurity in relationships, divorce, dowry tortures, etc. </a:t>
            </a:r>
          </a:p>
          <a:p>
            <a:pPr marL="342900" indent="-342900" algn="just">
              <a:buFont typeface="+mj-lt"/>
              <a:buAutoNum type="arabicPeriod"/>
            </a:pPr>
            <a:endParaRPr lang="en-US" sz="2400" i="1" dirty="0"/>
          </a:p>
          <a:p>
            <a:pPr marL="342900" indent="-342900" algn="just">
              <a:buFont typeface="+mj-lt"/>
              <a:buAutoNum type="arabicPeriod"/>
            </a:pPr>
            <a:r>
              <a:rPr lang="en-US" sz="2400" b="1" i="1" dirty="0"/>
              <a:t>At the level of society </a:t>
            </a:r>
            <a:r>
              <a:rPr lang="en-US" sz="2400" i="1" dirty="0"/>
              <a:t>- growing incidence of terrorism and </a:t>
            </a:r>
            <a:r>
              <a:rPr lang="en-US" sz="2400" i="1" dirty="0" err="1"/>
              <a:t>naxalism</a:t>
            </a:r>
            <a:r>
              <a:rPr lang="en-US" sz="2400" i="1" dirty="0"/>
              <a:t>, rising communalism, spreading casteism, racial and ethnic struggle, wars between nations, etc. </a:t>
            </a:r>
          </a:p>
          <a:p>
            <a:pPr marL="342900" indent="-342900" algn="just">
              <a:buFont typeface="+mj-lt"/>
              <a:buAutoNum type="arabicPeriod"/>
            </a:pPr>
            <a:endParaRPr lang="en-US" sz="2400" i="1" dirty="0"/>
          </a:p>
          <a:p>
            <a:pPr marL="342900" indent="-342900" algn="just">
              <a:buFont typeface="+mj-lt"/>
              <a:buAutoNum type="arabicPeriod"/>
            </a:pPr>
            <a:r>
              <a:rPr lang="en-US" sz="2400" b="1" i="1" dirty="0"/>
              <a:t>At the level of nature</a:t>
            </a:r>
            <a:r>
              <a:rPr lang="en-US" sz="2400" i="1" dirty="0"/>
              <a:t> - global warming, water, air, soil, noise etc. pollution, resource depletion of minerals and mineral oils, etc.</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PROBLEMS OF WRONG UNDERSTANDING OF HAPPINESS &amp; PROSPERITY</a:t>
            </a:r>
          </a:p>
        </p:txBody>
      </p:sp>
    </p:spTree>
    <p:extLst>
      <p:ext uri="{BB962C8B-B14F-4D97-AF65-F5344CB8AC3E}">
        <p14:creationId xmlns:p14="http://schemas.microsoft.com/office/powerpoint/2010/main" val="803151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982176"/>
            <a:ext cx="8686800" cy="5632311"/>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i="1" dirty="0">
                <a:latin typeface="+mj-lt"/>
              </a:rPr>
              <a:t>Physical facilities are necessary and complete for animals, while they are necessary but not complete for humans. </a:t>
            </a:r>
            <a:endParaRPr lang="en-US" sz="2400" i="1" dirty="0">
              <a:solidFill>
                <a:prstClr val="black"/>
              </a:solidFill>
              <a:latin typeface="+mj-lt"/>
            </a:endParaRPr>
          </a:p>
          <a:p>
            <a:pPr marL="342900" lvl="0" indent="-342900" algn="just">
              <a:buFont typeface="Arial" panose="020B0604020202020204" pitchFamily="34" charset="0"/>
              <a:buChar char="•"/>
            </a:pPr>
            <a:endParaRPr lang="en-US" sz="2400" i="1" dirty="0">
              <a:solidFill>
                <a:prstClr val="black"/>
              </a:solidFill>
              <a:latin typeface="+mj-lt"/>
            </a:endParaRPr>
          </a:p>
          <a:p>
            <a:pPr marL="342900" lvl="0" indent="-342900" algn="just">
              <a:buFont typeface="Arial" panose="020B0604020202020204" pitchFamily="34" charset="0"/>
              <a:buChar char="•"/>
            </a:pPr>
            <a:r>
              <a:rPr lang="en-US" sz="2400" i="1" dirty="0">
                <a:latin typeface="+mj-lt"/>
              </a:rPr>
              <a:t>Animals need physical things to survive, mainly to take care of their body. As long as animals have physical things, they are largely fine. They don't desire other things like knowledge or a peaceful animal society or getting a good MBA. </a:t>
            </a:r>
          </a:p>
          <a:p>
            <a:pPr marL="342900" lvl="0" indent="-342900" algn="just">
              <a:buFont typeface="Arial" panose="020B0604020202020204" pitchFamily="34" charset="0"/>
              <a:buChar char="•"/>
            </a:pPr>
            <a:endParaRPr lang="en-US" sz="2400" i="1" dirty="0">
              <a:latin typeface="+mj-lt"/>
            </a:endParaRPr>
          </a:p>
          <a:p>
            <a:pPr marL="342900" lvl="0" indent="-342900" algn="just">
              <a:buFont typeface="Arial" panose="020B0604020202020204" pitchFamily="34" charset="0"/>
              <a:buChar char="•"/>
            </a:pPr>
            <a:r>
              <a:rPr lang="en-US" sz="2400" i="1" dirty="0">
                <a:latin typeface="+mj-lt"/>
              </a:rPr>
              <a:t>Human beings are social and emotional beings. We do not have only material requirements. We have social and emotional requirements which cannot fulfilled merely by wealth or physical things. </a:t>
            </a:r>
          </a:p>
          <a:p>
            <a:pPr marL="342900" lvl="0" indent="-342900" algn="just">
              <a:buFont typeface="Arial" panose="020B0604020202020204" pitchFamily="34" charset="0"/>
              <a:buChar char="•"/>
            </a:pPr>
            <a:endParaRPr lang="en-US" sz="2400" i="1" dirty="0">
              <a:latin typeface="+mj-lt"/>
            </a:endParaRPr>
          </a:p>
          <a:p>
            <a:pPr marL="342900" lvl="0" indent="-342900" algn="just">
              <a:buFont typeface="Arial" panose="020B0604020202020204" pitchFamily="34" charset="0"/>
              <a:buChar char="•"/>
            </a:pPr>
            <a:r>
              <a:rPr lang="en-US" sz="2400" i="1" dirty="0">
                <a:latin typeface="+mj-lt"/>
              </a:rPr>
              <a:t>Therefore, for humans ‘Physical facilities are necessary but not enough’. </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WHY ONLY PHYSICAL FACILITIES ARE NOT ENOUGH?</a:t>
            </a:r>
          </a:p>
        </p:txBody>
      </p:sp>
    </p:spTree>
    <p:extLst>
      <p:ext uri="{BB962C8B-B14F-4D97-AF65-F5344CB8AC3E}">
        <p14:creationId xmlns:p14="http://schemas.microsoft.com/office/powerpoint/2010/main" val="355705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914400"/>
            <a:ext cx="8763000" cy="526297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Values: -</a:t>
            </a:r>
          </a:p>
          <a:p>
            <a:pPr marL="285750" lvl="0" indent="-285750">
              <a:buFont typeface="Arial" panose="020B0604020202020204" pitchFamily="34" charset="0"/>
              <a:buChar char="•"/>
            </a:pPr>
            <a:endParaRPr lang="en-US" sz="2400" dirty="0">
              <a:solidFill>
                <a:prstClr val="black"/>
              </a:solidFill>
            </a:endParaRPr>
          </a:p>
          <a:p>
            <a:pPr marL="285750" lvl="0" indent="-285750" algn="just">
              <a:buFont typeface="Arial" panose="020B0604020202020204" pitchFamily="34" charset="0"/>
              <a:buChar char="•"/>
            </a:pPr>
            <a:r>
              <a:rPr lang="en-US" sz="2400" i="1" dirty="0"/>
              <a:t>integrate and fulfill man’s basic impulses and desires in a stable and consistent manner.</a:t>
            </a:r>
            <a:endParaRPr lang="en-US" sz="2400" dirty="0"/>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i="1" dirty="0"/>
              <a:t>influence people’s behavior and serve as criteria for evaluating the actions of others.</a:t>
            </a:r>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i="1" dirty="0"/>
              <a:t>build up societies, integrate social relations.</a:t>
            </a:r>
            <a:endParaRPr lang="en-US" sz="2400" dirty="0"/>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i="1" dirty="0"/>
              <a:t>help in creating norms to guide day-to-day behavior.</a:t>
            </a:r>
            <a:endParaRPr lang="en-US" sz="2400" dirty="0"/>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i="1" dirty="0" err="1"/>
              <a:t>mould</a:t>
            </a:r>
            <a:r>
              <a:rPr lang="en-US" sz="2400" i="1" dirty="0"/>
              <a:t> ideal dimensions of personality and range and depth of culture. </a:t>
            </a:r>
            <a:endParaRPr lang="en-US" sz="2400" dirty="0"/>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alibri"/>
              </a:rPr>
              <a:t>FUNCTION OF </a:t>
            </a:r>
            <a:r>
              <a:rPr kumimoji="0" lang="en-US" sz="3200" b="1" i="0" u="none" strike="noStrike" kern="1200" cap="none" spc="0" normalizeH="0" baseline="0" noProof="0" dirty="0">
                <a:ln>
                  <a:noFill/>
                </a:ln>
                <a:solidFill>
                  <a:prstClr val="black"/>
                </a:solidFill>
                <a:effectLst/>
                <a:uLnTx/>
                <a:uFillTx/>
                <a:latin typeface="Calibri"/>
                <a:ea typeface="+mn-ea"/>
                <a:cs typeface="+mn-cs"/>
              </a:rPr>
              <a:t>VALUES</a:t>
            </a:r>
          </a:p>
        </p:txBody>
      </p:sp>
    </p:spTree>
    <p:extLst>
      <p:ext uri="{BB962C8B-B14F-4D97-AF65-F5344CB8AC3E}">
        <p14:creationId xmlns:p14="http://schemas.microsoft.com/office/powerpoint/2010/main" val="476533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914400"/>
            <a:ext cx="8686800" cy="5509200"/>
          </a:xfrm>
          <a:prstGeom prst="rect">
            <a:avLst/>
          </a:prstGeom>
          <a:noFill/>
        </p:spPr>
        <p:txBody>
          <a:bodyPr wrap="square" rtlCol="0">
            <a:spAutoFit/>
          </a:bodyPr>
          <a:lstStyle/>
          <a:p>
            <a:pPr marL="285750" indent="-285750" algn="just">
              <a:buFont typeface="Arial" panose="020B0604020202020204" pitchFamily="34" charset="0"/>
              <a:buChar char="•"/>
            </a:pPr>
            <a:r>
              <a:rPr lang="en-US" sz="2200" i="1" dirty="0"/>
              <a:t>Our basic aspirations are happiness and prosperity. Happiness is ensured by the relationships with other human beings and prosperity is ensured by working on physical facilities. </a:t>
            </a:r>
          </a:p>
          <a:p>
            <a:pPr marL="285750" indent="-285750" algn="just">
              <a:buFont typeface="Arial" panose="020B0604020202020204" pitchFamily="34" charset="0"/>
              <a:buChar char="•"/>
            </a:pPr>
            <a:endParaRPr lang="en-US" sz="2200" i="1" dirty="0"/>
          </a:p>
          <a:p>
            <a:pPr marL="285750" indent="-285750" algn="just">
              <a:buFont typeface="Arial" panose="020B0604020202020204" pitchFamily="34" charset="0"/>
              <a:buChar char="•"/>
            </a:pPr>
            <a:r>
              <a:rPr lang="en-US" sz="2200" i="1" dirty="0"/>
              <a:t>We need to ensure the following things to fulfill basic human aspirations: -</a:t>
            </a:r>
          </a:p>
          <a:p>
            <a:pPr marL="342900" indent="-342900" algn="just">
              <a:buFont typeface="+mj-lt"/>
              <a:buAutoNum type="arabicPeriod"/>
            </a:pPr>
            <a:r>
              <a:rPr lang="en-US" sz="2200" b="1" i="1" dirty="0"/>
              <a:t>Right Understanding: </a:t>
            </a:r>
            <a:r>
              <a:rPr lang="en-US" sz="2200" i="1" dirty="0"/>
              <a:t>This refers to higher order human skills - the need to learn and utilize our intelligence most effectively. </a:t>
            </a:r>
          </a:p>
          <a:p>
            <a:pPr marL="342900" indent="-342900" algn="just">
              <a:buFont typeface="+mj-lt"/>
              <a:buAutoNum type="arabicPeriod"/>
            </a:pPr>
            <a:endParaRPr lang="en-US" sz="2200" b="1" i="1" dirty="0"/>
          </a:p>
          <a:p>
            <a:pPr marL="342900" indent="-342900" algn="just">
              <a:buFont typeface="+mj-lt"/>
              <a:buAutoNum type="arabicPeriod"/>
            </a:pPr>
            <a:r>
              <a:rPr lang="en-US" sz="2200" b="1" i="1" dirty="0"/>
              <a:t>Good Relationships: </a:t>
            </a:r>
            <a:r>
              <a:rPr lang="en-US" sz="2200" i="1" dirty="0"/>
              <a:t>This refers to the interpersonal relationships that a person builds in his or her life - at home, at the workplace and in society. </a:t>
            </a:r>
          </a:p>
          <a:p>
            <a:pPr marL="342900" indent="-342900" algn="just">
              <a:buFont typeface="+mj-lt"/>
              <a:buAutoNum type="arabicPeriod"/>
            </a:pPr>
            <a:endParaRPr lang="en-US" sz="2200" b="1" i="1" dirty="0"/>
          </a:p>
          <a:p>
            <a:pPr marL="342900" indent="-342900" algn="just">
              <a:buFont typeface="+mj-lt"/>
              <a:buAutoNum type="arabicPeriod"/>
            </a:pPr>
            <a:r>
              <a:rPr lang="en-US" sz="2200" b="1" i="1" dirty="0"/>
              <a:t>Physical Facilities: </a:t>
            </a:r>
            <a:r>
              <a:rPr lang="en-US" sz="2200" i="1" dirty="0"/>
              <a:t>This includes the physiological needs of individuals and indicates the necessities as well as the comforts of life. It means the feeling of having or being able to have more physical facilities than is needed. </a:t>
            </a:r>
            <a:endParaRPr kumimoji="0" lang="en-US" sz="22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FULFILLING BASIC HUMAN ASPIRATIONS</a:t>
            </a:r>
          </a:p>
        </p:txBody>
      </p:sp>
    </p:spTree>
    <p:extLst>
      <p:ext uri="{BB962C8B-B14F-4D97-AF65-F5344CB8AC3E}">
        <p14:creationId xmlns:p14="http://schemas.microsoft.com/office/powerpoint/2010/main" val="4209059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914400"/>
            <a:ext cx="8686800" cy="5293757"/>
          </a:xfrm>
          <a:prstGeom prst="rect">
            <a:avLst/>
          </a:prstGeom>
          <a:noFill/>
        </p:spPr>
        <p:txBody>
          <a:bodyPr wrap="square" rtlCol="0">
            <a:spAutoFit/>
          </a:bodyPr>
          <a:lstStyle/>
          <a:p>
            <a:pPr marL="285750" lvl="0" indent="-285750" algn="just">
              <a:buFont typeface="Arial" panose="020B0604020202020204" pitchFamily="34" charset="0"/>
              <a:buChar char="•"/>
            </a:pPr>
            <a:r>
              <a:rPr lang="en-US" sz="2600" i="1" dirty="0">
                <a:latin typeface="+mj-lt"/>
              </a:rPr>
              <a:t>In order to resolve the issues in human relationships, we need to understand them first, and this would come from 'right understanding of relationship’.</a:t>
            </a:r>
          </a:p>
          <a:p>
            <a:pPr marL="285750" lvl="0" indent="-285750" algn="just">
              <a:buFont typeface="Arial" panose="020B0604020202020204" pitchFamily="34" charset="0"/>
              <a:buChar char="•"/>
            </a:pPr>
            <a:endParaRPr lang="en-US" sz="2600" i="1" dirty="0">
              <a:latin typeface="+mj-lt"/>
            </a:endParaRPr>
          </a:p>
          <a:p>
            <a:pPr marL="285750" lvl="0" indent="-285750" algn="just">
              <a:buFont typeface="Arial" panose="020B0604020202020204" pitchFamily="34" charset="0"/>
              <a:buChar char="•"/>
            </a:pPr>
            <a:r>
              <a:rPr lang="en-US" sz="2600" i="1" dirty="0">
                <a:latin typeface="+mj-lt"/>
              </a:rPr>
              <a:t>Similarly in order to be prosperous and to enrich nature, we need to have the 'right understanding’. </a:t>
            </a:r>
          </a:p>
          <a:p>
            <a:pPr marL="285750" lvl="0" indent="-285750" algn="just">
              <a:buFont typeface="Arial" panose="020B0604020202020204" pitchFamily="34" charset="0"/>
              <a:buChar char="•"/>
            </a:pPr>
            <a:endParaRPr lang="en-US" sz="2600" i="1" dirty="0">
              <a:latin typeface="+mj-lt"/>
            </a:endParaRPr>
          </a:p>
          <a:p>
            <a:pPr marL="285750" lvl="0" indent="-285750" algn="just">
              <a:buFont typeface="Arial" panose="020B0604020202020204" pitchFamily="34" charset="0"/>
              <a:buChar char="•"/>
            </a:pPr>
            <a:r>
              <a:rPr lang="en-US" sz="2600" i="1" dirty="0">
                <a:latin typeface="+mj-lt"/>
              </a:rPr>
              <a:t>The 'right understanding' will enable us to work out our requirements for physical facilities and hence correctly distinguish the difference between wealth and prosperity. </a:t>
            </a:r>
          </a:p>
          <a:p>
            <a:pPr marL="285750" lvl="0" indent="-285750" algn="just">
              <a:buFont typeface="Arial" panose="020B0604020202020204" pitchFamily="34" charset="0"/>
              <a:buChar char="•"/>
            </a:pPr>
            <a:endParaRPr lang="en-US" sz="2600" i="1" dirty="0">
              <a:latin typeface="+mj-lt"/>
            </a:endParaRPr>
          </a:p>
          <a:p>
            <a:pPr marL="285750" lvl="0" indent="-285750" algn="just">
              <a:buFont typeface="Arial" panose="020B0604020202020204" pitchFamily="34" charset="0"/>
              <a:buChar char="•"/>
            </a:pPr>
            <a:r>
              <a:rPr lang="en-US" sz="2600" i="1" dirty="0">
                <a:latin typeface="+mj-lt"/>
              </a:rPr>
              <a:t>With nature as well, we need to understand the harmony in nature, and how we can complement this harmony. </a:t>
            </a:r>
            <a:endParaRPr kumimoji="0" lang="en-US" sz="2600" b="0" i="1" u="none" strike="noStrike" kern="1200" cap="none" spc="0" normalizeH="0" baseline="0" noProof="0" dirty="0">
              <a:ln>
                <a:noFill/>
              </a:ln>
              <a:solidFill>
                <a:prstClr val="black"/>
              </a:solidFill>
              <a:effectLst/>
              <a:uLnTx/>
              <a:uFillTx/>
              <a:latin typeface="+mj-lt"/>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30314"/>
            <a:ext cx="86868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FULFILLING BASIC HUMAN ASPIRATIONS</a:t>
            </a:r>
          </a:p>
        </p:txBody>
      </p:sp>
    </p:spTree>
    <p:extLst>
      <p:ext uri="{BB962C8B-B14F-4D97-AF65-F5344CB8AC3E}">
        <p14:creationId xmlns:p14="http://schemas.microsoft.com/office/powerpoint/2010/main" val="3937607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228600" y="2209800"/>
            <a:ext cx="8686800" cy="1695450"/>
          </a:xfrm>
        </p:spPr>
        <p:txBody>
          <a:bodyPr>
            <a:normAutofit/>
          </a:bodyPr>
          <a:lstStyle/>
          <a:p>
            <a:r>
              <a:rPr lang="en-IN" dirty="0">
                <a:latin typeface="Britannic Bold" panose="020B0903060703020204" pitchFamily="34" charset="0"/>
              </a:rPr>
              <a:t>SELF EXPLORATION AND NATURAL ACCEPTANCE</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443118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63231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000" i="1" dirty="0"/>
              <a:t>Self exploration is a process of investigating and judging within ourselves :-</a:t>
            </a:r>
          </a:p>
          <a:p>
            <a:pPr marL="571500" lvl="0" indent="-571500" algn="just">
              <a:buFont typeface="+mj-lt"/>
              <a:buAutoNum type="romanLcPeriod"/>
              <a:defRPr/>
            </a:pPr>
            <a:r>
              <a:rPr lang="en-US" sz="3000" i="1" dirty="0"/>
              <a:t>what is valuable to us?</a:t>
            </a:r>
          </a:p>
          <a:p>
            <a:pPr marL="571500" lvl="0" indent="-571500" algn="just">
              <a:buFont typeface="+mj-lt"/>
              <a:buAutoNum type="romanLcPeriod"/>
              <a:defRPr/>
            </a:pPr>
            <a:r>
              <a:rPr lang="en-US" sz="3000" i="1" dirty="0"/>
              <a:t>what is right for us? </a:t>
            </a:r>
          </a:p>
          <a:p>
            <a:pPr marL="571500" lvl="0" indent="-571500" algn="just">
              <a:buFont typeface="+mj-lt"/>
              <a:buAutoNum type="romanLcPeriod"/>
              <a:defRPr/>
            </a:pPr>
            <a:r>
              <a:rPr lang="en-US" sz="3000" i="1" dirty="0"/>
              <a:t>what is true for us?</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We get the value of ourselves through self exploration.</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It is a process of focusing attention on ourselves, our present beliefs and aspirations vis-à-vis what we really want to be.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2420911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69386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If there is no difference between what we are and what we want to be, then there is no problem.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But if there is a difference, it implies we are living with </a:t>
            </a:r>
            <a:r>
              <a:rPr lang="en-US" sz="2800" i="1" dirty="0">
                <a:solidFill>
                  <a:prstClr val="black"/>
                </a:solidFill>
                <a:latin typeface="Calibri"/>
              </a:rPr>
              <a:t>a</a:t>
            </a:r>
            <a:r>
              <a:rPr kumimoji="0" lang="en-US" sz="2800" b="0" i="1" u="none" strike="noStrike" kern="1200" cap="none" spc="0" normalizeH="0" baseline="0" noProof="0" dirty="0">
                <a:ln>
                  <a:noFill/>
                </a:ln>
                <a:solidFill>
                  <a:prstClr val="black"/>
                </a:solidFill>
                <a:effectLst/>
                <a:uLnTx/>
                <a:uFillTx/>
                <a:latin typeface="Calibri"/>
                <a:ea typeface="+mn-ea"/>
                <a:cs typeface="+mn-cs"/>
              </a:rPr>
              <a:t> contradiction (of not being what we really want to be) which we need to resolve.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In short, self exploration is a process of discovering the innateness and universality between all human beings.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Self exploration enables us to look at the contradictions within us and resolve them by becoming aware of our natural acceptance</a:t>
            </a:r>
            <a:r>
              <a:rPr lang="en-US" sz="2800" i="1" dirty="0">
                <a:solidFill>
                  <a:prstClr val="black"/>
                </a:solidFill>
                <a:latin typeface="Calibri"/>
              </a:rPr>
              <a:t>.</a:t>
            </a: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2195555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293757"/>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Content of self exploration is finding answers to the following fundamental questions of all human beings: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6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600" b="1" i="1" u="none" strike="noStrike" kern="1200" cap="none" spc="0" normalizeH="0" baseline="0" noProof="0" dirty="0">
                <a:ln>
                  <a:noFill/>
                </a:ln>
                <a:solidFill>
                  <a:prstClr val="black"/>
                </a:solidFill>
                <a:effectLst/>
                <a:uLnTx/>
                <a:uFillTx/>
                <a:latin typeface="Calibri"/>
                <a:ea typeface="+mn-ea"/>
                <a:cs typeface="+mn-cs"/>
              </a:rPr>
              <a:t>The Desire/Goal: </a:t>
            </a:r>
            <a:r>
              <a:rPr kumimoji="0" lang="en-US" sz="2600" b="0" i="1" u="none" strike="noStrike" kern="1200" cap="none" spc="0" normalizeH="0" baseline="0" noProof="0" dirty="0">
                <a:ln>
                  <a:noFill/>
                </a:ln>
                <a:solidFill>
                  <a:prstClr val="black"/>
                </a:solidFill>
                <a:effectLst/>
                <a:uLnTx/>
                <a:uFillTx/>
                <a:latin typeface="Calibri"/>
                <a:ea typeface="+mn-ea"/>
                <a:cs typeface="+mn-cs"/>
              </a:rPr>
              <a:t>What is my (human) Desire/ Goal? What do I really want in life, or what is the goal of human life? </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US" sz="26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600" b="1" i="1" u="none" strike="noStrike" kern="1200" cap="none" spc="0" normalizeH="0" baseline="0" noProof="0" dirty="0">
                <a:ln>
                  <a:noFill/>
                </a:ln>
                <a:solidFill>
                  <a:prstClr val="black"/>
                </a:solidFill>
                <a:effectLst/>
                <a:uLnTx/>
                <a:uFillTx/>
                <a:latin typeface="Calibri"/>
                <a:ea typeface="+mn-ea"/>
                <a:cs typeface="+mn-cs"/>
              </a:rPr>
              <a:t>Program: </a:t>
            </a:r>
            <a:r>
              <a:rPr kumimoji="0" lang="en-US" sz="2600" b="0" i="1" u="none" strike="noStrike" kern="1200" cap="none" spc="0" normalizeH="0" baseline="0" noProof="0" dirty="0">
                <a:ln>
                  <a:noFill/>
                </a:ln>
                <a:solidFill>
                  <a:prstClr val="black"/>
                </a:solidFill>
                <a:effectLst/>
                <a:uLnTx/>
                <a:uFillTx/>
                <a:latin typeface="Calibri"/>
                <a:ea typeface="+mn-ea"/>
                <a:cs typeface="+mn-cs"/>
              </a:rPr>
              <a:t>What is my (human) program for fulfilling the desire? How to fulfil it? What is the program to actualize the above?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6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The two questions above cover the whole domain of human aspirations and human </a:t>
            </a:r>
            <a:r>
              <a:rPr kumimoji="0" lang="en-US" sz="2600" b="0" i="1" u="none" strike="noStrike" kern="1200" cap="none" spc="0" normalizeH="0" baseline="0" noProof="0" dirty="0" err="1">
                <a:ln>
                  <a:noFill/>
                </a:ln>
                <a:solidFill>
                  <a:prstClr val="black"/>
                </a:solidFill>
                <a:effectLst/>
                <a:uLnTx/>
                <a:uFillTx/>
                <a:latin typeface="Calibri"/>
                <a:ea typeface="+mn-ea"/>
                <a:cs typeface="+mn-cs"/>
              </a:rPr>
              <a:t>endeavour</a:t>
            </a:r>
            <a:r>
              <a:rPr kumimoji="0" lang="en-US" sz="2600" b="0" i="1" u="none" strike="noStrike" kern="1200" cap="none" spc="0" normalizeH="0" baseline="0" noProof="0" dirty="0">
                <a:ln>
                  <a:noFill/>
                </a:ln>
                <a:solidFill>
                  <a:prstClr val="black"/>
                </a:solidFill>
                <a:effectLst/>
                <a:uLnTx/>
                <a:uFillTx/>
                <a:latin typeface="Calibri"/>
                <a:ea typeface="+mn-ea"/>
                <a:cs typeface="+mn-cs"/>
              </a:rPr>
              <a:t>. Thus, they form the content of self- exploration. </a:t>
            </a:r>
            <a:endParaRPr kumimoji="0" lang="en-IN" sz="26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3662162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Self exploration requires two aspects :-</a:t>
            </a:r>
          </a:p>
          <a:p>
            <a:pPr algn="just"/>
            <a:endParaRPr lang="en-US" sz="2800" b="1" i="1" dirty="0"/>
          </a:p>
          <a:p>
            <a:pPr marL="571500" indent="-571500" algn="just">
              <a:buFont typeface="+mj-lt"/>
              <a:buAutoNum type="romanLcPeriod"/>
            </a:pPr>
            <a:r>
              <a:rPr lang="en-US" sz="2800" b="1" i="1" dirty="0"/>
              <a:t>Natural acceptance</a:t>
            </a:r>
            <a:r>
              <a:rPr lang="en-US" sz="2800" i="1" dirty="0"/>
              <a:t>: unconditional and total acceptance of the self, people and environment; absence of any exception from others. </a:t>
            </a:r>
          </a:p>
          <a:p>
            <a:pPr marL="571500" indent="-571500" algn="just">
              <a:buFont typeface="+mj-lt"/>
              <a:buAutoNum type="romanLcPeriod"/>
            </a:pPr>
            <a:endParaRPr lang="en-US" sz="2800" b="1" i="1" dirty="0"/>
          </a:p>
          <a:p>
            <a:pPr marL="571500" indent="-571500" algn="just">
              <a:buFont typeface="+mj-lt"/>
              <a:buAutoNum type="romanLcPeriod"/>
            </a:pPr>
            <a:r>
              <a:rPr lang="en-US" sz="2800" b="1" i="1" dirty="0"/>
              <a:t>Experiential validation</a:t>
            </a:r>
            <a:r>
              <a:rPr lang="en-US" sz="2800" i="1" dirty="0"/>
              <a:t>: a process that infuses direct experience with the learning environment and content; as a philosophy and methodology in which the direct experience and focused reflection of the individual helps to increase knowledge, develop skills and clarifies values.</a:t>
            </a:r>
            <a:endParaRPr kumimoji="0" lang="en-IN" sz="2800" b="0" i="1"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2021460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33662" y="860286"/>
            <a:ext cx="8801100" cy="6001643"/>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Self exploration helps in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1"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3200" b="1" i="1" dirty="0">
                <a:solidFill>
                  <a:prstClr val="black"/>
                </a:solidFill>
                <a:latin typeface="Calibri"/>
              </a:rPr>
              <a:t>creating a dialogue between what we are and what we want to be.</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kumimoji="0" lang="en-US" sz="3200" b="1"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IN" sz="3200" b="1" i="1" dirty="0">
                <a:solidFill>
                  <a:prstClr val="black"/>
                </a:solidFill>
                <a:latin typeface="Calibri"/>
              </a:rPr>
              <a:t>s</a:t>
            </a:r>
            <a:r>
              <a:rPr kumimoji="0" lang="en-IN" sz="3200" b="1" i="1" u="none" strike="noStrike" kern="1200" cap="none" spc="0" normalizeH="0" baseline="0" noProof="0" dirty="0">
                <a:ln>
                  <a:noFill/>
                </a:ln>
                <a:solidFill>
                  <a:prstClr val="black"/>
                </a:solidFill>
                <a:effectLst/>
                <a:uLnTx/>
                <a:uFillTx/>
                <a:latin typeface="Calibri"/>
                <a:ea typeface="+mn-ea"/>
                <a:cs typeface="+mn-cs"/>
              </a:rPr>
              <a:t>elf evolution by self investigation.</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IN" sz="3200" b="1"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IN" sz="3200" b="1" i="1" dirty="0">
                <a:solidFill>
                  <a:prstClr val="black"/>
                </a:solidFill>
                <a:latin typeface="Calibri"/>
              </a:rPr>
              <a:t>k</a:t>
            </a:r>
            <a:r>
              <a:rPr kumimoji="0" lang="en-IN" sz="3200" b="1" i="1" u="none" strike="noStrike" kern="1200" cap="none" spc="0" normalizeH="0" baseline="0" noProof="0" dirty="0" err="1">
                <a:ln>
                  <a:noFill/>
                </a:ln>
                <a:solidFill>
                  <a:prstClr val="black"/>
                </a:solidFill>
                <a:effectLst/>
                <a:uLnTx/>
                <a:uFillTx/>
                <a:latin typeface="Calibri"/>
                <a:ea typeface="+mn-ea"/>
                <a:cs typeface="+mn-cs"/>
              </a:rPr>
              <a:t>nowing</a:t>
            </a:r>
            <a:r>
              <a:rPr kumimoji="0" lang="en-IN" sz="3200" b="1" i="1" u="none" strike="noStrike" kern="1200" cap="none" spc="0" normalizeH="0" baseline="0" noProof="0" dirty="0">
                <a:ln>
                  <a:noFill/>
                </a:ln>
                <a:solidFill>
                  <a:prstClr val="black"/>
                </a:solidFill>
                <a:effectLst/>
                <a:uLnTx/>
                <a:uFillTx/>
                <a:latin typeface="Calibri"/>
                <a:ea typeface="+mn-ea"/>
                <a:cs typeface="+mn-cs"/>
              </a:rPr>
              <a:t> the entire existence through knowing oneself.</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IN" sz="3200" b="1"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IN" sz="3200" b="1" i="1" u="none" strike="noStrike" kern="1200" cap="none" spc="0" normalizeH="0" baseline="0" noProof="0" dirty="0">
                <a:ln>
                  <a:noFill/>
                </a:ln>
                <a:solidFill>
                  <a:prstClr val="black"/>
                </a:solidFill>
                <a:effectLst/>
                <a:uLnTx/>
                <a:uFillTx/>
                <a:latin typeface="Calibri"/>
                <a:ea typeface="+mn-ea"/>
                <a:cs typeface="+mn-cs"/>
              </a:rPr>
              <a:t>recognizing one’s relationship with other units of existence and fulfilling it.</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PURPOSE OF SELF EXPLORATION? </a:t>
            </a:r>
          </a:p>
        </p:txBody>
      </p:sp>
    </p:spTree>
    <p:extLst>
      <p:ext uri="{BB962C8B-B14F-4D97-AF65-F5344CB8AC3E}">
        <p14:creationId xmlns:p14="http://schemas.microsoft.com/office/powerpoint/2010/main" val="1449706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71450" y="1295400"/>
            <a:ext cx="88011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mj-lt"/>
                <a:ea typeface="+mn-ea"/>
                <a:cs typeface="+mn-cs"/>
              </a:rPr>
              <a:t>Self exploration helps in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1" i="1" u="none" strike="noStrike" kern="1200" cap="none" spc="0" normalizeH="0" baseline="0" noProof="0" dirty="0">
              <a:ln>
                <a:noFill/>
              </a:ln>
              <a:solidFill>
                <a:prstClr val="black"/>
              </a:solidFill>
              <a:effectLst/>
              <a:uLnTx/>
              <a:uFillTx/>
              <a:latin typeface="+mj-lt"/>
              <a:ea typeface="+mn-ea"/>
              <a:cs typeface="+mn-cs"/>
            </a:endParaRPr>
          </a:p>
          <a:p>
            <a:pPr marL="571500" lvl="0" indent="-571500" algn="just">
              <a:buFont typeface="+mj-lt"/>
              <a:buAutoNum type="romanLcPeriod" startAt="5"/>
            </a:pPr>
            <a:r>
              <a:rPr lang="en-US" sz="3200" b="1" i="1" dirty="0">
                <a:latin typeface="+mj-lt"/>
              </a:rPr>
              <a:t>knowing human conduct, human character and living accordingly.</a:t>
            </a:r>
          </a:p>
          <a:p>
            <a:pPr marL="571500" lvl="0" indent="-571500" algn="just">
              <a:buFont typeface="+mj-lt"/>
              <a:buAutoNum type="romanLcPeriod" startAt="5"/>
            </a:pPr>
            <a:endParaRPr lang="en-US" sz="3200" b="1" i="1" dirty="0">
              <a:latin typeface="+mj-lt"/>
            </a:endParaRPr>
          </a:p>
          <a:p>
            <a:pPr marL="571500" lvl="0" indent="-571500" algn="just">
              <a:buFont typeface="+mj-lt"/>
              <a:buAutoNum type="romanLcPeriod" startAt="5"/>
            </a:pPr>
            <a:r>
              <a:rPr lang="en-US" sz="3200" b="1" i="1" dirty="0">
                <a:latin typeface="+mj-lt"/>
              </a:rPr>
              <a:t>being in harmony in oneself and in harmony with entire existence.</a:t>
            </a:r>
          </a:p>
          <a:p>
            <a:pPr marL="571500" lvl="0" indent="-571500" algn="just">
              <a:buFont typeface="+mj-lt"/>
              <a:buAutoNum type="romanLcPeriod" startAt="5"/>
            </a:pPr>
            <a:endParaRPr kumimoji="0" lang="en-US" sz="3200" b="1" i="1" u="none" strike="noStrike" kern="1200" cap="none" spc="0" normalizeH="0" baseline="0" noProof="0" dirty="0">
              <a:ln>
                <a:noFill/>
              </a:ln>
              <a:solidFill>
                <a:prstClr val="black"/>
              </a:solidFill>
              <a:effectLst/>
              <a:uLnTx/>
              <a:uFillTx/>
              <a:latin typeface="+mj-lt"/>
              <a:ea typeface="+mn-ea"/>
              <a:cs typeface="+mn-cs"/>
            </a:endParaRPr>
          </a:p>
          <a:p>
            <a:pPr marL="571500" indent="-571500" algn="just">
              <a:buFont typeface="+mj-lt"/>
              <a:buAutoNum type="romanLcPeriod" startAt="5"/>
            </a:pPr>
            <a:r>
              <a:rPr lang="en-US" sz="3200" b="1" i="1" dirty="0">
                <a:latin typeface="+mj-lt"/>
              </a:rPr>
              <a:t>identifying our innateness and moving towards self organization and self expression.</a:t>
            </a:r>
            <a:endParaRPr lang="en-IN" sz="3200" b="1" i="1" dirty="0">
              <a:latin typeface="+mj-lt"/>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PURPOSE OF SELF EXPLORATION? </a:t>
            </a:r>
          </a:p>
        </p:txBody>
      </p:sp>
    </p:spTree>
    <p:extLst>
      <p:ext uri="{BB962C8B-B14F-4D97-AF65-F5344CB8AC3E}">
        <p14:creationId xmlns:p14="http://schemas.microsoft.com/office/powerpoint/2010/main" val="2039678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71450" y="990600"/>
            <a:ext cx="8801100" cy="5339923"/>
          </a:xfrm>
          <a:prstGeom prst="rect">
            <a:avLst/>
          </a:prstGeom>
          <a:noFill/>
        </p:spPr>
        <p:txBody>
          <a:bodyPr wrap="square" rtlCol="0">
            <a:spAutoFit/>
          </a:bodyPr>
          <a:lstStyle/>
          <a:p>
            <a:pPr marL="285750" indent="-285750" algn="just">
              <a:buFont typeface="Arial" panose="020B0604020202020204" pitchFamily="34" charset="0"/>
              <a:buChar char="•"/>
            </a:pPr>
            <a:r>
              <a:rPr lang="en-US" sz="3100" i="1" dirty="0">
                <a:latin typeface="+mj-lt"/>
              </a:rPr>
              <a:t>Natural acceptance implies unconditional and total acceptance of the self, people and environment. </a:t>
            </a:r>
          </a:p>
          <a:p>
            <a:pPr marL="285750" indent="-285750" algn="just">
              <a:buFont typeface="Arial" panose="020B0604020202020204" pitchFamily="34" charset="0"/>
              <a:buChar char="•"/>
            </a:pPr>
            <a:endParaRPr lang="en-US" sz="3100" i="1" dirty="0">
              <a:latin typeface="+mj-lt"/>
            </a:endParaRPr>
          </a:p>
          <a:p>
            <a:pPr marL="285750" indent="-285750" algn="just">
              <a:buFont typeface="Arial" panose="020B0604020202020204" pitchFamily="34" charset="0"/>
              <a:buChar char="•"/>
            </a:pPr>
            <a:r>
              <a:rPr lang="en-US" sz="3100" i="1" dirty="0">
                <a:latin typeface="+mj-lt"/>
              </a:rPr>
              <a:t>It also refers to the absence of any exception from others. </a:t>
            </a:r>
          </a:p>
          <a:p>
            <a:pPr marL="285750" indent="-285750" algn="just">
              <a:buFont typeface="Arial" panose="020B0604020202020204" pitchFamily="34" charset="0"/>
              <a:buChar char="•"/>
            </a:pPr>
            <a:endParaRPr lang="en-US" sz="3100" i="1" dirty="0">
              <a:latin typeface="+mj-lt"/>
            </a:endParaRPr>
          </a:p>
          <a:p>
            <a:pPr marL="285750" indent="-285750" algn="just">
              <a:buFont typeface="Arial" panose="020B0604020202020204" pitchFamily="34" charset="0"/>
              <a:buChar char="•"/>
            </a:pPr>
            <a:r>
              <a:rPr lang="en-US" sz="3100" i="1" dirty="0">
                <a:latin typeface="+mj-lt"/>
              </a:rPr>
              <a:t>It is way to accept the good things naturally. </a:t>
            </a:r>
          </a:p>
          <a:p>
            <a:pPr marL="285750" indent="-285750" algn="just">
              <a:buFont typeface="Arial" panose="020B0604020202020204" pitchFamily="34" charset="0"/>
              <a:buChar char="•"/>
            </a:pPr>
            <a:endParaRPr lang="en-US" sz="3100" i="1" dirty="0">
              <a:latin typeface="+mj-lt"/>
            </a:endParaRPr>
          </a:p>
          <a:p>
            <a:pPr marL="285750" indent="-285750" algn="just">
              <a:buFont typeface="Arial" panose="020B0604020202020204" pitchFamily="34" charset="0"/>
              <a:buChar char="•"/>
            </a:pPr>
            <a:r>
              <a:rPr lang="en-US" sz="3100" i="1" dirty="0">
                <a:latin typeface="+mj-lt"/>
              </a:rPr>
              <a:t>Learn everything that is good from others, but bring it in, and in our own way absorb it; do not become others.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366373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90500" y="914400"/>
            <a:ext cx="8763000" cy="6001643"/>
          </a:xfrm>
          <a:prstGeom prst="rect">
            <a:avLst/>
          </a:prstGeom>
          <a:noFill/>
        </p:spPr>
        <p:txBody>
          <a:bodyPr wrap="square" rtlCol="0">
            <a:spAutoFit/>
          </a:bodyPr>
          <a:lstStyle/>
          <a:p>
            <a:pPr marL="285750" lvl="0" indent="-285750" algn="just">
              <a:buFont typeface="Arial" panose="020B0604020202020204" pitchFamily="34" charset="0"/>
              <a:buChar char="•"/>
            </a:pPr>
            <a:r>
              <a:rPr lang="en-US" sz="2400" b="1" i="1" dirty="0"/>
              <a:t>Integrity</a:t>
            </a:r>
            <a:r>
              <a:rPr lang="en-US" sz="2400" i="1" dirty="0"/>
              <a:t>- Unity of character, consistency in what you feel, think and act, consistency in public and private life, practicing what you preach.</a:t>
            </a:r>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b="1" i="1" dirty="0"/>
              <a:t>Honesty</a:t>
            </a:r>
            <a:r>
              <a:rPr lang="en-US" sz="2400" i="1" dirty="0"/>
              <a:t>- Being true in your thoughts, beliefs, and actions.</a:t>
            </a:r>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b="1" i="1" dirty="0"/>
              <a:t>Cooperation</a:t>
            </a:r>
            <a:r>
              <a:rPr lang="en-US" sz="2400" i="1" dirty="0"/>
              <a:t>- Extending help to others by means of an idea, suggestion, assistance or physical help for a good cause.</a:t>
            </a:r>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b="1" i="1" dirty="0"/>
              <a:t>Caring</a:t>
            </a:r>
            <a:r>
              <a:rPr lang="en-US" sz="2400" i="1" dirty="0"/>
              <a:t>- Feeling for others, protecting others, causing least damage to others.</a:t>
            </a:r>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b="1" i="1" dirty="0"/>
              <a:t>Sharing</a:t>
            </a:r>
            <a:r>
              <a:rPr lang="en-US" sz="2400" i="1" dirty="0"/>
              <a:t>- Extending our resources to others for their good.</a:t>
            </a:r>
          </a:p>
          <a:p>
            <a:pPr marL="285750" lvl="0" indent="-285750" algn="just">
              <a:buFont typeface="Arial" panose="020B0604020202020204" pitchFamily="34" charset="0"/>
              <a:buChar char="•"/>
            </a:pPr>
            <a:endParaRPr lang="en-US" sz="2400" i="1" dirty="0"/>
          </a:p>
          <a:p>
            <a:pPr marL="285750" lvl="0" indent="-285750" algn="just">
              <a:buFont typeface="Arial" panose="020B0604020202020204" pitchFamily="34" charset="0"/>
              <a:buChar char="•"/>
            </a:pPr>
            <a:r>
              <a:rPr lang="en-US" sz="2400" b="1" i="1" dirty="0"/>
              <a:t>Courage</a:t>
            </a:r>
            <a:r>
              <a:rPr lang="en-US" sz="2400" i="1" dirty="0"/>
              <a:t>- Confronting dangers/risks and taking bold decisions in even in adverse situations. </a:t>
            </a:r>
            <a:endParaRPr kumimoji="0" lang="en-US" sz="3200" b="0" i="1"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SOME IMPORTANT VALUES</a:t>
            </a:r>
          </a:p>
        </p:txBody>
      </p:sp>
    </p:spTree>
    <p:extLst>
      <p:ext uri="{BB962C8B-B14F-4D97-AF65-F5344CB8AC3E}">
        <p14:creationId xmlns:p14="http://schemas.microsoft.com/office/powerpoint/2010/main" val="3313743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01675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Characteristics of natural acceptance are :- </a:t>
            </a:r>
          </a:p>
          <a:p>
            <a:pPr marR="0" lvl="0" algn="just" defTabSz="914400" rtl="0" eaLnBrk="1" fontAlgn="auto" latinLnBrk="0" hangingPunct="1">
              <a:lnSpc>
                <a:spcPct val="100000"/>
              </a:lnSpc>
              <a:spcBef>
                <a:spcPts val="0"/>
              </a:spcBef>
              <a:spcAft>
                <a:spcPts val="0"/>
              </a:spcAft>
              <a:buClrTx/>
              <a:buSzTx/>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3200" b="1" i="1" u="none" strike="noStrike" kern="1200" cap="none" spc="0" normalizeH="0" baseline="0" noProof="0" dirty="0">
                <a:ln>
                  <a:noFill/>
                </a:ln>
                <a:solidFill>
                  <a:prstClr val="black"/>
                </a:solidFill>
                <a:effectLst/>
                <a:uLnTx/>
                <a:uFillTx/>
                <a:latin typeface="Calibri"/>
                <a:ea typeface="+mn-ea"/>
                <a:cs typeface="+mn-cs"/>
              </a:rPr>
              <a:t>Does not change with time</a:t>
            </a:r>
            <a:r>
              <a:rPr kumimoji="0" lang="en-US" sz="3200" b="0" i="1" u="none" strike="noStrike" kern="1200" cap="none" spc="0" normalizeH="0" baseline="0" noProof="0" dirty="0">
                <a:ln>
                  <a:noFill/>
                </a:ln>
                <a:solidFill>
                  <a:prstClr val="black"/>
                </a:solidFill>
                <a:effectLst/>
                <a:uLnTx/>
                <a:uFillTx/>
                <a:latin typeface="Calibri"/>
                <a:ea typeface="+mn-ea"/>
                <a:cs typeface="+mn-cs"/>
              </a:rPr>
              <a:t>. It remains invariant with time. For example our natural acceptance for trust and respect does not change with age. </a:t>
            </a:r>
            <a:endParaRPr lang="en-US" sz="32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kumimoji="0" lang="en-US" sz="3200" b="1"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3200" b="1" i="1" dirty="0">
                <a:solidFill>
                  <a:prstClr val="black"/>
                </a:solidFill>
                <a:latin typeface="Calibri"/>
              </a:rPr>
              <a:t>D</a:t>
            </a:r>
            <a:r>
              <a:rPr kumimoji="0" lang="en-US" sz="3200" b="1" i="1" u="none" strike="noStrike" kern="1200" cap="none" spc="0" normalizeH="0" baseline="0" noProof="0" dirty="0" err="1">
                <a:ln>
                  <a:noFill/>
                </a:ln>
                <a:solidFill>
                  <a:prstClr val="black"/>
                </a:solidFill>
                <a:effectLst/>
                <a:uLnTx/>
                <a:uFillTx/>
                <a:latin typeface="Calibri"/>
                <a:ea typeface="+mn-ea"/>
                <a:cs typeface="+mn-cs"/>
              </a:rPr>
              <a:t>oes</a:t>
            </a:r>
            <a:r>
              <a:rPr kumimoji="0" lang="en-US" sz="3200" b="1" i="1" u="none" strike="noStrike" kern="1200" cap="none" spc="0" normalizeH="0" baseline="0" noProof="0" dirty="0">
                <a:ln>
                  <a:noFill/>
                </a:ln>
                <a:solidFill>
                  <a:prstClr val="black"/>
                </a:solidFill>
                <a:effectLst/>
                <a:uLnTx/>
                <a:uFillTx/>
                <a:latin typeface="Calibri"/>
                <a:ea typeface="+mn-ea"/>
                <a:cs typeface="+mn-cs"/>
              </a:rPr>
              <a:t> not depend on the place</a:t>
            </a:r>
            <a:r>
              <a:rPr kumimoji="0" lang="en-US" sz="3200" b="0" i="1" u="none" strike="noStrike" kern="1200" cap="none" spc="0" normalizeH="0" baseline="0" noProof="0" dirty="0">
                <a:ln>
                  <a:noFill/>
                </a:ln>
                <a:solidFill>
                  <a:prstClr val="black"/>
                </a:solidFill>
                <a:effectLst/>
                <a:uLnTx/>
                <a:uFillTx/>
                <a:latin typeface="Calibri"/>
                <a:ea typeface="+mn-ea"/>
                <a:cs typeface="+mn-cs"/>
              </a:rPr>
              <a:t>. Whatever we have accepted, in our life, at any time of our age, does not change, even if we move from one place to another one.</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4047017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509200"/>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3"/>
              <a:tabLst/>
              <a:defRPr/>
            </a:pPr>
            <a:r>
              <a:rPr lang="en-US" sz="3200" b="1" i="1" dirty="0">
                <a:solidFill>
                  <a:prstClr val="black"/>
                </a:solidFill>
                <a:latin typeface="Calibri"/>
              </a:rPr>
              <a:t>D</a:t>
            </a:r>
            <a:r>
              <a:rPr kumimoji="0" lang="en-US" sz="3200" b="1" i="1" u="none" strike="noStrike" kern="1200" cap="none" spc="0" normalizeH="0" baseline="0" noProof="0" dirty="0" err="1">
                <a:ln>
                  <a:noFill/>
                </a:ln>
                <a:solidFill>
                  <a:prstClr val="black"/>
                </a:solidFill>
                <a:effectLst/>
                <a:uLnTx/>
                <a:uFillTx/>
                <a:latin typeface="Calibri"/>
                <a:ea typeface="+mn-ea"/>
                <a:cs typeface="+mn-cs"/>
              </a:rPr>
              <a:t>oes</a:t>
            </a:r>
            <a:r>
              <a:rPr kumimoji="0" lang="en-US" sz="3200" b="1" i="1" u="none" strike="noStrike" kern="1200" cap="none" spc="0" normalizeH="0" baseline="0" noProof="0" dirty="0">
                <a:ln>
                  <a:noFill/>
                </a:ln>
                <a:solidFill>
                  <a:prstClr val="black"/>
                </a:solidFill>
                <a:effectLst/>
                <a:uLnTx/>
                <a:uFillTx/>
                <a:latin typeface="Calibri"/>
                <a:ea typeface="+mn-ea"/>
                <a:cs typeface="+mn-cs"/>
              </a:rPr>
              <a:t> not depend on our beliefs or past conditionings. </a:t>
            </a:r>
            <a:r>
              <a:rPr kumimoji="0" lang="en-US" sz="3200" b="0" i="1" u="none" strike="noStrike" kern="1200" cap="none" spc="0" normalizeH="0" baseline="0" noProof="0" dirty="0">
                <a:ln>
                  <a:noFill/>
                </a:ln>
                <a:solidFill>
                  <a:prstClr val="black"/>
                </a:solidFill>
                <a:effectLst/>
                <a:uLnTx/>
                <a:uFillTx/>
                <a:latin typeface="Calibri"/>
                <a:ea typeface="+mn-ea"/>
                <a:cs typeface="+mn-cs"/>
              </a:rPr>
              <a:t>No matter how deep our belief or past conditioning, as long as we ask ourselves the question sincerely, as long as we refer deep within ourselves, the answer will always be the same. </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3"/>
              <a:tabLst/>
              <a:defRPr/>
            </a:pPr>
            <a:endParaRPr lang="en-US" sz="32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3"/>
              <a:tabLst/>
              <a:defRPr/>
            </a:pPr>
            <a:r>
              <a:rPr kumimoji="0" lang="en-US" sz="3200" b="1" i="1" u="none" strike="noStrike" kern="1200" cap="none" spc="0" normalizeH="0" baseline="0" noProof="0" dirty="0">
                <a:ln>
                  <a:noFill/>
                </a:ln>
                <a:solidFill>
                  <a:prstClr val="black"/>
                </a:solidFill>
                <a:effectLst/>
                <a:uLnTx/>
                <a:uFillTx/>
                <a:latin typeface="Calibri"/>
                <a:ea typeface="+mn-ea"/>
                <a:cs typeface="+mn-cs"/>
              </a:rPr>
              <a:t>Is 'constantly there', something we can refer to</a:t>
            </a:r>
            <a:r>
              <a:rPr kumimoji="0" lang="en-US" sz="3200" b="0" i="1" u="none" strike="noStrike" kern="1200" cap="none" spc="0" normalizeH="0" baseline="0" noProof="0" dirty="0">
                <a:ln>
                  <a:noFill/>
                </a:ln>
                <a:solidFill>
                  <a:prstClr val="black"/>
                </a:solidFill>
                <a:effectLst/>
                <a:uLnTx/>
                <a:uFillTx/>
                <a:latin typeface="Calibri"/>
                <a:ea typeface="+mn-ea"/>
                <a:cs typeface="+mn-cs"/>
              </a:rPr>
              <a:t>. Natural acceptance is always there. Whatever we do, this natural acceptance is within us, it is telling us what is right.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3072955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305341"/>
            <a:ext cx="8801100" cy="4247317"/>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5"/>
              <a:tabLst/>
              <a:defRPr/>
            </a:pPr>
            <a:r>
              <a:rPr kumimoji="0" lang="en-US" sz="3000" b="1" i="1" u="none" strike="noStrike" kern="1200" cap="none" spc="0" normalizeH="0" baseline="0" noProof="0" dirty="0">
                <a:ln>
                  <a:noFill/>
                </a:ln>
                <a:solidFill>
                  <a:prstClr val="black"/>
                </a:solidFill>
                <a:effectLst/>
                <a:uLnTx/>
                <a:uFillTx/>
                <a:latin typeface="Calibri"/>
                <a:ea typeface="+mn-ea"/>
                <a:cs typeface="+mn-cs"/>
              </a:rPr>
              <a:t>Natural acceptance is the same for all of us: it is part and parcel of every human being, it is part of humanness</a:t>
            </a:r>
            <a:r>
              <a:rPr kumimoji="0" lang="en-US" sz="3000" b="0" i="1" u="none" strike="noStrike" kern="1200" cap="none" spc="0" normalizeH="0" baseline="0" noProof="0" dirty="0">
                <a:ln>
                  <a:noFill/>
                </a:ln>
                <a:solidFill>
                  <a:prstClr val="black"/>
                </a:solidFill>
                <a:effectLst/>
                <a:uLnTx/>
                <a:uFillTx/>
                <a:latin typeface="Calibri"/>
                <a:ea typeface="+mn-ea"/>
                <a:cs typeface="+mn-cs"/>
              </a:rPr>
              <a:t>. Though each one of us, may have different likes and dislikes and means to live and to react etc. but if we go deep in our mind the purpose of our work, </a:t>
            </a:r>
            <a:r>
              <a:rPr kumimoji="0" lang="en-US" sz="3000" b="0" i="1" u="none" strike="noStrike" kern="1200" cap="none" spc="0" normalizeH="0" baseline="0" noProof="0" dirty="0" err="1">
                <a:ln>
                  <a:noFill/>
                </a:ln>
                <a:solidFill>
                  <a:prstClr val="black"/>
                </a:solidFill>
                <a:effectLst/>
                <a:uLnTx/>
                <a:uFillTx/>
                <a:latin typeface="Calibri"/>
                <a:ea typeface="+mn-ea"/>
                <a:cs typeface="+mn-cs"/>
              </a:rPr>
              <a:t>behaviour</a:t>
            </a:r>
            <a:r>
              <a:rPr kumimoji="0" lang="en-US" sz="3000" b="0" i="1" u="none" strike="noStrike" kern="1200" cap="none" spc="0" normalizeH="0" baseline="0" noProof="0" dirty="0">
                <a:ln>
                  <a:noFill/>
                </a:ln>
                <a:solidFill>
                  <a:prstClr val="black"/>
                </a:solidFill>
                <a:effectLst/>
                <a:uLnTx/>
                <a:uFillTx/>
                <a:latin typeface="Calibri"/>
                <a:ea typeface="+mn-ea"/>
                <a:cs typeface="+mn-cs"/>
              </a:rPr>
              <a:t>, efforts etc. are based on common goals like need to be happy, need to be respected, need to get prosperity. So our basic acceptance remains the same. </a:t>
            </a: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56411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73505" y="1010245"/>
            <a:ext cx="8541895" cy="584775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Self-respect</a:t>
            </a:r>
            <a:r>
              <a:rPr kumimoji="0" lang="en-US" sz="2200" b="0" i="1" u="none" strike="noStrike" kern="1200" cap="none" spc="0" normalizeH="0" baseline="0" noProof="0" dirty="0">
                <a:ln>
                  <a:noFill/>
                </a:ln>
                <a:solidFill>
                  <a:prstClr val="black"/>
                </a:solidFill>
                <a:effectLst/>
                <a:uLnTx/>
                <a:uFillTx/>
                <a:latin typeface="Calibri"/>
                <a:ea typeface="+mn-ea"/>
                <a:cs typeface="+mn-cs"/>
              </a:rPr>
              <a:t>- </a:t>
            </a:r>
            <a:r>
              <a:rPr kumimoji="0" lang="en-US" sz="2200" b="0" i="0" u="none" strike="noStrike" kern="1200" cap="none" spc="0" normalizeH="0" baseline="0" noProof="0" dirty="0">
                <a:ln>
                  <a:noFill/>
                </a:ln>
                <a:solidFill>
                  <a:prstClr val="black"/>
                </a:solidFill>
                <a:effectLst/>
                <a:uLnTx/>
                <a:uFillTx/>
                <a:latin typeface="Calibri"/>
                <a:ea typeface="+mn-ea"/>
                <a:cs typeface="+mn-cs"/>
              </a:rPr>
              <a:t>Valuing oneself appropriately.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Commitment</a:t>
            </a:r>
            <a:r>
              <a:rPr kumimoji="0" lang="en-US" sz="2200" b="0" i="1" u="none" strike="noStrike" kern="1200" cap="none" spc="0" normalizeH="0" baseline="0" noProof="0" dirty="0">
                <a:ln>
                  <a:noFill/>
                </a:ln>
                <a:solidFill>
                  <a:prstClr val="black"/>
                </a:solidFill>
                <a:effectLst/>
                <a:uLnTx/>
                <a:uFillTx/>
                <a:latin typeface="Calibri"/>
                <a:ea typeface="+mn-ea"/>
                <a:cs typeface="+mn-cs"/>
              </a:rPr>
              <a:t>- </a:t>
            </a:r>
            <a:r>
              <a:rPr kumimoji="0" lang="en-US" sz="2200" b="0" i="0" u="none" strike="noStrike" kern="1200" cap="none" spc="0" normalizeH="0" baseline="0" noProof="0" dirty="0">
                <a:ln>
                  <a:noFill/>
                </a:ln>
                <a:solidFill>
                  <a:prstClr val="black"/>
                </a:solidFill>
                <a:effectLst/>
                <a:uLnTx/>
                <a:uFillTx/>
                <a:latin typeface="Calibri"/>
                <a:ea typeface="+mn-ea"/>
                <a:cs typeface="+mn-cs"/>
              </a:rPr>
              <a:t>Strong belief in something, a promise to do something, enthusiasm, duty/responsibility.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Empathy</a:t>
            </a:r>
            <a:r>
              <a:rPr kumimoji="0" lang="en-US" sz="2200" b="0" i="1" u="none" strike="noStrike" kern="1200" cap="none" spc="0" normalizeH="0" baseline="0" noProof="0" dirty="0">
                <a:ln>
                  <a:noFill/>
                </a:ln>
                <a:solidFill>
                  <a:prstClr val="black"/>
                </a:solidFill>
                <a:effectLst/>
                <a:uLnTx/>
                <a:uFillTx/>
                <a:latin typeface="Calibri"/>
                <a:ea typeface="+mn-ea"/>
                <a:cs typeface="+mn-cs"/>
              </a:rPr>
              <a:t>- </a:t>
            </a:r>
            <a:r>
              <a:rPr kumimoji="0" lang="en-US" sz="2200" b="0" i="0" u="none" strike="noStrike" kern="1200" cap="none" spc="0" normalizeH="0" baseline="0" noProof="0" dirty="0">
                <a:ln>
                  <a:noFill/>
                </a:ln>
                <a:solidFill>
                  <a:prstClr val="black"/>
                </a:solidFill>
                <a:effectLst/>
                <a:uLnTx/>
                <a:uFillTx/>
                <a:latin typeface="Calibri"/>
                <a:ea typeface="+mn-ea"/>
                <a:cs typeface="+mn-cs"/>
              </a:rPr>
              <a:t>The capacity to understand and imaginatively enter another person’s feelings.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Loyalty</a:t>
            </a:r>
            <a:r>
              <a:rPr kumimoji="0" lang="en-US" sz="2200" b="0" i="1" u="none" strike="noStrike" kern="1200" cap="none" spc="0" normalizeH="0" baseline="0" noProof="0" dirty="0">
                <a:ln>
                  <a:noFill/>
                </a:ln>
                <a:solidFill>
                  <a:prstClr val="black"/>
                </a:solidFill>
                <a:effectLst/>
                <a:uLnTx/>
                <a:uFillTx/>
                <a:latin typeface="Calibri"/>
                <a:ea typeface="+mn-ea"/>
                <a:cs typeface="+mn-cs"/>
              </a:rPr>
              <a:t>-</a:t>
            </a:r>
            <a:r>
              <a:rPr kumimoji="0" lang="en-US" sz="2200" b="1" i="1" u="none" strike="noStrike" kern="1200" cap="none" spc="0" normalizeH="0" baseline="0" noProof="0" dirty="0">
                <a:ln>
                  <a:noFill/>
                </a:ln>
                <a:solidFill>
                  <a:prstClr val="black"/>
                </a:solidFill>
                <a:effectLst/>
                <a:uLnTx/>
                <a:uFillTx/>
                <a:latin typeface="Calibri"/>
                <a:ea typeface="+mn-ea"/>
                <a:cs typeface="+mn-cs"/>
              </a:rPr>
              <a:t> </a:t>
            </a:r>
            <a:r>
              <a:rPr kumimoji="0" lang="en-US" sz="2200" b="0" i="0" u="none" strike="noStrike" kern="1200" cap="none" spc="0" normalizeH="0" baseline="0" noProof="0" dirty="0">
                <a:ln>
                  <a:noFill/>
                </a:ln>
                <a:solidFill>
                  <a:prstClr val="black"/>
                </a:solidFill>
                <a:effectLst/>
                <a:uLnTx/>
                <a:uFillTx/>
                <a:latin typeface="Calibri"/>
                <a:ea typeface="+mn-ea"/>
                <a:cs typeface="+mn-cs"/>
              </a:rPr>
              <a:t>A feeling of strong support for someone or something.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Justice</a:t>
            </a:r>
            <a:r>
              <a:rPr kumimoji="0" lang="en-US" sz="2200" b="0" i="1" u="none" strike="noStrike" kern="1200" cap="none" spc="0" normalizeH="0" baseline="0" noProof="0" dirty="0">
                <a:ln>
                  <a:noFill/>
                </a:ln>
                <a:solidFill>
                  <a:prstClr val="black"/>
                </a:solidFill>
                <a:effectLst/>
                <a:uLnTx/>
                <a:uFillTx/>
                <a:latin typeface="Calibri"/>
                <a:ea typeface="+mn-ea"/>
                <a:cs typeface="+mn-cs"/>
              </a:rPr>
              <a:t>-</a:t>
            </a:r>
            <a:r>
              <a:rPr kumimoji="0" lang="en-US" sz="2200" b="1" i="0" u="none" strike="noStrike" kern="1200" cap="none" spc="0" normalizeH="0" baseline="0" noProof="0" dirty="0">
                <a:ln>
                  <a:noFill/>
                </a:ln>
                <a:solidFill>
                  <a:prstClr val="black"/>
                </a:solidFill>
                <a:effectLst/>
                <a:uLnTx/>
                <a:uFillTx/>
                <a:latin typeface="Calibri"/>
                <a:ea typeface="+mn-ea"/>
                <a:cs typeface="+mn-cs"/>
              </a:rPr>
              <a:t> </a:t>
            </a:r>
            <a:r>
              <a:rPr kumimoji="0" lang="en-US" sz="2200" b="0" i="0" u="none" strike="noStrike" kern="1200" cap="none" spc="0" normalizeH="0" baseline="0" noProof="0" dirty="0">
                <a:ln>
                  <a:noFill/>
                </a:ln>
                <a:solidFill>
                  <a:prstClr val="black"/>
                </a:solidFill>
                <a:effectLst/>
                <a:uLnTx/>
                <a:uFillTx/>
                <a:latin typeface="Calibri"/>
                <a:ea typeface="+mn-ea"/>
                <a:cs typeface="+mn-cs"/>
              </a:rPr>
              <a:t>The quality of treating others in a fair and just manner.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Equality</a:t>
            </a:r>
            <a:r>
              <a:rPr kumimoji="0" lang="en-US" sz="2200" b="0" i="1" u="none" strike="noStrike" kern="1200" cap="none" spc="0" normalizeH="0" baseline="0" noProof="0" dirty="0">
                <a:ln>
                  <a:noFill/>
                </a:ln>
                <a:solidFill>
                  <a:prstClr val="black"/>
                </a:solidFill>
                <a:effectLst/>
                <a:uLnTx/>
                <a:uFillTx/>
                <a:latin typeface="Calibri"/>
                <a:ea typeface="+mn-ea"/>
                <a:cs typeface="+mn-cs"/>
              </a:rPr>
              <a:t>-</a:t>
            </a:r>
            <a:r>
              <a:rPr kumimoji="0" lang="en-US" sz="2200" b="0" i="0" u="none" strike="noStrike" kern="1200" cap="none" spc="0" normalizeH="0" baseline="0" noProof="0" dirty="0">
                <a:ln>
                  <a:noFill/>
                </a:ln>
                <a:solidFill>
                  <a:prstClr val="black"/>
                </a:solidFill>
                <a:effectLst/>
                <a:uLnTx/>
                <a:uFillTx/>
                <a:latin typeface="Calibri"/>
                <a:ea typeface="+mn-ea"/>
                <a:cs typeface="+mn-cs"/>
              </a:rPr>
              <a:t> The quality or state of being equal; the quality or state of having same rights, social status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prstClr val="black"/>
                </a:solidFill>
                <a:effectLst/>
                <a:uLnTx/>
                <a:uFillTx/>
                <a:latin typeface="Calibri"/>
                <a:ea typeface="+mn-ea"/>
                <a:cs typeface="+mn-cs"/>
              </a:rPr>
              <a:t>Liberty</a:t>
            </a:r>
            <a:r>
              <a:rPr kumimoji="0" lang="en-US" sz="2200" b="0" i="1" u="none" strike="noStrike" kern="1200" cap="none" spc="0" normalizeH="0" baseline="0" noProof="0" dirty="0">
                <a:ln>
                  <a:noFill/>
                </a:ln>
                <a:solidFill>
                  <a:prstClr val="black"/>
                </a:solidFill>
                <a:effectLst/>
                <a:uLnTx/>
                <a:uFillTx/>
                <a:latin typeface="Calibri"/>
                <a:ea typeface="+mn-ea"/>
                <a:cs typeface="+mn-cs"/>
              </a:rPr>
              <a:t>-</a:t>
            </a:r>
            <a:r>
              <a:rPr kumimoji="0" lang="en-US" sz="2200" b="0" i="0" u="none" strike="noStrike" kern="1200" cap="none" spc="0" normalizeH="0" baseline="0" noProof="0" dirty="0">
                <a:ln>
                  <a:noFill/>
                </a:ln>
                <a:solidFill>
                  <a:prstClr val="black"/>
                </a:solidFill>
                <a:effectLst/>
                <a:uLnTx/>
                <a:uFillTx/>
                <a:latin typeface="Calibri"/>
                <a:ea typeface="+mn-ea"/>
                <a:cs typeface="+mn-cs"/>
              </a:rPr>
              <a:t> The state of being free within society from oppressive restrictions imposed by authority on one’s behavior or political views.</a:t>
            </a: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SOME IMPORTANT VALUES</a:t>
            </a:r>
          </a:p>
        </p:txBody>
      </p:sp>
    </p:spTree>
    <p:extLst>
      <p:ext uri="{BB962C8B-B14F-4D97-AF65-F5344CB8AC3E}">
        <p14:creationId xmlns:p14="http://schemas.microsoft.com/office/powerpoint/2010/main" val="240119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914400"/>
            <a:ext cx="8496300" cy="5693866"/>
          </a:xfrm>
          <a:prstGeom prst="rect">
            <a:avLst/>
          </a:prstGeom>
          <a:noFill/>
        </p:spPr>
        <p:txBody>
          <a:bodyPr wrap="square" rtlCol="0">
            <a:spAutoFit/>
          </a:bodyPr>
          <a:lstStyle/>
          <a:p>
            <a:pPr algn="just"/>
            <a:r>
              <a:rPr lang="en-IN" sz="2600" dirty="0"/>
              <a:t>There are three major systems of classification of values: -</a:t>
            </a:r>
          </a:p>
          <a:p>
            <a:pPr algn="just"/>
            <a:endParaRPr lang="en-US" sz="2600" dirty="0"/>
          </a:p>
          <a:p>
            <a:pPr marL="342900" lvl="0" indent="-342900" algn="just">
              <a:buFont typeface="Arial" panose="020B0604020202020204" pitchFamily="34" charset="0"/>
              <a:buChar char="•"/>
            </a:pPr>
            <a:r>
              <a:rPr lang="en-IN" sz="2600" b="1" i="1" dirty="0"/>
              <a:t>Relative vs absolute values: </a:t>
            </a:r>
            <a:r>
              <a:rPr lang="en-IN" sz="2600" dirty="0"/>
              <a:t>Relative values are those whose importance varies between people, and on a larger scale, between people of different cultures. On the other hand, there are values which are independent of individual or cultural views. Such are absolute values.</a:t>
            </a:r>
            <a:endParaRPr lang="en-US" sz="2600" dirty="0"/>
          </a:p>
          <a:p>
            <a:pPr algn="just"/>
            <a:r>
              <a:rPr lang="en-IN" sz="2600" i="1" dirty="0"/>
              <a:t> </a:t>
            </a:r>
          </a:p>
          <a:p>
            <a:pPr algn="just"/>
            <a:endParaRPr lang="en-US" sz="2600" dirty="0"/>
          </a:p>
          <a:p>
            <a:pPr marL="342900" lvl="0" indent="-342900" algn="just">
              <a:buFont typeface="Arial" panose="020B0604020202020204" pitchFamily="34" charset="0"/>
              <a:buChar char="•"/>
            </a:pPr>
            <a:r>
              <a:rPr lang="en-IN" sz="2600" b="1" i="1" dirty="0"/>
              <a:t>Extrinsic vs intrinsic values: </a:t>
            </a:r>
            <a:r>
              <a:rPr lang="en-IN" sz="2600" dirty="0"/>
              <a:t>The worth of extrinsic values lie in their capacity to serve to get something that is desirable. In contrast, intrinsic values are not important because of their utility in gathering something desirable. But because they are important in themselves.</a:t>
            </a:r>
            <a:endParaRPr lang="en-US" sz="2600" dirty="0"/>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CLASSIFICATION OF VALUES</a:t>
            </a:r>
          </a:p>
        </p:txBody>
      </p:sp>
    </p:spTree>
    <p:extLst>
      <p:ext uri="{BB962C8B-B14F-4D97-AF65-F5344CB8AC3E}">
        <p14:creationId xmlns:p14="http://schemas.microsoft.com/office/powerpoint/2010/main" val="153613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4826" y="1447800"/>
            <a:ext cx="8496300" cy="4370427"/>
          </a:xfrm>
          <a:prstGeom prst="rect">
            <a:avLst/>
          </a:prstGeom>
          <a:noFill/>
        </p:spPr>
        <p:txBody>
          <a:bodyPr wrap="square" rtlCol="0">
            <a:spAutoFit/>
          </a:bodyPr>
          <a:lstStyle/>
          <a:p>
            <a:pPr marL="457200" indent="-457200" algn="just">
              <a:buFont typeface="Arial" panose="020B0604020202020204" pitchFamily="34" charset="0"/>
              <a:buChar char="•"/>
            </a:pPr>
            <a:r>
              <a:rPr lang="en-IN" sz="2800" b="1" i="1" dirty="0"/>
              <a:t>Individual vs collective (familial/societal/universal) values</a:t>
            </a:r>
            <a:r>
              <a:rPr lang="en-IN" sz="2800" i="1" dirty="0"/>
              <a:t>: </a:t>
            </a:r>
            <a:r>
              <a:rPr lang="en-IN" sz="2800" dirty="0"/>
              <a:t> Values related to the development of individual personality or individual norms of recognition and protection of the human personality are known as individual values. Some such values are honesty, loyalty etc. There are certain values which are related to the development of families, societies, and humanity itself. All such values are classified as collective values.</a:t>
            </a:r>
            <a:endParaRPr lang="en-US" sz="2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8600" y="152400"/>
            <a:ext cx="86868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CLASSIFICATION OF VALUES</a:t>
            </a:r>
          </a:p>
        </p:txBody>
      </p:sp>
    </p:spTree>
    <p:extLst>
      <p:ext uri="{BB962C8B-B14F-4D97-AF65-F5344CB8AC3E}">
        <p14:creationId xmlns:p14="http://schemas.microsoft.com/office/powerpoint/2010/main" val="1319795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4117</Words>
  <Application>Microsoft Office PowerPoint</Application>
  <PresentationFormat>On-screen Show (4:3)</PresentationFormat>
  <Paragraphs>473</Paragraphs>
  <Slides>62</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Britannic Bold</vt:lpstr>
      <vt:lpstr>Calibri</vt:lpstr>
      <vt:lpstr>Office Theme</vt:lpstr>
      <vt:lpstr>Human Values &amp; Professional Ethics (BAS- 11)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EDUCATION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BASIC HUMAN ASPIRATIONS: HAPPINESS &amp; PROSPERITY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EXPLORATION AND NATURAL ACCEPTANCE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Psychology (MAS-108)</dc:title>
  <dc:creator>Abhijit Mishra</dc:creator>
  <cp:lastModifiedBy>DELL</cp:lastModifiedBy>
  <cp:revision>107</cp:revision>
  <dcterms:created xsi:type="dcterms:W3CDTF">2006-08-16T00:00:00Z</dcterms:created>
  <dcterms:modified xsi:type="dcterms:W3CDTF">2018-01-22T16:05:49Z</dcterms:modified>
</cp:coreProperties>
</file>