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392" r:id="rId4"/>
    <p:sldId id="393" r:id="rId5"/>
    <p:sldId id="395" r:id="rId6"/>
    <p:sldId id="394"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F1946-4336-4854-BD0D-2FB001EF854C}"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1F950865-DF58-451B-988C-428CC1C985F5}">
      <dgm:prSet phldrT="[Text]"/>
      <dgm:spPr/>
      <dgm:t>
        <a:bodyPr/>
        <a:lstStyle/>
        <a:p>
          <a:r>
            <a:rPr lang="en-US" b="1" dirty="0"/>
            <a:t>‘I’</a:t>
          </a:r>
        </a:p>
        <a:p>
          <a:r>
            <a:rPr lang="en-US" b="1" dirty="0"/>
            <a:t>The experiencer within us</a:t>
          </a:r>
        </a:p>
      </dgm:t>
    </dgm:pt>
    <dgm:pt modelId="{18D12DA0-54D9-4598-96E4-A757D17496DB}" type="parTrans" cxnId="{333E54EB-8EAB-44F6-8013-0BED3A282F78}">
      <dgm:prSet/>
      <dgm:spPr/>
      <dgm:t>
        <a:bodyPr/>
        <a:lstStyle/>
        <a:p>
          <a:endParaRPr lang="en-US"/>
        </a:p>
      </dgm:t>
    </dgm:pt>
    <dgm:pt modelId="{252B5753-B44D-4571-BF02-B262C765109F}" type="sibTrans" cxnId="{333E54EB-8EAB-44F6-8013-0BED3A282F78}">
      <dgm:prSet/>
      <dgm:spPr/>
      <dgm:t>
        <a:bodyPr/>
        <a:lstStyle/>
        <a:p>
          <a:endParaRPr lang="en-US"/>
        </a:p>
      </dgm:t>
    </dgm:pt>
    <dgm:pt modelId="{D13E717A-0279-4B08-B337-9097018734B4}">
      <dgm:prSet phldrT="[Text]"/>
      <dgm:spPr/>
      <dgm:t>
        <a:bodyPr/>
        <a:lstStyle/>
        <a:p>
          <a:r>
            <a:rPr lang="en-US" b="1" dirty="0"/>
            <a:t>‘Me’</a:t>
          </a:r>
        </a:p>
        <a:p>
          <a:r>
            <a:rPr lang="en-US" b="1" dirty="0"/>
            <a:t>Our thoughts/feelings about ourselves</a:t>
          </a:r>
        </a:p>
      </dgm:t>
    </dgm:pt>
    <dgm:pt modelId="{556B80A8-749B-4FB5-B15F-469447E5F36D}" type="parTrans" cxnId="{EF9A7A75-7CDA-4F89-9E17-92D150481293}">
      <dgm:prSet/>
      <dgm:spPr/>
      <dgm:t>
        <a:bodyPr/>
        <a:lstStyle/>
        <a:p>
          <a:endParaRPr lang="en-US"/>
        </a:p>
      </dgm:t>
    </dgm:pt>
    <dgm:pt modelId="{B027359B-38B1-4719-B0D0-903587CBBA22}" type="sibTrans" cxnId="{EF9A7A75-7CDA-4F89-9E17-92D150481293}">
      <dgm:prSet/>
      <dgm:spPr/>
      <dgm:t>
        <a:bodyPr/>
        <a:lstStyle/>
        <a:p>
          <a:endParaRPr lang="en-US"/>
        </a:p>
      </dgm:t>
    </dgm:pt>
    <dgm:pt modelId="{38CE5BE9-6EAC-4B89-A21E-5EB8931E5FB9}">
      <dgm:prSet phldrT="[Text]"/>
      <dgm:spPr/>
      <dgm:t>
        <a:bodyPr/>
        <a:lstStyle/>
        <a:p>
          <a:r>
            <a:rPr lang="en-US" dirty="0"/>
            <a:t>Self</a:t>
          </a:r>
        </a:p>
      </dgm:t>
    </dgm:pt>
    <dgm:pt modelId="{EA0D9BB2-5BF9-4F2E-AD1A-48B15CB1CB31}" type="parTrans" cxnId="{3AD0449F-8D3A-4AEF-A6C2-C54C482E3625}">
      <dgm:prSet/>
      <dgm:spPr/>
      <dgm:t>
        <a:bodyPr/>
        <a:lstStyle/>
        <a:p>
          <a:endParaRPr lang="en-US"/>
        </a:p>
      </dgm:t>
    </dgm:pt>
    <dgm:pt modelId="{B88CCF0B-E6DE-4E51-8B4D-76946EB4D5DF}" type="sibTrans" cxnId="{3AD0449F-8D3A-4AEF-A6C2-C54C482E3625}">
      <dgm:prSet/>
      <dgm:spPr/>
      <dgm:t>
        <a:bodyPr/>
        <a:lstStyle/>
        <a:p>
          <a:endParaRPr lang="en-US"/>
        </a:p>
      </dgm:t>
    </dgm:pt>
    <dgm:pt modelId="{2CAE762F-9EEF-449D-8BE9-259083B8CB28}" type="pres">
      <dgm:prSet presAssocID="{063F1946-4336-4854-BD0D-2FB001EF854C}" presName="Name0" presStyleCnt="0">
        <dgm:presLayoutVars>
          <dgm:dir/>
          <dgm:resizeHandles val="exact"/>
        </dgm:presLayoutVars>
      </dgm:prSet>
      <dgm:spPr/>
    </dgm:pt>
    <dgm:pt modelId="{B7529227-E319-4049-B5CD-A5011051E08F}" type="pres">
      <dgm:prSet presAssocID="{063F1946-4336-4854-BD0D-2FB001EF854C}" presName="vNodes" presStyleCnt="0"/>
      <dgm:spPr/>
    </dgm:pt>
    <dgm:pt modelId="{879C37C1-E940-4349-8098-CCF64E241F13}" type="pres">
      <dgm:prSet presAssocID="{1F950865-DF58-451B-988C-428CC1C985F5}" presName="node" presStyleLbl="node1" presStyleIdx="0" presStyleCnt="3" custScaleX="143757">
        <dgm:presLayoutVars>
          <dgm:bulletEnabled val="1"/>
        </dgm:presLayoutVars>
      </dgm:prSet>
      <dgm:spPr/>
    </dgm:pt>
    <dgm:pt modelId="{331C65FF-F5CE-42A1-9324-849FA2C344C5}" type="pres">
      <dgm:prSet presAssocID="{252B5753-B44D-4571-BF02-B262C765109F}" presName="spacerT" presStyleCnt="0"/>
      <dgm:spPr/>
    </dgm:pt>
    <dgm:pt modelId="{F2A6A1EB-8BB2-48ED-B666-B278A1ED091F}" type="pres">
      <dgm:prSet presAssocID="{252B5753-B44D-4571-BF02-B262C765109F}" presName="sibTrans" presStyleLbl="sibTrans2D1" presStyleIdx="0" presStyleCnt="2"/>
      <dgm:spPr/>
    </dgm:pt>
    <dgm:pt modelId="{55FE3EF9-D093-422C-B63A-01C41B0559F0}" type="pres">
      <dgm:prSet presAssocID="{252B5753-B44D-4571-BF02-B262C765109F}" presName="spacerB" presStyleCnt="0"/>
      <dgm:spPr/>
    </dgm:pt>
    <dgm:pt modelId="{8ED2C3B5-675E-4ADD-9D09-D39AAF88857B}" type="pres">
      <dgm:prSet presAssocID="{D13E717A-0279-4B08-B337-9097018734B4}" presName="node" presStyleLbl="node1" presStyleIdx="1" presStyleCnt="3" custScaleX="143757">
        <dgm:presLayoutVars>
          <dgm:bulletEnabled val="1"/>
        </dgm:presLayoutVars>
      </dgm:prSet>
      <dgm:spPr/>
    </dgm:pt>
    <dgm:pt modelId="{9C59A750-FD21-4C2C-8898-4A2B92BB544F}" type="pres">
      <dgm:prSet presAssocID="{063F1946-4336-4854-BD0D-2FB001EF854C}" presName="sibTransLast" presStyleLbl="sibTrans2D1" presStyleIdx="1" presStyleCnt="2"/>
      <dgm:spPr/>
    </dgm:pt>
    <dgm:pt modelId="{789860E3-C2D8-48D8-9CEC-292B9E8F85CD}" type="pres">
      <dgm:prSet presAssocID="{063F1946-4336-4854-BD0D-2FB001EF854C}" presName="connectorText" presStyleLbl="sibTrans2D1" presStyleIdx="1" presStyleCnt="2"/>
      <dgm:spPr/>
    </dgm:pt>
    <dgm:pt modelId="{6362AA1D-921A-4CC8-A2B2-23075A9D2A50}" type="pres">
      <dgm:prSet presAssocID="{063F1946-4336-4854-BD0D-2FB001EF854C}" presName="lastNode" presStyleLbl="node1" presStyleIdx="2" presStyleCnt="3" custScaleX="50898" custScaleY="110975">
        <dgm:presLayoutVars>
          <dgm:bulletEnabled val="1"/>
        </dgm:presLayoutVars>
      </dgm:prSet>
      <dgm:spPr/>
    </dgm:pt>
  </dgm:ptLst>
  <dgm:cxnLst>
    <dgm:cxn modelId="{4E2DAE11-0C0E-4022-86BB-83D3EA459A0C}" type="presOf" srcId="{1F950865-DF58-451B-988C-428CC1C985F5}" destId="{879C37C1-E940-4349-8098-CCF64E241F13}" srcOrd="0" destOrd="0" presId="urn:microsoft.com/office/officeart/2005/8/layout/equation2"/>
    <dgm:cxn modelId="{E627F926-7598-4E34-9A60-4F9585EB8798}" type="presOf" srcId="{063F1946-4336-4854-BD0D-2FB001EF854C}" destId="{2CAE762F-9EEF-449D-8BE9-259083B8CB28}" srcOrd="0" destOrd="0" presId="urn:microsoft.com/office/officeart/2005/8/layout/equation2"/>
    <dgm:cxn modelId="{CF76812C-019B-407D-8E44-4C11708C38A7}" type="presOf" srcId="{B027359B-38B1-4719-B0D0-903587CBBA22}" destId="{9C59A750-FD21-4C2C-8898-4A2B92BB544F}" srcOrd="0" destOrd="0" presId="urn:microsoft.com/office/officeart/2005/8/layout/equation2"/>
    <dgm:cxn modelId="{4E203C30-90EE-4794-9454-EEA858870158}" type="presOf" srcId="{D13E717A-0279-4B08-B337-9097018734B4}" destId="{8ED2C3B5-675E-4ADD-9D09-D39AAF88857B}" srcOrd="0" destOrd="0" presId="urn:microsoft.com/office/officeart/2005/8/layout/equation2"/>
    <dgm:cxn modelId="{EF9A7A75-7CDA-4F89-9E17-92D150481293}" srcId="{063F1946-4336-4854-BD0D-2FB001EF854C}" destId="{D13E717A-0279-4B08-B337-9097018734B4}" srcOrd="1" destOrd="0" parTransId="{556B80A8-749B-4FB5-B15F-469447E5F36D}" sibTransId="{B027359B-38B1-4719-B0D0-903587CBBA22}"/>
    <dgm:cxn modelId="{5539D48A-20FE-4AB4-84A6-4F3F8F52AD5A}" type="presOf" srcId="{38CE5BE9-6EAC-4B89-A21E-5EB8931E5FB9}" destId="{6362AA1D-921A-4CC8-A2B2-23075A9D2A50}" srcOrd="0" destOrd="0" presId="urn:microsoft.com/office/officeart/2005/8/layout/equation2"/>
    <dgm:cxn modelId="{55B38199-B8C0-452B-A8F7-709D610F5411}" type="presOf" srcId="{252B5753-B44D-4571-BF02-B262C765109F}" destId="{F2A6A1EB-8BB2-48ED-B666-B278A1ED091F}" srcOrd="0" destOrd="0" presId="urn:microsoft.com/office/officeart/2005/8/layout/equation2"/>
    <dgm:cxn modelId="{3AD0449F-8D3A-4AEF-A6C2-C54C482E3625}" srcId="{063F1946-4336-4854-BD0D-2FB001EF854C}" destId="{38CE5BE9-6EAC-4B89-A21E-5EB8931E5FB9}" srcOrd="2" destOrd="0" parTransId="{EA0D9BB2-5BF9-4F2E-AD1A-48B15CB1CB31}" sibTransId="{B88CCF0B-E6DE-4E51-8B4D-76946EB4D5DF}"/>
    <dgm:cxn modelId="{32C761C1-FCD1-4F00-A816-42824AE34944}" type="presOf" srcId="{B027359B-38B1-4719-B0D0-903587CBBA22}" destId="{789860E3-C2D8-48D8-9CEC-292B9E8F85CD}" srcOrd="1" destOrd="0" presId="urn:microsoft.com/office/officeart/2005/8/layout/equation2"/>
    <dgm:cxn modelId="{333E54EB-8EAB-44F6-8013-0BED3A282F78}" srcId="{063F1946-4336-4854-BD0D-2FB001EF854C}" destId="{1F950865-DF58-451B-988C-428CC1C985F5}" srcOrd="0" destOrd="0" parTransId="{18D12DA0-54D9-4598-96E4-A757D17496DB}" sibTransId="{252B5753-B44D-4571-BF02-B262C765109F}"/>
    <dgm:cxn modelId="{6F6ED22B-B1CE-4586-8B08-2585C2370F3E}" type="presParOf" srcId="{2CAE762F-9EEF-449D-8BE9-259083B8CB28}" destId="{B7529227-E319-4049-B5CD-A5011051E08F}" srcOrd="0" destOrd="0" presId="urn:microsoft.com/office/officeart/2005/8/layout/equation2"/>
    <dgm:cxn modelId="{616CB29F-8D7D-43E4-8E01-69ADDA3BD207}" type="presParOf" srcId="{B7529227-E319-4049-B5CD-A5011051E08F}" destId="{879C37C1-E940-4349-8098-CCF64E241F13}" srcOrd="0" destOrd="0" presId="urn:microsoft.com/office/officeart/2005/8/layout/equation2"/>
    <dgm:cxn modelId="{74A09B94-F405-42C0-8894-664EA1F78387}" type="presParOf" srcId="{B7529227-E319-4049-B5CD-A5011051E08F}" destId="{331C65FF-F5CE-42A1-9324-849FA2C344C5}" srcOrd="1" destOrd="0" presId="urn:microsoft.com/office/officeart/2005/8/layout/equation2"/>
    <dgm:cxn modelId="{E5973334-FFAE-4784-88A2-D0220302F09B}" type="presParOf" srcId="{B7529227-E319-4049-B5CD-A5011051E08F}" destId="{F2A6A1EB-8BB2-48ED-B666-B278A1ED091F}" srcOrd="2" destOrd="0" presId="urn:microsoft.com/office/officeart/2005/8/layout/equation2"/>
    <dgm:cxn modelId="{09B345B9-6F84-4663-A4FE-41D7CACF9AD9}" type="presParOf" srcId="{B7529227-E319-4049-B5CD-A5011051E08F}" destId="{55FE3EF9-D093-422C-B63A-01C41B0559F0}" srcOrd="3" destOrd="0" presId="urn:microsoft.com/office/officeart/2005/8/layout/equation2"/>
    <dgm:cxn modelId="{642A8578-158A-42FD-A590-F9FAF290DD67}" type="presParOf" srcId="{B7529227-E319-4049-B5CD-A5011051E08F}" destId="{8ED2C3B5-675E-4ADD-9D09-D39AAF88857B}" srcOrd="4" destOrd="0" presId="urn:microsoft.com/office/officeart/2005/8/layout/equation2"/>
    <dgm:cxn modelId="{FF0EAFE5-F53C-46D7-B150-7BED3B013842}" type="presParOf" srcId="{2CAE762F-9EEF-449D-8BE9-259083B8CB28}" destId="{9C59A750-FD21-4C2C-8898-4A2B92BB544F}" srcOrd="1" destOrd="0" presId="urn:microsoft.com/office/officeart/2005/8/layout/equation2"/>
    <dgm:cxn modelId="{1496559A-277E-4ABB-B932-95F9B5056647}" type="presParOf" srcId="{9C59A750-FD21-4C2C-8898-4A2B92BB544F}" destId="{789860E3-C2D8-48D8-9CEC-292B9E8F85CD}" srcOrd="0" destOrd="0" presId="urn:microsoft.com/office/officeart/2005/8/layout/equation2"/>
    <dgm:cxn modelId="{52B0D226-21FF-4A4B-90EA-5A6461722C3A}" type="presParOf" srcId="{2CAE762F-9EEF-449D-8BE9-259083B8CB28}" destId="{6362AA1D-921A-4CC8-A2B2-23075A9D2A5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C37C1-E940-4349-8098-CCF64E241F13}">
      <dsp:nvSpPr>
        <dsp:cNvPr id="0" name=""/>
        <dsp:cNvSpPr/>
      </dsp:nvSpPr>
      <dsp:spPr>
        <a:xfrm>
          <a:off x="917599" y="2621"/>
          <a:ext cx="2793342" cy="1943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‘I’</a:t>
          </a:r>
        </a:p>
        <a:p>
          <a:pPr marL="0" lvl="0" indent="0" algn="ctr" defTabSz="889000">
            <a:lnSpc>
              <a:spcPct val="90000"/>
            </a:lnSpc>
            <a:spcBef>
              <a:spcPct val="0"/>
            </a:spcBef>
            <a:spcAft>
              <a:spcPct val="35000"/>
            </a:spcAft>
            <a:buNone/>
          </a:pPr>
          <a:r>
            <a:rPr lang="en-US" sz="2000" b="1" kern="1200" dirty="0"/>
            <a:t>The experiencer within us</a:t>
          </a:r>
        </a:p>
      </dsp:txBody>
      <dsp:txXfrm>
        <a:off x="1326674" y="287181"/>
        <a:ext cx="1975192" cy="1373979"/>
      </dsp:txXfrm>
    </dsp:sp>
    <dsp:sp modelId="{F2A6A1EB-8BB2-48ED-B666-B278A1ED091F}">
      <dsp:nvSpPr>
        <dsp:cNvPr id="0" name=""/>
        <dsp:cNvSpPr/>
      </dsp:nvSpPr>
      <dsp:spPr>
        <a:xfrm>
          <a:off x="1750771" y="2103500"/>
          <a:ext cx="1126998" cy="11269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900155" y="2534464"/>
        <a:ext cx="828230" cy="265070"/>
      </dsp:txXfrm>
    </dsp:sp>
    <dsp:sp modelId="{8ED2C3B5-675E-4ADD-9D09-D39AAF88857B}">
      <dsp:nvSpPr>
        <dsp:cNvPr id="0" name=""/>
        <dsp:cNvSpPr/>
      </dsp:nvSpPr>
      <dsp:spPr>
        <a:xfrm>
          <a:off x="917599" y="3388278"/>
          <a:ext cx="2793342" cy="1943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‘Me’</a:t>
          </a:r>
        </a:p>
        <a:p>
          <a:pPr marL="0" lvl="0" indent="0" algn="ctr" defTabSz="889000">
            <a:lnSpc>
              <a:spcPct val="90000"/>
            </a:lnSpc>
            <a:spcBef>
              <a:spcPct val="0"/>
            </a:spcBef>
            <a:spcAft>
              <a:spcPct val="35000"/>
            </a:spcAft>
            <a:buNone/>
          </a:pPr>
          <a:r>
            <a:rPr lang="en-US" sz="2000" b="1" kern="1200" dirty="0"/>
            <a:t>Our thoughts/feelings about ourselves</a:t>
          </a:r>
        </a:p>
      </dsp:txBody>
      <dsp:txXfrm>
        <a:off x="1326674" y="3672838"/>
        <a:ext cx="1975192" cy="1373979"/>
      </dsp:txXfrm>
    </dsp:sp>
    <dsp:sp modelId="{9C59A750-FD21-4C2C-8898-4A2B92BB544F}">
      <dsp:nvSpPr>
        <dsp:cNvPr id="0" name=""/>
        <dsp:cNvSpPr/>
      </dsp:nvSpPr>
      <dsp:spPr>
        <a:xfrm>
          <a:off x="4002407" y="2305583"/>
          <a:ext cx="617905" cy="7228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02407" y="2450150"/>
        <a:ext cx="432534" cy="433699"/>
      </dsp:txXfrm>
    </dsp:sp>
    <dsp:sp modelId="{6362AA1D-921A-4CC8-A2B2-23075A9D2A50}">
      <dsp:nvSpPr>
        <dsp:cNvPr id="0" name=""/>
        <dsp:cNvSpPr/>
      </dsp:nvSpPr>
      <dsp:spPr>
        <a:xfrm>
          <a:off x="4876802" y="510644"/>
          <a:ext cx="1977998" cy="43127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Self</a:t>
          </a:r>
        </a:p>
      </dsp:txBody>
      <dsp:txXfrm>
        <a:off x="5166473" y="1142226"/>
        <a:ext cx="1398656" cy="304954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1F8C3-34C5-411E-A980-AE0B43EFB2B3}" type="datetimeFigureOut">
              <a:rPr lang="en-IN" smtClean="0"/>
              <a:t>31-01-2018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14D2F-CB82-4610-A7F1-91B93CE927E8}" type="slidenum">
              <a:rPr lang="en-IN" smtClean="0"/>
              <a:t>‹#›</a:t>
            </a:fld>
            <a:endParaRPr lang="en-IN"/>
          </a:p>
        </p:txBody>
      </p:sp>
    </p:spTree>
    <p:extLst>
      <p:ext uri="{BB962C8B-B14F-4D97-AF65-F5344CB8AC3E}">
        <p14:creationId xmlns:p14="http://schemas.microsoft.com/office/powerpoint/2010/main" val="32986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dirty="0">
                <a:latin typeface="Britannic Bold" panose="020B0903060703020204" pitchFamily="34" charset="0"/>
              </a:rPr>
              <a:t>Harmony in Family &amp; Society</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2581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798731"/>
            <a:ext cx="8763000" cy="5478423"/>
          </a:xfrm>
          <a:prstGeom prst="rect">
            <a:avLst/>
          </a:prstGeom>
          <a:noFill/>
        </p:spPr>
        <p:txBody>
          <a:bodyPr wrap="square" rtlCol="0">
            <a:spAutoFit/>
          </a:bodyPr>
          <a:lstStyle/>
          <a:p>
            <a:pPr marL="514350" indent="-514350" algn="just">
              <a:buFont typeface="+mj-lt"/>
              <a:buAutoNum type="arabicPeriod" startAt="5"/>
              <a:defRPr/>
            </a:pPr>
            <a:endParaRPr lang="en-US" sz="2500" b="1" i="1" dirty="0">
              <a:solidFill>
                <a:prstClr val="black"/>
              </a:solidFill>
            </a:endParaRPr>
          </a:p>
          <a:p>
            <a:pPr marL="514350" indent="-514350" algn="just">
              <a:buFont typeface="+mj-lt"/>
              <a:buAutoNum type="arabicPeriod" startAt="5"/>
              <a:defRPr/>
            </a:pPr>
            <a:r>
              <a:rPr lang="en-US" sz="2500" b="1" i="1" dirty="0">
                <a:solidFill>
                  <a:prstClr val="black"/>
                </a:solidFill>
              </a:rPr>
              <a:t>Guidance (</a:t>
            </a:r>
            <a:r>
              <a:rPr lang="en-US" sz="2500" b="1" i="1" dirty="0" err="1">
                <a:solidFill>
                  <a:prstClr val="black"/>
                </a:solidFill>
              </a:rPr>
              <a:t>Vatsalya</a:t>
            </a:r>
            <a:r>
              <a:rPr lang="en-US" sz="2500" b="1" i="1" dirty="0">
                <a:solidFill>
                  <a:prstClr val="black"/>
                </a:solidFill>
              </a:rPr>
              <a:t>)</a:t>
            </a:r>
            <a:r>
              <a:rPr lang="en-US" sz="2500" i="1" dirty="0">
                <a:solidFill>
                  <a:prstClr val="black"/>
                </a:solidFill>
              </a:rPr>
              <a:t>: Feeling of ensuring right understanding and feelings in others.</a:t>
            </a:r>
          </a:p>
          <a:p>
            <a:pPr marL="514350" indent="-514350" algn="just">
              <a:buFont typeface="+mj-lt"/>
              <a:buAutoNum type="arabicPeriod" startAt="5"/>
              <a:defRPr/>
            </a:pPr>
            <a:endParaRPr lang="en-US" sz="2500" i="1" dirty="0">
              <a:solidFill>
                <a:prstClr val="black"/>
              </a:solidFill>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2500" b="1" i="1" u="none" strike="noStrike" kern="1200" cap="none" spc="0" normalizeH="0" baseline="0" noProof="0" dirty="0">
                <a:ln>
                  <a:noFill/>
                </a:ln>
                <a:solidFill>
                  <a:prstClr val="black"/>
                </a:solidFill>
                <a:effectLst/>
                <a:uLnTx/>
                <a:uFillTx/>
                <a:latin typeface="Calibri"/>
                <a:ea typeface="+mn-ea"/>
                <a:cs typeface="+mn-cs"/>
              </a:rPr>
              <a:t>Gratitude (</a:t>
            </a:r>
            <a:r>
              <a:rPr kumimoji="0" lang="en-US" sz="2500" b="1" i="1" u="none" strike="noStrike" kern="1200" cap="none" spc="0" normalizeH="0" baseline="0" noProof="0" dirty="0" err="1">
                <a:ln>
                  <a:noFill/>
                </a:ln>
                <a:solidFill>
                  <a:prstClr val="black"/>
                </a:solidFill>
                <a:effectLst/>
                <a:uLnTx/>
                <a:uFillTx/>
                <a:latin typeface="Calibri"/>
                <a:ea typeface="+mn-ea"/>
                <a:cs typeface="+mn-cs"/>
              </a:rPr>
              <a:t>kritagyata</a:t>
            </a:r>
            <a:r>
              <a:rPr kumimoji="0" lang="en-US" sz="2500" b="1" i="1" u="none" strike="noStrike" kern="1200" cap="none" spc="0" normalizeH="0" baseline="0" noProof="0" dirty="0">
                <a:ln>
                  <a:noFill/>
                </a:ln>
                <a:solidFill>
                  <a:prstClr val="black"/>
                </a:solidFill>
                <a:effectLst/>
                <a:uLnTx/>
                <a:uFillTx/>
                <a:latin typeface="Calibri"/>
                <a:ea typeface="+mn-ea"/>
                <a:cs typeface="+mn-cs"/>
              </a:rPr>
              <a:t>): </a:t>
            </a:r>
            <a:r>
              <a:rPr kumimoji="0" lang="en-US" sz="2500" i="1" u="none" strike="noStrike" kern="1200" cap="none" spc="0" normalizeH="0" baseline="0" noProof="0" dirty="0">
                <a:ln>
                  <a:noFill/>
                </a:ln>
                <a:solidFill>
                  <a:prstClr val="black"/>
                </a:solidFill>
                <a:effectLst/>
                <a:uLnTx/>
                <a:uFillTx/>
                <a:latin typeface="Calibri"/>
                <a:ea typeface="+mn-ea"/>
                <a:cs typeface="+mn-cs"/>
              </a:rPr>
              <a:t>Feeling of acceptance for those who have made efforts for you.</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endParaRPr lang="en-US" sz="2500" b="1"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2500" b="1" i="1" u="none" strike="noStrike" kern="1200" cap="none" spc="0" normalizeH="0" baseline="0" noProof="0" dirty="0">
                <a:ln>
                  <a:noFill/>
                </a:ln>
                <a:solidFill>
                  <a:prstClr val="black"/>
                </a:solidFill>
                <a:effectLst/>
                <a:uLnTx/>
                <a:uFillTx/>
                <a:latin typeface="Calibri"/>
                <a:ea typeface="+mn-ea"/>
                <a:cs typeface="+mn-cs"/>
              </a:rPr>
              <a:t>Reverence (Shraddha): </a:t>
            </a:r>
            <a:r>
              <a:rPr kumimoji="0" lang="en-US" sz="2500" i="1" u="none" strike="noStrike" kern="1200" cap="none" spc="0" normalizeH="0" baseline="0" noProof="0" dirty="0">
                <a:ln>
                  <a:noFill/>
                </a:ln>
                <a:solidFill>
                  <a:prstClr val="black"/>
                </a:solidFill>
                <a:effectLst/>
                <a:uLnTx/>
                <a:uFillTx/>
                <a:latin typeface="Calibri"/>
                <a:ea typeface="+mn-ea"/>
                <a:cs typeface="+mn-cs"/>
              </a:rPr>
              <a:t>The feeling of acceptance of excellence in the other is called reverence.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endParaRPr lang="en-US" sz="2500" b="1"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2500" b="1" i="1" u="none" strike="noStrike" kern="1200" cap="none" spc="0" normalizeH="0" baseline="0" noProof="0" dirty="0">
                <a:ln>
                  <a:noFill/>
                </a:ln>
                <a:solidFill>
                  <a:prstClr val="black"/>
                </a:solidFill>
                <a:effectLst/>
                <a:uLnTx/>
                <a:uFillTx/>
                <a:latin typeface="Calibri"/>
                <a:ea typeface="+mn-ea"/>
                <a:cs typeface="+mn-cs"/>
              </a:rPr>
              <a:t>Glory : </a:t>
            </a:r>
            <a:r>
              <a:rPr kumimoji="0" lang="en-US" sz="2500" i="1" u="none" strike="noStrike" kern="1200" cap="none" spc="0" normalizeH="0" baseline="0" noProof="0" dirty="0">
                <a:ln>
                  <a:noFill/>
                </a:ln>
                <a:solidFill>
                  <a:prstClr val="black"/>
                </a:solidFill>
                <a:effectLst/>
                <a:uLnTx/>
                <a:uFillTx/>
                <a:latin typeface="Calibri"/>
                <a:ea typeface="+mn-ea"/>
                <a:cs typeface="+mn-cs"/>
              </a:rPr>
              <a:t>Feeling for someone who has made efforts for excellence.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5"/>
              <a:tabLst/>
              <a:defRPr/>
            </a:pPr>
            <a:endParaRPr lang="en-US" sz="2500" b="1" i="1" dirty="0">
              <a:solidFill>
                <a:prstClr val="black"/>
              </a:solidFill>
              <a:latin typeface="Calibri"/>
            </a:endParaRPr>
          </a:p>
          <a:p>
            <a:pPr marL="514350" lvl="0" indent="-514350" algn="just">
              <a:buFont typeface="+mj-lt"/>
              <a:buAutoNum type="arabicPeriod" startAt="5"/>
              <a:defRPr/>
            </a:pPr>
            <a:r>
              <a:rPr kumimoji="0" lang="en-US" sz="2500" b="1" i="1" u="none" strike="noStrike" kern="1200" cap="none" spc="0" normalizeH="0" baseline="0" noProof="0" dirty="0">
                <a:ln>
                  <a:noFill/>
                </a:ln>
                <a:solidFill>
                  <a:prstClr val="black"/>
                </a:solidFill>
                <a:effectLst/>
                <a:uLnTx/>
                <a:uFillTx/>
                <a:latin typeface="Calibri"/>
                <a:ea typeface="+mn-ea"/>
                <a:cs typeface="+mn-cs"/>
              </a:rPr>
              <a:t>Love: </a:t>
            </a:r>
            <a:r>
              <a:rPr kumimoji="0" lang="en-US" sz="2500" i="1" u="none" strike="noStrike" kern="1200" cap="none" spc="0" normalizeH="0" baseline="0" noProof="0" dirty="0">
                <a:ln>
                  <a:noFill/>
                </a:ln>
                <a:solidFill>
                  <a:prstClr val="black"/>
                </a:solidFill>
                <a:effectLst/>
                <a:uLnTx/>
                <a:uFillTx/>
                <a:latin typeface="Calibri"/>
                <a:ea typeface="+mn-ea"/>
                <a:cs typeface="+mn-cs"/>
              </a:rPr>
              <a:t>Fee</a:t>
            </a:r>
            <a:r>
              <a:rPr lang="en-US" sz="2400" i="1" dirty="0">
                <a:latin typeface="+mj-lt"/>
              </a:rPr>
              <a:t>ling of </a:t>
            </a:r>
            <a:r>
              <a:rPr lang="en-US" sz="2400" i="1" dirty="0"/>
              <a:t>strong affection and personal attachment. </a:t>
            </a:r>
            <a:endParaRPr kumimoji="0" lang="en-US" sz="2400" i="1" u="none" strike="noStrike" kern="1200" cap="none" spc="0" normalizeH="0" baseline="0" noProof="0" dirty="0">
              <a:ln>
                <a:noFill/>
              </a:ln>
              <a:solidFill>
                <a:prstClr val="black"/>
              </a:solidFill>
              <a:effectLst/>
              <a:uLnTx/>
              <a:uFillTx/>
              <a:latin typeface="+mj-lt"/>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VALUES IN HUMAN RELATIONS</a:t>
            </a:r>
          </a:p>
        </p:txBody>
      </p:sp>
    </p:spTree>
    <p:extLst>
      <p:ext uri="{BB962C8B-B14F-4D97-AF65-F5344CB8AC3E}">
        <p14:creationId xmlns:p14="http://schemas.microsoft.com/office/powerpoint/2010/main" val="293064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990600"/>
            <a:ext cx="8763000" cy="517064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As we begin to understand that relationship exists between my Self (‘I’) and other’s Self (‘I’), we begin to see that relationships are not limited in family but they include all human beings.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Harmony in family is the building block of harmony in society.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Harmony in society leads to a society which is less fragmented on the basis of caste, religion, language, ethnicity, race, gender, color etc.</a:t>
            </a:r>
            <a:endParaRPr kumimoji="0" lang="en-US" sz="300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SOCIETY</a:t>
            </a:r>
          </a:p>
        </p:txBody>
      </p:sp>
    </p:spTree>
    <p:extLst>
      <p:ext uri="{BB962C8B-B14F-4D97-AF65-F5344CB8AC3E}">
        <p14:creationId xmlns:p14="http://schemas.microsoft.com/office/powerpoint/2010/main" val="218399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990600"/>
            <a:ext cx="8305800" cy="5509200"/>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In order to facilitate fulfillment of basic human aspirations, following comprehensive human goals need to be understood.</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Following are the comprehensive human goals: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Right understanding in every individual;</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Prosperity in every family;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Trust in society;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Feeling of co-existence.</a:t>
            </a:r>
            <a:endParaRPr lang="en-US" sz="3200" i="1" dirty="0">
              <a:solidFill>
                <a:prstClr val="black"/>
              </a:solidFill>
              <a:latin typeface="Calibri"/>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SOCIETY</a:t>
            </a:r>
          </a:p>
        </p:txBody>
      </p:sp>
    </p:spTree>
    <p:extLst>
      <p:ext uri="{BB962C8B-B14F-4D97-AF65-F5344CB8AC3E}">
        <p14:creationId xmlns:p14="http://schemas.microsoft.com/office/powerpoint/2010/main" val="41537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990600"/>
            <a:ext cx="83058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How harmony in society is related to comprehensive human goals: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Harmony in society </a:t>
            </a:r>
            <a:r>
              <a:rPr lang="en-US" sz="3000" i="1" dirty="0">
                <a:solidFill>
                  <a:prstClr val="black"/>
                </a:solidFill>
                <a:latin typeface="Calibri"/>
              </a:rPr>
              <a:t>begins from individual.</a:t>
            </a: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We need to insure right understanding in the individual as the foundation</a:t>
            </a:r>
            <a:r>
              <a:rPr lang="en-US" sz="3000" i="1" dirty="0">
                <a:solidFill>
                  <a:prstClr val="black"/>
                </a:solidFill>
                <a:latin typeface="Calibri"/>
              </a:rPr>
              <a:t> of harmony.</a:t>
            </a: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With right understanding the need for physical </a:t>
            </a:r>
            <a:r>
              <a:rPr lang="en-US" sz="3000" i="1" dirty="0">
                <a:solidFill>
                  <a:prstClr val="black"/>
                </a:solidFill>
                <a:latin typeface="Calibri"/>
              </a:rPr>
              <a:t>facilities in the family can be ascertained correctly.</a:t>
            </a: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By assessing the needs correctly and by producing more than required, family can be prosperous.</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SOCIETY</a:t>
            </a:r>
          </a:p>
        </p:txBody>
      </p:sp>
    </p:spTree>
    <p:extLst>
      <p:ext uri="{BB962C8B-B14F-4D97-AF65-F5344CB8AC3E}">
        <p14:creationId xmlns:p14="http://schemas.microsoft.com/office/powerpoint/2010/main" val="381517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57200" y="990600"/>
            <a:ext cx="8305800" cy="3785652"/>
          </a:xfrm>
          <a:prstGeom prst="rect">
            <a:avLst/>
          </a:prstGeom>
          <a:noFill/>
        </p:spPr>
        <p:txBody>
          <a:bodyPr wrap="square" rtlCol="0">
            <a:spAutoFit/>
          </a:bodyPr>
          <a:lstStyle/>
          <a:p>
            <a:pPr marL="514350" marR="0" lvl="0" indent="-514350" algn="just" defTabSz="914400" rtl="0" eaLnBrk="1" fontAlgn="auto" latinLnBrk="0" hangingPunct="1">
              <a:lnSpc>
                <a:spcPct val="100000"/>
              </a:lnSpc>
              <a:spcBef>
                <a:spcPts val="0"/>
              </a:spcBef>
              <a:spcAft>
                <a:spcPts val="0"/>
              </a:spcAft>
              <a:buClrTx/>
              <a:buSzTx/>
              <a:buFont typeface="+mj-lt"/>
              <a:buAutoNum type="alphaLcPeriod" startAt="5"/>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When every individual is able to live harmoniously in relationships, and needs of families are </a:t>
            </a:r>
            <a:r>
              <a:rPr lang="en-US" sz="3000" i="1" dirty="0">
                <a:solidFill>
                  <a:prstClr val="black"/>
                </a:solidFill>
                <a:latin typeface="Calibri"/>
              </a:rPr>
              <a:t>ensured, trust builds in society.</a:t>
            </a: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startAt="5"/>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lphaLcPeriod" startAt="5"/>
              <a:tabLst/>
              <a:defRPr/>
            </a:pPr>
            <a:r>
              <a:rPr lang="en-US" sz="3000" i="1" dirty="0">
                <a:solidFill>
                  <a:prstClr val="black"/>
                </a:solidFill>
                <a:latin typeface="Calibri"/>
              </a:rPr>
              <a:t>Equipped with right understanding and having harmony in society , when individuals interact with nature, a sense of coexistence develops.</a:t>
            </a: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SOCIETY</a:t>
            </a:r>
          </a:p>
        </p:txBody>
      </p:sp>
    </p:spTree>
    <p:extLst>
      <p:ext uri="{BB962C8B-B14F-4D97-AF65-F5344CB8AC3E}">
        <p14:creationId xmlns:p14="http://schemas.microsoft.com/office/powerpoint/2010/main" val="277729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130425"/>
            <a:ext cx="8839200" cy="1470025"/>
          </a:xfrm>
        </p:spPr>
        <p:txBody>
          <a:bodyPr>
            <a:normAutofit/>
          </a:bodyPr>
          <a:lstStyle/>
          <a:p>
            <a:r>
              <a:rPr lang="en-IN" dirty="0">
                <a:latin typeface="Britannic Bold" panose="020B0903060703020204" pitchFamily="34" charset="0"/>
              </a:rPr>
              <a:t>Harmony in Nature &amp; Environmental Ethics</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102375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74885" y="973616"/>
            <a:ext cx="87249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We have already discussed harmony in family and harmony in society.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We will now discuss how harmony exists in nature and how various entities in nature are interconnected.</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If we look around, we will find four orders of nature: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000" i="1" dirty="0">
                <a:solidFill>
                  <a:prstClr val="black"/>
                </a:solidFill>
                <a:latin typeface="Calibri"/>
              </a:rPr>
              <a:t>Material Order (</a:t>
            </a:r>
            <a:r>
              <a:rPr lang="en-US" sz="3000" i="1" dirty="0" err="1">
                <a:solidFill>
                  <a:prstClr val="black"/>
                </a:solidFill>
                <a:latin typeface="Calibri"/>
              </a:rPr>
              <a:t>Padartha</a:t>
            </a:r>
            <a:r>
              <a:rPr lang="en-US" sz="3000" i="1" dirty="0">
                <a:solidFill>
                  <a:prstClr val="black"/>
                </a:solidFill>
                <a:latin typeface="Calibri"/>
              </a:rPr>
              <a:t> </a:t>
            </a:r>
            <a:r>
              <a:rPr lang="en-US" sz="3000" i="1" dirty="0" err="1">
                <a:solidFill>
                  <a:prstClr val="black"/>
                </a:solidFill>
                <a:latin typeface="Calibri"/>
              </a:rPr>
              <a:t>Avastha</a:t>
            </a:r>
            <a:r>
              <a:rPr lang="en-US" sz="3000" i="1" dirty="0">
                <a:solidFill>
                  <a:prstClr val="black"/>
                </a:solidFill>
                <a:latin typeface="Calibri"/>
              </a:rPr>
              <a: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Plant/Bio Order (Prana </a:t>
            </a:r>
            <a:r>
              <a:rPr kumimoji="0" lang="en-US" sz="3000" b="0" i="1" u="none" strike="noStrike" kern="1200" cap="none" spc="0" normalizeH="0" baseline="0" noProof="0" dirty="0" err="1">
                <a:ln>
                  <a:noFill/>
                </a:ln>
                <a:solidFill>
                  <a:prstClr val="black"/>
                </a:solidFill>
                <a:effectLst/>
                <a:uLnTx/>
                <a:uFillTx/>
                <a:latin typeface="Calibri"/>
                <a:ea typeface="+mn-ea"/>
                <a:cs typeface="+mn-cs"/>
              </a:rPr>
              <a:t>Avastha</a:t>
            </a:r>
            <a:r>
              <a:rPr kumimoji="0" lang="en-US" sz="3000" b="0" i="1" u="none" strike="noStrike" kern="1200" cap="none" spc="0" normalizeH="0" baseline="0" noProof="0" dirty="0">
                <a:ln>
                  <a:noFill/>
                </a:ln>
                <a:solidFill>
                  <a:prstClr val="black"/>
                </a:solidFill>
                <a:effectLst/>
                <a:uLnTx/>
                <a:uFillTx/>
                <a:latin typeface="Calibri"/>
                <a:ea typeface="+mn-ea"/>
                <a:cs typeface="+mn-cs"/>
              </a:rPr>
              <a: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000" i="1" dirty="0">
                <a:solidFill>
                  <a:prstClr val="black"/>
                </a:solidFill>
                <a:latin typeface="Calibri"/>
              </a:rPr>
              <a:t>Animal Order (</a:t>
            </a:r>
            <a:r>
              <a:rPr lang="en-US" sz="3000" i="1" dirty="0" err="1">
                <a:solidFill>
                  <a:prstClr val="black"/>
                </a:solidFill>
                <a:latin typeface="Calibri"/>
              </a:rPr>
              <a:t>Jiva</a:t>
            </a:r>
            <a:r>
              <a:rPr lang="en-US" sz="3000" i="1" dirty="0">
                <a:solidFill>
                  <a:prstClr val="black"/>
                </a:solidFill>
                <a:latin typeface="Calibri"/>
              </a:rPr>
              <a:t> </a:t>
            </a:r>
            <a:r>
              <a:rPr lang="en-US" sz="3000" i="1" dirty="0" err="1">
                <a:solidFill>
                  <a:prstClr val="black"/>
                </a:solidFill>
                <a:latin typeface="Calibri"/>
              </a:rPr>
              <a:t>Avastha</a:t>
            </a:r>
            <a:r>
              <a:rPr lang="en-US" sz="3000" i="1" dirty="0">
                <a:solidFill>
                  <a:prstClr val="black"/>
                </a:solidFill>
                <a:latin typeface="Calibri"/>
              </a:rPr>
              <a: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Human</a:t>
            </a:r>
            <a:r>
              <a:rPr lang="en-US" sz="3000" i="1" dirty="0">
                <a:solidFill>
                  <a:prstClr val="black"/>
                </a:solidFill>
                <a:latin typeface="Calibri"/>
              </a:rPr>
              <a:t>/Knowledge Order (</a:t>
            </a:r>
            <a:r>
              <a:rPr lang="en-US" sz="3000" i="1" dirty="0" err="1">
                <a:solidFill>
                  <a:prstClr val="black"/>
                </a:solidFill>
                <a:latin typeface="Calibri"/>
              </a:rPr>
              <a:t>Gyana</a:t>
            </a:r>
            <a:r>
              <a:rPr lang="en-US" sz="3000" i="1" dirty="0">
                <a:solidFill>
                  <a:prstClr val="black"/>
                </a:solidFill>
                <a:latin typeface="Calibri"/>
              </a:rPr>
              <a:t> </a:t>
            </a:r>
            <a:r>
              <a:rPr lang="en-US" sz="3000" i="1" dirty="0" err="1">
                <a:solidFill>
                  <a:prstClr val="black"/>
                </a:solidFill>
                <a:latin typeface="Calibri"/>
              </a:rPr>
              <a:t>Avastha</a:t>
            </a:r>
            <a:r>
              <a:rPr lang="en-US" sz="3000" i="1" dirty="0">
                <a:solidFill>
                  <a:prstClr val="black"/>
                </a:solidFill>
                <a:latin typeface="Calibri"/>
              </a:rPr>
              <a:t>)</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3048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a:t>
            </a:r>
            <a:r>
              <a:rPr lang="en-US" sz="3600" b="1" dirty="0">
                <a:solidFill>
                  <a:prstClr val="black"/>
                </a:solidFill>
                <a:latin typeface="Calibri"/>
              </a:rPr>
              <a:t>IN NATURE</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485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9875" y="1143000"/>
            <a:ext cx="87249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Material order consists of: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32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Entire land mass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Oceans/seas/rivers/natural water bodies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Atmosphere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Metals and minerals below earth</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Gases and fossil fuels deep inside the earth</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Stars, moons, planets, and astronomical bodies</a:t>
            </a:r>
          </a:p>
          <a:p>
            <a:pPr marR="0" lvl="0" algn="just" defTabSz="914400" rtl="0" eaLnBrk="1" fontAlgn="auto" latinLnBrk="0" hangingPunct="1">
              <a:lnSpc>
                <a:spcPct val="100000"/>
              </a:lnSpc>
              <a:spcBef>
                <a:spcPts val="0"/>
              </a:spcBef>
              <a:spcAft>
                <a:spcPts val="0"/>
              </a:spcAft>
              <a:buClrTx/>
              <a:buSzTx/>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Largest of all four orders.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3048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NATURE</a:t>
            </a:r>
          </a:p>
        </p:txBody>
      </p:sp>
    </p:spTree>
    <p:extLst>
      <p:ext uri="{BB962C8B-B14F-4D97-AF65-F5344CB8AC3E}">
        <p14:creationId xmlns:p14="http://schemas.microsoft.com/office/powerpoint/2010/main" val="248398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96615" y="1600200"/>
            <a:ext cx="87249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Plant order consists of: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All shrubs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Plants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Trees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Forests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i="1" dirty="0">
                <a:solidFill>
                  <a:prstClr val="black"/>
                </a:solidFill>
                <a:latin typeface="Calibri"/>
              </a:rPr>
              <a:t>Flora in the ocean</a:t>
            </a:r>
          </a:p>
          <a:p>
            <a:pPr marR="0" lvl="0" algn="just" defTabSz="914400" rtl="0" eaLnBrk="1" fontAlgn="auto" latinLnBrk="0" hangingPunct="1">
              <a:lnSpc>
                <a:spcPct val="100000"/>
              </a:lnSpc>
              <a:spcBef>
                <a:spcPts val="0"/>
              </a:spcBef>
              <a:spcAft>
                <a:spcPts val="0"/>
              </a:spcAft>
              <a:buClrTx/>
              <a:buSzTx/>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Second largest of all orders.</a:t>
            </a:r>
          </a:p>
          <a:p>
            <a:pPr marR="0" lvl="0" algn="just" defTabSz="914400" rtl="0" eaLnBrk="1" fontAlgn="auto" latinLnBrk="0" hangingPunct="1">
              <a:lnSpc>
                <a:spcPct val="100000"/>
              </a:lnSpc>
              <a:spcBef>
                <a:spcPts val="0"/>
              </a:spcBef>
              <a:spcAft>
                <a:spcPts val="0"/>
              </a:spcAft>
              <a:buClrTx/>
              <a:buSzTx/>
              <a:tabLst/>
              <a:defRPr/>
            </a:pPr>
            <a:endParaRPr lang="en-US" sz="3200" i="1" dirty="0">
              <a:solidFill>
                <a:prstClr val="black"/>
              </a:solidFill>
              <a:latin typeface="Calibri"/>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3048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NATURE</a:t>
            </a:r>
          </a:p>
        </p:txBody>
      </p:sp>
    </p:spTree>
    <p:extLst>
      <p:ext uri="{BB962C8B-B14F-4D97-AF65-F5344CB8AC3E}">
        <p14:creationId xmlns:p14="http://schemas.microsoft.com/office/powerpoint/2010/main" val="255877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9875" y="1143000"/>
            <a:ext cx="8724900" cy="5816977"/>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100" b="0" i="1" u="none" strike="noStrike" kern="1200" cap="none" spc="0" normalizeH="0" baseline="0" noProof="0" dirty="0">
                <a:ln>
                  <a:noFill/>
                </a:ln>
                <a:solidFill>
                  <a:prstClr val="black"/>
                </a:solidFill>
                <a:effectLst/>
                <a:uLnTx/>
                <a:uFillTx/>
                <a:latin typeface="Calibri"/>
                <a:ea typeface="+mn-ea"/>
                <a:cs typeface="+mn-cs"/>
              </a:rPr>
              <a:t>Animal </a:t>
            </a:r>
            <a:r>
              <a:rPr lang="en-US" sz="3100" i="1" dirty="0">
                <a:solidFill>
                  <a:prstClr val="black"/>
                </a:solidFill>
                <a:latin typeface="Calibri"/>
              </a:rPr>
              <a:t>order </a:t>
            </a:r>
            <a:r>
              <a:rPr kumimoji="0" lang="en-US" sz="3100" b="0" i="1" u="none" strike="noStrike" kern="1200" cap="none" spc="0" normalizeH="0" baseline="0" noProof="0" dirty="0">
                <a:ln>
                  <a:noFill/>
                </a:ln>
                <a:solidFill>
                  <a:prstClr val="black"/>
                </a:solidFill>
                <a:effectLst/>
                <a:uLnTx/>
                <a:uFillTx/>
                <a:latin typeface="Calibri"/>
                <a:ea typeface="+mn-ea"/>
                <a:cs typeface="+mn-cs"/>
              </a:rPr>
              <a:t>consists of: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100" b="0" i="1" u="none" strike="noStrike" kern="1200" cap="none" spc="0" normalizeH="0" baseline="0" noProof="0" dirty="0">
                <a:ln>
                  <a:noFill/>
                </a:ln>
                <a:solidFill>
                  <a:prstClr val="black"/>
                </a:solidFill>
                <a:effectLst/>
                <a:uLnTx/>
                <a:uFillTx/>
                <a:latin typeface="Calibri"/>
                <a:ea typeface="+mn-ea"/>
                <a:cs typeface="+mn-cs"/>
              </a:rPr>
              <a:t>All animals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3100" i="1" dirty="0">
                <a:solidFill>
                  <a:prstClr val="black"/>
                </a:solidFill>
                <a:latin typeface="Calibri"/>
              </a:rPr>
              <a:t>All birds</a:t>
            </a:r>
          </a:p>
          <a:p>
            <a:pPr marR="0" lvl="0" algn="just" defTabSz="914400" rtl="0" eaLnBrk="1" fontAlgn="auto" latinLnBrk="0" hangingPunct="1">
              <a:lnSpc>
                <a:spcPct val="100000"/>
              </a:lnSpc>
              <a:spcBef>
                <a:spcPts val="0"/>
              </a:spcBef>
              <a:spcAft>
                <a:spcPts val="0"/>
              </a:spcAft>
              <a:buClrTx/>
              <a:buSzTx/>
              <a:tabLst/>
              <a:defRPr/>
            </a:pPr>
            <a:endParaRPr lang="en-US" sz="31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100" i="1" dirty="0">
                <a:solidFill>
                  <a:prstClr val="black"/>
                </a:solidFill>
                <a:latin typeface="Calibri"/>
              </a:rPr>
              <a:t>Third largest order after material order and plant order</a:t>
            </a:r>
          </a:p>
          <a:p>
            <a:pPr marR="0" lvl="0" algn="just" defTabSz="914400" rtl="0" eaLnBrk="1" fontAlgn="auto" latinLnBrk="0" hangingPunct="1">
              <a:lnSpc>
                <a:spcPct val="100000"/>
              </a:lnSpc>
              <a:spcBef>
                <a:spcPts val="0"/>
              </a:spcBef>
              <a:spcAft>
                <a:spcPts val="0"/>
              </a:spcAft>
              <a:buClrTx/>
              <a:buSzTx/>
              <a:tabLst/>
              <a:defRPr/>
            </a:pPr>
            <a:endParaRPr lang="en-US" sz="31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100" i="1" dirty="0">
                <a:solidFill>
                  <a:prstClr val="black"/>
                </a:solidFill>
                <a:latin typeface="Calibri"/>
              </a:rPr>
              <a:t>Human Order consists of human beings; smallest of all the orders.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1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100" i="1" dirty="0">
                <a:solidFill>
                  <a:prstClr val="black"/>
                </a:solidFill>
                <a:latin typeface="Calibri"/>
              </a:rPr>
              <a:t>These four orders are related to each other and mutually fulfill each other.</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3048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NATURE</a:t>
            </a:r>
          </a:p>
        </p:txBody>
      </p:sp>
    </p:spTree>
    <p:extLst>
      <p:ext uri="{BB962C8B-B14F-4D97-AF65-F5344CB8AC3E}">
        <p14:creationId xmlns:p14="http://schemas.microsoft.com/office/powerpoint/2010/main" val="181493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89875" y="1012954"/>
            <a:ext cx="8724900" cy="563231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000" i="1" dirty="0"/>
              <a:t>A social group characterized by common residence, economy, cooperation and reproduction.</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A set of people living together attached with each other by blood relations. </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Heterogeneous in nature.</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Generally starts with marriage followed by reproduction of generation supported by economic and social bonds.</a:t>
            </a:r>
          </a:p>
          <a:p>
            <a:pPr lvl="0" algn="just">
              <a:defRPr/>
            </a:pPr>
            <a:endParaRPr lang="en-US" sz="3000" i="1" dirty="0"/>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304800"/>
            <a:ext cx="8686800" cy="646331"/>
          </a:xfrm>
          <a:prstGeom prst="rect">
            <a:avLst/>
          </a:prstGeom>
          <a:noFill/>
        </p:spPr>
        <p:txBody>
          <a:bodyPr wrap="square" rtlCol="0">
            <a:spAutoFit/>
          </a:bodyPr>
          <a:lstStyle/>
          <a:p>
            <a:pPr algn="ctr"/>
            <a:r>
              <a:rPr lang="en-US" sz="3600" b="1" dirty="0"/>
              <a:t>WHAT IS FAMILY?</a:t>
            </a:r>
          </a:p>
        </p:txBody>
      </p:sp>
    </p:spTree>
    <p:extLst>
      <p:ext uri="{BB962C8B-B14F-4D97-AF65-F5344CB8AC3E}">
        <p14:creationId xmlns:p14="http://schemas.microsoft.com/office/powerpoint/2010/main" val="3903613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0" y="1114269"/>
            <a:ext cx="8991600" cy="526297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Material order provides nutrients to the plant/bio order in form of soil, minerals etc.</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In turn, plants decay and form more nutrients thus enriching the soil.</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Plants help move the nutrients through various layers of soil and roots of the plant hold the soil together and prevent erosion.</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Plants produce oxygen/CO</a:t>
            </a:r>
            <a:r>
              <a:rPr kumimoji="0" lang="en-US" sz="2400" b="0" i="1" u="none" strike="noStrike" kern="1200" cap="none" spc="0" normalizeH="0" baseline="-25000" noProof="0" dirty="0">
                <a:ln>
                  <a:noFill/>
                </a:ln>
                <a:solidFill>
                  <a:prstClr val="black"/>
                </a:solidFill>
                <a:effectLst/>
                <a:uLnTx/>
                <a:uFillTx/>
                <a:latin typeface="Calibri"/>
                <a:ea typeface="+mn-ea"/>
                <a:cs typeface="+mn-cs"/>
              </a:rPr>
              <a:t>2</a:t>
            </a:r>
            <a:r>
              <a:rPr kumimoji="0" lang="en-US" sz="2400" b="0" i="1" u="none" strike="noStrike" kern="1200" cap="none" spc="0" normalizeH="0" noProof="0" dirty="0">
                <a:ln>
                  <a:noFill/>
                </a:ln>
                <a:solidFill>
                  <a:prstClr val="black"/>
                </a:solidFill>
                <a:effectLst/>
                <a:uLnTx/>
                <a:uFillTx/>
                <a:latin typeface="Calibri"/>
                <a:ea typeface="+mn-ea"/>
                <a:cs typeface="+mn-cs"/>
              </a:rPr>
              <a:t> to help movement of the material order.</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i="1" dirty="0">
                <a:solidFill>
                  <a:prstClr val="black"/>
                </a:solidFill>
                <a:latin typeface="Calibri"/>
              </a:rPr>
              <a:t>Therefore, Material and Plant order exist in a natural relationship of mutual fulfillment. </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INTERDEPENDENCE OF MATERIAL AND PLANT ORDER</a:t>
            </a:r>
          </a:p>
        </p:txBody>
      </p:sp>
    </p:spTree>
    <p:extLst>
      <p:ext uri="{BB962C8B-B14F-4D97-AF65-F5344CB8AC3E}">
        <p14:creationId xmlns:p14="http://schemas.microsoft.com/office/powerpoint/2010/main" val="170837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219200"/>
            <a:ext cx="8458200" cy="517064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Land (Material Order): Provides basis for movement of animals.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Water &amp; Oxygen (Material Order): Necessities of animal order</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Animal Order: Helps in pollination of flowers; helps </a:t>
            </a:r>
            <a:r>
              <a:rPr lang="en-US" sz="3000" i="1" dirty="0">
                <a:solidFill>
                  <a:prstClr val="black"/>
                </a:solidFill>
                <a:latin typeface="Calibri"/>
              </a:rPr>
              <a:t>enrich soil with its excreta.</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Plant Order: Provides food to all animals, birds, fishes.</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INTERDEPENDENCE OF MATERIAL, PLANT, AND ANIMAL ORDER</a:t>
            </a:r>
          </a:p>
        </p:txBody>
      </p:sp>
    </p:spTree>
    <p:extLst>
      <p:ext uri="{BB962C8B-B14F-4D97-AF65-F5344CB8AC3E}">
        <p14:creationId xmlns:p14="http://schemas.microsoft.com/office/powerpoint/2010/main" val="404946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219200"/>
            <a:ext cx="84582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It is clear that Material Order, Plant Order and Animal Order are mutually connected and fulfilling each other.</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However, as human being, we have not been able to ensure this mutual fulfillment.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We are dependent on Material Order for soils, mineral and metals. But ultimately we are polluting the soil and depleting the fossil fuels.</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INTERDEPENDENCE OF MATERIAL, PLANT, AND ANIMAL ORDER</a:t>
            </a:r>
          </a:p>
        </p:txBody>
      </p:sp>
    </p:spTree>
    <p:extLst>
      <p:ext uri="{BB962C8B-B14F-4D97-AF65-F5344CB8AC3E}">
        <p14:creationId xmlns:p14="http://schemas.microsoft.com/office/powerpoint/2010/main" val="948307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219200"/>
            <a:ext cx="8839200" cy="517064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We are dependent on plants for our food and holding together the ecosystem. But we have destroyed forests and destroyed species of animals.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We are dependent on animals but have made species of animals extinct. We are today known for our cruelty.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Principle of Recyclability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i="1" dirty="0">
                <a:solidFill>
                  <a:prstClr val="black"/>
                </a:solidFill>
                <a:latin typeface="Calibri"/>
              </a:rPr>
              <a:t>Principle of Self Regulation</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INTERDEPENDENCE OF MATERIAL, PLANT, AND ANIMAL ORDER</a:t>
            </a:r>
          </a:p>
        </p:txBody>
      </p:sp>
    </p:spTree>
    <p:extLst>
      <p:ext uri="{BB962C8B-B14F-4D97-AF65-F5344CB8AC3E}">
        <p14:creationId xmlns:p14="http://schemas.microsoft.com/office/powerpoint/2010/main" val="81378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797510"/>
            <a:ext cx="8458200" cy="589392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Environmental protection and rise of the environmental movement have been one of the most important political issues of late 20</a:t>
            </a:r>
            <a:r>
              <a:rPr lang="en-US" sz="2900" i="1" baseline="30000" dirty="0">
                <a:solidFill>
                  <a:prstClr val="black"/>
                </a:solidFill>
                <a:latin typeface="Calibri"/>
              </a:rPr>
              <a:t>th</a:t>
            </a:r>
            <a:r>
              <a:rPr lang="en-US" sz="2900" i="1" dirty="0">
                <a:solidFill>
                  <a:prstClr val="black"/>
                </a:solidFill>
                <a:latin typeface="Calibri"/>
              </a:rPr>
              <a:t> century.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The environmental protection movement has tried to: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2900" i="1" dirty="0">
                <a:solidFill>
                  <a:prstClr val="black"/>
                </a:solidFill>
                <a:latin typeface="Calibri"/>
              </a:rPr>
              <a:t>To control the release of toxic and unnatural substances into the environment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2900" i="1" dirty="0">
                <a:solidFill>
                  <a:prstClr val="black"/>
                </a:solidFill>
                <a:latin typeface="Calibri"/>
              </a:rPr>
              <a:t>To protect the integrity of the biosphere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2900" i="1" dirty="0">
                <a:solidFill>
                  <a:prstClr val="black"/>
                </a:solidFill>
                <a:latin typeface="Calibri"/>
              </a:rPr>
              <a:t>To ensure health environment for humans.</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1197121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1066800"/>
            <a:ext cx="8458200" cy="500136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Engineers are partially responsible for creation of technology that has led to damage of environment.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However, engineers are also engaged in finding solutions to the problem caused by modern technology.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Environmental movement has also led to an increased awareness among engineers that they have responsibility to use their knowledge and skills to help protect the environment.</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251410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838200"/>
            <a:ext cx="8458200" cy="544764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Environmental ethics as a separate area of study was formulated in 1960.</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Environmental ethics was intended: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To explore the roots of environmental movement</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US" sz="29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To understand what ethics tells us about our responsibility to the environment.</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Fundamental to discussion on Environmental Ethics is determination of moral standing of environment.</a:t>
            </a: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16208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838200"/>
            <a:ext cx="8458200" cy="589392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The traditional western approach to moral standing of environment is ‘Anthropocentrism’</a:t>
            </a:r>
            <a:r>
              <a:rPr lang="en-US" sz="2900" i="1" dirty="0">
                <a:solidFill>
                  <a:prstClr val="black"/>
                </a:solidFill>
                <a:latin typeface="Calibri"/>
              </a:rPr>
              <a: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Anthropocentrism believes that only humans have moral standing. Other animals and plants have their usefulness only in respect of their usefulness to humans.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According to this view, if animals, plants and other components of environment have no moral standing, then human beings have no ethical obligation towards them beyond maintaining their usefulness to humans.</a:t>
            </a: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347748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838200"/>
            <a:ext cx="8458200" cy="589392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Another way to explore the environment’s moral status is to try to answer the following questions: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Do we belong to the nature or nature belongs us?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If animals can feel pain and suffering, do they have moral standing.</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If animals have moral standing, then how far it extends to other species.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9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Another way of looking at this dilemma is the ancient Indian view of ‘</a:t>
            </a:r>
            <a:r>
              <a:rPr lang="en-US" sz="2900" i="1" dirty="0" err="1">
                <a:solidFill>
                  <a:prstClr val="black"/>
                </a:solidFill>
                <a:latin typeface="Calibri"/>
              </a:rPr>
              <a:t>Vasudhaiv</a:t>
            </a:r>
            <a:r>
              <a:rPr lang="en-US" sz="2900" i="1" dirty="0">
                <a:solidFill>
                  <a:prstClr val="black"/>
                </a:solidFill>
                <a:latin typeface="Calibri"/>
              </a:rPr>
              <a:t> </a:t>
            </a:r>
            <a:r>
              <a:rPr lang="en-US" sz="2900" i="1" dirty="0" err="1">
                <a:solidFill>
                  <a:prstClr val="black"/>
                </a:solidFill>
                <a:latin typeface="Calibri"/>
              </a:rPr>
              <a:t>Kutumbakam</a:t>
            </a:r>
            <a:r>
              <a:rPr lang="en-US" sz="2900" i="1" dirty="0">
                <a:solidFill>
                  <a:prstClr val="black"/>
                </a:solidFill>
                <a:latin typeface="Calibri"/>
              </a:rPr>
              <a:t>’. </a:t>
            </a: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3910689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42900" y="838200"/>
            <a:ext cx="8458200" cy="500136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There are two approaches to solve the environmental problem: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2900" i="1" dirty="0">
                <a:solidFill>
                  <a:prstClr val="black"/>
                </a:solidFill>
                <a:latin typeface="Calibri"/>
              </a:rPr>
              <a:t>Cost Oblivious Approach</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US" sz="2900" i="1" dirty="0">
                <a:solidFill>
                  <a:prstClr val="black"/>
                </a:solidFill>
                <a:latin typeface="Calibri"/>
              </a:rPr>
              <a:t>Cost Benefit Analysis</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US" sz="29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2900" i="1" dirty="0">
                <a:solidFill>
                  <a:prstClr val="black"/>
                </a:solidFill>
                <a:latin typeface="Calibri"/>
              </a:rPr>
              <a:t>Cost an important issue</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2900" i="1" dirty="0">
                <a:solidFill>
                  <a:prstClr val="black"/>
                </a:solidFill>
                <a:latin typeface="Calibri"/>
              </a:rPr>
              <a:t>Difficult to asses the cost</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2900" i="1" dirty="0">
                <a:solidFill>
                  <a:prstClr val="black"/>
                </a:solidFill>
                <a:latin typeface="Calibri"/>
              </a:rPr>
              <a:t>Not clear who pays the costs and who gets the benefit.</a:t>
            </a: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0" y="37051"/>
            <a:ext cx="9144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ENVIRONMENTAL ETHICS</a:t>
            </a:r>
          </a:p>
        </p:txBody>
      </p:sp>
    </p:spTree>
    <p:extLst>
      <p:ext uri="{BB962C8B-B14F-4D97-AF65-F5344CB8AC3E}">
        <p14:creationId xmlns:p14="http://schemas.microsoft.com/office/powerpoint/2010/main" val="204065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914400"/>
            <a:ext cx="87630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Functions of family include: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Reproduction/extension of family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Physical protection</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Take care of children</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Economy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Old age caring</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Cultural &amp; religious </a:t>
            </a:r>
          </a:p>
          <a:p>
            <a:pPr marR="0" lvl="0" algn="just" defTabSz="914400" rtl="0" eaLnBrk="1" fontAlgn="auto" latinLnBrk="0" hangingPunct="1">
              <a:lnSpc>
                <a:spcPct val="100000"/>
              </a:lnSpc>
              <a:spcBef>
                <a:spcPts val="0"/>
              </a:spcBef>
              <a:spcAft>
                <a:spcPts val="0"/>
              </a:spcAft>
              <a:buClrTx/>
              <a:buSzTx/>
              <a:tabLst/>
              <a:defRPr/>
            </a:pPr>
            <a:endParaRPr lang="en-US" sz="30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Each one of us are naturally a part of a family that includes father, mother, brother and sisters. Then, there are other relations such as grand parents, aunts, uncles, cousins.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WHAT IS FAMILY?</a:t>
            </a:r>
          </a:p>
        </p:txBody>
      </p:sp>
    </p:spTree>
    <p:extLst>
      <p:ext uri="{BB962C8B-B14F-4D97-AF65-F5344CB8AC3E}">
        <p14:creationId xmlns:p14="http://schemas.microsoft.com/office/powerpoint/2010/main" val="43998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1166842"/>
            <a:ext cx="8763000" cy="452431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All human beings and animals are surrounded by relations.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Each one of us is naturally a part of web of relations.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Of all the relations, there is a close bonding between some of these relations. Some time, this group is referred to as family.</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FAMILY</a:t>
            </a:r>
          </a:p>
        </p:txBody>
      </p:sp>
    </p:spTree>
    <p:extLst>
      <p:ext uri="{BB962C8B-B14F-4D97-AF65-F5344CB8AC3E}">
        <p14:creationId xmlns:p14="http://schemas.microsoft.com/office/powerpoint/2010/main" val="139044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914400"/>
            <a:ext cx="87630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Following elements when combine together, constitute a family: -</a:t>
            </a: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Two or more people living together in a common dwelling;</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They are attached to each other by blood relations;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Economically interdependent;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Socially and emotionally interdependent.</a:t>
            </a: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L="514350" indent="-514350" algn="just">
              <a:buFont typeface="Arial" panose="020B0604020202020204" pitchFamily="34" charset="0"/>
              <a:buChar char="•"/>
              <a:defRPr/>
            </a:pPr>
            <a:r>
              <a:rPr lang="en-US" sz="3000" i="1" dirty="0">
                <a:solidFill>
                  <a:prstClr val="black"/>
                </a:solidFill>
              </a:rPr>
              <a:t>Not necessarily all families will display all the features. But almost all the families will display some of these features.</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FAMILY</a:t>
            </a:r>
          </a:p>
        </p:txBody>
      </p:sp>
    </p:spTree>
    <p:extLst>
      <p:ext uri="{BB962C8B-B14F-4D97-AF65-F5344CB8AC3E}">
        <p14:creationId xmlns:p14="http://schemas.microsoft.com/office/powerpoint/2010/main" val="136530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914400"/>
            <a:ext cx="8763000" cy="544764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Apart from families, we are born into certain relationships. Apart from our parents, we all are born with certain relationships attached to us.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Then, we form/acquire certain relationships. We have friends/colleagues etc. with whom we interact.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In short, we live in a web of relationships. We are surrounded with relationships and we frequently interact with them.</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900" i="1" dirty="0">
                <a:solidFill>
                  <a:prstClr val="black"/>
                </a:solidFill>
                <a:latin typeface="Calibri"/>
              </a:rPr>
              <a:t>Relationships are indispensable part of our lives.</a:t>
            </a: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FAMILY</a:t>
            </a:r>
          </a:p>
        </p:txBody>
      </p:sp>
    </p:spTree>
    <p:extLst>
      <p:ext uri="{BB962C8B-B14F-4D97-AF65-F5344CB8AC3E}">
        <p14:creationId xmlns:p14="http://schemas.microsoft.com/office/powerpoint/2010/main" val="94329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FAMILY</a:t>
            </a:r>
          </a:p>
        </p:txBody>
      </p:sp>
      <p:graphicFrame>
        <p:nvGraphicFramePr>
          <p:cNvPr id="3" name="Diagram 2">
            <a:extLst>
              <a:ext uri="{FF2B5EF4-FFF2-40B4-BE49-F238E27FC236}">
                <a16:creationId xmlns:a16="http://schemas.microsoft.com/office/drawing/2014/main" id="{E382B928-20D1-4CBF-918F-B5D6756426C0}"/>
              </a:ext>
            </a:extLst>
          </p:cNvPr>
          <p:cNvGraphicFramePr/>
          <p:nvPr>
            <p:extLst>
              <p:ext uri="{D42A27DB-BD31-4B8C-83A1-F6EECF244321}">
                <p14:modId xmlns:p14="http://schemas.microsoft.com/office/powerpoint/2010/main" val="418059757"/>
              </p:ext>
            </p:extLst>
          </p:nvPr>
        </p:nvGraphicFramePr>
        <p:xfrm>
          <a:off x="838200" y="1066800"/>
          <a:ext cx="7772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97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914400"/>
            <a:ext cx="8763000" cy="544764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We all have two parts of self- ‘I’ and ‘Me’.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So, any relation exist </a:t>
            </a:r>
            <a:r>
              <a:rPr lang="en-US" sz="2900" i="1" dirty="0">
                <a:solidFill>
                  <a:prstClr val="black"/>
                </a:solidFill>
                <a:latin typeface="Calibri"/>
              </a:rPr>
              <a:t>between the self (our ‘I’) and others self (‘I’ of others).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The self has feelings in relationships. These feelings are between ‘I’ and ‘I’.</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Such feelings are definite i.e. they can be identified. </a:t>
            </a:r>
            <a:endParaRPr lang="en-US" sz="29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9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900" b="0" i="1" u="none" strike="noStrike" kern="1200" cap="none" spc="0" normalizeH="0" baseline="0" noProof="0" dirty="0">
                <a:ln>
                  <a:noFill/>
                </a:ln>
                <a:solidFill>
                  <a:prstClr val="black"/>
                </a:solidFill>
                <a:effectLst/>
                <a:uLnTx/>
                <a:uFillTx/>
                <a:latin typeface="Calibri"/>
                <a:ea typeface="+mn-ea"/>
                <a:cs typeface="+mn-cs"/>
              </a:rPr>
              <a:t>Recognizing and fulfilling these feelings lead to natural happiness in relationships.</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HARMONY IN FAMILY</a:t>
            </a:r>
          </a:p>
        </p:txBody>
      </p:sp>
    </p:spTree>
    <p:extLst>
      <p:ext uri="{BB962C8B-B14F-4D97-AF65-F5344CB8AC3E}">
        <p14:creationId xmlns:p14="http://schemas.microsoft.com/office/powerpoint/2010/main" val="119592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7975" y="798731"/>
            <a:ext cx="8763000" cy="5693866"/>
          </a:xfrm>
          <a:prstGeom prst="rect">
            <a:avLst/>
          </a:prstGeom>
          <a:noFill/>
        </p:spPr>
        <p:txBody>
          <a:bodyPr wrap="square" rtlCol="0">
            <a:spAutoFit/>
          </a:bodyPr>
          <a:lstStyle/>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600" b="1" i="1" u="none" strike="noStrike" kern="1200" cap="none" spc="0" normalizeH="0" baseline="0" noProof="0" dirty="0">
              <a:ln>
                <a:noFill/>
              </a:ln>
              <a:solidFill>
                <a:prstClr val="black"/>
              </a:solidFill>
              <a:effectLst/>
              <a:uLnTx/>
              <a:uFillTx/>
              <a:latin typeface="+mj-lt"/>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1" i="1" u="none" strike="noStrike" kern="1200" cap="none" spc="0" normalizeH="0" baseline="0" noProof="0" dirty="0">
                <a:ln>
                  <a:noFill/>
                </a:ln>
                <a:solidFill>
                  <a:prstClr val="black"/>
                </a:solidFill>
                <a:effectLst/>
                <a:uLnTx/>
                <a:uFillTx/>
                <a:latin typeface="+mj-lt"/>
                <a:ea typeface="+mn-ea"/>
                <a:cs typeface="+mn-cs"/>
              </a:rPr>
              <a:t>Affection</a:t>
            </a:r>
            <a:r>
              <a:rPr kumimoji="0" lang="hi-IN" sz="2600" b="1" i="1" u="none" strike="noStrike" kern="1200" cap="none" spc="0" normalizeH="0" baseline="0" noProof="0" dirty="0">
                <a:ln>
                  <a:noFill/>
                </a:ln>
                <a:solidFill>
                  <a:prstClr val="black"/>
                </a:solidFill>
                <a:effectLst/>
                <a:uLnTx/>
                <a:uFillTx/>
                <a:latin typeface="+mj-lt"/>
                <a:ea typeface="+mn-ea"/>
                <a:cs typeface="+mn-cs"/>
              </a:rPr>
              <a:t> </a:t>
            </a:r>
            <a:r>
              <a:rPr kumimoji="0" lang="en-US" sz="2600" b="1" i="1" u="none" strike="noStrike" kern="1200" cap="none" spc="0" normalizeH="0" baseline="0" noProof="0" dirty="0">
                <a:ln>
                  <a:noFill/>
                </a:ln>
                <a:solidFill>
                  <a:prstClr val="black"/>
                </a:solidFill>
                <a:effectLst/>
                <a:uLnTx/>
                <a:uFillTx/>
                <a:latin typeface="+mj-lt"/>
                <a:ea typeface="+mn-ea"/>
                <a:cs typeface="+mn-cs"/>
              </a:rPr>
              <a:t>(Sneha):</a:t>
            </a:r>
            <a:r>
              <a:rPr kumimoji="0" lang="en-US" sz="2600" b="0" i="1" u="none" strike="noStrike" kern="1200" cap="none" spc="0" normalizeH="0" baseline="0" noProof="0" dirty="0">
                <a:ln>
                  <a:noFill/>
                </a:ln>
                <a:solidFill>
                  <a:prstClr val="black"/>
                </a:solidFill>
                <a:effectLst/>
                <a:uLnTx/>
                <a:uFillTx/>
                <a:latin typeface="+mj-lt"/>
                <a:ea typeface="+mn-ea"/>
                <a:cs typeface="+mn-cs"/>
              </a:rPr>
              <a:t> Feelings of being related to each other; affection comes when we recognize that we are similar to each other, and related to each other.</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600" i="1" dirty="0">
              <a:solidFill>
                <a:prstClr val="black"/>
              </a:solidFill>
              <a:latin typeface="+mj-lt"/>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1" i="1" u="none" strike="noStrike" kern="1200" cap="none" spc="0" normalizeH="0" baseline="0" noProof="0" dirty="0">
                <a:ln>
                  <a:noFill/>
                </a:ln>
                <a:solidFill>
                  <a:prstClr val="black"/>
                </a:solidFill>
                <a:effectLst/>
                <a:uLnTx/>
                <a:uFillTx/>
                <a:latin typeface="+mj-lt"/>
                <a:ea typeface="+mn-ea"/>
                <a:cs typeface="+mn-cs"/>
              </a:rPr>
              <a:t>Trust</a:t>
            </a:r>
            <a:r>
              <a:rPr lang="en-US" sz="2600" b="1" i="1" dirty="0">
                <a:solidFill>
                  <a:prstClr val="black"/>
                </a:solidFill>
                <a:latin typeface="+mj-lt"/>
              </a:rPr>
              <a:t> (Vishwas)</a:t>
            </a:r>
            <a:r>
              <a:rPr kumimoji="0" lang="en-US" sz="2600" b="1" i="1" u="none" strike="noStrike" kern="1200" cap="none" spc="0" normalizeH="0" baseline="0" noProof="0" dirty="0">
                <a:ln>
                  <a:noFill/>
                </a:ln>
                <a:solidFill>
                  <a:prstClr val="black"/>
                </a:solidFill>
                <a:effectLst/>
                <a:uLnTx/>
                <a:uFillTx/>
                <a:latin typeface="+mj-lt"/>
                <a:ea typeface="+mn-ea"/>
                <a:cs typeface="+mn-cs"/>
              </a:rPr>
              <a:t>:</a:t>
            </a:r>
            <a:r>
              <a:rPr kumimoji="0" lang="en-US" sz="2600" b="0" i="1" u="none" strike="noStrike" kern="1200" cap="none" spc="0" normalizeH="0" baseline="0" noProof="0" dirty="0">
                <a:ln>
                  <a:noFill/>
                </a:ln>
                <a:solidFill>
                  <a:prstClr val="black"/>
                </a:solidFill>
                <a:effectLst/>
                <a:uLnTx/>
                <a:uFillTx/>
                <a:latin typeface="+mj-lt"/>
                <a:ea typeface="+mn-ea"/>
                <a:cs typeface="+mn-cs"/>
              </a:rPr>
              <a:t> Firm belief in the reliability, truth and ability of someone and something</a:t>
            </a:r>
            <a:r>
              <a:rPr lang="en-US" sz="2600" i="1" dirty="0">
                <a:solidFill>
                  <a:prstClr val="black"/>
                </a:solidFill>
                <a:latin typeface="+mj-lt"/>
              </a:rPr>
              <a:t>; foundation of all relations.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600" i="1" dirty="0">
              <a:solidFill>
                <a:prstClr val="black"/>
              </a:solidFill>
              <a:latin typeface="+mj-lt"/>
            </a:endParaRPr>
          </a:p>
          <a:p>
            <a:pPr marL="514350" lvl="0" indent="-514350" algn="just">
              <a:buFont typeface="+mj-lt"/>
              <a:buAutoNum type="arabicPeriod"/>
              <a:defRPr/>
            </a:pPr>
            <a:r>
              <a:rPr lang="en-US" sz="2600" b="1" i="1" dirty="0">
                <a:solidFill>
                  <a:prstClr val="black"/>
                </a:solidFill>
                <a:latin typeface="+mj-lt"/>
              </a:rPr>
              <a:t>Respect (Samman)</a:t>
            </a:r>
            <a:r>
              <a:rPr lang="en-US" sz="2600" i="1" dirty="0">
                <a:solidFill>
                  <a:prstClr val="black"/>
                </a:solidFill>
                <a:latin typeface="+mj-lt"/>
              </a:rPr>
              <a:t>: Feeling of deep admiration for something and someone as a result of his/her qualities and achievements.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US" sz="2600" i="1" dirty="0">
              <a:solidFill>
                <a:prstClr val="black"/>
              </a:solidFill>
              <a:latin typeface="+mj-lt"/>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1" i="1" u="none" strike="noStrike" kern="1200" cap="none" spc="0" normalizeH="0" baseline="0" noProof="0" dirty="0">
                <a:ln>
                  <a:noFill/>
                </a:ln>
                <a:solidFill>
                  <a:prstClr val="black"/>
                </a:solidFill>
                <a:effectLst/>
                <a:uLnTx/>
                <a:uFillTx/>
                <a:latin typeface="+mj-lt"/>
                <a:ea typeface="+mn-ea"/>
                <a:cs typeface="+mn-cs"/>
              </a:rPr>
              <a:t>Care (Mamata)</a:t>
            </a:r>
            <a:r>
              <a:rPr kumimoji="0" lang="en-US" sz="2600" b="0" i="1" u="none" strike="noStrike" kern="1200" cap="none" spc="0" normalizeH="0" baseline="0" noProof="0" dirty="0">
                <a:ln>
                  <a:noFill/>
                </a:ln>
                <a:solidFill>
                  <a:prstClr val="black"/>
                </a:solidFill>
                <a:effectLst/>
                <a:uLnTx/>
                <a:uFillTx/>
                <a:latin typeface="+mj-lt"/>
                <a:ea typeface="+mn-ea"/>
                <a:cs typeface="+mn-cs"/>
              </a:rPr>
              <a:t>: The feeling to nurture and protect others.</a:t>
            </a:r>
          </a:p>
        </p:txBody>
      </p:sp>
      <p:sp>
        <p:nvSpPr>
          <p:cNvPr id="2" name="TextBox 1">
            <a:extLst>
              <a:ext uri="{FF2B5EF4-FFF2-40B4-BE49-F238E27FC236}">
                <a16:creationId xmlns:a16="http://schemas.microsoft.com/office/drawing/2014/main" id="{661B2205-5CC9-4A0E-BDCB-9F5C1AB46AD3}"/>
              </a:ext>
            </a:extLst>
          </p:cNvPr>
          <p:cNvSpPr txBox="1"/>
          <p:nvPr/>
        </p:nvSpPr>
        <p:spPr>
          <a:xfrm>
            <a:off x="227975" y="152400"/>
            <a:ext cx="8686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VALUES IN HUMAN RELATIONS</a:t>
            </a:r>
          </a:p>
        </p:txBody>
      </p:sp>
    </p:spTree>
    <p:extLst>
      <p:ext uri="{BB962C8B-B14F-4D97-AF65-F5344CB8AC3E}">
        <p14:creationId xmlns:p14="http://schemas.microsoft.com/office/powerpoint/2010/main" val="1377651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1703</Words>
  <Application>Microsoft Office PowerPoint</Application>
  <PresentationFormat>On-screen Show (4:3)</PresentationFormat>
  <Paragraphs>232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Britannic Bold</vt:lpstr>
      <vt:lpstr>Calibri</vt:lpstr>
      <vt:lpstr>Mangal</vt:lpstr>
      <vt:lpstr>Office Theme</vt:lpstr>
      <vt:lpstr>Harmony in Family &amp; Society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Harmony in Nature &amp; Environmental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Psychology (MAS-108)</dc:title>
  <dc:creator>Abhijit Mishra</dc:creator>
  <cp:lastModifiedBy>DELL</cp:lastModifiedBy>
  <cp:revision>137</cp:revision>
  <dcterms:created xsi:type="dcterms:W3CDTF">2006-08-16T00:00:00Z</dcterms:created>
  <dcterms:modified xsi:type="dcterms:W3CDTF">2018-01-31T15:47:51Z</dcterms:modified>
</cp:coreProperties>
</file>