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392" r:id="rId4"/>
    <p:sldId id="393" r:id="rId5"/>
    <p:sldId id="258"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2" r:id="rId24"/>
    <p:sldId id="411" r:id="rId25"/>
    <p:sldId id="413" r:id="rId26"/>
    <p:sldId id="414" r:id="rId27"/>
    <p:sldId id="415" r:id="rId28"/>
    <p:sldId id="416" r:id="rId29"/>
    <p:sldId id="417" r:id="rId30"/>
    <p:sldId id="418" r:id="rId31"/>
    <p:sldId id="419" r:id="rId32"/>
    <p:sldId id="420" r:id="rId33"/>
    <p:sldId id="421"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6" r:id="rId47"/>
    <p:sldId id="437" r:id="rId48"/>
    <p:sldId id="438" r:id="rId49"/>
    <p:sldId id="439" r:id="rId50"/>
    <p:sldId id="440" r:id="rId51"/>
    <p:sldId id="441" r:id="rId52"/>
    <p:sldId id="442" r:id="rId53"/>
    <p:sldId id="443" r:id="rId54"/>
    <p:sldId id="444" r:id="rId55"/>
    <p:sldId id="445" r:id="rId56"/>
    <p:sldId id="446" r:id="rId57"/>
    <p:sldId id="448" r:id="rId58"/>
    <p:sldId id="449" r:id="rId59"/>
    <p:sldId id="450" r:id="rId60"/>
    <p:sldId id="451" r:id="rId61"/>
    <p:sldId id="45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1F8C3-34C5-411E-A980-AE0B43EFB2B3}" type="datetimeFigureOut">
              <a:rPr lang="en-IN" smtClean="0"/>
              <a:t>01-04-2018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14D2F-CB82-4610-A7F1-91B93CE927E8}" type="slidenum">
              <a:rPr lang="en-IN" smtClean="0"/>
              <a:t>‹#›</a:t>
            </a:fld>
            <a:endParaRPr lang="en-IN"/>
          </a:p>
        </p:txBody>
      </p:sp>
    </p:spTree>
    <p:extLst>
      <p:ext uri="{BB962C8B-B14F-4D97-AF65-F5344CB8AC3E}">
        <p14:creationId xmlns:p14="http://schemas.microsoft.com/office/powerpoint/2010/main" val="32986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01-Apr-18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01-Apr-18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01-Apr-18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a:bodyPr>
          <a:lstStyle/>
          <a:p>
            <a:r>
              <a:rPr lang="en-IN" sz="4800" dirty="0">
                <a:latin typeface="Britannic Bold" panose="020B0903060703020204" pitchFamily="34" charset="0"/>
              </a:rPr>
              <a:t>Introduction to Ethics</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42581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3603" y="1066800"/>
            <a:ext cx="87630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Normative ethics, in contrast, is the study of ethical acts.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It focuses explicitly on questions of ‘what is the right thing to do?’ in general.</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Normative ethics is concerned with questions of what people ought to do, and on how people can decide what the ‘correct’ moral actions to take are. </a:t>
            </a:r>
            <a:endParaRPr lang="en-US" sz="3200" i="1" dirty="0">
              <a:solidFill>
                <a:prstClr val="black"/>
              </a:solidFill>
              <a:latin typeface="Calibri"/>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1703" y="227192"/>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230883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16733" y="917912"/>
            <a:ext cx="8763000" cy="5816977"/>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100" b="0" i="1" u="none" strike="noStrike" kern="1200" cap="none" spc="0" normalizeH="0" baseline="0" noProof="0" dirty="0">
                <a:ln>
                  <a:noFill/>
                </a:ln>
                <a:solidFill>
                  <a:prstClr val="black"/>
                </a:solidFill>
                <a:effectLst/>
                <a:uLnTx/>
                <a:uFillTx/>
                <a:latin typeface="Calibri"/>
                <a:ea typeface="+mn-ea"/>
                <a:cs typeface="+mn-cs"/>
              </a:rPr>
              <a:t>Applied ethics</a:t>
            </a:r>
            <a:r>
              <a:rPr lang="en-US" sz="3100" i="1" dirty="0">
                <a:solidFill>
                  <a:prstClr val="black"/>
                </a:solidFill>
                <a:latin typeface="Calibri"/>
              </a:rPr>
              <a:t> </a:t>
            </a:r>
            <a:r>
              <a:rPr kumimoji="0" lang="en-US" sz="3100" b="0" i="1" u="none" strike="noStrike" kern="1200" cap="none" spc="0" normalizeH="0" baseline="0" noProof="0" dirty="0">
                <a:ln>
                  <a:noFill/>
                </a:ln>
                <a:solidFill>
                  <a:prstClr val="black"/>
                </a:solidFill>
                <a:effectLst/>
                <a:uLnTx/>
                <a:uFillTx/>
                <a:latin typeface="Calibri"/>
                <a:ea typeface="+mn-ea"/>
                <a:cs typeface="+mn-cs"/>
              </a:rPr>
              <a:t>is concerned with how people can achieve moral outcomes in specific situations.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1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100" b="0" i="1" u="none" strike="noStrike" kern="1200" cap="none" spc="0" normalizeH="0" baseline="0" noProof="0" dirty="0">
                <a:ln>
                  <a:noFill/>
                </a:ln>
                <a:solidFill>
                  <a:prstClr val="black"/>
                </a:solidFill>
                <a:effectLst/>
                <a:uLnTx/>
                <a:uFillTx/>
                <a:latin typeface="Calibri"/>
                <a:ea typeface="+mn-ea"/>
                <a:cs typeface="+mn-cs"/>
              </a:rPr>
              <a:t>Therefore, it is concerned with the philosophical examination of particular – and often complex – issues that involve moral judgments.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1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100" b="0" i="1" u="none" strike="noStrike" kern="1200" cap="none" spc="0" normalizeH="0" baseline="0" noProof="0" dirty="0">
                <a:ln>
                  <a:noFill/>
                </a:ln>
                <a:solidFill>
                  <a:prstClr val="black"/>
                </a:solidFill>
                <a:effectLst/>
                <a:uLnTx/>
                <a:uFillTx/>
                <a:latin typeface="Calibri"/>
                <a:ea typeface="+mn-ea"/>
                <a:cs typeface="+mn-cs"/>
              </a:rPr>
              <a:t>Areas such as bioethics, environmental ethics, development ethics and business/corporate ethics may be regarded as areas of applied ethics. (The distinction between normative and applied ethics, however, is becoming increasingly blurred.)</a:t>
            </a:r>
          </a:p>
        </p:txBody>
      </p:sp>
      <p:sp>
        <p:nvSpPr>
          <p:cNvPr id="2" name="TextBox 1">
            <a:extLst>
              <a:ext uri="{FF2B5EF4-FFF2-40B4-BE49-F238E27FC236}">
                <a16:creationId xmlns:a16="http://schemas.microsoft.com/office/drawing/2014/main" id="{661B2205-5CC9-4A0E-BDCB-9F5C1AB46AD3}"/>
              </a:ext>
            </a:extLst>
          </p:cNvPr>
          <p:cNvSpPr txBox="1"/>
          <p:nvPr/>
        </p:nvSpPr>
        <p:spPr>
          <a:xfrm>
            <a:off x="261703" y="227192"/>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371103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a:bodyPr>
          <a:lstStyle/>
          <a:p>
            <a:r>
              <a:rPr lang="en-IN" sz="4800" dirty="0">
                <a:latin typeface="Britannic Bold" panose="020B0903060703020204" pitchFamily="34" charset="0"/>
              </a:rPr>
              <a:t>Ethics: The Science of Morality</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04495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92933" y="1066800"/>
            <a:ext cx="8648700" cy="5447645"/>
          </a:xfrm>
          <a:prstGeom prst="rect">
            <a:avLst/>
          </a:prstGeom>
          <a:noFill/>
        </p:spPr>
        <p:txBody>
          <a:bodyPr wrap="square" rtlCol="0">
            <a:spAutoFit/>
          </a:bodyPr>
          <a:lstStyle/>
          <a:p>
            <a:pPr algn="just"/>
            <a:r>
              <a:rPr lang="en-US" sz="2900" i="1" dirty="0"/>
              <a:t>Ethics: -</a:t>
            </a:r>
          </a:p>
          <a:p>
            <a:pPr marL="514350" lvl="0" indent="-514350" algn="just">
              <a:buFont typeface="+mj-lt"/>
              <a:buAutoNum type="arabicPeriod"/>
            </a:pPr>
            <a:r>
              <a:rPr lang="en-US" sz="2900" i="1" dirty="0"/>
              <a:t>consists a code of conduct of human beings living in a society;</a:t>
            </a:r>
          </a:p>
          <a:p>
            <a:pPr marL="514350" lvl="0" indent="-514350" algn="just">
              <a:buFont typeface="+mj-lt"/>
              <a:buAutoNum type="arabicPeriod"/>
            </a:pPr>
            <a:r>
              <a:rPr lang="en-US" sz="2900" i="1" dirty="0"/>
              <a:t>examines the rational justification for our moral judgments;</a:t>
            </a:r>
          </a:p>
          <a:p>
            <a:pPr marL="514350" lvl="0" indent="-514350" algn="just">
              <a:buFont typeface="+mj-lt"/>
              <a:buAutoNum type="arabicPeriod"/>
            </a:pPr>
            <a:r>
              <a:rPr lang="en-US" sz="2900" i="1" dirty="0"/>
              <a:t>studies what is morally right or wrong, just or unjust;</a:t>
            </a:r>
          </a:p>
          <a:p>
            <a:pPr marL="514350" lvl="0" indent="-514350" algn="just">
              <a:buFont typeface="+mj-lt"/>
              <a:buAutoNum type="arabicPeriod"/>
            </a:pPr>
            <a:r>
              <a:rPr lang="en-US" sz="2900" i="1" dirty="0"/>
              <a:t>aims at individual good as well as social good, the good of mankind as a whole;</a:t>
            </a:r>
          </a:p>
          <a:p>
            <a:pPr marL="514350" lvl="0" indent="-514350" algn="just">
              <a:buFont typeface="+mj-lt"/>
              <a:buAutoNum type="arabicPeriod"/>
            </a:pPr>
            <a:r>
              <a:rPr lang="en-US" sz="2900" i="1" dirty="0"/>
              <a:t>is related to issues of propriety, rightness and wrongness;</a:t>
            </a:r>
          </a:p>
          <a:p>
            <a:pPr marL="514350" lvl="0" indent="-514350" algn="just">
              <a:buFont typeface="+mj-lt"/>
              <a:buAutoNum type="arabicPeriod"/>
            </a:pPr>
            <a:r>
              <a:rPr lang="en-US" sz="2900" i="1" dirty="0"/>
              <a:t>is an attempt to guide human conduct and to help man in leading good life by applying moral principles.</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325706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533400" y="609356"/>
            <a:ext cx="8077200" cy="6093976"/>
          </a:xfrm>
          <a:prstGeom prst="rect">
            <a:avLst/>
          </a:prstGeom>
          <a:noFill/>
        </p:spPr>
        <p:txBody>
          <a:bodyPr wrap="square" rtlCol="0">
            <a:spAutoFit/>
          </a:bodyPr>
          <a:lstStyle/>
          <a:p>
            <a:pPr marL="285750" indent="-285750" algn="just">
              <a:buFont typeface="Arial" panose="020B0604020202020204" pitchFamily="34" charset="0"/>
              <a:buChar char="•"/>
            </a:pPr>
            <a:r>
              <a:rPr lang="en-US" sz="3000" i="1" dirty="0"/>
              <a:t>In philosophy, ethics defines what is good for the individual and for society and establishes the nature of duties that people owe to themselves and to one another.</a:t>
            </a:r>
          </a:p>
          <a:p>
            <a:pPr marL="285750" indent="-285750" algn="just">
              <a:buFont typeface="Arial" panose="020B0604020202020204" pitchFamily="34" charset="0"/>
              <a:buChar char="•"/>
            </a:pPr>
            <a:endParaRPr lang="en-US" sz="3000" i="1" dirty="0"/>
          </a:p>
          <a:p>
            <a:pPr marL="285750" indent="-285750" algn="just">
              <a:buFont typeface="Arial" panose="020B0604020202020204" pitchFamily="34" charset="0"/>
              <a:buChar char="•"/>
            </a:pPr>
            <a:r>
              <a:rPr lang="en-US" sz="3000" i="1" dirty="0"/>
              <a:t>Ethics is a matter of practical concern. It tries to determine the good and right thing to do; choices regarding right and wrong, good and evil; questions of obligation and value.</a:t>
            </a:r>
          </a:p>
          <a:p>
            <a:pPr marL="285750" indent="-285750" algn="just">
              <a:buFont typeface="Arial" panose="020B0604020202020204" pitchFamily="34" charset="0"/>
              <a:buChar char="•"/>
            </a:pPr>
            <a:endParaRPr lang="en-US" sz="3000" i="1" dirty="0"/>
          </a:p>
          <a:p>
            <a:pPr marL="285750" indent="-285750" algn="just">
              <a:buFont typeface="Arial" panose="020B0604020202020204" pitchFamily="34" charset="0"/>
              <a:buChar char="•"/>
            </a:pPr>
            <a:r>
              <a:rPr lang="en-US" sz="3000" i="1" dirty="0"/>
              <a:t>Ethics is to consider the practice of doing right actions or what we may call the art of living the good life.</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4006665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838200"/>
            <a:ext cx="8153400" cy="550920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Ethics is also defined as the science of the highest good.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Mackenzie defines ethics as “the study of what is right or good in human conduct” or the “science of the ideal involved in human life”.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Ethics is the study which determines rightness or wrongness of actions.</a:t>
            </a:r>
          </a:p>
        </p:txBody>
      </p:sp>
      <p:sp>
        <p:nvSpPr>
          <p:cNvPr id="5" name="TextBox 4">
            <a:extLst>
              <a:ext uri="{FF2B5EF4-FFF2-40B4-BE49-F238E27FC236}">
                <a16:creationId xmlns:a16="http://schemas.microsoft.com/office/drawing/2014/main" id="{0433BD08-0005-44D8-8414-F368C2D7726B}"/>
              </a:ext>
            </a:extLst>
          </p:cNvPr>
          <p:cNvSpPr txBox="1"/>
          <p:nvPr/>
        </p:nvSpPr>
        <p:spPr>
          <a:xfrm>
            <a:off x="457200" y="-17206"/>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208537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856357"/>
            <a:ext cx="8229600" cy="6093976"/>
          </a:xfrm>
          <a:prstGeom prst="rect">
            <a:avLst/>
          </a:prstGeom>
          <a:noFill/>
        </p:spPr>
        <p:txBody>
          <a:bodyPr wrap="square" rtlCol="0">
            <a:spAutoFit/>
          </a:bodyPr>
          <a:lstStyle/>
          <a:p>
            <a:pPr marL="285750" indent="-285750" algn="just">
              <a:buFont typeface="Arial" panose="020B0604020202020204" pitchFamily="34" charset="0"/>
              <a:buChar char="•"/>
            </a:pPr>
            <a:r>
              <a:rPr lang="en-US" sz="3000" i="1" dirty="0"/>
              <a:t>Ethics aims at systematic knowledge. Therefore, ethics is also considered as science. </a:t>
            </a:r>
          </a:p>
          <a:p>
            <a:pPr marL="285750" indent="-285750" algn="just">
              <a:buFont typeface="Arial" panose="020B0604020202020204" pitchFamily="34" charset="0"/>
              <a:buChar char="•"/>
            </a:pPr>
            <a:endParaRPr lang="en-US" sz="3000" i="1" dirty="0"/>
          </a:p>
          <a:p>
            <a:pPr marL="285750" indent="-285750" algn="just">
              <a:buFont typeface="Arial" panose="020B0604020202020204" pitchFamily="34" charset="0"/>
              <a:buChar char="•"/>
            </a:pPr>
            <a:r>
              <a:rPr lang="en-US" sz="3000" i="1" dirty="0"/>
              <a:t>Every science is concerned with a particular sphere of nature. </a:t>
            </a:r>
          </a:p>
          <a:p>
            <a:pPr marL="285750" indent="-285750" algn="just">
              <a:buFont typeface="Arial" panose="020B0604020202020204" pitchFamily="34" charset="0"/>
              <a:buChar char="•"/>
            </a:pPr>
            <a:endParaRPr lang="en-US" sz="3000" i="1" dirty="0"/>
          </a:p>
          <a:p>
            <a:pPr marL="285750" indent="-285750" algn="just">
              <a:buFont typeface="Arial" panose="020B0604020202020204" pitchFamily="34" charset="0"/>
              <a:buChar char="•"/>
            </a:pPr>
            <a:r>
              <a:rPr lang="en-US" sz="3000" i="1" dirty="0"/>
              <a:t>As a science ethics has its own particular sphere; it deals with certain judgments that we make about human conduct.</a:t>
            </a:r>
          </a:p>
          <a:p>
            <a:pPr marL="285750" indent="-285750" algn="just">
              <a:buFont typeface="Arial" panose="020B0604020202020204" pitchFamily="34" charset="0"/>
              <a:buChar char="•"/>
            </a:pPr>
            <a:endParaRPr lang="en-US" sz="3000" i="1" dirty="0"/>
          </a:p>
          <a:p>
            <a:pPr marL="285750" indent="-285750" algn="just">
              <a:buFont typeface="Arial" panose="020B0604020202020204" pitchFamily="34" charset="0"/>
              <a:buChar char="•"/>
            </a:pPr>
            <a:r>
              <a:rPr lang="en-US" sz="3000" i="1" dirty="0"/>
              <a:t>It deals with systematic explanation of rightness or wrongness in the light of the highest Good of man.</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115221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856357"/>
            <a:ext cx="8305800" cy="5509200"/>
          </a:xfrm>
          <a:prstGeom prst="rect">
            <a:avLst/>
          </a:prstGeom>
          <a:noFill/>
        </p:spPr>
        <p:txBody>
          <a:bodyPr wrap="square" rtlCol="0">
            <a:spAutoFit/>
          </a:bodyPr>
          <a:lstStyle/>
          <a:p>
            <a:pPr marL="285750" indent="-285750" algn="just">
              <a:buFont typeface="Arial" panose="020B0604020202020204" pitchFamily="34" charset="0"/>
              <a:buChar char="•"/>
            </a:pPr>
            <a:r>
              <a:rPr lang="en-US" sz="3200" i="1" dirty="0"/>
              <a:t>Ethics is a normative science. It is concerned with what ought to be done rather than what is the case.</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It differs from positive science. A positive science, natural science or descriptive science is concerned with what is.</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It deals with facts and explains them by their causes. In positive science there is no question of judging its objects in any way. </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119899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533400" y="856357"/>
            <a:ext cx="8153400" cy="550920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But ethics does not deal with fact. Rather it deals with value.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Therefore, it is clear that ethics is concerned with judgments of value, while positive science deals with judgments of facts.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That is why ethics is not a positive science but a normative science. </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190292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856357"/>
            <a:ext cx="8229600" cy="550920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Normative ethics deals with standards or norms by which we can judge human actions to be right or wrong.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For example, logic, aesthetics are also considered as normative sciences, because logic and aesthetics are concerned with truth and beauty.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So, truth, beauty and value are the three ideals of logic, aesthetics and ethics respectively.</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60569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181957"/>
            <a:ext cx="8153400" cy="6494085"/>
          </a:xfrm>
          <a:prstGeom prst="rect">
            <a:avLst/>
          </a:prstGeom>
          <a:noFill/>
        </p:spPr>
        <p:txBody>
          <a:bodyPr wrap="square" rtlCol="0">
            <a:spAutoFit/>
          </a:bodyPr>
          <a:lstStyle/>
          <a:p>
            <a:pPr marL="284163" indent="-284163" algn="just">
              <a:buFont typeface="Arial" panose="020B0604020202020204" pitchFamily="34" charset="0"/>
              <a:buChar char="•"/>
            </a:pPr>
            <a:r>
              <a:rPr lang="en-US" sz="3200" i="1" dirty="0"/>
              <a:t>There is a general principle to which we all shall agree- it is wrong to kill somebody. </a:t>
            </a:r>
          </a:p>
          <a:p>
            <a:pPr marL="284163" indent="-284163" algn="just">
              <a:buFont typeface="Arial" panose="020B0604020202020204" pitchFamily="34" charset="0"/>
              <a:buChar char="•"/>
            </a:pPr>
            <a:endParaRPr lang="en-US" sz="3200" i="1" dirty="0"/>
          </a:p>
          <a:p>
            <a:pPr marL="284163" indent="-284163" algn="just">
              <a:buFont typeface="Arial" panose="020B0604020202020204" pitchFamily="34" charset="0"/>
              <a:buChar char="•"/>
            </a:pPr>
            <a:r>
              <a:rPr lang="en-US" sz="3200" i="1" dirty="0"/>
              <a:t>Does this mean that capital punishment is wrong? </a:t>
            </a:r>
          </a:p>
          <a:p>
            <a:pPr marL="284163" indent="-284163" algn="just">
              <a:buFont typeface="Arial" panose="020B0604020202020204" pitchFamily="34" charset="0"/>
              <a:buChar char="•"/>
            </a:pPr>
            <a:endParaRPr lang="en-US" sz="3200" i="1" dirty="0"/>
          </a:p>
          <a:p>
            <a:pPr marL="284163" indent="-284163" algn="just">
              <a:buFont typeface="Arial" panose="020B0604020202020204" pitchFamily="34" charset="0"/>
              <a:buChar char="•"/>
            </a:pPr>
            <a:r>
              <a:rPr lang="en-US" sz="3200" i="1" dirty="0"/>
              <a:t>Is it wrong to kill animals? </a:t>
            </a:r>
          </a:p>
          <a:p>
            <a:pPr marL="284163" indent="-284163" algn="just">
              <a:buFont typeface="Arial" panose="020B0604020202020204" pitchFamily="34" charset="0"/>
              <a:buChar char="•"/>
            </a:pPr>
            <a:endParaRPr lang="en-US" sz="3200" i="1" dirty="0"/>
          </a:p>
          <a:p>
            <a:pPr marL="284163" indent="-284163" algn="just">
              <a:buFont typeface="Arial" panose="020B0604020202020204" pitchFamily="34" charset="0"/>
              <a:buChar char="•"/>
            </a:pPr>
            <a:r>
              <a:rPr lang="en-US" sz="3200" i="1" dirty="0"/>
              <a:t>Is killing in self-defense wrong? </a:t>
            </a:r>
          </a:p>
          <a:p>
            <a:pPr marL="284163" indent="-284163" algn="just">
              <a:buFont typeface="Arial" panose="020B0604020202020204" pitchFamily="34" charset="0"/>
              <a:buChar char="•"/>
            </a:pPr>
            <a:endParaRPr lang="en-US" sz="3200" i="1" dirty="0"/>
          </a:p>
          <a:p>
            <a:pPr marL="284163" indent="-284163" algn="just">
              <a:buFont typeface="Arial" panose="020B0604020202020204" pitchFamily="34" charset="0"/>
              <a:buChar char="•"/>
            </a:pPr>
            <a:r>
              <a:rPr lang="en-US" sz="3200" i="1" dirty="0"/>
              <a:t>Is the termination of pregnancy wrong? </a:t>
            </a:r>
          </a:p>
          <a:p>
            <a:pPr algn="just"/>
            <a:endParaRPr lang="en-US" sz="3200" i="1" dirty="0"/>
          </a:p>
          <a:p>
            <a:pPr marL="284163" indent="-284163" algn="just">
              <a:buFont typeface="Arial" panose="020B0604020202020204" pitchFamily="34" charset="0"/>
              <a:buChar char="•"/>
            </a:pPr>
            <a:r>
              <a:rPr lang="en-US" sz="3200" i="1" dirty="0"/>
              <a:t>Is euthanasia wrong?</a:t>
            </a:r>
            <a:endParaRPr lang="en-IN" sz="3200" b="1" i="1" dirty="0"/>
          </a:p>
        </p:txBody>
      </p:sp>
    </p:spTree>
    <p:extLst>
      <p:ext uri="{BB962C8B-B14F-4D97-AF65-F5344CB8AC3E}">
        <p14:creationId xmlns:p14="http://schemas.microsoft.com/office/powerpoint/2010/main" val="3984973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1066800"/>
            <a:ext cx="82296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3200" i="1" dirty="0"/>
              <a:t>Ethics is not a practical science. </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Practical science deals with means for the realization of an end or ideal. It teaches us to know how to do. </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For instance, medical science is a practical science. It concerns with the means in order to remove the causes of ailments or diseases.</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119339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609600" y="1289953"/>
            <a:ext cx="8001000" cy="477053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But ethics is not concerned with means in order to achieve moral ideal that is rightness or goodness.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It does not teach us how to live a moral life. So, ethics can not be regarded as a practical science.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48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331597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597733" y="990600"/>
            <a:ext cx="8001000" cy="5693866"/>
          </a:xfrm>
          <a:prstGeom prst="rect">
            <a:avLst/>
          </a:prstGeom>
          <a:noFill/>
        </p:spPr>
        <p:txBody>
          <a:bodyPr wrap="square" rtlCol="0">
            <a:spAutoFit/>
          </a:bodyPr>
          <a:lstStyle/>
          <a:p>
            <a:pPr marL="285750" indent="-285750" algn="just">
              <a:buFont typeface="Arial" panose="020B0604020202020204" pitchFamily="34" charset="0"/>
              <a:buChar char="•"/>
            </a:pPr>
            <a:r>
              <a:rPr lang="en-US" sz="2800" i="1" dirty="0"/>
              <a:t>Ethics is not an art. It does not teach us an art as to how to lead a moral life. </a:t>
            </a:r>
          </a:p>
          <a:p>
            <a:pPr marL="285750" indent="-285750" algn="just">
              <a:buFont typeface="Arial" panose="020B0604020202020204" pitchFamily="34" charset="0"/>
              <a:buChar char="•"/>
            </a:pPr>
            <a:endParaRPr lang="en-US" sz="2800" i="1" dirty="0"/>
          </a:p>
          <a:p>
            <a:pPr marL="285750" indent="-285750" algn="just">
              <a:buFont typeface="Arial" panose="020B0604020202020204" pitchFamily="34" charset="0"/>
              <a:buChar char="•"/>
            </a:pPr>
            <a:r>
              <a:rPr lang="en-US" sz="2800" i="1" dirty="0"/>
              <a:t>Rather it helps us to justify rightness or goodness which can lead to the supreme goal of human life.</a:t>
            </a:r>
          </a:p>
          <a:p>
            <a:pPr marL="285750" indent="-285750" algn="just">
              <a:buFont typeface="Arial" panose="020B0604020202020204" pitchFamily="34" charset="0"/>
              <a:buChar char="•"/>
            </a:pPr>
            <a:endParaRPr lang="en-US" sz="2800" i="1" dirty="0"/>
          </a:p>
          <a:p>
            <a:pPr marL="285750" indent="-285750" algn="just">
              <a:buFont typeface="Arial" panose="020B0604020202020204" pitchFamily="34" charset="0"/>
              <a:buChar char="•"/>
            </a:pPr>
            <a:r>
              <a:rPr lang="en-US" sz="2800" i="1" dirty="0"/>
              <a:t>So, ethics is not a means to the highest ideal of human life. </a:t>
            </a:r>
          </a:p>
          <a:p>
            <a:pPr marL="285750" indent="-285750" algn="just">
              <a:buFont typeface="Arial" panose="020B0604020202020204" pitchFamily="34" charset="0"/>
              <a:buChar char="•"/>
            </a:pPr>
            <a:endParaRPr lang="en-US" sz="2800" i="1" dirty="0"/>
          </a:p>
          <a:p>
            <a:pPr marL="285750" indent="-285750" algn="just">
              <a:buFont typeface="Arial" panose="020B0604020202020204" pitchFamily="34" charset="0"/>
              <a:buChar char="•"/>
            </a:pPr>
            <a:r>
              <a:rPr lang="en-US" sz="2800" i="1" dirty="0"/>
              <a:t>But, like the practical science, art is also a means for obtaining a goal. </a:t>
            </a:r>
          </a:p>
          <a:p>
            <a:pPr marL="285750" indent="-285750" algn="just">
              <a:buFont typeface="Arial" panose="020B0604020202020204" pitchFamily="34" charset="0"/>
              <a:buChar char="•"/>
            </a:pPr>
            <a:endParaRPr lang="en-US" sz="2800" i="1" dirty="0"/>
          </a:p>
          <a:p>
            <a:pPr marL="285750" indent="-285750" algn="just">
              <a:buFont typeface="Arial" panose="020B0604020202020204" pitchFamily="34" charset="0"/>
              <a:buChar char="•"/>
            </a:pPr>
            <a:r>
              <a:rPr lang="en-US" sz="2800" i="1" dirty="0"/>
              <a:t>So, ethics is neither a practical science nor an art.</a:t>
            </a:r>
            <a:endParaRPr kumimoji="0" lang="en-US" sz="66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SCIENTIFIC NATURE OF ETHICS</a:t>
            </a:r>
          </a:p>
        </p:txBody>
      </p:sp>
    </p:spTree>
    <p:extLst>
      <p:ext uri="{BB962C8B-B14F-4D97-AF65-F5344CB8AC3E}">
        <p14:creationId xmlns:p14="http://schemas.microsoft.com/office/powerpoint/2010/main" val="135424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762000"/>
            <a:ext cx="8229600" cy="550920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The scope of ethics indicates its subject matter.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Ethics as normative science deals with moral ideal or the good in order to enquire the nature of our conduct.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It enquires into the nature of the actions, motives, intentions, voluntary actions and so on. </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SCOPE OF ETHICS</a:t>
            </a:r>
          </a:p>
        </p:txBody>
      </p:sp>
    </p:spTree>
    <p:extLst>
      <p:ext uri="{BB962C8B-B14F-4D97-AF65-F5344CB8AC3E}">
        <p14:creationId xmlns:p14="http://schemas.microsoft.com/office/powerpoint/2010/main" val="421205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19100" y="1066800"/>
            <a:ext cx="8305800" cy="5509200"/>
          </a:xfrm>
          <a:prstGeom prst="rect">
            <a:avLst/>
          </a:prstGeom>
          <a:noFill/>
        </p:spPr>
        <p:txBody>
          <a:bodyPr wrap="square" rtlCol="0">
            <a:spAutoFit/>
          </a:bodyPr>
          <a:lstStyle/>
          <a:p>
            <a:pPr marL="285750" indent="-285750" algn="just">
              <a:buFont typeface="Arial" panose="020B0604020202020204" pitchFamily="34" charset="0"/>
              <a:buChar char="•"/>
            </a:pPr>
            <a:r>
              <a:rPr lang="en-US" sz="3200" i="1" dirty="0"/>
              <a:t>As a science of morality ethics discusses the contents of moral consciousness and the various problems of moral consciousness.</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Moral judgments passed on our voluntary actions are also included within the scope of ethics. </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The sense of duty or moral obligation and the responsibility for actions are also included within the range of ethics.</a:t>
            </a: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SCOPE OF ETHICS</a:t>
            </a:r>
          </a:p>
        </p:txBody>
      </p:sp>
    </p:spTree>
    <p:extLst>
      <p:ext uri="{BB962C8B-B14F-4D97-AF65-F5344CB8AC3E}">
        <p14:creationId xmlns:p14="http://schemas.microsoft.com/office/powerpoint/2010/main" val="187423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584775"/>
            <a:ext cx="8229600" cy="600164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ea typeface="+mn-ea"/>
                <a:cs typeface="+mn-cs"/>
              </a:rPr>
              <a:t>Some important questions that lie at the core of scope of ethics are: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342900" lvl="0" indent="-342900" algn="just">
              <a:buFont typeface="+mj-lt"/>
              <a:buAutoNum type="arabicPeriod"/>
            </a:pPr>
            <a:r>
              <a:rPr lang="en-US" sz="3200" i="1" dirty="0"/>
              <a:t>What is the nature of human freedom?</a:t>
            </a:r>
          </a:p>
          <a:p>
            <a:pPr marL="342900" lvl="0" indent="-342900" algn="just">
              <a:buFont typeface="+mj-lt"/>
              <a:buAutoNum type="arabicPeriod"/>
            </a:pPr>
            <a:endParaRPr lang="en-US" sz="3200" i="1" dirty="0"/>
          </a:p>
          <a:p>
            <a:pPr marL="342900" lvl="0" indent="-342900" algn="just">
              <a:buFont typeface="+mj-lt"/>
              <a:buAutoNum type="arabicPeriod"/>
            </a:pPr>
            <a:r>
              <a:rPr lang="en-US" sz="3200" i="1" dirty="0"/>
              <a:t>What constitutes good or bad, just or unjust?</a:t>
            </a:r>
          </a:p>
          <a:p>
            <a:pPr marL="342900" lvl="0" indent="-342900" algn="just">
              <a:buFont typeface="+mj-lt"/>
              <a:buAutoNum type="arabicPeriod"/>
            </a:pPr>
            <a:endParaRPr lang="en-US" sz="3200" i="1" dirty="0"/>
          </a:p>
          <a:p>
            <a:pPr marL="342900" lvl="0" indent="-342900" algn="just">
              <a:buFont typeface="+mj-lt"/>
              <a:buAutoNum type="arabicPeriod"/>
            </a:pPr>
            <a:r>
              <a:rPr lang="en-US" sz="3200" i="1" dirty="0"/>
              <a:t>What is virtue, law, conscience and duty? </a:t>
            </a:r>
          </a:p>
          <a:p>
            <a:pPr marL="342900" lvl="0" indent="-342900" algn="just">
              <a:buFont typeface="+mj-lt"/>
              <a:buAutoNum type="arabicPeriod"/>
            </a:pPr>
            <a:endParaRPr lang="en-US" sz="3200" i="1" dirty="0"/>
          </a:p>
          <a:p>
            <a:pPr marL="342900" lvl="0" indent="-342900" algn="just">
              <a:buFont typeface="+mj-lt"/>
              <a:buAutoNum type="arabicPeriod"/>
            </a:pPr>
            <a:r>
              <a:rPr lang="en-US" sz="3200" i="1" dirty="0"/>
              <a:t>What obligations are common to all? </a:t>
            </a:r>
          </a:p>
          <a:p>
            <a:pPr marL="342900" lvl="0" indent="-342900" algn="just">
              <a:buFont typeface="+mj-lt"/>
              <a:buAutoNum type="arabicPeriod"/>
            </a:pPr>
            <a:endParaRPr lang="en-US" sz="3200" i="1" dirty="0"/>
          </a:p>
          <a:p>
            <a:pPr marL="342900" lvl="0" indent="-342900" algn="just">
              <a:buFont typeface="+mj-lt"/>
              <a:buAutoNum type="arabicPeriod"/>
            </a:pPr>
            <a:r>
              <a:rPr lang="en-US" sz="3200" i="1" dirty="0"/>
              <a:t>What is the good in all good acts?</a:t>
            </a:r>
            <a:endParaRPr kumimoji="0" lang="en-US" sz="3200" b="0" i="1" u="none" strike="noStrike" kern="1200" cap="none" spc="0" normalizeH="0" baseline="0" noProof="0" dirty="0">
              <a:ln>
                <a:noFill/>
              </a:ln>
              <a:solidFill>
                <a:prstClr val="black"/>
              </a:solidFill>
              <a:effectLst/>
              <a:uLnTx/>
              <a:uFillTx/>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SCOPE OF ETHICS</a:t>
            </a:r>
          </a:p>
        </p:txBody>
      </p:sp>
    </p:spTree>
    <p:extLst>
      <p:ext uri="{BB962C8B-B14F-4D97-AF65-F5344CB8AC3E}">
        <p14:creationId xmlns:p14="http://schemas.microsoft.com/office/powerpoint/2010/main" val="4241316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a:bodyPr>
          <a:lstStyle/>
          <a:p>
            <a:r>
              <a:rPr lang="en-IN" sz="4800" dirty="0">
                <a:latin typeface="Britannic Bold" panose="020B0903060703020204" pitchFamily="34" charset="0"/>
              </a:rPr>
              <a:t>Ethics in Human Actions </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1760851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533400"/>
            <a:ext cx="8229600" cy="590931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3600" i="1" dirty="0">
                <a:solidFill>
                  <a:prstClr val="black"/>
                </a:solidFill>
              </a:rPr>
              <a:t>If you are able to recall and summarize the definitions of ethics, you’ll find that all of them suggest that: -</a:t>
            </a:r>
          </a:p>
          <a:p>
            <a:pPr algn="just">
              <a:lnSpc>
                <a:spcPct val="150000"/>
              </a:lnSpc>
            </a:pPr>
            <a:endParaRPr lang="en-US" sz="3600" i="1" dirty="0">
              <a:solidFill>
                <a:prstClr val="black"/>
              </a:solidFill>
            </a:endParaRPr>
          </a:p>
          <a:p>
            <a:pPr marL="514350" indent="-514350" algn="just">
              <a:lnSpc>
                <a:spcPct val="150000"/>
              </a:lnSpc>
              <a:buFont typeface="+mj-lt"/>
              <a:buAutoNum type="arabicPeriod"/>
            </a:pPr>
            <a:r>
              <a:rPr lang="en-US" sz="3600" i="1" dirty="0">
                <a:solidFill>
                  <a:prstClr val="black"/>
                </a:solidFill>
              </a:rPr>
              <a:t>I</a:t>
            </a:r>
            <a:r>
              <a:rPr lang="en-US" sz="3600" i="1" dirty="0"/>
              <a:t>t focuses on human actions.</a:t>
            </a:r>
          </a:p>
          <a:p>
            <a:pPr marL="514350" indent="-514350" algn="just">
              <a:lnSpc>
                <a:spcPct val="150000"/>
              </a:lnSpc>
              <a:buFont typeface="+mj-lt"/>
              <a:buAutoNum type="arabicPeriod"/>
            </a:pPr>
            <a:r>
              <a:rPr lang="en-US" sz="3600" i="1" dirty="0">
                <a:solidFill>
                  <a:prstClr val="black"/>
                </a:solidFill>
              </a:rPr>
              <a:t>It is concerned with the morality of human behavior.</a:t>
            </a:r>
          </a:p>
        </p:txBody>
      </p:sp>
    </p:spTree>
    <p:extLst>
      <p:ext uri="{BB962C8B-B14F-4D97-AF65-F5344CB8AC3E}">
        <p14:creationId xmlns:p14="http://schemas.microsoft.com/office/powerpoint/2010/main" val="409850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228600"/>
            <a:ext cx="8610600" cy="649408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i="1" u="none" strike="noStrike" kern="1200" cap="none" spc="0" normalizeH="0" baseline="0" noProof="0" dirty="0">
                <a:ln>
                  <a:noFill/>
                </a:ln>
                <a:solidFill>
                  <a:prstClr val="black"/>
                </a:solidFill>
                <a:effectLst/>
                <a:uLnTx/>
                <a:uFillTx/>
                <a:ea typeface="+mn-ea"/>
                <a:cs typeface="+mn-cs"/>
              </a:rPr>
              <a:t>Do the definitions imply that literally all human actions/ behaviors are  studied under ethics????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i="1" u="none" strike="noStrike" kern="1200" cap="none" spc="0" normalizeH="0" baseline="0" noProof="0" dirty="0">
                <a:ln>
                  <a:noFill/>
                </a:ln>
                <a:solidFill>
                  <a:prstClr val="black"/>
                </a:solidFill>
                <a:effectLst/>
                <a:uLnTx/>
                <a:uFillTx/>
                <a:ea typeface="+mn-ea"/>
                <a:cs typeface="+mn-cs"/>
              </a:rPr>
              <a:t>If answer to the above question is ‘Yes’, then it would literally be impossible to define ethics, limit its scope or do a classroom discussion on it.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rPr>
              <a:t>And if answer to the above question is ‘No’, then following questions arise: -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i="1" u="none" strike="noStrike" kern="1200" cap="none" spc="0" normalizeH="0" baseline="0" noProof="0" dirty="0">
              <a:ln>
                <a:noFill/>
              </a:ln>
              <a:solidFill>
                <a:prstClr val="black"/>
              </a:solidFill>
              <a:effectLst/>
              <a:uLnTx/>
              <a:uFillTx/>
              <a:ea typeface="+mn-ea"/>
              <a:cs typeface="+mn-cs"/>
            </a:endParaRPr>
          </a:p>
          <a:p>
            <a:pPr marL="342900" indent="-342900" algn="just">
              <a:buFont typeface="+mj-lt"/>
              <a:buAutoNum type="arabicPeriod"/>
            </a:pPr>
            <a:r>
              <a:rPr lang="en-US" sz="3200" i="1" dirty="0"/>
              <a:t>What is it that makes an action human?</a:t>
            </a:r>
          </a:p>
          <a:p>
            <a:pPr marL="342900" indent="-342900" algn="just">
              <a:buFont typeface="+mj-lt"/>
              <a:buAutoNum type="arabicPeriod"/>
            </a:pPr>
            <a:r>
              <a:rPr lang="en-US" sz="3200" i="1" dirty="0"/>
              <a:t>What are the principal ingredients of a human action?</a:t>
            </a:r>
            <a:endParaRPr kumimoji="0" lang="en-US" sz="320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99684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151179"/>
            <a:ext cx="8610600" cy="6555641"/>
          </a:xfrm>
          <a:prstGeom prst="rect">
            <a:avLst/>
          </a:prstGeom>
          <a:noFill/>
        </p:spPr>
        <p:txBody>
          <a:bodyPr wrap="square" rtlCol="0">
            <a:spAutoFit/>
          </a:bodyPr>
          <a:lstStyle/>
          <a:p>
            <a:pPr marL="457200" indent="-457200" algn="just">
              <a:buFont typeface="Arial" panose="020B0604020202020204" pitchFamily="34" charset="0"/>
              <a:buChar char="•"/>
            </a:pPr>
            <a:r>
              <a:rPr lang="en-US" sz="3000" i="1" dirty="0"/>
              <a:t>Answer to both the questions and similar other questions is: -</a:t>
            </a:r>
          </a:p>
          <a:p>
            <a:pPr marL="457200" indent="-457200" algn="just">
              <a:buFont typeface="Arial" panose="020B0604020202020204" pitchFamily="34" charset="0"/>
              <a:buChar char="•"/>
            </a:pPr>
            <a:endParaRPr lang="en-US" sz="3000" i="1" dirty="0"/>
          </a:p>
          <a:p>
            <a:pPr marL="514350" indent="-514350" algn="just">
              <a:buFont typeface="+mj-lt"/>
              <a:buAutoNum type="arabicPeriod"/>
            </a:pPr>
            <a:r>
              <a:rPr lang="en-US" sz="3000" i="1" dirty="0"/>
              <a:t>Ethics focuses only on people's deliberate human actions;</a:t>
            </a:r>
          </a:p>
          <a:p>
            <a:pPr marL="514350" indent="-514350" algn="just">
              <a:buFont typeface="+mj-lt"/>
              <a:buAutoNum type="arabicPeriod"/>
            </a:pPr>
            <a:endParaRPr lang="en-US" sz="3000" i="1" dirty="0"/>
          </a:p>
          <a:p>
            <a:pPr marL="514350" indent="-514350" algn="just">
              <a:buFont typeface="+mj-lt"/>
              <a:buAutoNum type="arabicPeriod"/>
            </a:pPr>
            <a:r>
              <a:rPr lang="en-US" sz="3000" i="1" dirty="0"/>
              <a:t>Ethics does not focuses on undeliberate actions;</a:t>
            </a:r>
          </a:p>
          <a:p>
            <a:pPr marL="514350" indent="-514350" algn="just">
              <a:buFont typeface="+mj-lt"/>
              <a:buAutoNum type="arabicPeriod"/>
            </a:pPr>
            <a:endParaRPr lang="en-US" sz="3000" i="1" dirty="0"/>
          </a:p>
          <a:p>
            <a:pPr marL="514350" indent="-514350" algn="just">
              <a:buFont typeface="+mj-lt"/>
              <a:buAutoNum type="arabicPeriod"/>
            </a:pPr>
            <a:r>
              <a:rPr lang="en-US" sz="3000" i="1" dirty="0"/>
              <a:t>It also does not studies actions done because of ignorance. </a:t>
            </a:r>
          </a:p>
          <a:p>
            <a:pPr marL="514350" indent="-514350" algn="just">
              <a:buFont typeface="+mj-lt"/>
              <a:buAutoNum type="arabicPeriod"/>
            </a:pPr>
            <a:endParaRPr lang="en-US" sz="3000" i="1" dirty="0"/>
          </a:p>
          <a:p>
            <a:pPr marL="457200" indent="-457200" algn="just">
              <a:buFont typeface="Arial" panose="020B0604020202020204" pitchFamily="34" charset="0"/>
              <a:buChar char="•"/>
            </a:pPr>
            <a:r>
              <a:rPr lang="en-US" sz="3000" i="1" dirty="0"/>
              <a:t>The distinction here is between what philosophers call an </a:t>
            </a:r>
            <a:r>
              <a:rPr lang="en-US" sz="3000" b="1" i="1" dirty="0"/>
              <a:t>actus </a:t>
            </a:r>
            <a:r>
              <a:rPr lang="en-US" sz="3000" b="1" i="1" dirty="0" err="1"/>
              <a:t>humanus</a:t>
            </a:r>
            <a:r>
              <a:rPr lang="en-US" sz="3000" b="1" i="1" dirty="0"/>
              <a:t> </a:t>
            </a:r>
            <a:r>
              <a:rPr lang="en-US" sz="3000" i="1" dirty="0"/>
              <a:t>(deliberate human action) and an </a:t>
            </a:r>
            <a:r>
              <a:rPr lang="en-US" sz="3000" b="1" i="1" dirty="0"/>
              <a:t>actus hominis</a:t>
            </a:r>
            <a:r>
              <a:rPr lang="en-US" sz="3000" i="1" dirty="0"/>
              <a:t> (undeliberate action).</a:t>
            </a:r>
            <a:endParaRPr kumimoji="0" lang="en-US" sz="300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14898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152400"/>
            <a:ext cx="8153400" cy="6494085"/>
          </a:xfrm>
          <a:prstGeom prst="rect">
            <a:avLst/>
          </a:prstGeom>
          <a:noFill/>
        </p:spPr>
        <p:txBody>
          <a:bodyPr wrap="square" rtlCol="0">
            <a:spAutoFit/>
          </a:bodyPr>
          <a:lstStyle/>
          <a:p>
            <a:pPr marL="284163" marR="0" lvl="0" indent="-2841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My answer </a:t>
            </a:r>
            <a:r>
              <a:rPr lang="en-US" sz="3200" i="1" dirty="0">
                <a:solidFill>
                  <a:prstClr val="black"/>
                </a:solidFill>
                <a:latin typeface="Calibri"/>
              </a:rPr>
              <a:t>to these questions is- there are no straightforward answers.</a:t>
            </a:r>
          </a:p>
          <a:p>
            <a:pPr marL="284163" marR="0" lvl="0" indent="-2841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4163" marR="0" lvl="0" indent="-2841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Application </a:t>
            </a:r>
            <a:r>
              <a:rPr lang="en-US" sz="3200" i="1" dirty="0">
                <a:solidFill>
                  <a:prstClr val="black"/>
                </a:solidFill>
                <a:latin typeface="Calibri"/>
              </a:rPr>
              <a:t>of general/ broad </a:t>
            </a:r>
            <a:r>
              <a:rPr kumimoji="0" lang="en-US" sz="3200" b="0" i="1" u="none" strike="noStrike" kern="1200" cap="none" spc="0" normalizeH="0" baseline="0" noProof="0" dirty="0">
                <a:ln>
                  <a:noFill/>
                </a:ln>
                <a:solidFill>
                  <a:prstClr val="black"/>
                </a:solidFill>
                <a:effectLst/>
                <a:uLnTx/>
                <a:uFillTx/>
                <a:latin typeface="Calibri"/>
                <a:ea typeface="+mn-ea"/>
                <a:cs typeface="+mn-cs"/>
              </a:rPr>
              <a:t>notions of right and wrong to these questions</a:t>
            </a:r>
            <a:r>
              <a:rPr lang="en-US" sz="3200" i="1" dirty="0">
                <a:solidFill>
                  <a:prstClr val="black"/>
                </a:solidFill>
                <a:latin typeface="Calibri"/>
              </a:rPr>
              <a:t> might mislead us. </a:t>
            </a: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4163" marR="0" lvl="0" indent="-2841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284163" marR="0" lvl="0" indent="-2841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We need to examine these questions in more detail</a:t>
            </a:r>
            <a:r>
              <a:rPr lang="en-US" sz="3200" i="1" dirty="0">
                <a:solidFill>
                  <a:prstClr val="black"/>
                </a:solidFill>
                <a:latin typeface="Calibri"/>
              </a:rPr>
              <a:t>. </a:t>
            </a:r>
          </a:p>
          <a:p>
            <a:pPr marL="284163" marR="0" lvl="0" indent="-2841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4163" marR="0" lvl="0" indent="-2841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latin typeface="Calibri"/>
              </a:rPr>
              <a:t>W</a:t>
            </a:r>
            <a:r>
              <a:rPr kumimoji="0" lang="en-US" sz="3200" b="0" i="1" u="none" strike="noStrike" kern="1200" cap="none" spc="0" normalizeH="0" baseline="0" noProof="0" dirty="0">
                <a:ln>
                  <a:noFill/>
                </a:ln>
                <a:solidFill>
                  <a:prstClr val="black"/>
                </a:solidFill>
                <a:effectLst/>
                <a:uLnTx/>
                <a:uFillTx/>
                <a:latin typeface="Calibri"/>
                <a:ea typeface="+mn-ea"/>
                <a:cs typeface="+mn-cs"/>
              </a:rPr>
              <a:t>e need theoretical frameworks that can help us to analyze complex problems and to find rational, coherent solutions to those problems. </a:t>
            </a:r>
          </a:p>
        </p:txBody>
      </p:sp>
    </p:spTree>
    <p:extLst>
      <p:ext uri="{BB962C8B-B14F-4D97-AF65-F5344CB8AC3E}">
        <p14:creationId xmlns:p14="http://schemas.microsoft.com/office/powerpoint/2010/main" val="2030791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505122"/>
            <a:ext cx="8610600" cy="5847755"/>
          </a:xfrm>
          <a:prstGeom prst="rect">
            <a:avLst/>
          </a:prstGeom>
          <a:noFill/>
        </p:spPr>
        <p:txBody>
          <a:bodyPr wrap="square" rtlCol="0">
            <a:spAutoFit/>
          </a:bodyPr>
          <a:lstStyle/>
          <a:p>
            <a:pPr marL="285750" indent="-285750" algn="just">
              <a:buFont typeface="Arial" panose="020B0604020202020204" pitchFamily="34" charset="0"/>
              <a:buChar char="•"/>
            </a:pPr>
            <a:r>
              <a:rPr lang="en-US" sz="3400" i="1" dirty="0"/>
              <a:t>Scholars maintain that three requirements must be concurrently present for any action to be human: -</a:t>
            </a:r>
          </a:p>
          <a:p>
            <a:pPr algn="just"/>
            <a:endParaRPr lang="en-US" sz="3400" i="1" dirty="0"/>
          </a:p>
          <a:p>
            <a:pPr marL="342900" indent="-342900" algn="just">
              <a:buAutoNum type="arabicParenBoth"/>
            </a:pPr>
            <a:r>
              <a:rPr lang="en-US" sz="3400" i="1" dirty="0"/>
              <a:t>There must be some </a:t>
            </a:r>
            <a:r>
              <a:rPr lang="en-US" sz="3400" b="1" i="1" dirty="0"/>
              <a:t>knowledge</a:t>
            </a:r>
            <a:r>
              <a:rPr lang="en-US" sz="3400" i="1" dirty="0"/>
              <a:t> involved.</a:t>
            </a:r>
          </a:p>
          <a:p>
            <a:pPr marL="342900" indent="-342900" algn="just">
              <a:buAutoNum type="arabicParenBoth"/>
            </a:pPr>
            <a:r>
              <a:rPr lang="en-US" sz="3400" i="1" dirty="0"/>
              <a:t>There must be </a:t>
            </a:r>
            <a:r>
              <a:rPr lang="en-US" sz="3400" b="1" i="1" dirty="0"/>
              <a:t>voluntariness</a:t>
            </a:r>
            <a:r>
              <a:rPr lang="en-US" sz="3400" i="1" dirty="0"/>
              <a:t> present.</a:t>
            </a:r>
          </a:p>
          <a:p>
            <a:pPr marL="342900" indent="-342900" algn="just">
              <a:buAutoNum type="arabicParenBoth"/>
            </a:pPr>
            <a:r>
              <a:rPr lang="en-US" sz="3400" i="1" dirty="0"/>
              <a:t>The action must be </a:t>
            </a:r>
            <a:r>
              <a:rPr lang="en-US" sz="3400" b="1" i="1" dirty="0"/>
              <a:t>freely</a:t>
            </a:r>
            <a:r>
              <a:rPr lang="en-US" sz="3400" i="1" dirty="0"/>
              <a:t> done. </a:t>
            </a:r>
          </a:p>
          <a:p>
            <a:pPr marL="342900" indent="-342900" algn="just">
              <a:buAutoNum type="arabicParenBoth"/>
            </a:pPr>
            <a:endParaRPr lang="en-US" sz="3400" i="1" dirty="0"/>
          </a:p>
          <a:p>
            <a:pPr marL="285750" indent="-285750" algn="just">
              <a:buFont typeface="Arial" panose="020B0604020202020204" pitchFamily="34" charset="0"/>
              <a:buChar char="•"/>
            </a:pPr>
            <a:r>
              <a:rPr lang="en-US" sz="3400" i="1" dirty="0"/>
              <a:t>If any one of these elements is not present, the action is not a human action, and therefore it is not a fitting subject for ethics.</a:t>
            </a:r>
            <a:endParaRPr kumimoji="0" lang="en-US" sz="340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348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284068"/>
            <a:ext cx="8610600" cy="6370975"/>
          </a:xfrm>
          <a:prstGeom prst="rect">
            <a:avLst/>
          </a:prstGeom>
          <a:noFill/>
        </p:spPr>
        <p:txBody>
          <a:bodyPr wrap="square" rtlCol="0">
            <a:spAutoFit/>
          </a:bodyPr>
          <a:lstStyle/>
          <a:p>
            <a:pPr marL="457200" indent="-457200" algn="just">
              <a:buFont typeface="Arial" panose="020B0604020202020204" pitchFamily="34" charset="0"/>
              <a:buChar char="•"/>
            </a:pPr>
            <a:r>
              <a:rPr lang="en-US" sz="3400" i="1" dirty="0"/>
              <a:t>Knowledge is an essential requirement for an action to be human.</a:t>
            </a:r>
          </a:p>
          <a:p>
            <a:pPr marL="457200" indent="-457200" algn="just">
              <a:buFont typeface="Arial" panose="020B0604020202020204" pitchFamily="34" charset="0"/>
              <a:buChar char="•"/>
            </a:pPr>
            <a:endParaRPr lang="en-US" sz="3400" i="1" dirty="0"/>
          </a:p>
          <a:p>
            <a:pPr marL="457200" indent="-457200" algn="just">
              <a:buFont typeface="Arial" panose="020B0604020202020204" pitchFamily="34" charset="0"/>
              <a:buChar char="•"/>
            </a:pPr>
            <a:r>
              <a:rPr lang="en-US" sz="3400" i="1" dirty="0"/>
              <a:t>We cannot will anything unless we first know it.</a:t>
            </a:r>
          </a:p>
          <a:p>
            <a:pPr marL="457200" indent="-457200" algn="just">
              <a:buFont typeface="Arial" panose="020B0604020202020204" pitchFamily="34" charset="0"/>
              <a:buChar char="•"/>
            </a:pPr>
            <a:endParaRPr lang="en-US" sz="3400" i="1" dirty="0"/>
          </a:p>
          <a:p>
            <a:pPr marL="457200" indent="-457200" algn="just">
              <a:buFont typeface="Arial" panose="020B0604020202020204" pitchFamily="34" charset="0"/>
              <a:buChar char="•"/>
            </a:pPr>
            <a:r>
              <a:rPr lang="en-US" sz="3400" i="1" dirty="0"/>
              <a:t>So knowledge of some kind is an absolute for an action to be human.</a:t>
            </a:r>
          </a:p>
          <a:p>
            <a:pPr marL="457200" indent="-457200" algn="just">
              <a:buFont typeface="Arial" panose="020B0604020202020204" pitchFamily="34" charset="0"/>
              <a:buChar char="•"/>
            </a:pPr>
            <a:endParaRPr lang="en-US" sz="3400" b="1" i="1" dirty="0"/>
          </a:p>
          <a:p>
            <a:pPr marL="457200" indent="-457200" algn="just">
              <a:buFont typeface="Arial" panose="020B0604020202020204" pitchFamily="34" charset="0"/>
              <a:buChar char="•"/>
            </a:pPr>
            <a:r>
              <a:rPr lang="en-US" sz="3400" i="1" dirty="0"/>
              <a:t>Besides knowledge, the action must be voluntary—that is, it must proceed from the will. </a:t>
            </a:r>
          </a:p>
        </p:txBody>
      </p:sp>
    </p:spTree>
    <p:extLst>
      <p:ext uri="{BB962C8B-B14F-4D97-AF65-F5344CB8AC3E}">
        <p14:creationId xmlns:p14="http://schemas.microsoft.com/office/powerpoint/2010/main" val="4157034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304800"/>
            <a:ext cx="8610600" cy="649408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i="1" u="none" strike="noStrike" kern="1200" cap="none" spc="0" normalizeH="0" baseline="0" noProof="0" dirty="0">
                <a:ln>
                  <a:noFill/>
                </a:ln>
                <a:solidFill>
                  <a:prstClr val="black"/>
                </a:solidFill>
                <a:effectLst/>
                <a:uLnTx/>
                <a:uFillTx/>
                <a:ea typeface="+mn-ea"/>
                <a:cs typeface="+mn-cs"/>
              </a:rPr>
              <a:t>Will is defined as </a:t>
            </a:r>
            <a:r>
              <a:rPr lang="en-US" sz="3200" i="1" dirty="0">
                <a:solidFill>
                  <a:prstClr val="black"/>
                </a:solidFill>
              </a:rPr>
              <a:t>the capacity of human beings </a:t>
            </a:r>
            <a:r>
              <a:rPr kumimoji="0" lang="en-US" sz="3200" i="1" u="none" strike="noStrike" kern="1200" cap="none" spc="0" normalizeH="0" baseline="0" noProof="0" dirty="0">
                <a:ln>
                  <a:noFill/>
                </a:ln>
                <a:solidFill>
                  <a:prstClr val="black"/>
                </a:solidFill>
                <a:effectLst/>
                <a:uLnTx/>
                <a:uFillTx/>
                <a:ea typeface="+mn-ea"/>
                <a:cs typeface="+mn-cs"/>
              </a:rPr>
              <a:t>to incline or strive after an object apprehended as good.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i="1" u="none" strike="noStrike" kern="1200" cap="none" spc="0" normalizeH="0" baseline="0" noProof="0" dirty="0">
                <a:ln>
                  <a:noFill/>
                </a:ln>
                <a:solidFill>
                  <a:prstClr val="black"/>
                </a:solidFill>
                <a:effectLst/>
                <a:uLnTx/>
                <a:uFillTx/>
                <a:ea typeface="+mn-ea"/>
                <a:cs typeface="+mn-cs"/>
              </a:rPr>
              <a:t>Some actions proceed directly from the will—such as consenting—or indirectly through other </a:t>
            </a:r>
            <a:r>
              <a:rPr lang="en-US" sz="3200" i="1" dirty="0">
                <a:solidFill>
                  <a:prstClr val="black"/>
                </a:solidFill>
              </a:rPr>
              <a:t>capacities </a:t>
            </a:r>
            <a:r>
              <a:rPr kumimoji="0" lang="en-US" sz="3200" i="1" u="none" strike="noStrike" kern="1200" cap="none" spc="0" normalizeH="0" baseline="0" noProof="0" dirty="0">
                <a:ln>
                  <a:noFill/>
                </a:ln>
                <a:solidFill>
                  <a:prstClr val="black"/>
                </a:solidFill>
                <a:effectLst/>
                <a:uLnTx/>
                <a:uFillTx/>
                <a:ea typeface="+mn-ea"/>
                <a:cs typeface="+mn-cs"/>
              </a:rPr>
              <a:t>commanded by the will—such as thinking, seeing or walking.</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i="1" u="none" strike="noStrike" kern="1200" cap="none" spc="0" normalizeH="0" baseline="0" noProof="0" dirty="0">
                <a:ln>
                  <a:noFill/>
                </a:ln>
                <a:solidFill>
                  <a:prstClr val="black"/>
                </a:solidFill>
                <a:effectLst/>
                <a:uLnTx/>
                <a:uFillTx/>
                <a:ea typeface="+mn-ea"/>
                <a:cs typeface="+mn-cs"/>
              </a:rPr>
              <a:t>The will controls </a:t>
            </a:r>
            <a:r>
              <a:rPr lang="en-US" sz="3200" i="1" dirty="0"/>
              <a:t>the performance of external actions—the will is the cause of our actions.</a:t>
            </a:r>
          </a:p>
        </p:txBody>
      </p:sp>
    </p:spTree>
    <p:extLst>
      <p:ext uri="{BB962C8B-B14F-4D97-AF65-F5344CB8AC3E}">
        <p14:creationId xmlns:p14="http://schemas.microsoft.com/office/powerpoint/2010/main" val="710556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304800"/>
            <a:ext cx="8610600"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3200" i="1" dirty="0"/>
              <a:t>The third element in a human action is that it must be freely done.</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Free action means the capacity to act or not to act or to act in one way as opposed to another; having choices to act. </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Although some human actions are voluntary because the actor carries out the action but they are not free action.</a:t>
            </a:r>
          </a:p>
        </p:txBody>
      </p:sp>
    </p:spTree>
    <p:extLst>
      <p:ext uri="{BB962C8B-B14F-4D97-AF65-F5344CB8AC3E}">
        <p14:creationId xmlns:p14="http://schemas.microsoft.com/office/powerpoint/2010/main" val="322657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428178"/>
            <a:ext cx="8610600" cy="600164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Every free action is voluntary in that the actor without restraint carried out the action, but not every voluntary action is free.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That means that while an actor may be the cause of an action, the actor was operating under conditions such as force or fear that prevented the action from being freely done.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The actor was unable to exercise choice; therefore, the action, although voluntarily done, was not a free action. </a:t>
            </a:r>
            <a:endParaRPr kumimoji="0" lang="en-US" sz="4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3452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428178"/>
            <a:ext cx="8610600" cy="609397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i="1" u="none" strike="noStrike" kern="1200" cap="none" spc="0" normalizeH="0" baseline="0" noProof="0" dirty="0">
                <a:ln>
                  <a:noFill/>
                </a:ln>
                <a:solidFill>
                  <a:prstClr val="black"/>
                </a:solidFill>
                <a:effectLst/>
                <a:uLnTx/>
                <a:uFillTx/>
                <a:latin typeface="Calibri"/>
                <a:ea typeface="+mn-ea"/>
                <a:cs typeface="+mn-cs"/>
              </a:rPr>
              <a:t>The given three conditions have close connections.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i="1" u="none" strike="noStrike" kern="1200" cap="none" spc="0" normalizeH="0" baseline="0" noProof="0" dirty="0">
                <a:ln>
                  <a:noFill/>
                </a:ln>
                <a:solidFill>
                  <a:prstClr val="black"/>
                </a:solidFill>
                <a:effectLst/>
                <a:uLnTx/>
                <a:uFillTx/>
                <a:latin typeface="Calibri"/>
                <a:ea typeface="+mn-ea"/>
                <a:cs typeface="+mn-cs"/>
              </a:rPr>
              <a:t>Voluntariness includes anything that proceeds from the will; therefore, it includes not only direct actions but also inactions and effects of both actions and inactions.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i="1" u="none" strike="noStrike" kern="1200" cap="none" spc="0" normalizeH="0" baseline="0" noProof="0" dirty="0">
                <a:ln>
                  <a:noFill/>
                </a:ln>
                <a:solidFill>
                  <a:prstClr val="black"/>
                </a:solidFill>
                <a:effectLst/>
                <a:uLnTx/>
                <a:uFillTx/>
                <a:latin typeface="Calibri"/>
                <a:ea typeface="+mn-ea"/>
                <a:cs typeface="+mn-cs"/>
              </a:rPr>
              <a:t>In addition, the actor must have some knowledge of the end or purpose of the action, omission or effect of either.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i="1" u="none" strike="noStrike" kern="1200" cap="none" spc="0" normalizeH="0" baseline="0" noProof="0" dirty="0">
                <a:ln>
                  <a:noFill/>
                </a:ln>
                <a:solidFill>
                  <a:prstClr val="black"/>
                </a:solidFill>
                <a:effectLst/>
                <a:uLnTx/>
                <a:uFillTx/>
                <a:latin typeface="Calibri"/>
                <a:ea typeface="+mn-ea"/>
                <a:cs typeface="+mn-cs"/>
              </a:rPr>
              <a:t>This makes an action different from a mere wish or volition, which is not an action per se.</a:t>
            </a:r>
          </a:p>
        </p:txBody>
      </p:sp>
    </p:spTree>
    <p:extLst>
      <p:ext uri="{BB962C8B-B14F-4D97-AF65-F5344CB8AC3E}">
        <p14:creationId xmlns:p14="http://schemas.microsoft.com/office/powerpoint/2010/main" val="3198764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228600"/>
            <a:ext cx="8610600" cy="6494085"/>
          </a:xfrm>
          <a:prstGeom prst="rect">
            <a:avLst/>
          </a:prstGeom>
          <a:noFill/>
        </p:spPr>
        <p:txBody>
          <a:bodyPr wrap="square" rtlCol="0">
            <a:spAutoFit/>
          </a:bodyPr>
          <a:lstStyle/>
          <a:p>
            <a:pPr marL="285750" indent="-285750" algn="just">
              <a:buFont typeface="Arial" panose="020B0604020202020204" pitchFamily="34" charset="0"/>
              <a:buChar char="•"/>
            </a:pPr>
            <a:r>
              <a:rPr lang="en-US" sz="3200" i="1" dirty="0"/>
              <a:t>This discussion limits the number of actions performed by human beings that can genuinely be human actions. </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If any of the three conditions is absent, the action is not human and is not subject to examination in ethics. </a:t>
            </a:r>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endParaRPr lang="en-US" sz="3200" i="1" dirty="0"/>
          </a:p>
          <a:p>
            <a:pPr marL="285750" indent="-285750" algn="just">
              <a:buFont typeface="Arial" panose="020B0604020202020204" pitchFamily="34" charset="0"/>
              <a:buChar char="•"/>
            </a:pPr>
            <a:r>
              <a:rPr lang="en-US" sz="3200" i="1" dirty="0"/>
              <a:t>In addition to the three criteria there may be other factors that render actions nonhuman and therefore not subject to scrutiny in ethics. </a:t>
            </a:r>
            <a:endParaRPr kumimoji="0" lang="en-US" sz="32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658926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228600"/>
            <a:ext cx="8610600" cy="6494085"/>
          </a:xfrm>
          <a:prstGeom prst="rect">
            <a:avLst/>
          </a:prstGeom>
          <a:noFill/>
        </p:spPr>
        <p:txBody>
          <a:bodyPr wrap="square" rtlCol="0">
            <a:spAutoFit/>
          </a:bodyPr>
          <a:lstStyle/>
          <a:p>
            <a:pPr marL="285750" marR="0" lvl="0" indent="-28575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ea typeface="+mn-ea"/>
                <a:cs typeface="+mn-cs"/>
              </a:rPr>
              <a:t>Some other factors that render actions nonhuman and therefore not subject to scrutiny in ethics</a:t>
            </a:r>
            <a:r>
              <a:rPr lang="en-US" sz="3200" i="1" dirty="0">
                <a:solidFill>
                  <a:prstClr val="black"/>
                </a:solidFill>
              </a:rPr>
              <a:t> </a:t>
            </a:r>
            <a:r>
              <a:rPr kumimoji="0" lang="en-US" sz="3200" b="0" i="1" u="none" strike="noStrike" kern="1200" cap="none" spc="0" normalizeH="0" baseline="0" noProof="0" dirty="0">
                <a:ln>
                  <a:noFill/>
                </a:ln>
                <a:solidFill>
                  <a:prstClr val="black"/>
                </a:solidFill>
                <a:effectLst/>
                <a:uLnTx/>
                <a:uFillTx/>
                <a:ea typeface="+mn-ea"/>
                <a:cs typeface="+mn-cs"/>
              </a:rPr>
              <a:t>are: -</a:t>
            </a:r>
          </a:p>
          <a:p>
            <a:pPr marL="285750" marR="0" lvl="0" indent="-285750" algn="just" defTabSz="914400" rtl="0" eaLnBrk="1" fontAlgn="auto" latinLnBrk="0" hangingPunct="1">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ea typeface="+mn-ea"/>
              <a:cs typeface="+mn-cs"/>
            </a:endParaRPr>
          </a:p>
          <a:p>
            <a:pPr marL="514350" indent="-514350" algn="just">
              <a:buFont typeface="+mj-lt"/>
              <a:buAutoNum type="arabicPeriod"/>
            </a:pPr>
            <a:r>
              <a:rPr kumimoji="0" lang="en-US" sz="3200" b="1" i="1" u="none" strike="noStrike" kern="1200" cap="none" spc="0" normalizeH="0" baseline="0" noProof="0" dirty="0">
                <a:ln>
                  <a:noFill/>
                </a:ln>
                <a:solidFill>
                  <a:prstClr val="black"/>
                </a:solidFill>
                <a:effectLst/>
                <a:uLnTx/>
                <a:uFillTx/>
                <a:ea typeface="+mn-ea"/>
                <a:cs typeface="+mn-cs"/>
              </a:rPr>
              <a:t>Ignorance </a:t>
            </a:r>
            <a:r>
              <a:rPr kumimoji="0" lang="en-US" sz="3200" b="0" i="1" u="none" strike="noStrike" kern="1200" cap="none" spc="0" normalizeH="0" baseline="0" noProof="0" dirty="0">
                <a:ln>
                  <a:noFill/>
                </a:ln>
                <a:solidFill>
                  <a:prstClr val="black"/>
                </a:solidFill>
                <a:effectLst/>
                <a:uLnTx/>
                <a:uFillTx/>
                <a:ea typeface="+mn-ea"/>
                <a:cs typeface="+mn-cs"/>
              </a:rPr>
              <a:t>(absence </a:t>
            </a:r>
            <a:r>
              <a:rPr lang="en-US" sz="3200" i="1" dirty="0"/>
              <a:t>or lack of knowledge in a person capable of having knowledge or who should have knowledge.)</a:t>
            </a:r>
          </a:p>
          <a:p>
            <a:pPr marL="514350" indent="-514350" algn="just">
              <a:buFont typeface="+mj-lt"/>
              <a:buAutoNum type="arabicPeriod"/>
            </a:pPr>
            <a:endParaRPr kumimoji="0" lang="en-US" sz="3200" b="0" i="1" u="none" strike="noStrike" kern="1200" cap="none" spc="0" normalizeH="0" baseline="0" noProof="0" dirty="0">
              <a:ln>
                <a:noFill/>
              </a:ln>
              <a:solidFill>
                <a:prstClr val="black"/>
              </a:solidFill>
              <a:effectLst/>
              <a:uLnTx/>
              <a:uFillTx/>
              <a:ea typeface="+mn-ea"/>
              <a:cs typeface="+mn-cs"/>
            </a:endParaRPr>
          </a:p>
          <a:p>
            <a:pPr marL="514350" indent="-514350" algn="just">
              <a:buFont typeface="+mj-lt"/>
              <a:buAutoNum type="arabicPeriod"/>
            </a:pPr>
            <a:r>
              <a:rPr kumimoji="0" lang="en-US" sz="3200" b="1" i="1" u="none" strike="noStrike" kern="1200" cap="none" spc="0" normalizeH="0" baseline="0" noProof="0" dirty="0">
                <a:ln>
                  <a:noFill/>
                </a:ln>
                <a:solidFill>
                  <a:prstClr val="black"/>
                </a:solidFill>
                <a:effectLst/>
                <a:uLnTx/>
                <a:uFillTx/>
                <a:ea typeface="+mn-ea"/>
                <a:cs typeface="+mn-cs"/>
              </a:rPr>
              <a:t>Passion</a:t>
            </a:r>
            <a:r>
              <a:rPr kumimoji="0" lang="en-US" sz="3200" b="0" i="1" u="none" strike="noStrike" kern="1200" cap="none" spc="0" normalizeH="0" baseline="0" noProof="0" dirty="0">
                <a:ln>
                  <a:noFill/>
                </a:ln>
                <a:solidFill>
                  <a:prstClr val="black"/>
                </a:solidFill>
                <a:effectLst/>
                <a:uLnTx/>
                <a:uFillTx/>
                <a:ea typeface="+mn-ea"/>
                <a:cs typeface="+mn-cs"/>
              </a:rPr>
              <a:t> (</a:t>
            </a:r>
            <a:r>
              <a:rPr lang="en-US" sz="3200" i="1" dirty="0"/>
              <a:t>powerful emotions or appetites springing from a pretense of something perceived as good or evil; Some passions cause the will to act and sometimes, the actor deliberately arouses his passions). </a:t>
            </a:r>
          </a:p>
        </p:txBody>
      </p:sp>
    </p:spTree>
    <p:extLst>
      <p:ext uri="{BB962C8B-B14F-4D97-AF65-F5344CB8AC3E}">
        <p14:creationId xmlns:p14="http://schemas.microsoft.com/office/powerpoint/2010/main" val="646237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228600"/>
            <a:ext cx="8610600" cy="6093976"/>
          </a:xfrm>
          <a:prstGeom prst="rect">
            <a:avLst/>
          </a:prstGeom>
          <a:noFill/>
        </p:spPr>
        <p:txBody>
          <a:bodyPr wrap="square" rtlCol="0">
            <a:spAutoFit/>
          </a:bodyPr>
          <a:lstStyle/>
          <a:p>
            <a:pPr marL="514350" indent="-514350" algn="just">
              <a:buFont typeface="+mj-lt"/>
              <a:buAutoNum type="arabicPeriod" startAt="3"/>
            </a:pPr>
            <a:r>
              <a:rPr kumimoji="0" lang="en-US" sz="3000" b="1" i="1" u="none" strike="noStrike" kern="1200" cap="none" spc="0" normalizeH="0" baseline="0" noProof="0" dirty="0">
                <a:ln>
                  <a:noFill/>
                </a:ln>
                <a:solidFill>
                  <a:prstClr val="black"/>
                </a:solidFill>
                <a:effectLst/>
                <a:uLnTx/>
                <a:uFillTx/>
                <a:latin typeface="Calibri"/>
                <a:ea typeface="+mn-ea"/>
                <a:cs typeface="+mn-cs"/>
              </a:rPr>
              <a:t>Fear </a:t>
            </a:r>
            <a:r>
              <a:rPr kumimoji="0" lang="en-US" sz="3000" b="0" i="1" u="none" strike="noStrike" kern="1200" cap="none" spc="0" normalizeH="0" baseline="0" noProof="0" dirty="0">
                <a:ln>
                  <a:noFill/>
                </a:ln>
                <a:solidFill>
                  <a:prstClr val="black"/>
                </a:solidFill>
                <a:effectLst/>
                <a:uLnTx/>
                <a:uFillTx/>
                <a:ea typeface="+mn-ea"/>
                <a:cs typeface="+mn-cs"/>
              </a:rPr>
              <a:t>(an emotional reaction arising from impending danger; </a:t>
            </a:r>
            <a:r>
              <a:rPr lang="en-US" sz="3000" i="1" dirty="0">
                <a:solidFill>
                  <a:prstClr val="black"/>
                </a:solidFill>
              </a:rPr>
              <a:t>whatever fear is so strong as to destroy a person's freedom of choice also destroys the voluntariness of that action and renders that action ineligible to be studied under ethics). </a:t>
            </a:r>
          </a:p>
          <a:p>
            <a:pPr marL="514350" indent="-514350" algn="just">
              <a:buFont typeface="+mj-lt"/>
              <a:buAutoNum type="arabicPeriod" startAt="3"/>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L="514350" indent="-514350" algn="just">
              <a:buFont typeface="+mj-lt"/>
              <a:buAutoNum type="arabicPeriod" startAt="3"/>
            </a:pPr>
            <a:r>
              <a:rPr lang="en-US" sz="3000" b="1" i="1" dirty="0">
                <a:solidFill>
                  <a:prstClr val="black"/>
                </a:solidFill>
              </a:rPr>
              <a:t>Violence</a:t>
            </a:r>
            <a:r>
              <a:rPr lang="en-US" sz="3000" i="1" dirty="0">
                <a:solidFill>
                  <a:prstClr val="black"/>
                </a:solidFill>
              </a:rPr>
              <a:t> (external physical force exerted on a person). </a:t>
            </a:r>
          </a:p>
          <a:p>
            <a:pPr marL="514350" indent="-514350" algn="just">
              <a:buFont typeface="+mj-lt"/>
              <a:buAutoNum type="arabicPeriod" startAt="3"/>
            </a:pPr>
            <a:endParaRPr lang="en-US" sz="3000" i="1" dirty="0">
              <a:solidFill>
                <a:prstClr val="black"/>
              </a:solidFill>
            </a:endParaRPr>
          </a:p>
          <a:p>
            <a:pPr marL="514350" indent="-514350" algn="just">
              <a:buFont typeface="+mj-lt"/>
              <a:buAutoNum type="arabicPeriod" startAt="3"/>
            </a:pPr>
            <a:r>
              <a:rPr lang="en-US" sz="3000" b="1" i="1" dirty="0">
                <a:solidFill>
                  <a:prstClr val="black"/>
                </a:solidFill>
              </a:rPr>
              <a:t>Habit</a:t>
            </a:r>
            <a:r>
              <a:rPr lang="en-US" sz="3000" i="1" dirty="0">
                <a:solidFill>
                  <a:prstClr val="black"/>
                </a:solidFill>
              </a:rPr>
              <a:t> (</a:t>
            </a:r>
            <a:r>
              <a:rPr lang="en-US" sz="3000" i="1" dirty="0"/>
              <a:t>a quality acquired through frequent repetition that enables a person to act easily and promptly. It is an inclination that is also difficult to remove.)</a:t>
            </a:r>
            <a:endParaRPr lang="en-US" sz="3000" i="1" dirty="0">
              <a:solidFill>
                <a:prstClr val="black"/>
              </a:solidFill>
            </a:endParaRPr>
          </a:p>
        </p:txBody>
      </p:sp>
    </p:spTree>
    <p:extLst>
      <p:ext uri="{BB962C8B-B14F-4D97-AF65-F5344CB8AC3E}">
        <p14:creationId xmlns:p14="http://schemas.microsoft.com/office/powerpoint/2010/main" val="350116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228600"/>
            <a:ext cx="8610600" cy="6494085"/>
          </a:xfrm>
          <a:prstGeom prst="rect">
            <a:avLst/>
          </a:prstGeom>
          <a:noFill/>
        </p:spPr>
        <p:txBody>
          <a:bodyPr wrap="square" rtlCol="0">
            <a:spAutoFit/>
          </a:bodyPr>
          <a:lstStyle/>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5"/>
              <a:tabLst/>
              <a:defRPr/>
            </a:pPr>
            <a:endParaRPr kumimoji="0" lang="en-US" sz="3200" b="1" i="1" u="none" strike="noStrike" kern="1200" cap="none" spc="0" normalizeH="0" baseline="0" noProof="0" dirty="0">
              <a:ln>
                <a:noFill/>
              </a:ln>
              <a:solidFill>
                <a:prstClr val="black"/>
              </a:solidFill>
              <a:effectLst/>
              <a:uLnTx/>
              <a:uFillTx/>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6"/>
              <a:tabLst/>
              <a:defRPr/>
            </a:pPr>
            <a:r>
              <a:rPr kumimoji="0" lang="en-US" sz="3200" b="1" i="1" u="none" strike="noStrike" kern="1200" cap="none" spc="0" normalizeH="0" baseline="0" noProof="0" dirty="0">
                <a:ln>
                  <a:noFill/>
                </a:ln>
                <a:solidFill>
                  <a:prstClr val="black"/>
                </a:solidFill>
                <a:effectLst/>
                <a:uLnTx/>
                <a:uFillTx/>
                <a:ea typeface="+mn-ea"/>
                <a:cs typeface="+mn-cs"/>
              </a:rPr>
              <a:t>Temperament </a:t>
            </a:r>
            <a:r>
              <a:rPr lang="en-US" sz="3200" i="1" dirty="0">
                <a:solidFill>
                  <a:prstClr val="black"/>
                </a:solidFill>
              </a:rPr>
              <a:t>(collection of a </a:t>
            </a:r>
            <a:r>
              <a:rPr lang="en-US" sz="3200" i="1" dirty="0"/>
              <a:t>person's natural tendencies; different from character, which is the collection of a person's acquired tendencies)</a:t>
            </a:r>
            <a:r>
              <a:rPr lang="en-US" sz="3200" i="1" dirty="0">
                <a:solidFill>
                  <a:prstClr val="black"/>
                </a:solidFill>
              </a:rPr>
              <a:t>.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6"/>
              <a:tabLst/>
              <a:defRPr/>
            </a:pPr>
            <a:endParaRPr lang="en-US" sz="3200" i="1" dirty="0">
              <a:solidFill>
                <a:prstClr val="black"/>
              </a:solidFill>
            </a:endParaRPr>
          </a:p>
          <a:p>
            <a:pPr marL="514350" lvl="0" indent="-514350" algn="just">
              <a:buFont typeface="+mj-lt"/>
              <a:buAutoNum type="arabicPeriod" startAt="6"/>
            </a:pPr>
            <a:r>
              <a:rPr lang="en-US" sz="3200" b="1" i="1" dirty="0"/>
              <a:t>Pathological States </a:t>
            </a:r>
            <a:r>
              <a:rPr lang="en-US" sz="3200" i="1" dirty="0"/>
              <a:t>(many diseases/ illnesses/ deformities may interfere with voluntariness and free will because they blur knowledge and weaken the will; amnesia, dementia, Insanity, psychoneurosis, psychosis, schizophrenia, sleep walking, use of psychoactive substances are some of them). </a:t>
            </a:r>
          </a:p>
        </p:txBody>
      </p:sp>
    </p:spTree>
    <p:extLst>
      <p:ext uri="{BB962C8B-B14F-4D97-AF65-F5344CB8AC3E}">
        <p14:creationId xmlns:p14="http://schemas.microsoft.com/office/powerpoint/2010/main" val="218033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762000"/>
            <a:ext cx="8153400" cy="2970685"/>
          </a:xfrm>
          <a:prstGeom prst="rect">
            <a:avLst/>
          </a:prstGeom>
          <a:noFill/>
        </p:spPr>
        <p:txBody>
          <a:bodyPr wrap="square" rtlCol="0">
            <a:spAutoFit/>
          </a:bodyPr>
          <a:lstStyle/>
          <a:p>
            <a:pPr marL="284163" marR="0" lvl="0" indent="-284163"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While some people attempt to do this work individually, for themselves, philosophers attempt to find general answers that can be used by everyone in society.</a:t>
            </a:r>
            <a:endParaRPr kumimoji="0" lang="en-IN" sz="3200" b="1"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8719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a:bodyPr>
          <a:lstStyle/>
          <a:p>
            <a:r>
              <a:rPr lang="en-IN" sz="4800" dirty="0">
                <a:latin typeface="Britannic Bold" panose="020B0903060703020204" pitchFamily="34" charset="0"/>
              </a:rPr>
              <a:t>Ethics &amp; Science</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1603356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181957"/>
            <a:ext cx="8763000" cy="649408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ea typeface="+mn-ea"/>
                <a:cs typeface="+mn-cs"/>
              </a:rPr>
              <a:t>Science was a dangerous business few hundred years ago.</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457200" lvl="0" indent="-457200" algn="just">
              <a:buFont typeface="Arial" panose="020B0604020202020204" pitchFamily="34" charset="0"/>
              <a:buChar char="•"/>
              <a:defRPr/>
            </a:pPr>
            <a:r>
              <a:rPr lang="en-US" sz="3200" i="1" dirty="0"/>
              <a:t>In 1600, the Italian monk Giordano Bruno was sentenced to death and burned at the stake because </a:t>
            </a:r>
            <a:r>
              <a:rPr lang="en-US" sz="3200" i="1" u="sng" dirty="0"/>
              <a:t>he believed in free thinking in philosophy and science</a:t>
            </a:r>
            <a:endParaRPr kumimoji="0" lang="en-US" sz="3200" b="0" i="1" u="sng" strike="noStrike" kern="1200" cap="none" spc="0" normalizeH="0" baseline="0" noProof="0" dirty="0">
              <a:ln>
                <a:noFill/>
              </a:ln>
              <a:solidFill>
                <a:prstClr val="black"/>
              </a:solidFill>
              <a:effectLst/>
              <a:uLnTx/>
              <a:uFillTx/>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US" sz="3200" i="1" dirty="0"/>
              <a:t>Galileo Galilei narrowly avoided the same fate but only by publicly renouncing his support of Copernicus’ heliocentric view</a:t>
            </a:r>
            <a:endParaRPr kumimoji="0" lang="en-US" sz="32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151988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152400"/>
            <a:ext cx="8458200" cy="6494085"/>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200" i="1" dirty="0">
                <a:solidFill>
                  <a:prstClr val="black"/>
                </a:solidFill>
                <a:latin typeface="Calibri"/>
              </a:rPr>
              <a:t>Off course, those days are over now.</a:t>
            </a:r>
          </a:p>
          <a:p>
            <a:pPr marL="457200" lvl="0" indent="-457200" algn="just">
              <a:buFont typeface="Arial" panose="020B0604020202020204" pitchFamily="34" charset="0"/>
              <a:buChar char="•"/>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lvl="0" indent="-457200" algn="just">
              <a:buFont typeface="Arial" panose="020B0604020202020204" pitchFamily="34" charset="0"/>
              <a:buChar char="•"/>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lvl="0" indent="-457200" algn="just">
              <a:buFont typeface="Arial" panose="020B0604020202020204" pitchFamily="34" charset="0"/>
              <a:buChar char="•"/>
              <a:defRPr/>
            </a:pPr>
            <a:r>
              <a:rPr lang="en-US" sz="3200" i="1" dirty="0"/>
              <a:t>Modern science has an important influence on the development of society as a whole, compared with the days of the ill­-fated Bruno</a:t>
            </a:r>
            <a:r>
              <a:rPr kumimoji="0" lang="en-US" sz="3200" b="0" i="1" u="none" strike="noStrike" kern="1200" cap="none" spc="0" normalizeH="0" baseline="0" noProof="0" dirty="0">
                <a:ln>
                  <a:noFill/>
                </a:ln>
                <a:solidFill>
                  <a:prstClr val="black"/>
                </a:solidFill>
                <a:effectLst/>
                <a:uLnTx/>
                <a:uFillTx/>
                <a:latin typeface="Calibri"/>
                <a:ea typeface="+mn-ea"/>
                <a:cs typeface="+mn-cs"/>
              </a:rPr>
              <a: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lvl="0" indent="-457200" algn="just">
              <a:buFont typeface="Arial" panose="020B0604020202020204" pitchFamily="34" charset="0"/>
              <a:buChar char="•"/>
              <a:defRPr/>
            </a:pPr>
            <a:r>
              <a:rPr lang="en-US" sz="3200" i="1" dirty="0"/>
              <a:t>As scientific progress becomes increasingly fundamental to society, it is constantly challenging if not completely clashing with long held beliefs concerning our ethical values.</a:t>
            </a:r>
          </a:p>
          <a:p>
            <a:pPr marL="457200" lvl="0" indent="-457200" algn="just">
              <a:buFont typeface="Arial" panose="020B0604020202020204" pitchFamily="34" charset="0"/>
              <a:buChar char="•"/>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4365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428178"/>
            <a:ext cx="8458200" cy="6001643"/>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200" i="1" dirty="0"/>
              <a:t>It is necessary to conduct ethical discussions in order to adapt the use of scientific knowledge—namely new forms of technology—to a general context that is in agreement with the basic principles of our </a:t>
            </a:r>
            <a:r>
              <a:rPr lang="en-US" sz="3200" i="1" dirty="0" err="1"/>
              <a:t>civilisation</a:t>
            </a:r>
            <a:r>
              <a:rPr lang="en-US" sz="3200" i="1" dirty="0"/>
              <a:t>. </a:t>
            </a:r>
          </a:p>
          <a:p>
            <a:pPr marL="457200" lvl="0" indent="-457200" algn="just">
              <a:buFont typeface="Arial" panose="020B0604020202020204" pitchFamily="34" charset="0"/>
              <a:buChar char="•"/>
              <a:defRPr/>
            </a:pPr>
            <a:endParaRPr lang="en-US" sz="3200" i="1" dirty="0"/>
          </a:p>
          <a:p>
            <a:pPr marL="457200" lvl="0" indent="-457200" algn="just">
              <a:buFont typeface="Arial" panose="020B0604020202020204" pitchFamily="34" charset="0"/>
              <a:buChar char="•"/>
              <a:defRPr/>
            </a:pPr>
            <a:endParaRPr lang="en-US" sz="3200" i="1" dirty="0"/>
          </a:p>
          <a:p>
            <a:pPr marL="457200" lvl="0" indent="-457200" algn="just">
              <a:buFont typeface="Arial" panose="020B0604020202020204" pitchFamily="34" charset="0"/>
              <a:buChar char="•"/>
              <a:defRPr/>
            </a:pPr>
            <a:r>
              <a:rPr lang="en-US" sz="3200" i="1" dirty="0"/>
              <a:t>Scientists should be concerned about the use of scientific knowledge and they should address the ensuing ethical questions, both in general terms and in terms of their own work. </a:t>
            </a: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8435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181957"/>
            <a:ext cx="8458200" cy="649408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ea typeface="+mn-ea"/>
                <a:cs typeface="+mn-cs"/>
              </a:rPr>
              <a:t>Ethics has already been discussed and described, in detail, in previous lectures.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endParaRPr>
          </a:p>
          <a:p>
            <a:pPr marL="457200" lvl="0" indent="-457200" algn="just">
              <a:buFont typeface="Arial" panose="020B0604020202020204" pitchFamily="34" charset="0"/>
              <a:buChar char="•"/>
              <a:defRPr/>
            </a:pPr>
            <a:r>
              <a:rPr kumimoji="0" lang="en-US" sz="3200" b="0" i="1" u="none" strike="noStrike" kern="1200" cap="none" spc="0" normalizeH="0" baseline="0" noProof="0" dirty="0">
                <a:ln>
                  <a:noFill/>
                </a:ln>
                <a:solidFill>
                  <a:prstClr val="black"/>
                </a:solidFill>
                <a:effectLst/>
                <a:uLnTx/>
                <a:uFillTx/>
                <a:ea typeface="+mn-ea"/>
                <a:cs typeface="+mn-cs"/>
              </a:rPr>
              <a:t>Here, ethics can also be understood n</a:t>
            </a:r>
            <a:r>
              <a:rPr lang="en-US" sz="3200" i="1" dirty="0" err="1"/>
              <a:t>ot</a:t>
            </a:r>
            <a:r>
              <a:rPr lang="en-US" sz="3200" i="1" dirty="0"/>
              <a:t> merely as an abstract discipline but as a way of dealing with differing opinions that arise when traditional values are faced with new realities</a:t>
            </a:r>
            <a:r>
              <a:rPr lang="en-US" sz="3200" i="1" dirty="0">
                <a:solidFill>
                  <a:prstClr val="black"/>
                </a:solidFill>
              </a:rPr>
              <a:t>.</a:t>
            </a:r>
          </a:p>
          <a:p>
            <a:pPr marL="457200" lvl="0" indent="-457200" algn="just">
              <a:buFont typeface="Arial" panose="020B0604020202020204" pitchFamily="34" charset="0"/>
              <a:buChar char="•"/>
              <a:defRPr/>
            </a:pPr>
            <a:endParaRPr kumimoji="0" lang="en-US" sz="32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US" sz="3200" i="1" dirty="0"/>
              <a:t>Indeed, discussions about the ethical foundations of a society and their re­interpretation usually take place when traditional customs or behaviours are challenged by new developments.</a:t>
            </a:r>
            <a:endParaRPr kumimoji="0" lang="en-US" sz="32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897387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181957"/>
            <a:ext cx="8420100" cy="6555641"/>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000" i="1" dirty="0"/>
              <a:t>In a static society, values are well codified, usually by religion or by tradition. </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This is true for numerous ancient societies, which remained unchanged for centuries. </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But wars, invasions or a new culture or religion usually prompt the evaluation of the traditional values. </a:t>
            </a:r>
          </a:p>
          <a:p>
            <a:pPr marL="457200" lvl="0" indent="-457200" algn="just">
              <a:buFont typeface="Arial" panose="020B0604020202020204" pitchFamily="34" charset="0"/>
              <a:buChar char="•"/>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L="457200" lvl="0" indent="-457200" algn="just">
              <a:buFont typeface="Arial" panose="020B0604020202020204" pitchFamily="34" charset="0"/>
              <a:buChar char="•"/>
              <a:defRPr/>
            </a:pPr>
            <a:r>
              <a:rPr lang="en-US" sz="3000" i="1" dirty="0"/>
              <a:t>For instance, the French and Russian revolutions in Europe as well as colonialism on other continents effectively upset and irrevocably changed society’s traditional values to varying degrees. </a:t>
            </a: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2462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14300" y="151179"/>
            <a:ext cx="8915400" cy="6555641"/>
          </a:xfrm>
          <a:prstGeom prst="rect">
            <a:avLst/>
          </a:prstGeom>
          <a:noFill/>
        </p:spPr>
        <p:txBody>
          <a:bodyPr wrap="square" rtlCol="0">
            <a:spAutoFit/>
          </a:bodyPr>
          <a:lstStyle/>
          <a:p>
            <a:pPr marL="457200" lvl="0" indent="-457200" algn="just">
              <a:buFont typeface="Arial" panose="020B0604020202020204" pitchFamily="34" charset="0"/>
              <a:buChar char="•"/>
              <a:defRPr/>
            </a:pPr>
            <a:r>
              <a:rPr kumimoji="0" lang="en-US" sz="3000" b="0" i="1" u="none" strike="noStrike" kern="1200" cap="none" spc="0" normalizeH="0" baseline="0" noProof="0" dirty="0">
                <a:ln>
                  <a:noFill/>
                </a:ln>
                <a:solidFill>
                  <a:prstClr val="black"/>
                </a:solidFill>
                <a:effectLst/>
                <a:uLnTx/>
                <a:uFillTx/>
                <a:ea typeface="+mn-ea"/>
                <a:cs typeface="+mn-cs"/>
              </a:rPr>
              <a:t>For various reasons, however, </a:t>
            </a:r>
            <a:r>
              <a:rPr lang="en-US" sz="3000" i="1" dirty="0"/>
              <a:t>discussions concerning ethical problems of science and technology were more or less absent from both academia as well as industry for most part 19</a:t>
            </a:r>
            <a:r>
              <a:rPr lang="en-US" sz="3000" i="1" baseline="30000" dirty="0"/>
              <a:t>th</a:t>
            </a:r>
            <a:r>
              <a:rPr lang="en-US" sz="3000" i="1" dirty="0"/>
              <a:t> and early 20</a:t>
            </a:r>
            <a:r>
              <a:rPr lang="en-US" sz="3000" i="1" baseline="30000" dirty="0"/>
              <a:t>th</a:t>
            </a:r>
            <a:r>
              <a:rPr lang="en-US" sz="3000" i="1" dirty="0"/>
              <a:t> century. </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In academia, scientists were indifferent to the possible consequences of their work.</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In industry, employers did not consider it appropriate for scientists to worry about ethical problems. </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This approach to ethical issues in science still exists and sways the minds of those who have the greatest influence on our contemporary scientific culture. </a:t>
            </a:r>
          </a:p>
        </p:txBody>
      </p:sp>
    </p:spTree>
    <p:extLst>
      <p:ext uri="{BB962C8B-B14F-4D97-AF65-F5344CB8AC3E}">
        <p14:creationId xmlns:p14="http://schemas.microsoft.com/office/powerpoint/2010/main" val="1313037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0667" y="71527"/>
            <a:ext cx="8782665" cy="6786473"/>
          </a:xfrm>
          <a:prstGeom prst="rect">
            <a:avLst/>
          </a:prstGeom>
          <a:noFill/>
        </p:spPr>
        <p:txBody>
          <a:bodyPr wrap="square" rtlCol="0">
            <a:spAutoFit/>
          </a:bodyPr>
          <a:lstStyle/>
          <a:p>
            <a:pPr marL="457200" lvl="0" indent="-457200" algn="just">
              <a:buFont typeface="Arial" panose="020B0604020202020204" pitchFamily="34" charset="0"/>
              <a:buChar char="•"/>
              <a:defRPr/>
            </a:pPr>
            <a:r>
              <a:rPr kumimoji="0" lang="en-US" sz="2900" b="0" i="1" u="none" strike="noStrike" kern="1200" cap="none" spc="0" normalizeH="0" baseline="0" noProof="0" dirty="0">
                <a:ln>
                  <a:noFill/>
                </a:ln>
                <a:solidFill>
                  <a:prstClr val="black"/>
                </a:solidFill>
                <a:effectLst/>
                <a:uLnTx/>
                <a:uFillTx/>
                <a:ea typeface="+mn-ea"/>
                <a:cs typeface="+mn-cs"/>
              </a:rPr>
              <a:t>However, since 1950s things have changed substantially. I</a:t>
            </a:r>
            <a:r>
              <a:rPr lang="en-US" sz="2900" i="1" dirty="0"/>
              <a:t>t has now become pertinent and necessary to evaluate, from an ethical point of view, not only the use of scientific knowledge, but also its production.</a:t>
            </a:r>
            <a:endParaRPr kumimoji="0" lang="en-US" sz="2900" b="0" i="1" u="none" strike="noStrike" kern="1200" cap="none" spc="0" normalizeH="0" baseline="0" noProof="0" dirty="0">
              <a:ln>
                <a:noFill/>
              </a:ln>
              <a:solidFill>
                <a:prstClr val="black"/>
              </a:solidFill>
              <a:effectLst/>
              <a:uLnTx/>
              <a:uFillTx/>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ea typeface="+mn-ea"/>
                <a:cs typeface="+mn-cs"/>
              </a:rPr>
              <a:t>In the 1950s and 1960s, ethical discussions dealt mainly with the use of physics and engineering for the construction of new weapons.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ea typeface="+mn-ea"/>
                <a:cs typeface="+mn-cs"/>
              </a:rPr>
              <a:t>In the 1970s and 1980s, the focus was on environmental problems.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ea typeface="+mn-ea"/>
                <a:cs typeface="+mn-cs"/>
              </a:rPr>
              <a:t>Today, most ethical discussions deal with the progress in biology and its consequences for society.</a:t>
            </a:r>
          </a:p>
        </p:txBody>
      </p:sp>
    </p:spTree>
    <p:extLst>
      <p:ext uri="{BB962C8B-B14F-4D97-AF65-F5344CB8AC3E}">
        <p14:creationId xmlns:p14="http://schemas.microsoft.com/office/powerpoint/2010/main" val="3650606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0667" y="151179"/>
            <a:ext cx="8782665" cy="6555641"/>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000" i="1" dirty="0"/>
              <a:t>An example of necessity of conducting discussions on ethics, debate on embryonic stem cells could be good example.</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Knowledge concerning human stem cells could be used to devise new therapies that may benefit millions of patients.</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These totipotent cells could be grown and differentiated in vitro to produce specific cell lines, which could be used as cell transplants, for example to replace ‘dopaminergic’ neurons for the treatment of Parkinson’s disease, or pancreatic cells for the treatment of diabetes.</a:t>
            </a:r>
          </a:p>
        </p:txBody>
      </p:sp>
    </p:spTree>
    <p:extLst>
      <p:ext uri="{BB962C8B-B14F-4D97-AF65-F5344CB8AC3E}">
        <p14:creationId xmlns:p14="http://schemas.microsoft.com/office/powerpoint/2010/main" val="385270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0667" y="181957"/>
            <a:ext cx="8782665" cy="649408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This is a research strategy and not a working technology; it is not clear yet whether this goal will be achieved easily, since the implantation of new cells in an organism may alter mechanisms of cell interaction and metabolic circuits.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However, the public debate asks if it is ethical to destroy human embryos in order to gain knowledge for the purpose of curing diseases.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The arguments against the use of embryonic cells essentially deal with the respect for human life and for human dignity.</a:t>
            </a:r>
          </a:p>
        </p:txBody>
      </p:sp>
    </p:spTree>
    <p:extLst>
      <p:ext uri="{BB962C8B-B14F-4D97-AF65-F5344CB8AC3E}">
        <p14:creationId xmlns:p14="http://schemas.microsoft.com/office/powerpoint/2010/main" val="134159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56082" y="1143000"/>
            <a:ext cx="8763000" cy="5016758"/>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200" i="1" dirty="0"/>
              <a:t>The term ‘ethics’ derives from Ancient Greek terms </a:t>
            </a:r>
            <a:r>
              <a:rPr lang="en-US" sz="3200" i="1" dirty="0" err="1"/>
              <a:t>ethikos</a:t>
            </a:r>
            <a:r>
              <a:rPr lang="en-US" sz="3200" i="1" dirty="0"/>
              <a:t> and ethos.</a:t>
            </a:r>
          </a:p>
          <a:p>
            <a:pPr lvl="0" algn="just">
              <a:defRPr/>
            </a:pPr>
            <a:endParaRPr lang="en-US" sz="3200" b="1" i="1" dirty="0"/>
          </a:p>
          <a:p>
            <a:pPr marL="457200" lvl="0" indent="-457200" algn="just">
              <a:buFont typeface="Arial" panose="020B0604020202020204" pitchFamily="34" charset="0"/>
              <a:buChar char="•"/>
              <a:defRPr/>
            </a:pPr>
            <a:r>
              <a:rPr lang="en-US" sz="3200" i="1" dirty="0"/>
              <a:t>It is a branch of philosophy. </a:t>
            </a:r>
          </a:p>
          <a:p>
            <a:pPr marL="457200" lvl="0" indent="-457200" algn="just">
              <a:buFont typeface="Arial" panose="020B0604020202020204" pitchFamily="34" charset="0"/>
              <a:buChar char="•"/>
              <a:defRPr/>
            </a:pPr>
            <a:endParaRPr lang="en-US" sz="3200" i="1" dirty="0"/>
          </a:p>
          <a:p>
            <a:pPr marL="457200" lvl="0" indent="-457200" algn="just">
              <a:buFont typeface="Arial" panose="020B0604020202020204" pitchFamily="34" charset="0"/>
              <a:buChar char="•"/>
              <a:defRPr/>
            </a:pPr>
            <a:r>
              <a:rPr lang="en-US" sz="3200" i="1" dirty="0"/>
              <a:t>Also known as ‘moral philosophy’. </a:t>
            </a:r>
          </a:p>
          <a:p>
            <a:pPr marL="457200" lvl="0" indent="-457200" algn="just">
              <a:buFont typeface="Arial" panose="020B0604020202020204" pitchFamily="34" charset="0"/>
              <a:buChar char="•"/>
              <a:defRPr/>
            </a:pPr>
            <a:endParaRPr lang="en-US" sz="3200" i="1" dirty="0"/>
          </a:p>
          <a:p>
            <a:pPr marL="457200" lvl="0" indent="-457200" algn="just">
              <a:buFont typeface="Arial" panose="020B0604020202020204" pitchFamily="34" charset="0"/>
              <a:buChar char="•"/>
              <a:defRPr/>
            </a:pPr>
            <a:r>
              <a:rPr lang="en-US" sz="3200" i="1" dirty="0"/>
              <a:t>It involves systematizing, defending, and recommending concepts of right and wrong conduct. </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algn="ctr"/>
            <a:r>
              <a:rPr lang="en-US" sz="3200" b="1" dirty="0"/>
              <a:t>ETHICS</a:t>
            </a:r>
          </a:p>
        </p:txBody>
      </p:sp>
    </p:spTree>
    <p:extLst>
      <p:ext uri="{BB962C8B-B14F-4D97-AF65-F5344CB8AC3E}">
        <p14:creationId xmlns:p14="http://schemas.microsoft.com/office/powerpoint/2010/main" val="3903613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0667" y="181957"/>
            <a:ext cx="8782665" cy="6555641"/>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2800" i="1" dirty="0"/>
              <a:t>Genetically modified (GM) plants have also stirred a growing public controversy. </a:t>
            </a:r>
          </a:p>
          <a:p>
            <a:pPr marL="457200" lvl="0" indent="-457200" algn="just">
              <a:buFont typeface="Arial" panose="020B0604020202020204" pitchFamily="34" charset="0"/>
              <a:buChar char="•"/>
              <a:defRPr/>
            </a:pPr>
            <a:endParaRPr lang="en-US" sz="2800" i="1" dirty="0"/>
          </a:p>
          <a:p>
            <a:pPr marL="457200" lvl="0" indent="-457200" algn="just">
              <a:buFont typeface="Arial" panose="020B0604020202020204" pitchFamily="34" charset="0"/>
              <a:buChar char="•"/>
              <a:defRPr/>
            </a:pPr>
            <a:r>
              <a:rPr lang="en-US" sz="2800" i="1" dirty="0"/>
              <a:t>The ethical implications of GM plants raises questions on how to deal with the environment.</a:t>
            </a:r>
          </a:p>
          <a:p>
            <a:pPr marL="457200" lvl="0" indent="-457200" algn="just">
              <a:buFont typeface="Arial" panose="020B0604020202020204" pitchFamily="34" charset="0"/>
              <a:buChar char="•"/>
              <a:defRPr/>
            </a:pPr>
            <a:endParaRPr lang="en-US" sz="2800" i="1" dirty="0"/>
          </a:p>
          <a:p>
            <a:pPr marL="457200" lvl="0" indent="-457200" algn="just">
              <a:buFont typeface="Arial" panose="020B0604020202020204" pitchFamily="34" charset="0"/>
              <a:buChar char="•"/>
              <a:defRPr/>
            </a:pPr>
            <a:r>
              <a:rPr lang="en-US" sz="2800" i="1" dirty="0"/>
              <a:t>Proponents point out the benefits of this research, namely in feeding an ever-increasing human population—particularly in the Third World—while dealing with the environmental problems created by this very population. </a:t>
            </a:r>
          </a:p>
          <a:p>
            <a:pPr marL="457200" lvl="0" indent="-457200" algn="just">
              <a:buFont typeface="Arial" panose="020B0604020202020204" pitchFamily="34" charset="0"/>
              <a:buChar char="•"/>
              <a:defRPr/>
            </a:pPr>
            <a:endParaRPr lang="en-US" sz="2800" i="1" dirty="0"/>
          </a:p>
          <a:p>
            <a:pPr marL="457200" lvl="0" indent="-457200" algn="just">
              <a:buFont typeface="Arial" panose="020B0604020202020204" pitchFamily="34" charset="0"/>
              <a:buChar char="•"/>
              <a:defRPr/>
            </a:pPr>
            <a:r>
              <a:rPr lang="en-US" sz="2800" i="1" dirty="0"/>
              <a:t>The critics want to see GM plants banned forever because they fear irrevocable damage to the environment. </a:t>
            </a:r>
            <a:endParaRPr kumimoji="0" lang="en-US" sz="2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3154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0667" y="674400"/>
            <a:ext cx="8782665" cy="5509200"/>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i="1" u="none" strike="noStrike" kern="1200" cap="none" spc="0" normalizeH="0" baseline="0" noProof="0" dirty="0">
                <a:ln>
                  <a:noFill/>
                </a:ln>
                <a:solidFill>
                  <a:prstClr val="black"/>
                </a:solidFill>
                <a:effectLst/>
                <a:uLnTx/>
                <a:uFillTx/>
                <a:ea typeface="+mn-ea"/>
                <a:cs typeface="+mn-cs"/>
              </a:rPr>
              <a:t>Some other similar ethical dilemmas are waiting for us in the coming centuries. Such as: -</a:t>
            </a:r>
          </a:p>
          <a:p>
            <a:pPr marL="457200" indent="-457200" algn="just">
              <a:buFont typeface="Arial" panose="020B0604020202020204" pitchFamily="34" charset="0"/>
              <a:buChar char="•"/>
              <a:defRPr/>
            </a:pPr>
            <a:endParaRPr lang="en-US" sz="3200" i="1" dirty="0"/>
          </a:p>
          <a:p>
            <a:pPr marL="457200" indent="-457200" algn="just">
              <a:buFont typeface="+mj-lt"/>
              <a:buAutoNum type="arabicPeriod"/>
              <a:defRPr/>
            </a:pPr>
            <a:r>
              <a:rPr lang="en-US" sz="3200" i="1" dirty="0"/>
              <a:t>Should we give other animals rights?</a:t>
            </a:r>
          </a:p>
          <a:p>
            <a:pPr marL="457200" indent="-457200" algn="just">
              <a:buFont typeface="+mj-lt"/>
              <a:buAutoNum type="arabicPeriod"/>
              <a:defRPr/>
            </a:pPr>
            <a:endParaRPr lang="en-US" sz="3200" i="1" dirty="0"/>
          </a:p>
          <a:p>
            <a:pPr marL="457200" indent="-457200" algn="just">
              <a:buFont typeface="+mj-lt"/>
              <a:buAutoNum type="arabicPeriod"/>
              <a:defRPr/>
            </a:pPr>
            <a:r>
              <a:rPr lang="en-US" sz="3200" i="1" dirty="0"/>
              <a:t>Should be edit our children’s genomes?</a:t>
            </a:r>
          </a:p>
          <a:p>
            <a:pPr marL="457200" indent="-457200" algn="just">
              <a:buFont typeface="+mj-lt"/>
              <a:buAutoNum type="arabicPeriod"/>
              <a:defRPr/>
            </a:pPr>
            <a:endParaRPr lang="en-US" sz="3200" i="1" dirty="0"/>
          </a:p>
          <a:p>
            <a:pPr marL="457200" indent="-457200" algn="just">
              <a:buFont typeface="+mj-lt"/>
              <a:buAutoNum type="arabicPeriod"/>
              <a:defRPr/>
            </a:pPr>
            <a:r>
              <a:rPr lang="en-US" sz="3200" i="1" dirty="0"/>
              <a:t>Should we colonize other planets?</a:t>
            </a:r>
          </a:p>
          <a:p>
            <a:pPr marL="457200" indent="-457200" algn="just">
              <a:buFont typeface="+mj-lt"/>
              <a:buAutoNum type="arabicPeriod"/>
              <a:defRPr/>
            </a:pPr>
            <a:endParaRPr lang="en-US" sz="3200" i="1" dirty="0"/>
          </a:p>
          <a:p>
            <a:pPr marL="457200" indent="-457200" algn="just">
              <a:buFont typeface="+mj-lt"/>
              <a:buAutoNum type="arabicPeriod"/>
              <a:defRPr/>
            </a:pPr>
            <a:r>
              <a:rPr lang="en-US" sz="3200" i="1" dirty="0"/>
              <a:t>Should we geoengineer our planet to save it?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37948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28600"/>
            <a:ext cx="8839200" cy="1470025"/>
          </a:xfrm>
        </p:spPr>
        <p:txBody>
          <a:bodyPr>
            <a:normAutofit/>
          </a:bodyPr>
          <a:lstStyle/>
          <a:p>
            <a:r>
              <a:rPr lang="en-IN" sz="4800" dirty="0">
                <a:latin typeface="Britannic Bold" panose="020B0903060703020204" pitchFamily="34" charset="0"/>
              </a:rPr>
              <a:t>Ethics &amp; Religion</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342900" y="3962400"/>
            <a:ext cx="8458200" cy="1143000"/>
          </a:xfrm>
        </p:spPr>
        <p:txBody>
          <a:bodyPr>
            <a:noAutofit/>
          </a:bodyPr>
          <a:lstStyle/>
          <a:p>
            <a:pPr algn="just"/>
            <a:r>
              <a:rPr lang="en-US" i="1" dirty="0">
                <a:latin typeface="Britannic Bold" panose="020B0903060703020204" pitchFamily="34" charset="0"/>
              </a:rPr>
              <a:t>“Religion is nothing but morality touched with emotion.”</a:t>
            </a:r>
          </a:p>
          <a:p>
            <a:pPr algn="r"/>
            <a:r>
              <a:rPr lang="en-US" i="1" dirty="0">
                <a:latin typeface="Britannic Bold" panose="020B0903060703020204" pitchFamily="34" charset="0"/>
              </a:rPr>
              <a:t>-Mathew Arnold </a:t>
            </a:r>
            <a:endParaRPr lang="en-IN" i="1" dirty="0">
              <a:latin typeface="Britannic Bold" panose="020B0903060703020204" pitchFamily="34" charset="0"/>
            </a:endParaRPr>
          </a:p>
        </p:txBody>
      </p:sp>
    </p:spTree>
    <p:extLst>
      <p:ext uri="{BB962C8B-B14F-4D97-AF65-F5344CB8AC3E}">
        <p14:creationId xmlns:p14="http://schemas.microsoft.com/office/powerpoint/2010/main" val="1666975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428178"/>
            <a:ext cx="8153400" cy="6001643"/>
          </a:xfrm>
          <a:prstGeom prst="rect">
            <a:avLst/>
          </a:prstGeom>
          <a:noFill/>
        </p:spPr>
        <p:txBody>
          <a:bodyPr wrap="square" rtlCol="0">
            <a:spAutoFit/>
          </a:bodyPr>
          <a:lstStyle/>
          <a:p>
            <a:pPr lvl="0" algn="just">
              <a:defRPr/>
            </a:pPr>
            <a:r>
              <a:rPr lang="en-US" sz="3200" dirty="0"/>
              <a:t>"</a:t>
            </a:r>
            <a:r>
              <a:rPr lang="en-US" sz="3200" i="1" dirty="0"/>
              <a:t>A religion is a unified system of beliefs and practices relative to sacred things, that is to say, things set apart and forbidden – beliefs and practices which unite into one single moral community (called a Church), all those who adhere to them." </a:t>
            </a:r>
          </a:p>
          <a:p>
            <a:pPr lvl="0" algn="just">
              <a:defRPr/>
            </a:pPr>
            <a:endParaRPr lang="en-US" sz="3200" dirty="0"/>
          </a:p>
          <a:p>
            <a:pPr lvl="0" algn="just">
              <a:defRPr/>
            </a:pPr>
            <a:r>
              <a:rPr lang="en-US" sz="3200" dirty="0"/>
              <a:t>[Religion is] "</a:t>
            </a:r>
            <a:r>
              <a:rPr lang="en-US" sz="3200" i="1" dirty="0"/>
              <a:t>the self-validation of a society by means of myth and ritual</a:t>
            </a:r>
            <a:r>
              <a:rPr lang="en-US" sz="3200" dirty="0"/>
              <a:t>." </a:t>
            </a:r>
          </a:p>
          <a:p>
            <a:pPr lvl="0" algn="just">
              <a:defRPr/>
            </a:pPr>
            <a:endParaRPr lang="en-US" sz="3200" dirty="0"/>
          </a:p>
          <a:p>
            <a:pPr lvl="0" algn="r">
              <a:defRPr/>
            </a:pPr>
            <a:r>
              <a:rPr lang="en-US" sz="3200" dirty="0"/>
              <a:t>-Émile </a:t>
            </a:r>
            <a:r>
              <a:rPr lang="en-US" sz="3200" dirty="0" err="1"/>
              <a:t>Durkeim</a:t>
            </a:r>
            <a:endParaRPr lang="en-US" sz="3200" dirty="0"/>
          </a:p>
          <a:p>
            <a:pPr lvl="0" algn="r">
              <a:defRPr/>
            </a:pPr>
            <a:r>
              <a:rPr lang="en-US" sz="3200" dirty="0"/>
              <a:t>(</a:t>
            </a:r>
            <a:r>
              <a:rPr lang="en-US" sz="3200" i="1" dirty="0"/>
              <a:t>The Elementary Forms of the Religious Life</a:t>
            </a:r>
            <a:r>
              <a:rPr lang="en-US" sz="3200" dirty="0"/>
              <a:t>) </a:t>
            </a: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91332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609600"/>
            <a:ext cx="8153400" cy="5016758"/>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200" dirty="0"/>
              <a:t>A religious tradition has at least three essential elements.</a:t>
            </a:r>
          </a:p>
          <a:p>
            <a:pPr marL="457200" lvl="0" indent="-457200" algn="just">
              <a:buFont typeface="Arial" panose="020B0604020202020204" pitchFamily="34" charset="0"/>
              <a:buChar char="•"/>
              <a:defRPr/>
            </a:pPr>
            <a:endParaRPr lang="en-US" sz="3200" dirty="0"/>
          </a:p>
          <a:p>
            <a:pPr marL="457200" lvl="0" indent="-457200" algn="just">
              <a:buFont typeface="Arial" panose="020B0604020202020204" pitchFamily="34" charset="0"/>
              <a:buChar char="•"/>
              <a:defRPr/>
            </a:pPr>
            <a:endParaRPr lang="en-US" sz="3200" dirty="0"/>
          </a:p>
          <a:p>
            <a:pPr marL="457200" lvl="0" indent="-457200" algn="just">
              <a:buFont typeface="Arial" panose="020B0604020202020204" pitchFamily="34" charset="0"/>
              <a:buChar char="•"/>
              <a:defRPr/>
            </a:pPr>
            <a:r>
              <a:rPr lang="en-US" sz="3200" dirty="0"/>
              <a:t>One element is a mythic, philosophical, or theological cosmology defining the fundamental structures and limits of the world and forming the basic ways in which cultures and individuals imagine how things are and what they mean.</a:t>
            </a:r>
          </a:p>
        </p:txBody>
      </p:sp>
    </p:spTree>
    <p:extLst>
      <p:ext uri="{BB962C8B-B14F-4D97-AF65-F5344CB8AC3E}">
        <p14:creationId xmlns:p14="http://schemas.microsoft.com/office/powerpoint/2010/main" val="835517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428178"/>
            <a:ext cx="8153400" cy="563231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A second essential element of religion is ritual.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Rituals are a finite set of repeatable and </a:t>
            </a:r>
            <a:r>
              <a:rPr kumimoji="0" lang="en-US" sz="3000" b="0" i="1" u="none" strike="noStrike" kern="1200" cap="none" spc="0" normalizeH="0" baseline="0" noProof="0" dirty="0" err="1">
                <a:ln>
                  <a:noFill/>
                </a:ln>
                <a:solidFill>
                  <a:prstClr val="black"/>
                </a:solidFill>
                <a:effectLst/>
                <a:uLnTx/>
                <a:uFillTx/>
                <a:latin typeface="Calibri"/>
                <a:ea typeface="+mn-ea"/>
                <a:cs typeface="+mn-cs"/>
              </a:rPr>
              <a:t>symbolizable</a:t>
            </a:r>
            <a:r>
              <a:rPr kumimoji="0" lang="en-US" sz="3000" b="0" i="1" u="none" strike="noStrike" kern="1200" cap="none" spc="0" normalizeH="0" baseline="0" noProof="0" dirty="0">
                <a:ln>
                  <a:noFill/>
                </a:ln>
                <a:solidFill>
                  <a:prstClr val="black"/>
                </a:solidFill>
                <a:effectLst/>
                <a:uLnTx/>
                <a:uFillTx/>
                <a:latin typeface="Calibri"/>
                <a:ea typeface="+mn-ea"/>
                <a:cs typeface="+mn-cs"/>
              </a:rPr>
              <a:t> actions that epitomize things a tradition takes to be crucial to defining the normative human place in the cosmos.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Early layers of ritual epitomize the hunt, nurturing of agricultural fertility, acknowledgment of political authority (worship of gods as lords), acts of commitment to other individuals, and so forth</a:t>
            </a:r>
            <a:r>
              <a:rPr lang="en-US" sz="3000" i="1" dirty="0">
                <a:solidFill>
                  <a:prstClr val="black"/>
                </a:solidFill>
                <a:latin typeface="Calibri"/>
              </a:rPr>
              <a:t>.</a:t>
            </a:r>
          </a:p>
        </p:txBody>
      </p:sp>
    </p:spTree>
    <p:extLst>
      <p:ext uri="{BB962C8B-B14F-4D97-AF65-F5344CB8AC3E}">
        <p14:creationId xmlns:p14="http://schemas.microsoft.com/office/powerpoint/2010/main" val="3646490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228600"/>
            <a:ext cx="8153400" cy="6001643"/>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The third essential element is that a tradition have some conception and practical procedures for fundamental transformation aimed to relate persons harmoniously to the normative cosmological elements, a path of spiritual perfection.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In theisms this usually means salvation, a right relation to God. In Buddhism it means transformative enlightenment about the truth of change and suchness....  </a:t>
            </a:r>
          </a:p>
        </p:txBody>
      </p:sp>
    </p:spTree>
    <p:extLst>
      <p:ext uri="{BB962C8B-B14F-4D97-AF65-F5344CB8AC3E}">
        <p14:creationId xmlns:p14="http://schemas.microsoft.com/office/powerpoint/2010/main" val="438506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81000" y="152400"/>
            <a:ext cx="8382000" cy="649408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There can be no two opinions about it that religion to be real and high must be related to ethics.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In Sanskrit, Dharma means the moral order of the universe.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There can be three points of view about the interrelation of ethics and religion.</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Religion precedes ethics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Ethics precedes religion</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Ethics &amp; Religion are interdependent.</a:t>
            </a:r>
          </a:p>
        </p:txBody>
      </p:sp>
    </p:spTree>
    <p:extLst>
      <p:ext uri="{BB962C8B-B14F-4D97-AF65-F5344CB8AC3E}">
        <p14:creationId xmlns:p14="http://schemas.microsoft.com/office/powerpoint/2010/main" val="2685743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81000" y="152400"/>
            <a:ext cx="8382000" cy="6555641"/>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3000" b="0" i="1" u="none" strike="noStrike" kern="1200" cap="none" spc="0" normalizeH="0" baseline="0" noProof="0" dirty="0">
                <a:ln>
                  <a:noFill/>
                </a:ln>
                <a:solidFill>
                  <a:prstClr val="black"/>
                </a:solidFill>
                <a:effectLst/>
                <a:uLnTx/>
                <a:uFillTx/>
                <a:ea typeface="+mn-ea"/>
                <a:cs typeface="+mn-cs"/>
              </a:rPr>
              <a:t>Religion precedes ethics</a:t>
            </a:r>
          </a:p>
          <a:p>
            <a:pPr marR="0" lvl="0" algn="just" defTabSz="914400" rtl="0" eaLnBrk="1" fontAlgn="auto" latinLnBrk="0" hangingPunct="1">
              <a:lnSpc>
                <a:spcPct val="100000"/>
              </a:lnSpc>
              <a:spcBef>
                <a:spcPts val="0"/>
              </a:spcBef>
              <a:spcAft>
                <a:spcPts val="0"/>
              </a:spcAft>
              <a:buClrTx/>
              <a:buSzTx/>
              <a:tabLst/>
              <a:defRPr/>
            </a:pPr>
            <a:endParaRPr kumimoji="0" lang="en-US" sz="30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US" sz="3000" i="1" dirty="0">
                <a:solidFill>
                  <a:prstClr val="black"/>
                </a:solidFill>
              </a:rPr>
              <a:t>Many philosophers believe that religion precedes morality i.e. morality springs from religion.</a:t>
            </a:r>
          </a:p>
          <a:p>
            <a:pPr marL="457200" lvl="0" indent="-457200" algn="just">
              <a:buFont typeface="Arial" panose="020B0604020202020204" pitchFamily="34" charset="0"/>
              <a:buChar char="•"/>
              <a:defRPr/>
            </a:pPr>
            <a:endParaRPr lang="en-US" sz="3000" i="1" dirty="0">
              <a:solidFill>
                <a:prstClr val="black"/>
              </a:solidFill>
            </a:endParaRPr>
          </a:p>
          <a:p>
            <a:pPr marL="457200" lvl="0" indent="-457200" algn="just">
              <a:buFont typeface="Arial" panose="020B0604020202020204" pitchFamily="34" charset="0"/>
              <a:buChar char="•"/>
              <a:defRPr/>
            </a:pPr>
            <a:r>
              <a:rPr lang="en-US" sz="3000" i="1" dirty="0">
                <a:solidFill>
                  <a:prstClr val="black"/>
                </a:solidFill>
              </a:rPr>
              <a:t>They believe that it is God’s will or veto which decides good or bad. God’s laws are the ethical criterion. God creates ethics of his own desire and is not bound by any ethical law.</a:t>
            </a:r>
          </a:p>
          <a:p>
            <a:pPr marL="457200" lvl="0" indent="-457200" algn="just">
              <a:buFont typeface="Arial" panose="020B0604020202020204" pitchFamily="34" charset="0"/>
              <a:buChar char="•"/>
              <a:defRPr/>
            </a:pPr>
            <a:endParaRPr lang="en-US" sz="3000" i="1" dirty="0">
              <a:solidFill>
                <a:prstClr val="black"/>
              </a:solidFill>
            </a:endParaRPr>
          </a:p>
          <a:p>
            <a:pPr marL="457200" lvl="0" indent="-457200" algn="just">
              <a:buFont typeface="Arial" panose="020B0604020202020204" pitchFamily="34" charset="0"/>
              <a:buChar char="•"/>
              <a:defRPr/>
            </a:pPr>
            <a:r>
              <a:rPr lang="en-US" sz="3000" i="1" dirty="0">
                <a:solidFill>
                  <a:prstClr val="black"/>
                </a:solidFill>
              </a:rPr>
              <a:t>God himself is a treasure house of ethical qualities. He orders good and rejects evil. Ethics is based not on his absolute desire but on his ethical nature.</a:t>
            </a:r>
            <a:endParaRPr kumimoji="0" lang="en-US" sz="30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88522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81000" y="152400"/>
            <a:ext cx="8382000" cy="65556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Ethics precedes religion</a:t>
            </a:r>
          </a:p>
          <a:p>
            <a:pPr lvl="0" algn="just">
              <a:defRPr/>
            </a:pPr>
            <a:endParaRPr lang="en-US" sz="3000" i="1" dirty="0">
              <a:solidFill>
                <a:prstClr val="black"/>
              </a:solidFill>
            </a:endParaRPr>
          </a:p>
          <a:p>
            <a:pPr marL="457200" lvl="0" indent="-457200" algn="just">
              <a:buFont typeface="Arial" panose="020B0604020202020204" pitchFamily="34" charset="0"/>
              <a:buChar char="•"/>
              <a:defRPr/>
            </a:pPr>
            <a:r>
              <a:rPr lang="en-US" sz="3000" i="1" dirty="0">
                <a:solidFill>
                  <a:prstClr val="black"/>
                </a:solidFill>
              </a:rPr>
              <a:t>Immanuel Kant believes that religion is based upon ethics and the existence of God is due to existence of ethics.</a:t>
            </a:r>
          </a:p>
          <a:p>
            <a:pPr marL="457200" lvl="0" indent="-457200" algn="just">
              <a:buFont typeface="Arial" panose="020B0604020202020204" pitchFamily="34" charset="0"/>
              <a:buChar char="•"/>
              <a:defRPr/>
            </a:pPr>
            <a:endParaRPr lang="en-US" sz="3000" i="1" dirty="0">
              <a:solidFill>
                <a:prstClr val="black"/>
              </a:solidFill>
            </a:endParaRPr>
          </a:p>
          <a:p>
            <a:pPr marL="457200" lvl="0" indent="-457200" algn="just">
              <a:buFont typeface="Arial" panose="020B0604020202020204" pitchFamily="34" charset="0"/>
              <a:buChar char="•"/>
              <a:defRPr/>
            </a:pPr>
            <a:r>
              <a:rPr lang="en-US" sz="3000" i="1" dirty="0">
                <a:solidFill>
                  <a:prstClr val="black"/>
                </a:solidFill>
              </a:rPr>
              <a:t>Kant imagines a God who arranges for pleasure with virtue and pain with vice in this world. </a:t>
            </a:r>
          </a:p>
          <a:p>
            <a:pPr marL="457200" lvl="0" indent="-457200" algn="just">
              <a:buFont typeface="Arial" panose="020B0604020202020204" pitchFamily="34" charset="0"/>
              <a:buChar char="•"/>
              <a:defRPr/>
            </a:pPr>
            <a:endParaRPr lang="en-US" sz="3000" i="1" dirty="0">
              <a:solidFill>
                <a:prstClr val="black"/>
              </a:solidFill>
            </a:endParaRPr>
          </a:p>
          <a:p>
            <a:pPr marL="457200" lvl="0" indent="-457200" algn="just">
              <a:buFont typeface="Arial" panose="020B0604020202020204" pitchFamily="34" charset="0"/>
              <a:buChar char="•"/>
              <a:defRPr/>
            </a:pPr>
            <a:r>
              <a:rPr lang="en-US" sz="3000" i="1" dirty="0">
                <a:solidFill>
                  <a:prstClr val="black"/>
                </a:solidFill>
              </a:rPr>
              <a:t>It is God who conjoins pleasure with virtue because while virtue depends upon our volitions, pleasure depends upon the concord of external conditions. Thus according to Kant, God is a postulate of ethics.</a:t>
            </a:r>
          </a:p>
        </p:txBody>
      </p:sp>
    </p:spTree>
    <p:extLst>
      <p:ext uri="{BB962C8B-B14F-4D97-AF65-F5344CB8AC3E}">
        <p14:creationId xmlns:p14="http://schemas.microsoft.com/office/powerpoint/2010/main" val="194709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1066800"/>
            <a:ext cx="8763000" cy="5339923"/>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100" i="1" dirty="0">
                <a:solidFill>
                  <a:prstClr val="black"/>
                </a:solidFill>
              </a:rPr>
              <a:t>C</a:t>
            </a:r>
            <a:r>
              <a:rPr kumimoji="0" lang="en-US" sz="3100" b="0" i="1" u="none" strike="noStrike" kern="1200" cap="none" spc="0" normalizeH="0" baseline="0" noProof="0" dirty="0" err="1">
                <a:ln>
                  <a:noFill/>
                </a:ln>
                <a:solidFill>
                  <a:prstClr val="black"/>
                </a:solidFill>
                <a:effectLst/>
                <a:uLnTx/>
                <a:uFillTx/>
                <a:ea typeface="+mn-ea"/>
                <a:cs typeface="+mn-cs"/>
              </a:rPr>
              <a:t>oncerned</a:t>
            </a:r>
            <a:r>
              <a:rPr kumimoji="0" lang="en-US" sz="3100" b="0" i="1" u="none" strike="noStrike" kern="1200" cap="none" spc="0" normalizeH="0" baseline="0" noProof="0" dirty="0">
                <a:ln>
                  <a:noFill/>
                </a:ln>
                <a:solidFill>
                  <a:prstClr val="black"/>
                </a:solidFill>
                <a:effectLst/>
                <a:uLnTx/>
                <a:uFillTx/>
                <a:ea typeface="+mn-ea"/>
                <a:cs typeface="+mn-cs"/>
              </a:rPr>
              <a:t> with studying and/or building up a coherent set of ‘rules’ or principles by which people ought to live. </a:t>
            </a:r>
            <a:endParaRPr lang="en-US" sz="3100" i="1" dirty="0">
              <a:solidFill>
                <a:prstClr val="black"/>
              </a:solidFill>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100" i="1" dirty="0">
              <a:solidFill>
                <a:prstClr val="black"/>
              </a:solidFill>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100" i="1" dirty="0"/>
              <a:t>Seeks to resolve questions of human morality by defining concepts such as good and evil, right and wrong, virtue and vice, justice and crime.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1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US" sz="3100" i="1" dirty="0"/>
              <a:t>Often used in connection with the activities of </a:t>
            </a:r>
            <a:r>
              <a:rPr lang="en-US" sz="3100" i="1" dirty="0" err="1"/>
              <a:t>organisations</a:t>
            </a:r>
            <a:r>
              <a:rPr lang="en-US" sz="3100" i="1" dirty="0"/>
              <a:t> and with professional codes of conduct: for instance, medical and business ethics.</a:t>
            </a:r>
          </a:p>
        </p:txBody>
      </p:sp>
      <p:sp>
        <p:nvSpPr>
          <p:cNvPr id="2" name="TextBox 1">
            <a:extLst>
              <a:ext uri="{FF2B5EF4-FFF2-40B4-BE49-F238E27FC236}">
                <a16:creationId xmlns:a16="http://schemas.microsoft.com/office/drawing/2014/main" id="{661B2205-5CC9-4A0E-BDCB-9F5C1AB46AD3}"/>
              </a:ext>
            </a:extLst>
          </p:cNvPr>
          <p:cNvSpPr txBox="1"/>
          <p:nvPr/>
        </p:nvSpPr>
        <p:spPr>
          <a:xfrm>
            <a:off x="190500" y="376326"/>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1155000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81000" y="152400"/>
            <a:ext cx="8382000" cy="65556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Both religion and ethics are interdependent</a:t>
            </a:r>
            <a:endParaRPr lang="en-US" sz="2800" i="1" dirty="0">
              <a:solidFill>
                <a:prstClr val="black"/>
              </a:solidFill>
            </a:endParaRPr>
          </a:p>
          <a:p>
            <a:pPr marL="457200" lvl="0" indent="-457200" algn="just">
              <a:buFont typeface="Arial" panose="020B0604020202020204" pitchFamily="34" charset="0"/>
              <a:buChar char="•"/>
              <a:defRPr/>
            </a:pPr>
            <a:r>
              <a:rPr lang="en-US" sz="2800" i="1" dirty="0">
                <a:solidFill>
                  <a:prstClr val="black"/>
                </a:solidFill>
              </a:rPr>
              <a:t>The view that both religion and morality are based on each other is better than both the foregoing one sided view points. </a:t>
            </a:r>
          </a:p>
          <a:p>
            <a:pPr marL="457200" lvl="0" indent="-457200" algn="just">
              <a:buFont typeface="Arial" panose="020B0604020202020204" pitchFamily="34" charset="0"/>
              <a:buChar char="•"/>
              <a:defRPr/>
            </a:pPr>
            <a:endParaRPr lang="en-US" sz="2800" i="1" dirty="0">
              <a:solidFill>
                <a:prstClr val="black"/>
              </a:solidFill>
            </a:endParaRPr>
          </a:p>
          <a:p>
            <a:pPr marL="457200" lvl="0" indent="-457200" algn="just">
              <a:buFont typeface="Arial" panose="020B0604020202020204" pitchFamily="34" charset="0"/>
              <a:buChar char="•"/>
              <a:defRPr/>
            </a:pPr>
            <a:r>
              <a:rPr lang="en-US" sz="2800" i="1" dirty="0">
                <a:solidFill>
                  <a:prstClr val="black"/>
                </a:solidFill>
              </a:rPr>
              <a:t>Religion is the ideal basis of the ethics. Moral is the expression, in society, of our spiritual consciousness. </a:t>
            </a:r>
          </a:p>
          <a:p>
            <a:pPr marL="457200" lvl="0" indent="-457200" algn="just">
              <a:buFont typeface="Arial" panose="020B0604020202020204" pitchFamily="34" charset="0"/>
              <a:buChar char="•"/>
              <a:defRPr/>
            </a:pPr>
            <a:endParaRPr lang="en-US" sz="2800" i="1" dirty="0">
              <a:solidFill>
                <a:prstClr val="black"/>
              </a:solidFill>
            </a:endParaRPr>
          </a:p>
          <a:p>
            <a:pPr marL="457200" lvl="0" indent="-457200" algn="just">
              <a:buFont typeface="Arial" panose="020B0604020202020204" pitchFamily="34" charset="0"/>
              <a:buChar char="•"/>
              <a:defRPr/>
            </a:pPr>
            <a:r>
              <a:rPr lang="en-US" sz="2800" i="1" dirty="0">
                <a:solidFill>
                  <a:prstClr val="black"/>
                </a:solidFill>
              </a:rPr>
              <a:t>A person who sees God in every object turns to social service, unconsciously. A truly religious person sees the entire world permeated by Good.</a:t>
            </a:r>
          </a:p>
          <a:p>
            <a:pPr marL="457200" lvl="0" indent="-457200" algn="just">
              <a:buFont typeface="Arial" panose="020B0604020202020204" pitchFamily="34" charset="0"/>
              <a:buChar char="•"/>
              <a:defRPr/>
            </a:pPr>
            <a:endParaRPr lang="en-US" sz="2800" i="1" dirty="0">
              <a:solidFill>
                <a:prstClr val="black"/>
              </a:solidFill>
            </a:endParaRPr>
          </a:p>
          <a:p>
            <a:pPr marL="457200" lvl="0" indent="-457200" algn="just">
              <a:buFont typeface="Arial" panose="020B0604020202020204" pitchFamily="34" charset="0"/>
              <a:buChar char="•"/>
              <a:defRPr/>
            </a:pPr>
            <a:r>
              <a:rPr lang="en-US" sz="2800" i="1" dirty="0">
                <a:solidFill>
                  <a:prstClr val="black"/>
                </a:solidFill>
              </a:rPr>
              <a:t>Religion and ethics both make important contributions to the development of the human personality. </a:t>
            </a:r>
            <a:endParaRPr kumimoji="0" lang="en-US" sz="2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75908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52400"/>
            <a:ext cx="8763000" cy="65556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ea typeface="+mn-ea"/>
                <a:cs typeface="+mn-cs"/>
              </a:rPr>
              <a:t>What is common between religion and ethics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US" sz="2800" b="1" i="1" dirty="0">
                <a:solidFill>
                  <a:prstClr val="black"/>
                </a:solidFill>
              </a:rPr>
              <a:t>The existence of God is a postulate of both ethics and religion: </a:t>
            </a:r>
            <a:r>
              <a:rPr lang="en-US" sz="2800" i="1" dirty="0">
                <a:solidFill>
                  <a:prstClr val="black"/>
                </a:solidFill>
              </a:rPr>
              <a:t>Religion and ethics both share the postulates concerning the existence of God and the immortality of soul. Whatever is ideal in the world becomes real in God. It is this same spiritual Reality behind our obligation of ethical ‘ought’.</a:t>
            </a:r>
          </a:p>
          <a:p>
            <a:pPr marL="457200" lvl="0" indent="-457200" algn="just">
              <a:buFont typeface="Arial" panose="020B0604020202020204" pitchFamily="34" charset="0"/>
              <a:buChar char="•"/>
              <a:defRPr/>
            </a:pPr>
            <a:endParaRPr kumimoji="0" lang="en-US" sz="28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US" sz="2800" b="1" i="1" dirty="0">
                <a:solidFill>
                  <a:prstClr val="black"/>
                </a:solidFill>
              </a:rPr>
              <a:t>Both ethics and religion postulate the immortality of the soul: </a:t>
            </a:r>
            <a:r>
              <a:rPr lang="en-US" sz="2800" i="1" dirty="0">
                <a:solidFill>
                  <a:prstClr val="black"/>
                </a:solidFill>
              </a:rPr>
              <a:t>Similarly, ethics also demands that the soul be immortal. Human life is short and limited, ethical ideal is great and unlimited. The attainment of its ideal in this short life is manifestly improbable. Ethical ideal can be attained only successively in an unlimited life.</a:t>
            </a:r>
            <a:endParaRPr kumimoji="0" lang="en-US" sz="28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66338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5503" y="1219200"/>
            <a:ext cx="8763000" cy="3894015"/>
          </a:xfrm>
          <a:prstGeom prst="rect">
            <a:avLst/>
          </a:prstGeom>
          <a:noFill/>
        </p:spPr>
        <p:txBody>
          <a:bodyPr wrap="square" rtlCol="0">
            <a:spAutoFit/>
          </a:bodyPr>
          <a:lstStyle/>
          <a:p>
            <a:pPr marL="457200" marR="0" lvl="0" indent="-4572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Ethical codes are often </a:t>
            </a:r>
            <a:r>
              <a:rPr kumimoji="0" lang="en-US" sz="3200" b="0" i="1" u="none" strike="noStrike" kern="1200" cap="none" spc="0" normalizeH="0" baseline="0" noProof="0" dirty="0" err="1">
                <a:ln>
                  <a:noFill/>
                </a:ln>
                <a:solidFill>
                  <a:prstClr val="black"/>
                </a:solidFill>
                <a:effectLst/>
                <a:uLnTx/>
                <a:uFillTx/>
                <a:latin typeface="Calibri"/>
                <a:ea typeface="+mn-ea"/>
                <a:cs typeface="+mn-cs"/>
              </a:rPr>
              <a:t>formalised</a:t>
            </a:r>
            <a:r>
              <a:rPr kumimoji="0" lang="en-US" sz="3200" b="0" i="1" u="none" strike="noStrike" kern="1200" cap="none" spc="0" normalizeH="0" baseline="0" noProof="0" dirty="0">
                <a:ln>
                  <a:noFill/>
                </a:ln>
                <a:solidFill>
                  <a:prstClr val="black"/>
                </a:solidFill>
                <a:effectLst/>
                <a:uLnTx/>
                <a:uFillTx/>
                <a:latin typeface="Calibri"/>
                <a:ea typeface="+mn-ea"/>
                <a:cs typeface="+mn-cs"/>
              </a:rPr>
              <a:t> in terms of exhaustive sets of rules or guidelines stating how </a:t>
            </a:r>
            <a:r>
              <a:rPr lang="en-US" sz="3200" i="1" dirty="0">
                <a:solidFill>
                  <a:prstClr val="black"/>
                </a:solidFill>
                <a:latin typeface="Calibri"/>
              </a:rPr>
              <a:t>people </a:t>
            </a:r>
            <a:r>
              <a:rPr kumimoji="0" lang="en-US" sz="3200" b="0" i="1" u="none" strike="noStrike" kern="1200" cap="none" spc="0" normalizeH="0" baseline="0" noProof="0" dirty="0">
                <a:ln>
                  <a:noFill/>
                </a:ln>
                <a:solidFill>
                  <a:prstClr val="black"/>
                </a:solidFill>
                <a:effectLst/>
                <a:uLnTx/>
                <a:uFillTx/>
                <a:latin typeface="Calibri"/>
                <a:ea typeface="+mn-ea"/>
                <a:cs typeface="+mn-cs"/>
              </a:rPr>
              <a:t>are expected to behave in various situations.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1703" y="227192"/>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417534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920621"/>
            <a:ext cx="8763000" cy="4524315"/>
          </a:xfrm>
          <a:prstGeom prst="rect">
            <a:avLst/>
          </a:prstGeom>
          <a:noFill/>
        </p:spPr>
        <p:txBody>
          <a:bodyPr wrap="square" rtlCol="0">
            <a:spAutoFit/>
          </a:bodyPr>
          <a:lstStyle/>
          <a:p>
            <a:pPr marL="457200" lvl="0" indent="-457200" algn="just">
              <a:lnSpc>
                <a:spcPct val="200000"/>
              </a:lnSpc>
              <a:buFont typeface="Arial" panose="020B0604020202020204" pitchFamily="34" charset="0"/>
              <a:buChar char="•"/>
              <a:defRPr/>
            </a:pPr>
            <a:r>
              <a:rPr lang="en-US" sz="3200" i="1" dirty="0"/>
              <a:t>There are three broad areas of ethical study</a:t>
            </a:r>
          </a:p>
          <a:p>
            <a:pPr marL="457200" lvl="0" indent="-457200" algn="just">
              <a:lnSpc>
                <a:spcPct val="200000"/>
              </a:lnSpc>
              <a:buFont typeface="+mj-lt"/>
              <a:buAutoNum type="arabicPeriod"/>
              <a:defRPr/>
            </a:pPr>
            <a:r>
              <a:rPr lang="en-US" sz="3200" i="1" dirty="0"/>
              <a:t>Meta-ethics</a:t>
            </a:r>
          </a:p>
          <a:p>
            <a:pPr marL="457200" lvl="0" indent="-457200" algn="just">
              <a:lnSpc>
                <a:spcPct val="200000"/>
              </a:lnSpc>
              <a:buFont typeface="+mj-lt"/>
              <a:buAutoNum type="arabicPeriod"/>
              <a:defRPr/>
            </a:pPr>
            <a:r>
              <a:rPr lang="en-US" sz="3200" i="1" dirty="0"/>
              <a:t>Normative ethics</a:t>
            </a:r>
          </a:p>
          <a:p>
            <a:pPr marL="457200" lvl="0" indent="-457200" algn="just">
              <a:lnSpc>
                <a:spcPct val="200000"/>
              </a:lnSpc>
              <a:buFont typeface="+mj-lt"/>
              <a:buAutoNum type="arabicPeriod"/>
              <a:defRPr/>
            </a:pPr>
            <a:r>
              <a:rPr lang="en-US" sz="3200" i="1" dirty="0"/>
              <a:t>Applied ethics</a:t>
            </a:r>
          </a:p>
          <a:p>
            <a:pPr marL="457200" lvl="0" indent="-457200" algn="just">
              <a:buFont typeface="+mj-lt"/>
              <a:buAutoNum type="arabicPeriod"/>
              <a:defRPr/>
            </a:pPr>
            <a:endParaRPr lang="en-US" sz="3200" i="1" dirty="0"/>
          </a:p>
        </p:txBody>
      </p:sp>
      <p:sp>
        <p:nvSpPr>
          <p:cNvPr id="2" name="TextBox 1">
            <a:extLst>
              <a:ext uri="{FF2B5EF4-FFF2-40B4-BE49-F238E27FC236}">
                <a16:creationId xmlns:a16="http://schemas.microsoft.com/office/drawing/2014/main" id="{661B2205-5CC9-4A0E-BDCB-9F5C1AB46AD3}"/>
              </a:ext>
            </a:extLst>
          </p:cNvPr>
          <p:cNvSpPr txBox="1"/>
          <p:nvPr/>
        </p:nvSpPr>
        <p:spPr>
          <a:xfrm>
            <a:off x="261703" y="227192"/>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208800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16733" y="917912"/>
            <a:ext cx="8763000" cy="5816977"/>
          </a:xfrm>
          <a:prstGeom prst="rect">
            <a:avLst/>
          </a:prstGeom>
          <a:noFill/>
        </p:spPr>
        <p:txBody>
          <a:bodyPr wrap="square" rtlCol="0">
            <a:spAutoFit/>
          </a:bodyPr>
          <a:lstStyle/>
          <a:p>
            <a:pPr marL="457200" indent="-457200" algn="just">
              <a:buFont typeface="Arial" panose="020B0604020202020204" pitchFamily="34" charset="0"/>
              <a:buChar char="•"/>
              <a:defRPr/>
            </a:pPr>
            <a:r>
              <a:rPr lang="en-US" sz="3100" i="1" dirty="0"/>
              <a:t>Meta-ethics focuses on the meaning of ethical terms themselves (for instance, ‘what is goodness?’), and on questions of how ethical knowledge is obtained (for instance, ‘how can I distinguish what is good from what is bad?’). </a:t>
            </a:r>
            <a:endParaRPr lang="en-US" sz="3100" i="1" dirty="0">
              <a:solidFill>
                <a:prstClr val="black"/>
              </a:solidFill>
            </a:endParaRPr>
          </a:p>
          <a:p>
            <a:pPr marL="457200" indent="-457200" algn="just">
              <a:buFont typeface="Arial" panose="020B0604020202020204" pitchFamily="34" charset="0"/>
              <a:buChar char="•"/>
              <a:defRPr/>
            </a:pPr>
            <a:endParaRPr lang="en-US" sz="3100" i="1" dirty="0"/>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100" b="0" i="1" u="none" strike="noStrike" kern="1200" cap="none" spc="0" normalizeH="0" baseline="0" noProof="0" dirty="0">
                <a:ln>
                  <a:noFill/>
                </a:ln>
                <a:solidFill>
                  <a:prstClr val="black"/>
                </a:solidFill>
                <a:effectLst/>
                <a:uLnTx/>
                <a:uFillTx/>
                <a:ea typeface="+mn-ea"/>
                <a:cs typeface="+mn-cs"/>
              </a:rPr>
              <a:t>Meta-ethics is concerned with the nature of ethical properties, statements, attitudes and judgments.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100" i="1" dirty="0">
              <a:solidFill>
                <a:prstClr val="black"/>
              </a:solidFill>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100" b="0" i="1" u="none" strike="noStrike" kern="1200" cap="none" spc="0" normalizeH="0" baseline="0" noProof="0" dirty="0">
                <a:ln>
                  <a:noFill/>
                </a:ln>
                <a:solidFill>
                  <a:prstClr val="black"/>
                </a:solidFill>
                <a:effectLst/>
                <a:uLnTx/>
                <a:uFillTx/>
                <a:ea typeface="+mn-ea"/>
                <a:cs typeface="+mn-cs"/>
              </a:rPr>
              <a:t>Meta-ethics examines such themes as what moral questions mean, and on what basis people can know what is ‘true’ or ‘false’.</a:t>
            </a:r>
            <a:endParaRPr lang="en-US" sz="3100" i="1" dirty="0">
              <a:solidFill>
                <a:prstClr val="black"/>
              </a:solidFill>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54833" y="762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ETHICS</a:t>
            </a:r>
          </a:p>
        </p:txBody>
      </p:sp>
    </p:spTree>
    <p:extLst>
      <p:ext uri="{BB962C8B-B14F-4D97-AF65-F5344CB8AC3E}">
        <p14:creationId xmlns:p14="http://schemas.microsoft.com/office/powerpoint/2010/main" val="131377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1708</TotalTime>
  <Words>3877</Words>
  <Application>Microsoft Office PowerPoint</Application>
  <PresentationFormat>On-screen Show (4:3)</PresentationFormat>
  <Paragraphs>373</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Britannic Bold</vt:lpstr>
      <vt:lpstr>Calibri</vt:lpstr>
      <vt:lpstr>Office Theme</vt:lpstr>
      <vt:lpstr>Introduction to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Ethics: The Science of Morality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Ethics in Human Actions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Ethics &amp;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Ethics &amp; Religion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Psychology (MAS-108)</dc:title>
  <dc:creator>Abhijit Mishra</dc:creator>
  <cp:lastModifiedBy>DELL</cp:lastModifiedBy>
  <cp:revision>157</cp:revision>
  <dcterms:created xsi:type="dcterms:W3CDTF">2006-08-16T00:00:00Z</dcterms:created>
  <dcterms:modified xsi:type="dcterms:W3CDTF">2018-04-01T16:02:33Z</dcterms:modified>
</cp:coreProperties>
</file>