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Nunito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BC192-A0A1-4705-A8BA-DF91C1AD98BE}">
  <a:tblStyle styleId="{C8FBC192-A0A1-4705-A8BA-DF91C1AD9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NunitoExtraBold-bold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Nunito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5f5a32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5f5a32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26f236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26f236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26f236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26f236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326f236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326f236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326f2360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326f2360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265a17d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265a17d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265a17d8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265a17d8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381f2e8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381f2e8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381f2e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381f2e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381f2e8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381f2e8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2b2a49a0fe6ef3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2b2a49a0fe6ef3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f5a32c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f5a32c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2b2a49a0fe6ef37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2b2a49a0fe6ef3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5f5a32c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5f5a32c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5f5a32c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5f5a32c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5f5a32c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5f5a32c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f5a32c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f5a32c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f5a32c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f5a32c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f5a32c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f5a32c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f5a32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f5a32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f5a32c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f5a32c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6275" y="-35800"/>
            <a:ext cx="1017725" cy="10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049000" y="154090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Building a Web App for Decision Tree model</a:t>
            </a:r>
            <a:endParaRPr sz="26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57800" y="3301250"/>
            <a:ext cx="2188500" cy="397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LIVE SESSION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460409" y="1390325"/>
            <a:ext cx="1132500" cy="45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Attended Test-1</a:t>
            </a:r>
            <a:r>
              <a:rPr lang="en-GB" sz="1200"/>
              <a:t> </a:t>
            </a:r>
            <a:endParaRPr sz="1200"/>
          </a:p>
        </p:txBody>
      </p:sp>
      <p:sp>
        <p:nvSpPr>
          <p:cNvPr id="125" name="Google Shape;125;p22"/>
          <p:cNvSpPr/>
          <p:nvPr/>
        </p:nvSpPr>
        <p:spPr>
          <a:xfrm>
            <a:off x="2323686" y="2337597"/>
            <a:ext cx="1132500" cy="4548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Attendance &gt; 80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711737" y="2388449"/>
            <a:ext cx="789300" cy="25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Pass</a:t>
            </a:r>
            <a:endParaRPr sz="1200"/>
          </a:p>
        </p:txBody>
      </p:sp>
      <p:cxnSp>
        <p:nvCxnSpPr>
          <p:cNvPr id="127" name="Google Shape;127;p22"/>
          <p:cNvCxnSpPr>
            <a:stCxn id="124" idx="2"/>
            <a:endCxn id="126" idx="0"/>
          </p:cNvCxnSpPr>
          <p:nvPr/>
        </p:nvCxnSpPr>
        <p:spPr>
          <a:xfrm flipH="1">
            <a:off x="1106259" y="1845125"/>
            <a:ext cx="9204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>
            <a:stCxn id="124" idx="2"/>
            <a:endCxn id="125" idx="0"/>
          </p:cNvCxnSpPr>
          <p:nvPr/>
        </p:nvCxnSpPr>
        <p:spPr>
          <a:xfrm>
            <a:off x="2026659" y="1845125"/>
            <a:ext cx="863400" cy="4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/>
          <p:nvPr/>
        </p:nvSpPr>
        <p:spPr>
          <a:xfrm>
            <a:off x="2219112" y="3284800"/>
            <a:ext cx="789300" cy="31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Pass</a:t>
            </a:r>
            <a:endParaRPr sz="1200"/>
          </a:p>
        </p:txBody>
      </p:sp>
      <p:cxnSp>
        <p:nvCxnSpPr>
          <p:cNvPr id="130" name="Google Shape;130;p22"/>
          <p:cNvCxnSpPr>
            <a:endCxn id="129" idx="0"/>
          </p:cNvCxnSpPr>
          <p:nvPr/>
        </p:nvCxnSpPr>
        <p:spPr>
          <a:xfrm flipH="1">
            <a:off x="2613762" y="2792500"/>
            <a:ext cx="6177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endCxn id="132" idx="0"/>
          </p:cNvCxnSpPr>
          <p:nvPr/>
        </p:nvCxnSpPr>
        <p:spPr>
          <a:xfrm>
            <a:off x="3231519" y="2792500"/>
            <a:ext cx="787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 rot="-2021404">
            <a:off x="1197167" y="1884969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 rot="1818050">
            <a:off x="2465925" y="1934216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624669" y="3284800"/>
            <a:ext cx="789300" cy="31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Fail</a:t>
            </a:r>
            <a:endParaRPr sz="1200"/>
          </a:p>
        </p:txBody>
      </p:sp>
      <p:sp>
        <p:nvSpPr>
          <p:cNvPr id="135" name="Google Shape;135;p22"/>
          <p:cNvSpPr txBox="1"/>
          <p:nvPr/>
        </p:nvSpPr>
        <p:spPr>
          <a:xfrm rot="-2021404">
            <a:off x="2626767" y="2801144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 rot="1818050">
            <a:off x="3567150" y="2801066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540936" y="1359959"/>
            <a:ext cx="1132500" cy="4548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Attendance &gt; 80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935587" y="3382761"/>
            <a:ext cx="789300" cy="25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Pass</a:t>
            </a:r>
            <a:endParaRPr sz="1200"/>
          </a:p>
        </p:txBody>
      </p:sp>
      <p:sp>
        <p:nvSpPr>
          <p:cNvPr id="139" name="Google Shape;139;p22"/>
          <p:cNvSpPr/>
          <p:nvPr/>
        </p:nvSpPr>
        <p:spPr>
          <a:xfrm>
            <a:off x="5146287" y="2345838"/>
            <a:ext cx="789300" cy="31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Pass</a:t>
            </a:r>
            <a:endParaRPr sz="1200"/>
          </a:p>
        </p:txBody>
      </p:sp>
      <p:cxnSp>
        <p:nvCxnSpPr>
          <p:cNvPr id="140" name="Google Shape;140;p22"/>
          <p:cNvCxnSpPr>
            <a:endCxn id="139" idx="0"/>
          </p:cNvCxnSpPr>
          <p:nvPr/>
        </p:nvCxnSpPr>
        <p:spPr>
          <a:xfrm flipH="1">
            <a:off x="5540937" y="1853538"/>
            <a:ext cx="6177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6158644" y="1853538"/>
            <a:ext cx="787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/>
          <p:nvPr/>
        </p:nvSpPr>
        <p:spPr>
          <a:xfrm>
            <a:off x="7642969" y="3348538"/>
            <a:ext cx="789300" cy="31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Fail</a:t>
            </a:r>
            <a:endParaRPr sz="1200"/>
          </a:p>
        </p:txBody>
      </p:sp>
      <p:sp>
        <p:nvSpPr>
          <p:cNvPr id="143" name="Google Shape;143;p22"/>
          <p:cNvSpPr txBox="1"/>
          <p:nvPr/>
        </p:nvSpPr>
        <p:spPr>
          <a:xfrm rot="-2021404">
            <a:off x="5553942" y="1862182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 rot="1818050">
            <a:off x="6494325" y="1862104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6591034" y="2384662"/>
            <a:ext cx="1132500" cy="45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Attended Test-1 </a:t>
            </a:r>
            <a:endParaRPr sz="1200"/>
          </a:p>
        </p:txBody>
      </p:sp>
      <p:cxnSp>
        <p:nvCxnSpPr>
          <p:cNvPr id="146" name="Google Shape;146;p22"/>
          <p:cNvCxnSpPr>
            <a:stCxn id="145" idx="2"/>
          </p:cNvCxnSpPr>
          <p:nvPr/>
        </p:nvCxnSpPr>
        <p:spPr>
          <a:xfrm flipH="1">
            <a:off x="6236884" y="2839462"/>
            <a:ext cx="920400" cy="5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>
            <a:stCxn id="145" idx="2"/>
          </p:cNvCxnSpPr>
          <p:nvPr/>
        </p:nvCxnSpPr>
        <p:spPr>
          <a:xfrm>
            <a:off x="7157284" y="2839462"/>
            <a:ext cx="863400" cy="4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 txBox="1"/>
          <p:nvPr/>
        </p:nvSpPr>
        <p:spPr>
          <a:xfrm rot="-2021404">
            <a:off x="6327792" y="2879307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 rot="1818050">
            <a:off x="7596550" y="2928554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460413" y="4011975"/>
            <a:ext cx="1679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Split on Attended test</a:t>
            </a:r>
            <a:endParaRPr sz="1200"/>
          </a:p>
        </p:txBody>
      </p:sp>
      <p:sp>
        <p:nvSpPr>
          <p:cNvPr id="151" name="Google Shape;151;p22"/>
          <p:cNvSpPr txBox="1"/>
          <p:nvPr/>
        </p:nvSpPr>
        <p:spPr>
          <a:xfrm>
            <a:off x="6158628" y="4058025"/>
            <a:ext cx="2049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Split on Attendance &gt; 80</a:t>
            </a:r>
            <a:endParaRPr sz="1200"/>
          </a:p>
        </p:txBody>
      </p:sp>
      <p:sp>
        <p:nvSpPr>
          <p:cNvPr id="152" name="Google Shape;152;p22"/>
          <p:cNvSpPr/>
          <p:nvPr/>
        </p:nvSpPr>
        <p:spPr>
          <a:xfrm>
            <a:off x="3231525" y="750425"/>
            <a:ext cx="2288100" cy="794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How to decide on which variable to split first ?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521325" y="163395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A decision tree uses multiple algorithms to decide to split a node into different sub nodes.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8" name="Google Shape;158;p23"/>
          <p:cNvSpPr txBox="1"/>
          <p:nvPr/>
        </p:nvSpPr>
        <p:spPr>
          <a:xfrm>
            <a:off x="4572000" y="1633950"/>
            <a:ext cx="1131300" cy="44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GINI </a:t>
            </a:r>
            <a:endParaRPr b="1" sz="1900"/>
          </a:p>
        </p:txBody>
      </p:sp>
      <p:sp>
        <p:nvSpPr>
          <p:cNvPr id="159" name="Google Shape;159;p23"/>
          <p:cNvSpPr txBox="1"/>
          <p:nvPr/>
        </p:nvSpPr>
        <p:spPr>
          <a:xfrm>
            <a:off x="6222975" y="1633950"/>
            <a:ext cx="1365600" cy="449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ENTROPY</a:t>
            </a:r>
            <a:endParaRPr b="1" sz="1900"/>
          </a:p>
        </p:txBody>
      </p:sp>
      <p:sp>
        <p:nvSpPr>
          <p:cNvPr id="160" name="Google Shape;160;p23"/>
          <p:cNvSpPr txBox="1"/>
          <p:nvPr/>
        </p:nvSpPr>
        <p:spPr>
          <a:xfrm>
            <a:off x="5085500" y="2905325"/>
            <a:ext cx="3000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The goal of any learning algorithm in decision tree is to find the best split.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476400" y="2823125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A decision tree split the nodes on all the available variables and selects the one which results in more homogenous nodes.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1275375" y="923450"/>
            <a:ext cx="1433100" cy="653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2385415" y="1169349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83660" y="969195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480590" y="1131519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1992877" y="1386219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769702" y="1137176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1652684" y="1339435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2077568" y="1131514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309660" y="969203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539536" y="1386225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2309658" y="1339435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2077553" y="1339443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2201553" y="1386217"/>
            <a:ext cx="117000" cy="1002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769775" y="517375"/>
            <a:ext cx="3258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we select two items from a population at random they must be of same class and probability for this is 1 if sample is pure</a:t>
            </a:r>
            <a:endParaRPr sz="1200"/>
          </a:p>
        </p:txBody>
      </p:sp>
      <p:cxnSp>
        <p:nvCxnSpPr>
          <p:cNvPr id="180" name="Google Shape;180;p24"/>
          <p:cNvCxnSpPr/>
          <p:nvPr/>
        </p:nvCxnSpPr>
        <p:spPr>
          <a:xfrm>
            <a:off x="1919288" y="1625247"/>
            <a:ext cx="6027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1886725" y="2260149"/>
            <a:ext cx="2001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If we select any two points at random they will be of same class. Probability they belong to same class is 1.</a:t>
            </a:r>
            <a:endParaRPr sz="1000"/>
          </a:p>
        </p:txBody>
      </p:sp>
      <p:sp>
        <p:nvSpPr>
          <p:cNvPr id="182" name="Google Shape;182;p24"/>
          <p:cNvSpPr/>
          <p:nvPr/>
        </p:nvSpPr>
        <p:spPr>
          <a:xfrm>
            <a:off x="5031175" y="162052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311824" y="199528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5502211" y="17522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132931" y="181840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742930" y="169690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461628" y="20802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5132925" y="211677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5790336" y="20802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465150" y="169690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5219911" y="169691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46823" y="22382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5956645" y="220180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983677" y="169689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91650" y="1873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5612288" y="1873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201738" y="2116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5625975" y="22017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5354900" y="1873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224413" y="17522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5297275" y="22017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465150" y="1873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196025" y="2654075"/>
            <a:ext cx="1323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Gini = p^2 + q^2</a:t>
            </a:r>
            <a:endParaRPr sz="1100"/>
          </a:p>
        </p:txBody>
      </p:sp>
      <p:sp>
        <p:nvSpPr>
          <p:cNvPr id="204" name="Google Shape;204;p24"/>
          <p:cNvSpPr txBox="1"/>
          <p:nvPr/>
        </p:nvSpPr>
        <p:spPr>
          <a:xfrm>
            <a:off x="4934575" y="3107450"/>
            <a:ext cx="1846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Gini Impurity = 1 - Gini</a:t>
            </a:r>
            <a:endParaRPr b="1" sz="1200"/>
          </a:p>
        </p:txBody>
      </p:sp>
      <p:sp>
        <p:nvSpPr>
          <p:cNvPr id="205" name="Google Shape;205;p24"/>
          <p:cNvSpPr txBox="1"/>
          <p:nvPr/>
        </p:nvSpPr>
        <p:spPr>
          <a:xfrm>
            <a:off x="1228125" y="563750"/>
            <a:ext cx="1527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Pure Node</a:t>
            </a:r>
            <a:endParaRPr b="1"/>
          </a:p>
        </p:txBody>
      </p:sp>
      <p:sp>
        <p:nvSpPr>
          <p:cNvPr id="206" name="Google Shape;206;p24"/>
          <p:cNvSpPr txBox="1"/>
          <p:nvPr/>
        </p:nvSpPr>
        <p:spPr>
          <a:xfrm>
            <a:off x="6838650" y="1892025"/>
            <a:ext cx="1527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</a:t>
            </a:r>
            <a:r>
              <a:rPr b="1" lang="en-GB"/>
              <a:t>ure Node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3513250" y="7839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793899" y="115873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984286" y="9157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3615006" y="98185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225005" y="860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943703" y="1243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615000" y="12802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272411" y="1243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4947225" y="860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701986" y="8603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4928898" y="14017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438720" y="13652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465752" y="8603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457372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094363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683813" y="1280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108050" y="13652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383697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4706488" y="9157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3779350" y="13652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94722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487150" y="1045475"/>
            <a:ext cx="2040000" cy="34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Split on </a:t>
            </a:r>
            <a:r>
              <a:rPr b="1" lang="en-GB"/>
              <a:t>attended</a:t>
            </a:r>
            <a:r>
              <a:rPr b="1" lang="en-GB"/>
              <a:t> test</a:t>
            </a:r>
            <a:endParaRPr b="1"/>
          </a:p>
        </p:txBody>
      </p:sp>
      <p:sp>
        <p:nvSpPr>
          <p:cNvPr id="233" name="Google Shape;233;p25"/>
          <p:cNvSpPr txBox="1"/>
          <p:nvPr/>
        </p:nvSpPr>
        <p:spPr>
          <a:xfrm>
            <a:off x="3933850" y="456975"/>
            <a:ext cx="812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Root Node</a:t>
            </a:r>
            <a:endParaRPr sz="1000"/>
          </a:p>
        </p:txBody>
      </p:sp>
      <p:sp>
        <p:nvSpPr>
          <p:cNvPr id="234" name="Google Shape;234;p25"/>
          <p:cNvSpPr txBox="1"/>
          <p:nvPr/>
        </p:nvSpPr>
        <p:spPr>
          <a:xfrm>
            <a:off x="5342450" y="88917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20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8</a:t>
            </a:r>
            <a:endParaRPr sz="900"/>
          </a:p>
        </p:txBody>
      </p:sp>
      <p:sp>
        <p:nvSpPr>
          <p:cNvPr id="235" name="Google Shape;235;p25"/>
          <p:cNvSpPr txBox="1"/>
          <p:nvPr/>
        </p:nvSpPr>
        <p:spPr>
          <a:xfrm>
            <a:off x="6279453" y="91887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12/20 = 0.6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8/20 = 0.4</a:t>
            </a:r>
            <a:endParaRPr sz="900"/>
          </a:p>
        </p:txBody>
      </p:sp>
      <p:sp>
        <p:nvSpPr>
          <p:cNvPr id="236" name="Google Shape;236;p25"/>
          <p:cNvSpPr txBox="1"/>
          <p:nvPr/>
        </p:nvSpPr>
        <p:spPr>
          <a:xfrm>
            <a:off x="6030600" y="1438650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(0.6)^2 + (0.4)^2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0.52</a:t>
            </a:r>
            <a:endParaRPr sz="900"/>
          </a:p>
        </p:txBody>
      </p:sp>
      <p:sp>
        <p:nvSpPr>
          <p:cNvPr id="237" name="Google Shape;237;p25"/>
          <p:cNvSpPr txBox="1"/>
          <p:nvPr/>
        </p:nvSpPr>
        <p:spPr>
          <a:xfrm>
            <a:off x="7465095" y="1217202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1 - 0.52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0.48</a:t>
            </a:r>
            <a:endParaRPr sz="900"/>
          </a:p>
        </p:txBody>
      </p:sp>
      <p:cxnSp>
        <p:nvCxnSpPr>
          <p:cNvPr id="238" name="Google Shape;238;p25"/>
          <p:cNvCxnSpPr>
            <a:endCxn id="239" idx="0"/>
          </p:cNvCxnSpPr>
          <p:nvPr/>
        </p:nvCxnSpPr>
        <p:spPr>
          <a:xfrm flipH="1">
            <a:off x="3117050" y="1805600"/>
            <a:ext cx="1222800" cy="7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>
            <a:stCxn id="241" idx="2"/>
            <a:endCxn id="242" idx="0"/>
          </p:cNvCxnSpPr>
          <p:nvPr/>
        </p:nvCxnSpPr>
        <p:spPr>
          <a:xfrm>
            <a:off x="4339900" y="1805175"/>
            <a:ext cx="1232700" cy="7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5"/>
          <p:cNvSpPr/>
          <p:nvPr/>
        </p:nvSpPr>
        <p:spPr>
          <a:xfrm>
            <a:off x="2290400" y="25286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3377899" y="29136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2761436" y="26603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002155" y="26049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2981603" y="29227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2392150" y="30248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3672800" y="29324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761436" y="295928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215870" y="310988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242902" y="26049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2614125" y="27818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3483638" y="26603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2556500" y="31098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4745950" y="25286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6030599" y="283778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220986" y="25947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570752" y="27818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5344750" y="30442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5073675" y="27162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5943188" y="2594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5016050" y="30442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6183925" y="27162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 rot="-2021404">
            <a:off x="3319167" y="1952057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 rot="1818050">
            <a:off x="4981375" y="1979941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654100" y="1510275"/>
            <a:ext cx="1371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Attended Test-1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535800" y="2633800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8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5</a:t>
            </a:r>
            <a:endParaRPr sz="900"/>
          </a:p>
        </p:txBody>
      </p:sp>
      <p:sp>
        <p:nvSpPr>
          <p:cNvPr id="266" name="Google Shape;266;p25"/>
          <p:cNvSpPr txBox="1"/>
          <p:nvPr/>
        </p:nvSpPr>
        <p:spPr>
          <a:xfrm>
            <a:off x="7294178" y="271942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3/8 = 0.38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5/8= 0.62</a:t>
            </a:r>
            <a:endParaRPr sz="900"/>
          </a:p>
        </p:txBody>
      </p:sp>
      <p:sp>
        <p:nvSpPr>
          <p:cNvPr id="267" name="Google Shape;267;p25"/>
          <p:cNvSpPr txBox="1"/>
          <p:nvPr/>
        </p:nvSpPr>
        <p:spPr>
          <a:xfrm>
            <a:off x="6279450" y="3360325"/>
            <a:ext cx="15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(0.38)^2 + (0.62)^2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0.53</a:t>
            </a:r>
            <a:endParaRPr sz="900"/>
          </a:p>
        </p:txBody>
      </p:sp>
      <p:sp>
        <p:nvSpPr>
          <p:cNvPr id="268" name="Google Shape;268;p25"/>
          <p:cNvSpPr txBox="1"/>
          <p:nvPr/>
        </p:nvSpPr>
        <p:spPr>
          <a:xfrm>
            <a:off x="7607820" y="3573952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1 - 0.53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0.47</a:t>
            </a:r>
            <a:endParaRPr sz="900"/>
          </a:p>
        </p:txBody>
      </p:sp>
      <p:sp>
        <p:nvSpPr>
          <p:cNvPr id="269" name="Google Shape;269;p25"/>
          <p:cNvSpPr txBox="1"/>
          <p:nvPr/>
        </p:nvSpPr>
        <p:spPr>
          <a:xfrm>
            <a:off x="1298975" y="268972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9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3</a:t>
            </a:r>
            <a:endParaRPr sz="900"/>
          </a:p>
        </p:txBody>
      </p:sp>
      <p:sp>
        <p:nvSpPr>
          <p:cNvPr id="270" name="Google Shape;270;p25"/>
          <p:cNvSpPr txBox="1"/>
          <p:nvPr/>
        </p:nvSpPr>
        <p:spPr>
          <a:xfrm>
            <a:off x="116553" y="2795250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9/12 = 0.75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3/12= 0.25</a:t>
            </a:r>
            <a:endParaRPr sz="900"/>
          </a:p>
        </p:txBody>
      </p:sp>
      <p:sp>
        <p:nvSpPr>
          <p:cNvPr id="271" name="Google Shape;271;p25"/>
          <p:cNvSpPr txBox="1"/>
          <p:nvPr/>
        </p:nvSpPr>
        <p:spPr>
          <a:xfrm>
            <a:off x="165625" y="3363688"/>
            <a:ext cx="15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(0.75)^2 + (0.25)^2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0.625</a:t>
            </a:r>
            <a:endParaRPr sz="900"/>
          </a:p>
        </p:txBody>
      </p:sp>
      <p:sp>
        <p:nvSpPr>
          <p:cNvPr id="272" name="Google Shape;272;p25"/>
          <p:cNvSpPr txBox="1"/>
          <p:nvPr/>
        </p:nvSpPr>
        <p:spPr>
          <a:xfrm>
            <a:off x="359120" y="3777927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1 - 0.625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0.37</a:t>
            </a:r>
            <a:endParaRPr sz="900"/>
          </a:p>
        </p:txBody>
      </p:sp>
      <p:sp>
        <p:nvSpPr>
          <p:cNvPr id="273" name="Google Shape;273;p25"/>
          <p:cNvSpPr txBox="1"/>
          <p:nvPr/>
        </p:nvSpPr>
        <p:spPr>
          <a:xfrm>
            <a:off x="2157875" y="3886225"/>
            <a:ext cx="4493100" cy="35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</a:t>
            </a:r>
            <a:r>
              <a:rPr lang="en-GB"/>
              <a:t>Impurity</a:t>
            </a:r>
            <a:r>
              <a:rPr lang="en-GB"/>
              <a:t> = 12/20 (0.37) + 8/20 (0.47) = 0.41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3513250" y="8601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4793899" y="123493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984286" y="9919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615006" y="105805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4225005" y="9365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3943703" y="13199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3615000" y="13564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4272411" y="13199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4947225" y="9365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3701986" y="9365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4928898" y="14779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4438720" y="14414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4465752" y="9365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457372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094363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4683813" y="1356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108050" y="14414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83697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4706488" y="9919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779350" y="14414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494722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487150" y="1121675"/>
            <a:ext cx="2304000" cy="34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Split on Attendance &gt; 80</a:t>
            </a:r>
            <a:endParaRPr b="1"/>
          </a:p>
        </p:txBody>
      </p:sp>
      <p:sp>
        <p:nvSpPr>
          <p:cNvPr id="300" name="Google Shape;300;p26"/>
          <p:cNvSpPr txBox="1"/>
          <p:nvPr/>
        </p:nvSpPr>
        <p:spPr>
          <a:xfrm>
            <a:off x="3933850" y="533175"/>
            <a:ext cx="812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Root Node</a:t>
            </a:r>
            <a:endParaRPr sz="1000"/>
          </a:p>
        </p:txBody>
      </p:sp>
      <p:sp>
        <p:nvSpPr>
          <p:cNvPr id="301" name="Google Shape;301;p26"/>
          <p:cNvSpPr txBox="1"/>
          <p:nvPr/>
        </p:nvSpPr>
        <p:spPr>
          <a:xfrm>
            <a:off x="5342450" y="96537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20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8</a:t>
            </a:r>
            <a:endParaRPr sz="900"/>
          </a:p>
        </p:txBody>
      </p:sp>
      <p:sp>
        <p:nvSpPr>
          <p:cNvPr id="302" name="Google Shape;302;p26"/>
          <p:cNvSpPr txBox="1"/>
          <p:nvPr/>
        </p:nvSpPr>
        <p:spPr>
          <a:xfrm>
            <a:off x="6279453" y="99507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12/20 = 0.6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8/20 = 0.4</a:t>
            </a:r>
            <a:endParaRPr sz="900"/>
          </a:p>
        </p:txBody>
      </p:sp>
      <p:sp>
        <p:nvSpPr>
          <p:cNvPr id="303" name="Google Shape;303;p26"/>
          <p:cNvSpPr txBox="1"/>
          <p:nvPr/>
        </p:nvSpPr>
        <p:spPr>
          <a:xfrm>
            <a:off x="6030600" y="1514850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(0.6)^2 + (0.4)^2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0.52</a:t>
            </a:r>
            <a:endParaRPr sz="900"/>
          </a:p>
        </p:txBody>
      </p:sp>
      <p:sp>
        <p:nvSpPr>
          <p:cNvPr id="304" name="Google Shape;304;p26"/>
          <p:cNvSpPr txBox="1"/>
          <p:nvPr/>
        </p:nvSpPr>
        <p:spPr>
          <a:xfrm>
            <a:off x="7465095" y="1293402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1 - 0.52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0.48</a:t>
            </a:r>
            <a:endParaRPr sz="900"/>
          </a:p>
        </p:txBody>
      </p:sp>
      <p:cxnSp>
        <p:nvCxnSpPr>
          <p:cNvPr id="305" name="Google Shape;305;p26"/>
          <p:cNvCxnSpPr>
            <a:endCxn id="306" idx="0"/>
          </p:cNvCxnSpPr>
          <p:nvPr/>
        </p:nvCxnSpPr>
        <p:spPr>
          <a:xfrm flipH="1">
            <a:off x="3117050" y="1881800"/>
            <a:ext cx="1222800" cy="7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>
            <a:stCxn id="308" idx="2"/>
            <a:endCxn id="309" idx="0"/>
          </p:cNvCxnSpPr>
          <p:nvPr/>
        </p:nvCxnSpPr>
        <p:spPr>
          <a:xfrm>
            <a:off x="4360100" y="1881375"/>
            <a:ext cx="1212600" cy="7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6"/>
          <p:cNvSpPr/>
          <p:nvPr/>
        </p:nvSpPr>
        <p:spPr>
          <a:xfrm>
            <a:off x="2290400" y="26048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377899" y="29898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761436" y="27365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002155" y="26811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981603" y="29989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392150" y="31010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3672800" y="30086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2761436" y="303548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3215870" y="318608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3242902" y="26811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614125" y="2858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3483638" y="27365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556500" y="31860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4745950" y="26048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6030599" y="291398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220986" y="26709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570752" y="28580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344750" y="31204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5073675" y="27924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5943188" y="26709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5016050" y="31204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183925" y="27924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 rot="-2021404">
            <a:off x="3319167" y="2028257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1" name="Google Shape;331;p26"/>
          <p:cNvSpPr txBox="1"/>
          <p:nvPr/>
        </p:nvSpPr>
        <p:spPr>
          <a:xfrm rot="1818050">
            <a:off x="4981375" y="2056141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3377900" y="1586475"/>
            <a:ext cx="1964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Attended Attendance &gt; 80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6535800" y="2710000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</a:t>
            </a:r>
            <a:endParaRPr sz="900"/>
          </a:p>
        </p:txBody>
      </p:sp>
      <p:sp>
        <p:nvSpPr>
          <p:cNvPr id="333" name="Google Shape;333;p26"/>
          <p:cNvSpPr txBox="1"/>
          <p:nvPr/>
        </p:nvSpPr>
        <p:spPr>
          <a:xfrm>
            <a:off x="7294178" y="279562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6/10 = 0.60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4/10= 0.40</a:t>
            </a:r>
            <a:endParaRPr sz="900"/>
          </a:p>
        </p:txBody>
      </p:sp>
      <p:sp>
        <p:nvSpPr>
          <p:cNvPr id="334" name="Google Shape;334;p26"/>
          <p:cNvSpPr txBox="1"/>
          <p:nvPr/>
        </p:nvSpPr>
        <p:spPr>
          <a:xfrm>
            <a:off x="6279450" y="3436525"/>
            <a:ext cx="15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(0.60)^2 + (0.40)^2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0.52</a:t>
            </a:r>
            <a:endParaRPr sz="900"/>
          </a:p>
        </p:txBody>
      </p:sp>
      <p:sp>
        <p:nvSpPr>
          <p:cNvPr id="335" name="Google Shape;335;p26"/>
          <p:cNvSpPr txBox="1"/>
          <p:nvPr/>
        </p:nvSpPr>
        <p:spPr>
          <a:xfrm>
            <a:off x="7607820" y="3650152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1 - 0.52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0.48</a:t>
            </a:r>
            <a:endParaRPr sz="900"/>
          </a:p>
        </p:txBody>
      </p:sp>
      <p:sp>
        <p:nvSpPr>
          <p:cNvPr id="336" name="Google Shape;336;p26"/>
          <p:cNvSpPr txBox="1"/>
          <p:nvPr/>
        </p:nvSpPr>
        <p:spPr>
          <a:xfrm>
            <a:off x="1298975" y="276592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</a:t>
            </a:r>
            <a:endParaRPr sz="900"/>
          </a:p>
        </p:txBody>
      </p:sp>
      <p:sp>
        <p:nvSpPr>
          <p:cNvPr id="337" name="Google Shape;337;p26"/>
          <p:cNvSpPr txBox="1"/>
          <p:nvPr/>
        </p:nvSpPr>
        <p:spPr>
          <a:xfrm>
            <a:off x="116553" y="2871450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P(pass) = 6/10 = 0.60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P(fail) = 4/10= 0.40</a:t>
            </a:r>
            <a:endParaRPr sz="900"/>
          </a:p>
        </p:txBody>
      </p:sp>
      <p:sp>
        <p:nvSpPr>
          <p:cNvPr id="338" name="Google Shape;338;p26"/>
          <p:cNvSpPr txBox="1"/>
          <p:nvPr/>
        </p:nvSpPr>
        <p:spPr>
          <a:xfrm>
            <a:off x="165625" y="3439888"/>
            <a:ext cx="15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Gini</a:t>
            </a:r>
            <a:r>
              <a:rPr lang="en-GB" sz="900"/>
              <a:t> = (0.60)^2 + (0.40)^2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0.52</a:t>
            </a:r>
            <a:endParaRPr sz="900"/>
          </a:p>
        </p:txBody>
      </p:sp>
      <p:sp>
        <p:nvSpPr>
          <p:cNvPr id="339" name="Google Shape;339;p26"/>
          <p:cNvSpPr txBox="1"/>
          <p:nvPr/>
        </p:nvSpPr>
        <p:spPr>
          <a:xfrm>
            <a:off x="359120" y="3854127"/>
            <a:ext cx="13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Impurity</a:t>
            </a:r>
            <a:r>
              <a:rPr lang="en-GB" sz="900"/>
              <a:t> = 1 - Gini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1 - 0.52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= 0.48</a:t>
            </a:r>
            <a:endParaRPr sz="900"/>
          </a:p>
        </p:txBody>
      </p:sp>
      <p:sp>
        <p:nvSpPr>
          <p:cNvPr id="340" name="Google Shape;340;p26"/>
          <p:cNvSpPr txBox="1"/>
          <p:nvPr/>
        </p:nvSpPr>
        <p:spPr>
          <a:xfrm>
            <a:off x="2157875" y="3886225"/>
            <a:ext cx="4493100" cy="35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</a:t>
            </a:r>
            <a:r>
              <a:rPr lang="en-GB"/>
              <a:t>Impurity</a:t>
            </a:r>
            <a:r>
              <a:rPr lang="en-GB"/>
              <a:t> = 10/20 (0.48) + 10/20 (0.48) = 0.48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27"/>
          <p:cNvGraphicFramePr/>
          <p:nvPr/>
        </p:nvGraphicFramePr>
        <p:xfrm>
          <a:off x="2530450" y="20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{C8FBC192-A0A1-4705-A8BA-DF91C1AD98BE}</a:tableStyleId>
              </a:tblPr>
              <a:tblGrid>
                <a:gridCol w="3612625"/>
                <a:gridCol w="841850"/>
              </a:tblGrid>
              <a:tr h="48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GINI IMPURITY FOR SPLIT ON ATTENDED TEST -1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0.41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GINI IMPURITY FOR SPLIT ON 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ATTENDANCE &gt; 80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0.48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27"/>
          <p:cNvSpPr txBox="1"/>
          <p:nvPr/>
        </p:nvSpPr>
        <p:spPr>
          <a:xfrm>
            <a:off x="2116500" y="1252450"/>
            <a:ext cx="4969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COMPARE AND SELECT THE SPLIT WITH LESS IMPURITY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2534000" y="2085200"/>
            <a:ext cx="4447400" cy="544820"/>
          </a:xfrm>
          <a:custGeom>
            <a:rect b="b" l="l" r="r" t="t"/>
            <a:pathLst>
              <a:path extrusionOk="0" h="19337" w="177896">
                <a:moveTo>
                  <a:pt x="0" y="0"/>
                </a:moveTo>
                <a:lnTo>
                  <a:pt x="0" y="19337"/>
                </a:lnTo>
                <a:lnTo>
                  <a:pt x="177896" y="19337"/>
                </a:lnTo>
                <a:lnTo>
                  <a:pt x="177896" y="0"/>
                </a:ln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/>
        </p:nvSpPr>
        <p:spPr>
          <a:xfrm>
            <a:off x="2066275" y="222175"/>
            <a:ext cx="4776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ENTROPY IN DECISION TREE</a:t>
            </a:r>
            <a:endParaRPr b="1" sz="2400"/>
          </a:p>
        </p:txBody>
      </p:sp>
      <p:sp>
        <p:nvSpPr>
          <p:cNvPr id="353" name="Google Shape;353;p28"/>
          <p:cNvSpPr txBox="1"/>
          <p:nvPr/>
        </p:nvSpPr>
        <p:spPr>
          <a:xfrm>
            <a:off x="502225" y="966563"/>
            <a:ext cx="5332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 is the measure of </a:t>
            </a:r>
            <a:r>
              <a:rPr lang="en-GB"/>
              <a:t>homogeneity</a:t>
            </a:r>
            <a:r>
              <a:rPr lang="en-GB"/>
              <a:t> of nodes in decision tree.</a:t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1980825" y="1739288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3261474" y="241885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2451861" y="187102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2082581" y="224196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92580" y="181566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411278" y="2199061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2082575" y="1772311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2739986" y="2199061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3414800" y="212046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169561" y="212047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3414798" y="1815661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2906295" y="2320571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2933327" y="181566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3041300" y="19925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2561938" y="19925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3151388" y="22355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2575625" y="23205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2304550" y="22973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3174063" y="18710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267213" y="189371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3414800" y="22973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1683825" y="2693875"/>
            <a:ext cx="2247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Entropy = - p log2 p - q log2 q</a:t>
            </a:r>
            <a:endParaRPr sz="1200"/>
          </a:p>
        </p:txBody>
      </p:sp>
      <p:sp>
        <p:nvSpPr>
          <p:cNvPr id="376" name="Google Shape;376;p28"/>
          <p:cNvSpPr/>
          <p:nvPr/>
        </p:nvSpPr>
        <p:spPr>
          <a:xfrm>
            <a:off x="4747025" y="171095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027674" y="20857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218061" y="18426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4848781" y="190883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5458780" y="178732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5177478" y="21707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848775" y="22071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5506186" y="21707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6181000" y="178732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4935761" y="178733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6162673" y="232869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5672495" y="229223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5699527" y="17873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5370461" y="19950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5631299" y="20397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834436" y="22922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5892136" y="19950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5260649" y="22922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5109624" y="200670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5940274" y="18426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6171386" y="214990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 txBox="1"/>
          <p:nvPr/>
        </p:nvSpPr>
        <p:spPr>
          <a:xfrm>
            <a:off x="6463300" y="1866525"/>
            <a:ext cx="2247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node which is pure has entropy = 0</a:t>
            </a:r>
            <a:endParaRPr sz="1200"/>
          </a:p>
        </p:txBody>
      </p:sp>
      <p:sp>
        <p:nvSpPr>
          <p:cNvPr id="398" name="Google Shape;398;p28"/>
          <p:cNvSpPr/>
          <p:nvPr/>
        </p:nvSpPr>
        <p:spPr>
          <a:xfrm>
            <a:off x="4530400" y="30538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4925236" y="31856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5165955" y="31302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4632150" y="35501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5888175" y="31302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4642936" y="31302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869848" y="36716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379670" y="36351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5406702" y="31302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4967824" y="36351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5647449" y="31856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5442438" y="33252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4963075" y="33252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5815950" y="34467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5172263" y="34467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4838075" y="35501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5633825" y="34467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4592150" y="32264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5739738" y="36300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5173750" y="36716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5921825" y="328851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 txBox="1"/>
          <p:nvPr/>
        </p:nvSpPr>
        <p:spPr>
          <a:xfrm>
            <a:off x="6401200" y="3141625"/>
            <a:ext cx="25380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This node has 10 red and 10 blue circles here the entropy is 1.</a:t>
            </a:r>
            <a:endParaRPr sz="1200"/>
          </a:p>
        </p:txBody>
      </p:sp>
      <p:cxnSp>
        <p:nvCxnSpPr>
          <p:cNvPr id="420" name="Google Shape;420;p28"/>
          <p:cNvCxnSpPr/>
          <p:nvPr/>
        </p:nvCxnSpPr>
        <p:spPr>
          <a:xfrm flipH="1">
            <a:off x="1888500" y="2988350"/>
            <a:ext cx="677700" cy="4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/>
          <p:nvPr/>
        </p:nvCxnSpPr>
        <p:spPr>
          <a:xfrm>
            <a:off x="3312650" y="3019925"/>
            <a:ext cx="164400" cy="55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8"/>
          <p:cNvSpPr txBox="1"/>
          <p:nvPr/>
        </p:nvSpPr>
        <p:spPr>
          <a:xfrm>
            <a:off x="845350" y="3440700"/>
            <a:ext cx="1716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Percentage of red circles</a:t>
            </a:r>
            <a:endParaRPr sz="1000"/>
          </a:p>
        </p:txBody>
      </p:sp>
      <p:sp>
        <p:nvSpPr>
          <p:cNvPr id="423" name="Google Shape;423;p28"/>
          <p:cNvSpPr txBox="1"/>
          <p:nvPr/>
        </p:nvSpPr>
        <p:spPr>
          <a:xfrm>
            <a:off x="2521750" y="3516900"/>
            <a:ext cx="1716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Percentage of blue circles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>
            <a:off x="2652025" y="9679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3932674" y="134273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3123061" y="10997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2753781" y="116585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3363780" y="1044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3082478" y="1427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2753775" y="14642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3411186" y="1427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4086000" y="1044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2840761" y="10443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067673" y="15857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3577495" y="15492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3604527" y="10443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5070300" y="9679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6131488" y="1163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5652125" y="1163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6241575" y="1406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5665813" y="14919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5394738" y="1163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6264250" y="10424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5337113" y="14919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6504988" y="1163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3275461" y="12521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3536299" y="12967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3739436" y="15492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3797136" y="12521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3165649" y="15492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3014624" y="126372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3845274" y="10997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4076386" y="140692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5804525" y="13163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5956925" y="14687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6131500" y="154926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5217288" y="1012311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6505025" y="13544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5511688" y="13427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5218838" y="12521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14125" y="15449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5891813" y="1099736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489150" y="280595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1769799" y="31807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960186" y="293769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590906" y="300383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1200905" y="288232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919603" y="32657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590900" y="33021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1248311" y="32657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1923125" y="288232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677886" y="288233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1904798" y="342369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1414620" y="338723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1441652" y="28823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49625" y="30591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659713" y="33021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682388" y="29376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923125" y="30591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2560375" y="1947225"/>
            <a:ext cx="4310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Homogeneous group</a:t>
            </a:r>
            <a:r>
              <a:rPr lang="en-GB" sz="1200"/>
              <a:t> - Less information is required to </a:t>
            </a:r>
            <a:r>
              <a:rPr lang="en-GB" sz="1200"/>
              <a:t>segregate</a:t>
            </a:r>
            <a:r>
              <a:rPr lang="en-GB" sz="1200"/>
              <a:t> as both have only single group </a:t>
            </a:r>
            <a:endParaRPr sz="1200"/>
          </a:p>
        </p:txBody>
      </p:sp>
      <p:sp>
        <p:nvSpPr>
          <p:cNvPr id="485" name="Google Shape;485;p29"/>
          <p:cNvSpPr/>
          <p:nvPr/>
        </p:nvSpPr>
        <p:spPr>
          <a:xfrm>
            <a:off x="4670350" y="28258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950999" y="320056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141386" y="29575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772106" y="302368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382105" y="29021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100803" y="328557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4772100" y="33220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429511" y="328557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6104325" y="29021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859086" y="290218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6085998" y="34435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595820" y="340708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622852" y="29021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30825" y="3079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251463" y="3079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5840913" y="3322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265150" y="34070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994075" y="3079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863588" y="29575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4936450" y="34070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104325" y="3079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373800" y="3666700"/>
            <a:ext cx="188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Some information is required to segregate the red and blue circles</a:t>
            </a:r>
            <a:endParaRPr sz="1200"/>
          </a:p>
        </p:txBody>
      </p:sp>
      <p:sp>
        <p:nvSpPr>
          <p:cNvPr id="507" name="Google Shape;507;p29"/>
          <p:cNvSpPr txBox="1"/>
          <p:nvPr/>
        </p:nvSpPr>
        <p:spPr>
          <a:xfrm>
            <a:off x="4644875" y="3735100"/>
            <a:ext cx="188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More</a:t>
            </a:r>
            <a:r>
              <a:rPr lang="en-GB" sz="1200"/>
              <a:t> information is required to segregate the red and blue circles</a:t>
            </a:r>
            <a:endParaRPr sz="1200"/>
          </a:p>
        </p:txBody>
      </p:sp>
      <p:sp>
        <p:nvSpPr>
          <p:cNvPr id="508" name="Google Shape;508;p29"/>
          <p:cNvSpPr txBox="1"/>
          <p:nvPr/>
        </p:nvSpPr>
        <p:spPr>
          <a:xfrm>
            <a:off x="187575" y="298225"/>
            <a:ext cx="256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Information Gain = 1 - Entropy</a:t>
            </a:r>
            <a:endParaRPr b="1" sz="1300"/>
          </a:p>
        </p:txBody>
      </p:sp>
      <p:sp>
        <p:nvSpPr>
          <p:cNvPr id="509" name="Google Shape;509;p29"/>
          <p:cNvSpPr/>
          <p:nvPr/>
        </p:nvSpPr>
        <p:spPr>
          <a:xfrm>
            <a:off x="804075" y="2023800"/>
            <a:ext cx="212100" cy="7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1019625" y="2245000"/>
            <a:ext cx="80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Entropy</a:t>
            </a:r>
            <a:endParaRPr/>
          </a:p>
        </p:txBody>
      </p:sp>
      <p:sp>
        <p:nvSpPr>
          <p:cNvPr id="511" name="Google Shape;511;p29"/>
          <p:cNvSpPr txBox="1"/>
          <p:nvPr/>
        </p:nvSpPr>
        <p:spPr>
          <a:xfrm>
            <a:off x="2411150" y="3107525"/>
            <a:ext cx="1507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Information Gain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 rot="10800000">
            <a:off x="2291300" y="2853525"/>
            <a:ext cx="212100" cy="7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6705650" y="2499000"/>
            <a:ext cx="881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Entropy</a:t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rot="10800000">
            <a:off x="6585800" y="2245000"/>
            <a:ext cx="212100" cy="7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6816175" y="2960500"/>
            <a:ext cx="212100" cy="7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 txBox="1"/>
          <p:nvPr/>
        </p:nvSpPr>
        <p:spPr>
          <a:xfrm>
            <a:off x="7031725" y="3181700"/>
            <a:ext cx="1444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Information Gain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/>
          <p:nvPr/>
        </p:nvSpPr>
        <p:spPr>
          <a:xfrm>
            <a:off x="3513250" y="7839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4793899" y="115873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3984286" y="9157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3615006" y="98185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4225005" y="860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943703" y="1243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615000" y="12802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272411" y="12437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4947225" y="8603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3701986" y="8603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4928898" y="14017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4438720" y="13652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4465752" y="8603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457372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094363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4683813" y="1280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108050" y="13652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3697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706488" y="9157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3779350" y="13652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4947225" y="10372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487150" y="1045475"/>
            <a:ext cx="2040000" cy="34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Split on attended test</a:t>
            </a:r>
            <a:endParaRPr b="1"/>
          </a:p>
        </p:txBody>
      </p:sp>
      <p:sp>
        <p:nvSpPr>
          <p:cNvPr id="543" name="Google Shape;543;p30"/>
          <p:cNvSpPr txBox="1"/>
          <p:nvPr/>
        </p:nvSpPr>
        <p:spPr>
          <a:xfrm>
            <a:off x="3933850" y="456975"/>
            <a:ext cx="812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Root Node</a:t>
            </a:r>
            <a:endParaRPr sz="1000"/>
          </a:p>
        </p:txBody>
      </p:sp>
      <p:sp>
        <p:nvSpPr>
          <p:cNvPr id="544" name="Google Shape;544;p30"/>
          <p:cNvSpPr txBox="1"/>
          <p:nvPr/>
        </p:nvSpPr>
        <p:spPr>
          <a:xfrm>
            <a:off x="5342450" y="88917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20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8</a:t>
            </a:r>
            <a:endParaRPr sz="900"/>
          </a:p>
        </p:txBody>
      </p:sp>
      <p:sp>
        <p:nvSpPr>
          <p:cNvPr id="545" name="Google Shape;545;p30"/>
          <p:cNvSpPr txBox="1"/>
          <p:nvPr/>
        </p:nvSpPr>
        <p:spPr>
          <a:xfrm>
            <a:off x="6279453" y="91887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</a:t>
            </a:r>
            <a:r>
              <a:rPr lang="en-GB" sz="900"/>
              <a:t>ass %  = 12/20 = 0.6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 % = 8/20 = 0.4</a:t>
            </a:r>
            <a:endParaRPr sz="900"/>
          </a:p>
        </p:txBody>
      </p:sp>
      <p:sp>
        <p:nvSpPr>
          <p:cNvPr id="546" name="Google Shape;546;p30"/>
          <p:cNvSpPr txBox="1"/>
          <p:nvPr/>
        </p:nvSpPr>
        <p:spPr>
          <a:xfrm>
            <a:off x="6030600" y="1438650"/>
            <a:ext cx="2922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- 0.6 log (0.6) -  0.4 log (0.4) = 0.966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547" name="Google Shape;547;p30"/>
          <p:cNvCxnSpPr>
            <a:endCxn id="548" idx="0"/>
          </p:cNvCxnSpPr>
          <p:nvPr/>
        </p:nvCxnSpPr>
        <p:spPr>
          <a:xfrm flipH="1">
            <a:off x="3117050" y="1805600"/>
            <a:ext cx="1222800" cy="7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0"/>
          <p:cNvCxnSpPr>
            <a:stCxn id="550" idx="2"/>
            <a:endCxn id="551" idx="0"/>
          </p:cNvCxnSpPr>
          <p:nvPr/>
        </p:nvCxnSpPr>
        <p:spPr>
          <a:xfrm>
            <a:off x="4339900" y="1805175"/>
            <a:ext cx="1232700" cy="7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0"/>
          <p:cNvSpPr/>
          <p:nvPr/>
        </p:nvSpPr>
        <p:spPr>
          <a:xfrm>
            <a:off x="2290400" y="25286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>
            <a:off x="3377899" y="29136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2761436" y="26603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3002155" y="26049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2981603" y="29227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2392150" y="30248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3672800" y="29324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2761436" y="295928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3215870" y="310988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3242902" y="26049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2614125" y="27818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3483638" y="26603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2556500" y="31098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>
            <a:off x="4745950" y="25286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6030599" y="283778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5220986" y="25947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0"/>
          <p:cNvSpPr/>
          <p:nvPr/>
        </p:nvSpPr>
        <p:spPr>
          <a:xfrm>
            <a:off x="5570752" y="27818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0"/>
          <p:cNvSpPr/>
          <p:nvPr/>
        </p:nvSpPr>
        <p:spPr>
          <a:xfrm>
            <a:off x="5344750" y="30442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0"/>
          <p:cNvSpPr/>
          <p:nvPr/>
        </p:nvSpPr>
        <p:spPr>
          <a:xfrm>
            <a:off x="5073675" y="27162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0"/>
          <p:cNvSpPr/>
          <p:nvPr/>
        </p:nvSpPr>
        <p:spPr>
          <a:xfrm>
            <a:off x="5943188" y="25947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5016050" y="30442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6183925" y="27162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0"/>
          <p:cNvSpPr txBox="1"/>
          <p:nvPr/>
        </p:nvSpPr>
        <p:spPr>
          <a:xfrm rot="-2021404">
            <a:off x="3319167" y="1952057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3" name="Google Shape;573;p30"/>
          <p:cNvSpPr txBox="1"/>
          <p:nvPr/>
        </p:nvSpPr>
        <p:spPr>
          <a:xfrm rot="1818050">
            <a:off x="4981375" y="1979941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3654100" y="1510275"/>
            <a:ext cx="1371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Attended Test-1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1298975" y="268972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9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3</a:t>
            </a:r>
            <a:endParaRPr sz="900"/>
          </a:p>
        </p:txBody>
      </p:sp>
      <p:sp>
        <p:nvSpPr>
          <p:cNvPr id="575" name="Google Shape;575;p30"/>
          <p:cNvSpPr txBox="1"/>
          <p:nvPr/>
        </p:nvSpPr>
        <p:spPr>
          <a:xfrm>
            <a:off x="1062275" y="3547450"/>
            <a:ext cx="29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- 0.75 log (0.75) -  0.25 log (0.25) = 0.8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6" name="Google Shape;576;p30"/>
          <p:cNvSpPr txBox="1"/>
          <p:nvPr/>
        </p:nvSpPr>
        <p:spPr>
          <a:xfrm>
            <a:off x="116553" y="2795250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9/12 = 0.75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3/12= 0.25</a:t>
            </a:r>
            <a:endParaRPr sz="900"/>
          </a:p>
        </p:txBody>
      </p:sp>
      <p:sp>
        <p:nvSpPr>
          <p:cNvPr id="577" name="Google Shape;577;p30"/>
          <p:cNvSpPr txBox="1"/>
          <p:nvPr/>
        </p:nvSpPr>
        <p:spPr>
          <a:xfrm>
            <a:off x="5433525" y="3377475"/>
            <a:ext cx="29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- 0.38 log (0.38) -  0.62 log (0.62) = 0.96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8" name="Google Shape;578;p30"/>
          <p:cNvSpPr txBox="1"/>
          <p:nvPr/>
        </p:nvSpPr>
        <p:spPr>
          <a:xfrm>
            <a:off x="6665428" y="271942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</a:t>
            </a:r>
            <a:r>
              <a:rPr lang="en-GB" sz="900"/>
              <a:t>ass %  = 3/8 = 0.38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 %  = 5/8= 0.62</a:t>
            </a:r>
            <a:endParaRPr sz="900"/>
          </a:p>
        </p:txBody>
      </p:sp>
      <p:sp>
        <p:nvSpPr>
          <p:cNvPr id="579" name="Google Shape;579;p30"/>
          <p:cNvSpPr txBox="1"/>
          <p:nvPr/>
        </p:nvSpPr>
        <p:spPr>
          <a:xfrm>
            <a:off x="2157875" y="3886225"/>
            <a:ext cx="4493100" cy="35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Entropy = 12/20 (0.8) + 8/20 (0.96) = 0.86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/>
          <p:nvPr/>
        </p:nvSpPr>
        <p:spPr>
          <a:xfrm>
            <a:off x="3513250" y="860175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4793899" y="123493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3984286" y="99191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3615006" y="105805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4225005" y="9365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1"/>
          <p:cNvSpPr/>
          <p:nvPr/>
        </p:nvSpPr>
        <p:spPr>
          <a:xfrm>
            <a:off x="3943703" y="13199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3615000" y="135642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1"/>
          <p:cNvSpPr/>
          <p:nvPr/>
        </p:nvSpPr>
        <p:spPr>
          <a:xfrm>
            <a:off x="4272411" y="13199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"/>
          <p:cNvSpPr/>
          <p:nvPr/>
        </p:nvSpPr>
        <p:spPr>
          <a:xfrm>
            <a:off x="4947225" y="93655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>
            <a:off x="3701986" y="936560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4928898" y="147792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4438720" y="144145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4465752" y="9365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457372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4094363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4683813" y="1356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4108050" y="14414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383697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4706488" y="9919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3779350" y="14414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4947225" y="111342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1"/>
          <p:cNvSpPr txBox="1"/>
          <p:nvPr/>
        </p:nvSpPr>
        <p:spPr>
          <a:xfrm>
            <a:off x="487150" y="1121675"/>
            <a:ext cx="2304000" cy="34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Split on Attendance &gt; 80</a:t>
            </a:r>
            <a:endParaRPr b="1"/>
          </a:p>
        </p:txBody>
      </p:sp>
      <p:sp>
        <p:nvSpPr>
          <p:cNvPr id="606" name="Google Shape;606;p31"/>
          <p:cNvSpPr txBox="1"/>
          <p:nvPr/>
        </p:nvSpPr>
        <p:spPr>
          <a:xfrm>
            <a:off x="3933850" y="533175"/>
            <a:ext cx="812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Root Node</a:t>
            </a:r>
            <a:endParaRPr sz="1000"/>
          </a:p>
        </p:txBody>
      </p:sp>
      <p:sp>
        <p:nvSpPr>
          <p:cNvPr id="607" name="Google Shape;607;p31"/>
          <p:cNvSpPr txBox="1"/>
          <p:nvPr/>
        </p:nvSpPr>
        <p:spPr>
          <a:xfrm>
            <a:off x="5342450" y="96537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20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12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8</a:t>
            </a:r>
            <a:endParaRPr sz="900"/>
          </a:p>
        </p:txBody>
      </p:sp>
      <p:sp>
        <p:nvSpPr>
          <p:cNvPr id="608" name="Google Shape;608;p31"/>
          <p:cNvSpPr txBox="1"/>
          <p:nvPr/>
        </p:nvSpPr>
        <p:spPr>
          <a:xfrm>
            <a:off x="6279453" y="99507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12/20 = 0.6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8/20 = 0.4</a:t>
            </a:r>
            <a:endParaRPr sz="900"/>
          </a:p>
        </p:txBody>
      </p:sp>
      <p:cxnSp>
        <p:nvCxnSpPr>
          <p:cNvPr id="609" name="Google Shape;609;p31"/>
          <p:cNvCxnSpPr>
            <a:endCxn id="610" idx="0"/>
          </p:cNvCxnSpPr>
          <p:nvPr/>
        </p:nvCxnSpPr>
        <p:spPr>
          <a:xfrm flipH="1">
            <a:off x="3117050" y="1881800"/>
            <a:ext cx="1222800" cy="7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31"/>
          <p:cNvCxnSpPr>
            <a:stCxn id="612" idx="2"/>
            <a:endCxn id="613" idx="0"/>
          </p:cNvCxnSpPr>
          <p:nvPr/>
        </p:nvCxnSpPr>
        <p:spPr>
          <a:xfrm>
            <a:off x="4360100" y="1881375"/>
            <a:ext cx="1212600" cy="7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31"/>
          <p:cNvSpPr/>
          <p:nvPr/>
        </p:nvSpPr>
        <p:spPr>
          <a:xfrm>
            <a:off x="2290400" y="26048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3377899" y="298981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2761436" y="2736542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3002155" y="26811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2981603" y="299899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2392150" y="3101048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3672800" y="300867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2761436" y="3035485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3215870" y="3186083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3242902" y="2681174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2614125" y="28580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>
            <a:off x="3483638" y="273654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2556500" y="31860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4745950" y="2604800"/>
            <a:ext cx="1653300" cy="79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6030599" y="291398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5220986" y="2670967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5570752" y="2858049"/>
            <a:ext cx="135000" cy="121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1"/>
          <p:cNvSpPr/>
          <p:nvPr/>
        </p:nvSpPr>
        <p:spPr>
          <a:xfrm>
            <a:off x="5344750" y="31204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1"/>
          <p:cNvSpPr/>
          <p:nvPr/>
        </p:nvSpPr>
        <p:spPr>
          <a:xfrm>
            <a:off x="5073675" y="27924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"/>
          <p:cNvSpPr/>
          <p:nvPr/>
        </p:nvSpPr>
        <p:spPr>
          <a:xfrm>
            <a:off x="5943188" y="26709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1"/>
          <p:cNvSpPr/>
          <p:nvPr/>
        </p:nvSpPr>
        <p:spPr>
          <a:xfrm>
            <a:off x="5016050" y="3120498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6183925" y="2792473"/>
            <a:ext cx="135000" cy="12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1"/>
          <p:cNvSpPr txBox="1"/>
          <p:nvPr/>
        </p:nvSpPr>
        <p:spPr>
          <a:xfrm rot="-2021404">
            <a:off x="3319167" y="2028257"/>
            <a:ext cx="418605" cy="2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Yes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 rot="1818050">
            <a:off x="4981375" y="2056141"/>
            <a:ext cx="418004" cy="2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No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2" name="Google Shape;612;p31"/>
          <p:cNvSpPr txBox="1"/>
          <p:nvPr/>
        </p:nvSpPr>
        <p:spPr>
          <a:xfrm>
            <a:off x="3377900" y="1586475"/>
            <a:ext cx="1964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Attended Attendance &gt; 80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1298975" y="2765925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</a:t>
            </a:r>
            <a:endParaRPr sz="900"/>
          </a:p>
        </p:txBody>
      </p:sp>
      <p:sp>
        <p:nvSpPr>
          <p:cNvPr id="637" name="Google Shape;637;p31"/>
          <p:cNvSpPr txBox="1"/>
          <p:nvPr/>
        </p:nvSpPr>
        <p:spPr>
          <a:xfrm>
            <a:off x="2157875" y="4038625"/>
            <a:ext cx="5236800" cy="35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Entropy = 10/20 (0.966) + 10/20 (0.966) = 0.966</a:t>
            </a:r>
            <a:endParaRPr/>
          </a:p>
        </p:txBody>
      </p:sp>
      <p:sp>
        <p:nvSpPr>
          <p:cNvPr id="638" name="Google Shape;638;p31"/>
          <p:cNvSpPr txBox="1"/>
          <p:nvPr/>
        </p:nvSpPr>
        <p:spPr>
          <a:xfrm>
            <a:off x="116553" y="2871450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6/10 = 0.60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4/10= 0.40</a:t>
            </a:r>
            <a:endParaRPr sz="900"/>
          </a:p>
        </p:txBody>
      </p:sp>
      <p:sp>
        <p:nvSpPr>
          <p:cNvPr id="639" name="Google Shape;639;p31"/>
          <p:cNvSpPr txBox="1"/>
          <p:nvPr/>
        </p:nvSpPr>
        <p:spPr>
          <a:xfrm>
            <a:off x="7294178" y="2795625"/>
            <a:ext cx="1371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6/10 = 0.60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4/10= 0.40</a:t>
            </a:r>
            <a:endParaRPr sz="900"/>
          </a:p>
        </p:txBody>
      </p:sp>
      <p:sp>
        <p:nvSpPr>
          <p:cNvPr id="640" name="Google Shape;640;p31"/>
          <p:cNvSpPr txBox="1"/>
          <p:nvPr/>
        </p:nvSpPr>
        <p:spPr>
          <a:xfrm>
            <a:off x="6535800" y="2710000"/>
            <a:ext cx="85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Total = 10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 = 6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Fail = 4</a:t>
            </a:r>
            <a:endParaRPr sz="900"/>
          </a:p>
        </p:txBody>
      </p:sp>
      <p:sp>
        <p:nvSpPr>
          <p:cNvPr id="641" name="Google Shape;641;p31"/>
          <p:cNvSpPr txBox="1"/>
          <p:nvPr/>
        </p:nvSpPr>
        <p:spPr>
          <a:xfrm>
            <a:off x="5570750" y="1529275"/>
            <a:ext cx="2922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- 0.6 log (0.6) -  0.4 log (0.4) = 0.966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2" name="Google Shape;642;p31"/>
          <p:cNvSpPr txBox="1"/>
          <p:nvPr/>
        </p:nvSpPr>
        <p:spPr>
          <a:xfrm>
            <a:off x="998650" y="3462863"/>
            <a:ext cx="2922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- 0.6 log (0.6) -  0.4 log (0.4) = 0.966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3" name="Google Shape;643;p31"/>
          <p:cNvSpPr txBox="1"/>
          <p:nvPr/>
        </p:nvSpPr>
        <p:spPr>
          <a:xfrm>
            <a:off x="6078200" y="3462863"/>
            <a:ext cx="2922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Entropy = - 0.6 log (0.6) -  0.4 log (0.4) = 0.966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6425" y="862025"/>
            <a:ext cx="3343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3975" y="1734250"/>
            <a:ext cx="37287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highlight>
                  <a:srgbClr val="FFFFFE"/>
                </a:highlight>
              </a:rPr>
              <a:t>A decision tree is a supervised Machine learning algorithm 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highlight>
                  <a:srgbClr val="FFFFFE"/>
                </a:highlight>
              </a:rPr>
              <a:t>It is used for both classification and regression problems. 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highlight>
                  <a:srgbClr val="FFFFFE"/>
                </a:highlight>
              </a:rPr>
              <a:t>It is mostly used for classification tasks. 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highlight>
                  <a:srgbClr val="FFFFFE"/>
                </a:highlight>
              </a:rPr>
              <a:t>The goal is to build a model to predict the value of the target label  by using simple decision rules inferred from data.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150" y="1157328"/>
            <a:ext cx="3728700" cy="300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" name="Google Shape;648;p32"/>
          <p:cNvGraphicFramePr/>
          <p:nvPr/>
        </p:nvGraphicFramePr>
        <p:xfrm>
          <a:off x="2530450" y="20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{C8FBC192-A0A1-4705-A8BA-DF91C1AD98BE}</a:tableStyleId>
              </a:tblPr>
              <a:tblGrid>
                <a:gridCol w="3612625"/>
                <a:gridCol w="841850"/>
              </a:tblGrid>
              <a:tr h="48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GINI IMPURITY FOR SPLIT ON ATTENDED TEST -1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0.86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GINI IMPURITY FOR SPLIT ON 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ATTENDANCE &gt; 80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0.966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649" name="Google Shape;649;p32"/>
          <p:cNvSpPr txBox="1"/>
          <p:nvPr/>
        </p:nvSpPr>
        <p:spPr>
          <a:xfrm>
            <a:off x="2116500" y="1252450"/>
            <a:ext cx="4969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COMPARE AND SELECT THE SPLIT WITH LESS ENTROPY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3"/>
          <p:cNvSpPr txBox="1"/>
          <p:nvPr/>
        </p:nvSpPr>
        <p:spPr>
          <a:xfrm>
            <a:off x="1775300" y="881450"/>
            <a:ext cx="5425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ato"/>
                <a:ea typeface="Lato"/>
                <a:cs typeface="Lato"/>
                <a:sym typeface="Lato"/>
              </a:rPr>
              <a:t>ADVANTAGES OF DECISION TREE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33"/>
          <p:cNvSpPr txBox="1"/>
          <p:nvPr/>
        </p:nvSpPr>
        <p:spPr>
          <a:xfrm>
            <a:off x="1876000" y="1656850"/>
            <a:ext cx="54927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E"/>
                </a:highlight>
              </a:rPr>
              <a:t>Decision trees are simple to interpret and visualize.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E"/>
                </a:highlight>
              </a:rPr>
              <a:t>Requires less effort for data preparation compared to other algorithms.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solidFill>
                  <a:srgbClr val="0000FF"/>
                </a:solidFill>
                <a:highlight>
                  <a:srgbClr val="FFFFFE"/>
                </a:highlight>
              </a:rPr>
              <a:t> </a:t>
            </a:r>
            <a:r>
              <a:rPr lang="en-GB" sz="1350">
                <a:highlight>
                  <a:srgbClr val="FFFFFE"/>
                </a:highlight>
              </a:rPr>
              <a:t>Useful in data exploration. Decision trees are one of the fastest ways to identify the most significant variables.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solidFill>
                  <a:srgbClr val="0000FF"/>
                </a:solidFill>
                <a:highlight>
                  <a:srgbClr val="FFFFFE"/>
                </a:highlight>
              </a:rPr>
              <a:t> </a:t>
            </a:r>
            <a:r>
              <a:rPr lang="en-GB" sz="1350">
                <a:highlight>
                  <a:srgbClr val="FFFFFE"/>
                </a:highlight>
              </a:rPr>
              <a:t>A decision tree can handle both categorical and numerical variables.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solidFill>
                  <a:srgbClr val="0000FF"/>
                </a:solidFill>
                <a:highlight>
                  <a:srgbClr val="FFFFFE"/>
                </a:highlight>
              </a:rPr>
              <a:t> </a:t>
            </a:r>
            <a:r>
              <a:rPr lang="en-GB" sz="1350">
                <a:highlight>
                  <a:srgbClr val="FFFFFE"/>
                </a:highlight>
              </a:rPr>
              <a:t>A decision tree can handle missing values. </a:t>
            </a:r>
            <a:endParaRPr sz="13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 txBox="1"/>
          <p:nvPr/>
        </p:nvSpPr>
        <p:spPr>
          <a:xfrm>
            <a:off x="1687650" y="1371600"/>
            <a:ext cx="5768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ato"/>
                <a:ea typeface="Lato"/>
                <a:cs typeface="Lato"/>
                <a:sym typeface="Lato"/>
              </a:rPr>
              <a:t>DISADVANTAGES OF DECISION TREE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4"/>
          <p:cNvSpPr txBox="1"/>
          <p:nvPr/>
        </p:nvSpPr>
        <p:spPr>
          <a:xfrm>
            <a:off x="1825650" y="2079900"/>
            <a:ext cx="54927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E"/>
                </a:highlight>
              </a:rPr>
              <a:t>Decision trees are very prone to overfitting.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E"/>
                </a:highlight>
              </a:rPr>
              <a:t>A small change in data can cause a large change in the structure of the decision tree.</a:t>
            </a:r>
            <a:endParaRPr sz="1350">
              <a:highlight>
                <a:srgbClr val="FFFFFE"/>
              </a:highlight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E"/>
                </a:highlight>
              </a:rPr>
              <a:t>Decision trees are relatively expensive as complexity and time taken is more.</a:t>
            </a:r>
            <a:endParaRPr sz="1350"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3575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41650" y="194325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5009200" y="1611675"/>
            <a:ext cx="1101300" cy="201300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6177575" y="1298025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A root node is the one where population data is present before any split.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2205738" y="13575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41650" y="177675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2215925" y="2296350"/>
            <a:ext cx="846000" cy="416400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505950" y="1722800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When a sub-node get divided further into sub nodes it is known as decision node.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6" name="Google Shape;86;p17"/>
          <p:cNvCxnSpPr>
            <a:endCxn id="87" idx="0"/>
          </p:cNvCxnSpPr>
          <p:nvPr/>
        </p:nvCxnSpPr>
        <p:spPr>
          <a:xfrm>
            <a:off x="1960800" y="3540800"/>
            <a:ext cx="570600" cy="465300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1369800" y="4006100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A node which does not get divided further into sub nodes is known as leaf/terminal node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4" name="Google Shape;94;p18"/>
          <p:cNvCxnSpPr>
            <a:endCxn id="95" idx="2"/>
          </p:cNvCxnSpPr>
          <p:nvPr/>
        </p:nvCxnSpPr>
        <p:spPr>
          <a:xfrm flipH="1" rot="10800000">
            <a:off x="7372825" y="2238075"/>
            <a:ext cx="597600" cy="738600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6996775" y="1629075"/>
            <a:ext cx="19473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Depth is the longest path from root node to the leaf node.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2" name="Google Shape;102;p19"/>
          <p:cNvCxnSpPr>
            <a:endCxn id="103" idx="3"/>
          </p:cNvCxnSpPr>
          <p:nvPr/>
        </p:nvCxnSpPr>
        <p:spPr>
          <a:xfrm rot="10800000">
            <a:off x="2027875" y="2722875"/>
            <a:ext cx="792300" cy="16800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80575" y="2303175"/>
            <a:ext cx="1947300" cy="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Splitting - 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Process of dividing a node further into sub nodes.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aleway"/>
                <a:ea typeface="Raleway"/>
                <a:cs typeface="Raleway"/>
                <a:sym typeface="Raleway"/>
              </a:rPr>
              <a:t>UNDERSTANDING THE BASIC TERMINOLOGIES OF DECISION TREE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21875" y="3834150"/>
            <a:ext cx="1734900" cy="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Lato"/>
                <a:ea typeface="Lato"/>
                <a:cs typeface="Lato"/>
                <a:sym typeface="Lato"/>
              </a:rPr>
              <a:t>Pruning- 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It is opposite of splitting. When a tree is fully grown we remove the sub nodes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26447" l="5829" r="41655" t="36988"/>
          <a:stretch/>
        </p:blipFill>
        <p:spPr>
          <a:xfrm>
            <a:off x="1815425" y="1128975"/>
            <a:ext cx="6104101" cy="23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9529" l="26570" r="53403" t="72592"/>
          <a:stretch/>
        </p:blipFill>
        <p:spPr>
          <a:xfrm>
            <a:off x="4176600" y="3433250"/>
            <a:ext cx="2327650" cy="11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1"/>
          <p:cNvGraphicFramePr/>
          <p:nvPr/>
        </p:nvGraphicFramePr>
        <p:xfrm>
          <a:off x="4572000" y="176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{C8FBC192-A0A1-4705-A8BA-DF91C1AD98BE}</a:tableStyleId>
              </a:tblPr>
              <a:tblGrid>
                <a:gridCol w="643225"/>
                <a:gridCol w="649525"/>
              </a:tblGrid>
              <a:tr h="39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Total Students</a:t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20</a:t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Pass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2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Fail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8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16291" l="2886" r="74845" t="30745"/>
          <a:stretch/>
        </p:blipFill>
        <p:spPr>
          <a:xfrm>
            <a:off x="1661450" y="1035900"/>
            <a:ext cx="2533076" cy="33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379025" y="3021450"/>
            <a:ext cx="2910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Build a decision tree to classify them into different sub groups (Pass or fail)</a:t>
            </a:r>
            <a:endParaRPr sz="1200"/>
          </a:p>
        </p:txBody>
      </p:sp>
      <p:sp>
        <p:nvSpPr>
          <p:cNvPr id="119" name="Google Shape;119;p21"/>
          <p:cNvSpPr txBox="1"/>
          <p:nvPr/>
        </p:nvSpPr>
        <p:spPr>
          <a:xfrm>
            <a:off x="2023625" y="304675"/>
            <a:ext cx="613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Deciding the best split in Decision Tree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