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56" r:id="rId2"/>
    <p:sldId id="259" r:id="rId3"/>
    <p:sldId id="261" r:id="rId4"/>
    <p:sldId id="266" r:id="rId5"/>
    <p:sldId id="307" r:id="rId6"/>
    <p:sldId id="311" r:id="rId7"/>
    <p:sldId id="310" r:id="rId8"/>
    <p:sldId id="265" r:id="rId9"/>
    <p:sldId id="313" r:id="rId10"/>
    <p:sldId id="306" r:id="rId11"/>
    <p:sldId id="312" r:id="rId12"/>
    <p:sldId id="263" r:id="rId13"/>
    <p:sldId id="308" r:id="rId14"/>
    <p:sldId id="309" r:id="rId15"/>
    <p:sldId id="280" r:id="rId16"/>
    <p:sldId id="286" r:id="rId17"/>
  </p:sldIdLst>
  <p:sldSz cx="9144000" cy="5143500" type="screen16x9"/>
  <p:notesSz cx="6858000" cy="9144000"/>
  <p:embeddedFontLst>
    <p:embeddedFont>
      <p:font typeface="Archivo Light" panose="020B0604020202020204" charset="0"/>
      <p:regular r:id="rId19"/>
      <p:bold r:id="rId20"/>
      <p:italic r:id="rId21"/>
      <p:boldItalic r:id="rId22"/>
    </p:embeddedFont>
    <p:embeddedFont>
      <p:font typeface="Big Shoulders Display" panose="020B0604020202020204" charset="0"/>
      <p:regular r:id="rId23"/>
      <p:bold r:id="rId24"/>
    </p:embeddedFont>
    <p:embeddedFont>
      <p:font typeface="Big Shoulders Display Light" panose="020B0604020202020204" charset="0"/>
      <p:regular r:id="rId25"/>
      <p:bold r:id="rId26"/>
    </p:embeddedFont>
    <p:embeddedFont>
      <p:font typeface="Cambria Math" panose="02040503050406030204" pitchFamily="18" charset="0"/>
      <p:regular r:id="rId27"/>
    </p:embeddedFont>
    <p:embeddedFont>
      <p:font typeface="Georgia" panose="02040502050405020303"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5FA1E7-B345-41D8-B451-776DE8413587}">
  <a:tblStyle styleId="{C25FA1E7-B345-41D8-B451-776DE84135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344bc5c14c_0_17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44bc5c14c_0_17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70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344bc5c14c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344bc5c14c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344bc5c14c_0_17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344bc5c14c_0_17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007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344bc5c14c_0_17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44bc5c14c_0_17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43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3326d4daef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3326d4daef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1"/>
        <p:cNvGrpSpPr/>
        <p:nvPr/>
      </p:nvGrpSpPr>
      <p:grpSpPr>
        <a:xfrm>
          <a:off x="0" y="0"/>
          <a:ext cx="0" cy="0"/>
          <a:chOff x="0" y="0"/>
          <a:chExt cx="0" cy="0"/>
        </a:xfrm>
      </p:grpSpPr>
      <p:sp>
        <p:nvSpPr>
          <p:cNvPr id="2052" name="Google Shape;2052;g13326d4daef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3" name="Google Shape;2053;g13326d4daef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33998ff34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33998ff34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33998ff34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33998ff34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344bc5c14c_0_17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44bc5c14c_0_17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344bc5c14c_0_17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44bc5c14c_0_17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1673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344bc5c14c_0_17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44bc5c14c_0_17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375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344bc5c14c_0_17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344bc5c14c_0_17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829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344bc5c14c_0_17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344bc5c14c_0_17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344bc5c14c_0_179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344bc5c14c_0_17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2201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97600" y="1475563"/>
            <a:ext cx="5747400" cy="2458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8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97600" y="3934050"/>
            <a:ext cx="3959400" cy="44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1" name="Google Shape;11;p2"/>
          <p:cNvPicPr preferRelativeResize="0"/>
          <p:nvPr/>
        </p:nvPicPr>
        <p:blipFill>
          <a:blip r:embed="rId2">
            <a:alphaModFix amt="10000"/>
          </a:blip>
          <a:stretch>
            <a:fillRect/>
          </a:stretch>
        </p:blipFill>
        <p:spPr>
          <a:xfrm>
            <a:off x="0" y="1255"/>
            <a:ext cx="9144001" cy="5140990"/>
          </a:xfrm>
          <a:prstGeom prst="rect">
            <a:avLst/>
          </a:prstGeom>
          <a:noFill/>
          <a:ln>
            <a:noFill/>
          </a:ln>
        </p:spPr>
      </p:pic>
      <p:sp>
        <p:nvSpPr>
          <p:cNvPr id="12" name="Google Shape;12;p2"/>
          <p:cNvSpPr/>
          <p:nvPr/>
        </p:nvSpPr>
        <p:spPr>
          <a:xfrm>
            <a:off x="1696825" y="160050"/>
            <a:ext cx="7275300" cy="4824000"/>
          </a:xfrm>
          <a:prstGeom prst="snip1Rect">
            <a:avLst>
              <a:gd name="adj" fmla="val 1911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8351350"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8351350"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subTitle" idx="2"/>
          </p:nvPr>
        </p:nvSpPr>
        <p:spPr>
          <a:xfrm>
            <a:off x="448275" y="212841"/>
            <a:ext cx="969900" cy="70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Big Shoulders Display Light"/>
              <a:buNone/>
              <a:defRPr sz="3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6" name="Google Shape;16;p2"/>
          <p:cNvSpPr txBox="1">
            <a:spLocks noGrp="1"/>
          </p:cNvSpPr>
          <p:nvPr>
            <p:ph type="subTitle" idx="3"/>
          </p:nvPr>
        </p:nvSpPr>
        <p:spPr>
          <a:xfrm>
            <a:off x="448275" y="3819825"/>
            <a:ext cx="969900" cy="705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Font typeface="Big Shoulders Display Light"/>
              <a:buNone/>
              <a:defRPr sz="3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1_1">
    <p:spTree>
      <p:nvGrpSpPr>
        <p:cNvPr id="1" name="Shape 271"/>
        <p:cNvGrpSpPr/>
        <p:nvPr/>
      </p:nvGrpSpPr>
      <p:grpSpPr>
        <a:xfrm>
          <a:off x="0" y="0"/>
          <a:ext cx="0" cy="0"/>
          <a:chOff x="0" y="0"/>
          <a:chExt cx="0" cy="0"/>
        </a:xfrm>
      </p:grpSpPr>
      <p:pic>
        <p:nvPicPr>
          <p:cNvPr id="272" name="Google Shape;272;p25"/>
          <p:cNvPicPr preferRelativeResize="0"/>
          <p:nvPr/>
        </p:nvPicPr>
        <p:blipFill>
          <a:blip r:embed="rId2">
            <a:alphaModFix amt="10000"/>
          </a:blip>
          <a:stretch>
            <a:fillRect/>
          </a:stretch>
        </p:blipFill>
        <p:spPr>
          <a:xfrm flipH="1">
            <a:off x="0" y="1255"/>
            <a:ext cx="9144001" cy="5140990"/>
          </a:xfrm>
          <a:prstGeom prst="rect">
            <a:avLst/>
          </a:prstGeom>
          <a:noFill/>
          <a:ln>
            <a:noFill/>
          </a:ln>
        </p:spPr>
      </p:pic>
      <p:sp>
        <p:nvSpPr>
          <p:cNvPr id="273" name="Google Shape;273;p25"/>
          <p:cNvSpPr/>
          <p:nvPr/>
        </p:nvSpPr>
        <p:spPr>
          <a:xfrm flipH="1">
            <a:off x="171975" y="160050"/>
            <a:ext cx="8216700" cy="4824000"/>
          </a:xfrm>
          <a:prstGeom prst="snip1Rect">
            <a:avLst>
              <a:gd name="adj" fmla="val 1911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rot="10800000" flipH="1">
            <a:off x="282651"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282651"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5"/>
          <p:cNvGrpSpPr/>
          <p:nvPr/>
        </p:nvGrpSpPr>
        <p:grpSpPr>
          <a:xfrm>
            <a:off x="8096775" y="160050"/>
            <a:ext cx="944050" cy="940200"/>
            <a:chOff x="6531250" y="2683825"/>
            <a:chExt cx="944050" cy="940200"/>
          </a:xfrm>
        </p:grpSpPr>
        <p:sp>
          <p:nvSpPr>
            <p:cNvPr id="277" name="Google Shape;277;p25"/>
            <p:cNvSpPr/>
            <p:nvPr/>
          </p:nvSpPr>
          <p:spPr>
            <a:xfrm flipH="1">
              <a:off x="6891500" y="2683825"/>
              <a:ext cx="583800" cy="58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flipH="1">
              <a:off x="6531250" y="3040225"/>
              <a:ext cx="583800" cy="5838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9" name="Google Shape;279;p25"/>
          <p:cNvCxnSpPr/>
          <p:nvPr/>
        </p:nvCxnSpPr>
        <p:spPr>
          <a:xfrm>
            <a:off x="8797800" y="1176250"/>
            <a:ext cx="0" cy="398910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
    <p:spTree>
      <p:nvGrpSpPr>
        <p:cNvPr id="1" name="Shape 280"/>
        <p:cNvGrpSpPr/>
        <p:nvPr/>
      </p:nvGrpSpPr>
      <p:grpSpPr>
        <a:xfrm>
          <a:off x="0" y="0"/>
          <a:ext cx="0" cy="0"/>
          <a:chOff x="0" y="0"/>
          <a:chExt cx="0" cy="0"/>
        </a:xfrm>
      </p:grpSpPr>
      <p:pic>
        <p:nvPicPr>
          <p:cNvPr id="281" name="Google Shape;281;p26"/>
          <p:cNvPicPr preferRelativeResize="0"/>
          <p:nvPr/>
        </p:nvPicPr>
        <p:blipFill>
          <a:blip r:embed="rId2">
            <a:alphaModFix amt="10000"/>
          </a:blip>
          <a:stretch>
            <a:fillRect/>
          </a:stretch>
        </p:blipFill>
        <p:spPr>
          <a:xfrm flipH="1">
            <a:off x="0" y="1255"/>
            <a:ext cx="9144001" cy="5140990"/>
          </a:xfrm>
          <a:prstGeom prst="rect">
            <a:avLst/>
          </a:prstGeom>
          <a:noFill/>
          <a:ln>
            <a:noFill/>
          </a:ln>
        </p:spPr>
      </p:pic>
      <p:sp>
        <p:nvSpPr>
          <p:cNvPr id="282" name="Google Shape;282;p26"/>
          <p:cNvSpPr/>
          <p:nvPr/>
        </p:nvSpPr>
        <p:spPr>
          <a:xfrm flipH="1">
            <a:off x="172001" y="160050"/>
            <a:ext cx="8802600" cy="4824000"/>
          </a:xfrm>
          <a:prstGeom prst="snip1Rect">
            <a:avLst>
              <a:gd name="adj" fmla="val 1911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rot="10800000" flipH="1">
            <a:off x="282651"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282651"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rot="10800000">
            <a:off x="8366297"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flipH="1">
            <a:off x="8366297"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a:blip r:embed="rId2">
            <a:alphaModFix amt="10000"/>
          </a:blip>
          <a:stretch>
            <a:fillRect/>
          </a:stretch>
        </p:blipFill>
        <p:spPr>
          <a:xfrm>
            <a:off x="0" y="1255"/>
            <a:ext cx="9144001" cy="5140990"/>
          </a:xfrm>
          <a:prstGeom prst="rect">
            <a:avLst/>
          </a:prstGeom>
          <a:noFill/>
          <a:ln>
            <a:noFill/>
          </a:ln>
        </p:spPr>
      </p:pic>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1" name="Google Shape;51;p6"/>
          <p:cNvSpPr/>
          <p:nvPr/>
        </p:nvSpPr>
        <p:spPr>
          <a:xfrm>
            <a:off x="169400" y="160050"/>
            <a:ext cx="8802600" cy="4824000"/>
          </a:xfrm>
          <a:prstGeom prst="snip1Rect">
            <a:avLst>
              <a:gd name="adj" fmla="val 1911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10800000">
            <a:off x="8351350"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flipH="1">
            <a:off x="8351350"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800000" flipH="1">
            <a:off x="267703"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267703"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pic>
        <p:nvPicPr>
          <p:cNvPr id="74" name="Google Shape;74;p9"/>
          <p:cNvPicPr preferRelativeResize="0"/>
          <p:nvPr/>
        </p:nvPicPr>
        <p:blipFill>
          <a:blip r:embed="rId2">
            <a:alphaModFix amt="10000"/>
          </a:blip>
          <a:stretch>
            <a:fillRect/>
          </a:stretch>
        </p:blipFill>
        <p:spPr>
          <a:xfrm>
            <a:off x="0" y="1255"/>
            <a:ext cx="9144001" cy="5140990"/>
          </a:xfrm>
          <a:prstGeom prst="rect">
            <a:avLst/>
          </a:prstGeom>
          <a:noFill/>
          <a:ln>
            <a:noFill/>
          </a:ln>
        </p:spPr>
      </p:pic>
      <p:sp>
        <p:nvSpPr>
          <p:cNvPr id="75" name="Google Shape;75;p9"/>
          <p:cNvSpPr txBox="1">
            <a:spLocks noGrp="1"/>
          </p:cNvSpPr>
          <p:nvPr>
            <p:ph type="title"/>
          </p:nvPr>
        </p:nvSpPr>
        <p:spPr>
          <a:xfrm>
            <a:off x="2332825" y="1344400"/>
            <a:ext cx="4045200" cy="10887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9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6" name="Google Shape;76;p9"/>
          <p:cNvSpPr txBox="1">
            <a:spLocks noGrp="1"/>
          </p:cNvSpPr>
          <p:nvPr>
            <p:ph type="subTitle" idx="1"/>
          </p:nvPr>
        </p:nvSpPr>
        <p:spPr>
          <a:xfrm>
            <a:off x="2332825" y="2564600"/>
            <a:ext cx="4045200" cy="141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 name="Google Shape;77;p9"/>
          <p:cNvSpPr/>
          <p:nvPr/>
        </p:nvSpPr>
        <p:spPr>
          <a:xfrm>
            <a:off x="1081600" y="160050"/>
            <a:ext cx="7890600" cy="4824000"/>
          </a:xfrm>
          <a:prstGeom prst="snip1Rect">
            <a:avLst>
              <a:gd name="adj" fmla="val 1911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flipH="1">
            <a:off x="169400" y="159170"/>
            <a:ext cx="2587100" cy="1536300"/>
          </a:xfrm>
          <a:custGeom>
            <a:avLst/>
            <a:gdLst/>
            <a:ahLst/>
            <a:cxnLst/>
            <a:rect l="l" t="t" r="r" b="b"/>
            <a:pathLst>
              <a:path w="103484" h="61452" extrusionOk="0">
                <a:moveTo>
                  <a:pt x="75954" y="61452"/>
                </a:moveTo>
                <a:lnTo>
                  <a:pt x="75954" y="41787"/>
                </a:lnTo>
                <a:lnTo>
                  <a:pt x="103484" y="14257"/>
                </a:lnTo>
                <a:lnTo>
                  <a:pt x="103484" y="0"/>
                </a:lnTo>
                <a:lnTo>
                  <a:pt x="0" y="0"/>
                </a:lnTo>
              </a:path>
            </a:pathLst>
          </a:custGeom>
          <a:noFill/>
          <a:ln w="9525" cap="flat" cmpd="sng">
            <a:solidFill>
              <a:schemeClr val="dk1"/>
            </a:solidFill>
            <a:prstDash val="solid"/>
            <a:round/>
            <a:headEnd type="none" w="med" len="med"/>
            <a:tailEnd type="none" w="med" len="med"/>
          </a:ln>
        </p:spPr>
      </p:sp>
      <p:sp>
        <p:nvSpPr>
          <p:cNvPr id="79" name="Google Shape;79;p9"/>
          <p:cNvSpPr/>
          <p:nvPr/>
        </p:nvSpPr>
        <p:spPr>
          <a:xfrm rot="10800000">
            <a:off x="169400" y="3446775"/>
            <a:ext cx="2587100" cy="1536300"/>
          </a:xfrm>
          <a:custGeom>
            <a:avLst/>
            <a:gdLst/>
            <a:ahLst/>
            <a:cxnLst/>
            <a:rect l="l" t="t" r="r" b="b"/>
            <a:pathLst>
              <a:path w="103484" h="61452" extrusionOk="0">
                <a:moveTo>
                  <a:pt x="75954" y="61452"/>
                </a:moveTo>
                <a:lnTo>
                  <a:pt x="75954" y="41787"/>
                </a:lnTo>
                <a:lnTo>
                  <a:pt x="103484" y="14257"/>
                </a:lnTo>
                <a:lnTo>
                  <a:pt x="103484" y="0"/>
                </a:lnTo>
                <a:lnTo>
                  <a:pt x="0" y="0"/>
                </a:lnTo>
              </a:path>
            </a:pathLst>
          </a:custGeom>
          <a:noFill/>
          <a:ln w="9525" cap="flat" cmpd="sng">
            <a:solidFill>
              <a:schemeClr val="dk1"/>
            </a:solidFill>
            <a:prstDash val="solid"/>
            <a:round/>
            <a:headEnd type="none" w="med" len="med"/>
            <a:tailEnd type="none" w="med" len="med"/>
          </a:ln>
        </p:spPr>
      </p:sp>
      <p:sp>
        <p:nvSpPr>
          <p:cNvPr id="80" name="Google Shape;80;p9"/>
          <p:cNvSpPr/>
          <p:nvPr/>
        </p:nvSpPr>
        <p:spPr>
          <a:xfrm rot="10800000">
            <a:off x="8351350"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flipH="1">
            <a:off x="8351350"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10800000" flipH="1">
            <a:off x="1081600" y="160000"/>
            <a:ext cx="762000" cy="4824000"/>
          </a:xfrm>
          <a:prstGeom prst="snip1Rect">
            <a:avLst>
              <a:gd name="adj" fmla="val 49698"/>
            </a:avLst>
          </a:prstGeom>
          <a:gradFill>
            <a:gsLst>
              <a:gs pos="0">
                <a:srgbClr val="FCF8E8">
                  <a:alpha val="35294"/>
                </a:srgbClr>
              </a:gs>
              <a:gs pos="100000">
                <a:srgbClr val="C9634C">
                  <a:alpha val="44705"/>
                </a:srgbClr>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subTitle" idx="2"/>
          </p:nvPr>
        </p:nvSpPr>
        <p:spPr>
          <a:xfrm rot="-5400000">
            <a:off x="-1112500" y="2149500"/>
            <a:ext cx="3084000" cy="8445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Font typeface="Big Shoulders Display Light"/>
              <a:buNone/>
              <a:defRPr sz="5000">
                <a:latin typeface="Big Shoulders Display Light"/>
                <a:ea typeface="Big Shoulders Display Light"/>
                <a:cs typeface="Big Shoulders Display Light"/>
                <a:sym typeface="Big Shoulders Display Light"/>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2_1">
    <p:spTree>
      <p:nvGrpSpPr>
        <p:cNvPr id="1" name="Shape 145"/>
        <p:cNvGrpSpPr/>
        <p:nvPr/>
      </p:nvGrpSpPr>
      <p:grpSpPr>
        <a:xfrm>
          <a:off x="0" y="0"/>
          <a:ext cx="0" cy="0"/>
          <a:chOff x="0" y="0"/>
          <a:chExt cx="0" cy="0"/>
        </a:xfrm>
      </p:grpSpPr>
      <p:pic>
        <p:nvPicPr>
          <p:cNvPr id="146" name="Google Shape;146;p16"/>
          <p:cNvPicPr preferRelativeResize="0"/>
          <p:nvPr/>
        </p:nvPicPr>
        <p:blipFill>
          <a:blip r:embed="rId2">
            <a:alphaModFix amt="10000"/>
          </a:blip>
          <a:stretch>
            <a:fillRect/>
          </a:stretch>
        </p:blipFill>
        <p:spPr>
          <a:xfrm>
            <a:off x="0" y="1255"/>
            <a:ext cx="9144001" cy="5140990"/>
          </a:xfrm>
          <a:prstGeom prst="rect">
            <a:avLst/>
          </a:prstGeom>
          <a:noFill/>
          <a:ln>
            <a:noFill/>
          </a:ln>
        </p:spPr>
      </p:pic>
      <p:sp>
        <p:nvSpPr>
          <p:cNvPr id="147" name="Google Shape;147;p16"/>
          <p:cNvSpPr txBox="1">
            <a:spLocks noGrp="1"/>
          </p:cNvSpPr>
          <p:nvPr>
            <p:ph type="title"/>
          </p:nvPr>
        </p:nvSpPr>
        <p:spPr>
          <a:xfrm>
            <a:off x="2332825" y="1303313"/>
            <a:ext cx="4518600" cy="9552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59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48" name="Google Shape;148;p16"/>
          <p:cNvSpPr txBox="1">
            <a:spLocks noGrp="1"/>
          </p:cNvSpPr>
          <p:nvPr>
            <p:ph type="subTitle" idx="1"/>
          </p:nvPr>
        </p:nvSpPr>
        <p:spPr>
          <a:xfrm>
            <a:off x="2332825" y="2430488"/>
            <a:ext cx="4518600" cy="14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9" name="Google Shape;149;p16"/>
          <p:cNvSpPr/>
          <p:nvPr/>
        </p:nvSpPr>
        <p:spPr>
          <a:xfrm>
            <a:off x="1081600" y="160050"/>
            <a:ext cx="7890600" cy="4824000"/>
          </a:xfrm>
          <a:prstGeom prst="snip1Rect">
            <a:avLst>
              <a:gd name="adj" fmla="val 1911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flipH="1">
            <a:off x="169400" y="159170"/>
            <a:ext cx="2587100" cy="1536300"/>
          </a:xfrm>
          <a:custGeom>
            <a:avLst/>
            <a:gdLst/>
            <a:ahLst/>
            <a:cxnLst/>
            <a:rect l="l" t="t" r="r" b="b"/>
            <a:pathLst>
              <a:path w="103484" h="61452" extrusionOk="0">
                <a:moveTo>
                  <a:pt x="75954" y="61452"/>
                </a:moveTo>
                <a:lnTo>
                  <a:pt x="75954" y="41787"/>
                </a:lnTo>
                <a:lnTo>
                  <a:pt x="103484" y="14257"/>
                </a:lnTo>
                <a:lnTo>
                  <a:pt x="103484" y="0"/>
                </a:lnTo>
                <a:lnTo>
                  <a:pt x="0" y="0"/>
                </a:lnTo>
              </a:path>
            </a:pathLst>
          </a:custGeom>
          <a:noFill/>
          <a:ln w="9525" cap="flat" cmpd="sng">
            <a:solidFill>
              <a:schemeClr val="dk1"/>
            </a:solidFill>
            <a:prstDash val="solid"/>
            <a:round/>
            <a:headEnd type="none" w="med" len="med"/>
            <a:tailEnd type="none" w="med" len="med"/>
          </a:ln>
        </p:spPr>
      </p:sp>
      <p:sp>
        <p:nvSpPr>
          <p:cNvPr id="151" name="Google Shape;151;p16"/>
          <p:cNvSpPr/>
          <p:nvPr/>
        </p:nvSpPr>
        <p:spPr>
          <a:xfrm rot="10800000">
            <a:off x="169400" y="3446775"/>
            <a:ext cx="2587100" cy="1536300"/>
          </a:xfrm>
          <a:custGeom>
            <a:avLst/>
            <a:gdLst/>
            <a:ahLst/>
            <a:cxnLst/>
            <a:rect l="l" t="t" r="r" b="b"/>
            <a:pathLst>
              <a:path w="103484" h="61452" extrusionOk="0">
                <a:moveTo>
                  <a:pt x="75954" y="61452"/>
                </a:moveTo>
                <a:lnTo>
                  <a:pt x="75954" y="41787"/>
                </a:lnTo>
                <a:lnTo>
                  <a:pt x="103484" y="14257"/>
                </a:lnTo>
                <a:lnTo>
                  <a:pt x="103484" y="0"/>
                </a:lnTo>
                <a:lnTo>
                  <a:pt x="0" y="0"/>
                </a:lnTo>
              </a:path>
            </a:pathLst>
          </a:custGeom>
          <a:noFill/>
          <a:ln w="9525" cap="flat" cmpd="sng">
            <a:solidFill>
              <a:schemeClr val="dk1"/>
            </a:solidFill>
            <a:prstDash val="solid"/>
            <a:round/>
            <a:headEnd type="none" w="med" len="med"/>
            <a:tailEnd type="none" w="med" len="med"/>
          </a:ln>
        </p:spPr>
      </p:sp>
      <p:sp>
        <p:nvSpPr>
          <p:cNvPr id="152" name="Google Shape;152;p16"/>
          <p:cNvSpPr/>
          <p:nvPr/>
        </p:nvSpPr>
        <p:spPr>
          <a:xfrm rot="10800000">
            <a:off x="8351350"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flipH="1">
            <a:off x="8351350"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txBox="1">
            <a:spLocks noGrp="1"/>
          </p:cNvSpPr>
          <p:nvPr>
            <p:ph type="subTitle" idx="2"/>
          </p:nvPr>
        </p:nvSpPr>
        <p:spPr>
          <a:xfrm rot="-5400000">
            <a:off x="-1112500" y="2149500"/>
            <a:ext cx="3084000" cy="844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Font typeface="Big Shoulders Display Light"/>
              <a:buNone/>
              <a:defRPr sz="5000">
                <a:latin typeface="Big Shoulders Display Light"/>
                <a:ea typeface="Big Shoulders Display Light"/>
                <a:cs typeface="Big Shoulders Display Light"/>
                <a:sym typeface="Big Shoulders Display Light"/>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165"/>
        <p:cNvGrpSpPr/>
        <p:nvPr/>
      </p:nvGrpSpPr>
      <p:grpSpPr>
        <a:xfrm>
          <a:off x="0" y="0"/>
          <a:ext cx="0" cy="0"/>
          <a:chOff x="0" y="0"/>
          <a:chExt cx="0" cy="0"/>
        </a:xfrm>
      </p:grpSpPr>
      <p:pic>
        <p:nvPicPr>
          <p:cNvPr id="166" name="Google Shape;166;p18"/>
          <p:cNvPicPr preferRelativeResize="0"/>
          <p:nvPr/>
        </p:nvPicPr>
        <p:blipFill>
          <a:blip r:embed="rId2">
            <a:alphaModFix amt="10000"/>
          </a:blip>
          <a:stretch>
            <a:fillRect/>
          </a:stretch>
        </p:blipFill>
        <p:spPr>
          <a:xfrm>
            <a:off x="0" y="1255"/>
            <a:ext cx="9144001" cy="5140990"/>
          </a:xfrm>
          <a:prstGeom prst="rect">
            <a:avLst/>
          </a:prstGeom>
          <a:noFill/>
          <a:ln>
            <a:noFill/>
          </a:ln>
        </p:spPr>
      </p:pic>
      <p:sp>
        <p:nvSpPr>
          <p:cNvPr id="167" name="Google Shape;167;p18"/>
          <p:cNvSpPr/>
          <p:nvPr/>
        </p:nvSpPr>
        <p:spPr>
          <a:xfrm>
            <a:off x="169400" y="160050"/>
            <a:ext cx="8802600" cy="4824000"/>
          </a:xfrm>
          <a:prstGeom prst="snip1Rect">
            <a:avLst>
              <a:gd name="adj" fmla="val 1911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rot="10800000">
            <a:off x="8351350"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flipH="1">
            <a:off x="8351350"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10800000" flipH="1">
            <a:off x="267703"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267703"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18"/>
          <p:cNvSpPr txBox="1">
            <a:spLocks noGrp="1"/>
          </p:cNvSpPr>
          <p:nvPr>
            <p:ph type="subTitle" idx="1"/>
          </p:nvPr>
        </p:nvSpPr>
        <p:spPr>
          <a:xfrm>
            <a:off x="753075" y="1250875"/>
            <a:ext cx="7671000" cy="10977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a:lvl1pPr>
            <a:lvl2pPr lvl="1">
              <a:spcBef>
                <a:spcPts val="0"/>
              </a:spcBef>
              <a:spcAft>
                <a:spcPts val="0"/>
              </a:spcAft>
              <a:buSzPts val="1600"/>
              <a:buChar char="○"/>
              <a:defRPr/>
            </a:lvl2pPr>
            <a:lvl3pPr lvl="2">
              <a:spcBef>
                <a:spcPts val="0"/>
              </a:spcBef>
              <a:spcAft>
                <a:spcPts val="0"/>
              </a:spcAft>
              <a:buSzPts val="1600"/>
              <a:buChar char="■"/>
              <a:defRPr/>
            </a:lvl3pPr>
            <a:lvl4pPr lvl="3">
              <a:spcBef>
                <a:spcPts val="0"/>
              </a:spcBef>
              <a:spcAft>
                <a:spcPts val="0"/>
              </a:spcAft>
              <a:buSzPts val="1600"/>
              <a:buChar char="●"/>
              <a:defRPr/>
            </a:lvl4pPr>
            <a:lvl5pPr lvl="4">
              <a:spcBef>
                <a:spcPts val="0"/>
              </a:spcBef>
              <a:spcAft>
                <a:spcPts val="0"/>
              </a:spcAft>
              <a:buSzPts val="1600"/>
              <a:buChar char="○"/>
              <a:defRPr/>
            </a:lvl5pPr>
            <a:lvl6pPr lvl="5">
              <a:spcBef>
                <a:spcPts val="0"/>
              </a:spcBef>
              <a:spcAft>
                <a:spcPts val="0"/>
              </a:spcAft>
              <a:buSzPts val="1600"/>
              <a:buChar char="■"/>
              <a:defRPr/>
            </a:lvl6pPr>
            <a:lvl7pPr lvl="6">
              <a:spcBef>
                <a:spcPts val="0"/>
              </a:spcBef>
              <a:spcAft>
                <a:spcPts val="0"/>
              </a:spcAft>
              <a:buSzPts val="1600"/>
              <a:buChar char="●"/>
              <a:defRPr/>
            </a:lvl7pPr>
            <a:lvl8pPr lvl="7">
              <a:spcBef>
                <a:spcPts val="0"/>
              </a:spcBef>
              <a:spcAft>
                <a:spcPts val="0"/>
              </a:spcAft>
              <a:buSzPts val="1600"/>
              <a:buChar char="○"/>
              <a:defRPr/>
            </a:lvl8pPr>
            <a:lvl9pPr lvl="8">
              <a:spcBef>
                <a:spcPts val="0"/>
              </a:spcBef>
              <a:spcAft>
                <a:spcPts val="0"/>
              </a:spcAft>
              <a:buSzPts val="16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_ONLY_1_1">
    <p:spTree>
      <p:nvGrpSpPr>
        <p:cNvPr id="1" name="Shape 174"/>
        <p:cNvGrpSpPr/>
        <p:nvPr/>
      </p:nvGrpSpPr>
      <p:grpSpPr>
        <a:xfrm>
          <a:off x="0" y="0"/>
          <a:ext cx="0" cy="0"/>
          <a:chOff x="0" y="0"/>
          <a:chExt cx="0" cy="0"/>
        </a:xfrm>
      </p:grpSpPr>
      <p:pic>
        <p:nvPicPr>
          <p:cNvPr id="175" name="Google Shape;175;p19"/>
          <p:cNvPicPr preferRelativeResize="0"/>
          <p:nvPr/>
        </p:nvPicPr>
        <p:blipFill>
          <a:blip r:embed="rId2">
            <a:alphaModFix amt="10000"/>
          </a:blip>
          <a:stretch>
            <a:fillRect/>
          </a:stretch>
        </p:blipFill>
        <p:spPr>
          <a:xfrm>
            <a:off x="0" y="1255"/>
            <a:ext cx="9144001" cy="5140990"/>
          </a:xfrm>
          <a:prstGeom prst="rect">
            <a:avLst/>
          </a:prstGeom>
          <a:noFill/>
          <a:ln>
            <a:noFill/>
          </a:ln>
        </p:spPr>
      </p:pic>
      <p:sp>
        <p:nvSpPr>
          <p:cNvPr id="176" name="Google Shape;17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7" name="Google Shape;177;p19"/>
          <p:cNvSpPr/>
          <p:nvPr/>
        </p:nvSpPr>
        <p:spPr>
          <a:xfrm>
            <a:off x="169400" y="160050"/>
            <a:ext cx="8802600" cy="4824000"/>
          </a:xfrm>
          <a:prstGeom prst="snip1Rect">
            <a:avLst>
              <a:gd name="adj" fmla="val 1911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rot="10800000">
            <a:off x="8351350"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flipH="1">
            <a:off x="8351350"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rot="10800000" flipH="1">
            <a:off x="267703"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267703"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txBox="1">
            <a:spLocks noGrp="1"/>
          </p:cNvSpPr>
          <p:nvPr>
            <p:ph type="subTitle" idx="1"/>
          </p:nvPr>
        </p:nvSpPr>
        <p:spPr>
          <a:xfrm>
            <a:off x="1694350" y="1256750"/>
            <a:ext cx="2836800" cy="316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3" name="Google Shape;183;p19"/>
          <p:cNvSpPr txBox="1">
            <a:spLocks noGrp="1"/>
          </p:cNvSpPr>
          <p:nvPr>
            <p:ph type="subTitle" idx="2"/>
          </p:nvPr>
        </p:nvSpPr>
        <p:spPr>
          <a:xfrm>
            <a:off x="1694350" y="1632800"/>
            <a:ext cx="345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4" name="Google Shape;184;p19"/>
          <p:cNvSpPr txBox="1">
            <a:spLocks noGrp="1"/>
          </p:cNvSpPr>
          <p:nvPr>
            <p:ph type="subTitle" idx="3"/>
          </p:nvPr>
        </p:nvSpPr>
        <p:spPr>
          <a:xfrm>
            <a:off x="1694350" y="2381925"/>
            <a:ext cx="2836800" cy="316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5" name="Google Shape;185;p19"/>
          <p:cNvSpPr txBox="1">
            <a:spLocks noGrp="1"/>
          </p:cNvSpPr>
          <p:nvPr>
            <p:ph type="subTitle" idx="4"/>
          </p:nvPr>
        </p:nvSpPr>
        <p:spPr>
          <a:xfrm>
            <a:off x="1694350" y="2757975"/>
            <a:ext cx="345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6" name="Google Shape;186;p19"/>
          <p:cNvSpPr txBox="1">
            <a:spLocks noGrp="1"/>
          </p:cNvSpPr>
          <p:nvPr>
            <p:ph type="subTitle" idx="5"/>
          </p:nvPr>
        </p:nvSpPr>
        <p:spPr>
          <a:xfrm>
            <a:off x="1694350" y="3507100"/>
            <a:ext cx="2836800" cy="316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7" name="Google Shape;187;p19"/>
          <p:cNvSpPr txBox="1">
            <a:spLocks noGrp="1"/>
          </p:cNvSpPr>
          <p:nvPr>
            <p:ph type="subTitle" idx="6"/>
          </p:nvPr>
        </p:nvSpPr>
        <p:spPr>
          <a:xfrm>
            <a:off x="1694350" y="3883150"/>
            <a:ext cx="345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TITLE_ONLY_2">
    <p:spTree>
      <p:nvGrpSpPr>
        <p:cNvPr id="1" name="Shape 188"/>
        <p:cNvGrpSpPr/>
        <p:nvPr/>
      </p:nvGrpSpPr>
      <p:grpSpPr>
        <a:xfrm>
          <a:off x="0" y="0"/>
          <a:ext cx="0" cy="0"/>
          <a:chOff x="0" y="0"/>
          <a:chExt cx="0" cy="0"/>
        </a:xfrm>
      </p:grpSpPr>
      <p:pic>
        <p:nvPicPr>
          <p:cNvPr id="189" name="Google Shape;189;p20"/>
          <p:cNvPicPr preferRelativeResize="0"/>
          <p:nvPr/>
        </p:nvPicPr>
        <p:blipFill>
          <a:blip r:embed="rId2">
            <a:alphaModFix amt="10000"/>
          </a:blip>
          <a:stretch>
            <a:fillRect/>
          </a:stretch>
        </p:blipFill>
        <p:spPr>
          <a:xfrm>
            <a:off x="0" y="1255"/>
            <a:ext cx="9144001" cy="5140990"/>
          </a:xfrm>
          <a:prstGeom prst="rect">
            <a:avLst/>
          </a:prstGeom>
          <a:noFill/>
          <a:ln>
            <a:noFill/>
          </a:ln>
        </p:spPr>
      </p:pic>
      <p:sp>
        <p:nvSpPr>
          <p:cNvPr id="190" name="Google Shape;19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20"/>
          <p:cNvSpPr/>
          <p:nvPr/>
        </p:nvSpPr>
        <p:spPr>
          <a:xfrm>
            <a:off x="169400" y="160050"/>
            <a:ext cx="8802600" cy="4824000"/>
          </a:xfrm>
          <a:prstGeom prst="snip1Rect">
            <a:avLst>
              <a:gd name="adj" fmla="val 1911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rot="10800000">
            <a:off x="8351350"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flipH="1">
            <a:off x="8351350"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rot="10800000" flipH="1">
            <a:off x="267703"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267703"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txBox="1">
            <a:spLocks noGrp="1"/>
          </p:cNvSpPr>
          <p:nvPr>
            <p:ph type="subTitle" idx="1"/>
          </p:nvPr>
        </p:nvSpPr>
        <p:spPr>
          <a:xfrm>
            <a:off x="1781375" y="3564100"/>
            <a:ext cx="2130900" cy="31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7" name="Google Shape;197;p20"/>
          <p:cNvSpPr txBox="1">
            <a:spLocks noGrp="1"/>
          </p:cNvSpPr>
          <p:nvPr>
            <p:ph type="subTitle" idx="2"/>
          </p:nvPr>
        </p:nvSpPr>
        <p:spPr>
          <a:xfrm>
            <a:off x="1781375" y="3940150"/>
            <a:ext cx="213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8" name="Google Shape;198;p20"/>
          <p:cNvSpPr txBox="1">
            <a:spLocks noGrp="1"/>
          </p:cNvSpPr>
          <p:nvPr>
            <p:ph type="subTitle" idx="3"/>
          </p:nvPr>
        </p:nvSpPr>
        <p:spPr>
          <a:xfrm>
            <a:off x="5997100" y="3564100"/>
            <a:ext cx="2130900" cy="31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9" name="Google Shape;199;p20"/>
          <p:cNvSpPr txBox="1">
            <a:spLocks noGrp="1"/>
          </p:cNvSpPr>
          <p:nvPr>
            <p:ph type="subTitle" idx="4"/>
          </p:nvPr>
        </p:nvSpPr>
        <p:spPr>
          <a:xfrm>
            <a:off x="5997100" y="3940150"/>
            <a:ext cx="213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00" name="Google Shape;200;p20"/>
          <p:cNvSpPr txBox="1">
            <a:spLocks noGrp="1"/>
          </p:cNvSpPr>
          <p:nvPr>
            <p:ph type="subTitle" idx="5"/>
          </p:nvPr>
        </p:nvSpPr>
        <p:spPr>
          <a:xfrm>
            <a:off x="1781375" y="2330375"/>
            <a:ext cx="2130900" cy="31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01" name="Google Shape;201;p20"/>
          <p:cNvSpPr txBox="1">
            <a:spLocks noGrp="1"/>
          </p:cNvSpPr>
          <p:nvPr>
            <p:ph type="subTitle" idx="6"/>
          </p:nvPr>
        </p:nvSpPr>
        <p:spPr>
          <a:xfrm>
            <a:off x="1781375" y="2706425"/>
            <a:ext cx="213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02" name="Google Shape;202;p20"/>
          <p:cNvSpPr txBox="1">
            <a:spLocks noGrp="1"/>
          </p:cNvSpPr>
          <p:nvPr>
            <p:ph type="subTitle" idx="7"/>
          </p:nvPr>
        </p:nvSpPr>
        <p:spPr>
          <a:xfrm>
            <a:off x="5997100" y="2330375"/>
            <a:ext cx="2130900" cy="316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03" name="Google Shape;203;p20"/>
          <p:cNvSpPr txBox="1">
            <a:spLocks noGrp="1"/>
          </p:cNvSpPr>
          <p:nvPr>
            <p:ph type="subTitle" idx="8"/>
          </p:nvPr>
        </p:nvSpPr>
        <p:spPr>
          <a:xfrm>
            <a:off x="5997100" y="2706425"/>
            <a:ext cx="213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04" name="Google Shape;204;p20"/>
          <p:cNvSpPr txBox="1">
            <a:spLocks noGrp="1"/>
          </p:cNvSpPr>
          <p:nvPr>
            <p:ph type="subTitle" idx="9"/>
          </p:nvPr>
        </p:nvSpPr>
        <p:spPr>
          <a:xfrm>
            <a:off x="720000" y="1257343"/>
            <a:ext cx="5607900" cy="626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_ONLY_2_1">
    <p:spTree>
      <p:nvGrpSpPr>
        <p:cNvPr id="1" name="Shape 223"/>
        <p:cNvGrpSpPr/>
        <p:nvPr/>
      </p:nvGrpSpPr>
      <p:grpSpPr>
        <a:xfrm>
          <a:off x="0" y="0"/>
          <a:ext cx="0" cy="0"/>
          <a:chOff x="0" y="0"/>
          <a:chExt cx="0" cy="0"/>
        </a:xfrm>
      </p:grpSpPr>
      <p:pic>
        <p:nvPicPr>
          <p:cNvPr id="224" name="Google Shape;224;p22"/>
          <p:cNvPicPr preferRelativeResize="0"/>
          <p:nvPr/>
        </p:nvPicPr>
        <p:blipFill>
          <a:blip r:embed="rId2">
            <a:alphaModFix amt="10000"/>
          </a:blip>
          <a:stretch>
            <a:fillRect/>
          </a:stretch>
        </p:blipFill>
        <p:spPr>
          <a:xfrm>
            <a:off x="0" y="1255"/>
            <a:ext cx="9144001" cy="5140990"/>
          </a:xfrm>
          <a:prstGeom prst="rect">
            <a:avLst/>
          </a:prstGeom>
          <a:noFill/>
          <a:ln>
            <a:noFill/>
          </a:ln>
        </p:spPr>
      </p:pic>
      <p:sp>
        <p:nvSpPr>
          <p:cNvPr id="225" name="Google Shape;22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2"/>
          <p:cNvSpPr/>
          <p:nvPr/>
        </p:nvSpPr>
        <p:spPr>
          <a:xfrm>
            <a:off x="169400" y="160050"/>
            <a:ext cx="8802600" cy="4824000"/>
          </a:xfrm>
          <a:prstGeom prst="snip1Rect">
            <a:avLst>
              <a:gd name="adj" fmla="val 19111"/>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rot="10800000">
            <a:off x="8351350"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flipH="1">
            <a:off x="8351350"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rot="10800000" flipH="1">
            <a:off x="267703" y="4375650"/>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267703" y="252275"/>
            <a:ext cx="510000" cy="510000"/>
          </a:xfrm>
          <a:prstGeom prst="halfFrame">
            <a:avLst>
              <a:gd name="adj1" fmla="val 20480"/>
              <a:gd name="adj2" fmla="val 2288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txBox="1">
            <a:spLocks noGrp="1"/>
          </p:cNvSpPr>
          <p:nvPr>
            <p:ph type="subTitle" idx="1"/>
          </p:nvPr>
        </p:nvSpPr>
        <p:spPr>
          <a:xfrm>
            <a:off x="779000" y="3696125"/>
            <a:ext cx="2130900" cy="3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2" name="Google Shape;232;p22"/>
          <p:cNvSpPr txBox="1">
            <a:spLocks noGrp="1"/>
          </p:cNvSpPr>
          <p:nvPr>
            <p:ph type="subTitle" idx="2"/>
          </p:nvPr>
        </p:nvSpPr>
        <p:spPr>
          <a:xfrm>
            <a:off x="779000" y="4072175"/>
            <a:ext cx="213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3" name="Google Shape;233;p22"/>
          <p:cNvSpPr txBox="1">
            <a:spLocks noGrp="1"/>
          </p:cNvSpPr>
          <p:nvPr>
            <p:ph type="subTitle" idx="3"/>
          </p:nvPr>
        </p:nvSpPr>
        <p:spPr>
          <a:xfrm>
            <a:off x="6234100" y="3696125"/>
            <a:ext cx="2130900" cy="3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4" name="Google Shape;234;p22"/>
          <p:cNvSpPr txBox="1">
            <a:spLocks noGrp="1"/>
          </p:cNvSpPr>
          <p:nvPr>
            <p:ph type="subTitle" idx="4"/>
          </p:nvPr>
        </p:nvSpPr>
        <p:spPr>
          <a:xfrm>
            <a:off x="6234100" y="4072175"/>
            <a:ext cx="213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5" name="Google Shape;235;p22"/>
          <p:cNvSpPr txBox="1">
            <a:spLocks noGrp="1"/>
          </p:cNvSpPr>
          <p:nvPr>
            <p:ph type="subTitle" idx="5"/>
          </p:nvPr>
        </p:nvSpPr>
        <p:spPr>
          <a:xfrm>
            <a:off x="779000" y="2157600"/>
            <a:ext cx="2130900" cy="3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6" name="Google Shape;236;p22"/>
          <p:cNvSpPr txBox="1">
            <a:spLocks noGrp="1"/>
          </p:cNvSpPr>
          <p:nvPr>
            <p:ph type="subTitle" idx="6"/>
          </p:nvPr>
        </p:nvSpPr>
        <p:spPr>
          <a:xfrm>
            <a:off x="779000" y="2533650"/>
            <a:ext cx="213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7" name="Google Shape;237;p22"/>
          <p:cNvSpPr txBox="1">
            <a:spLocks noGrp="1"/>
          </p:cNvSpPr>
          <p:nvPr>
            <p:ph type="subTitle" idx="7"/>
          </p:nvPr>
        </p:nvSpPr>
        <p:spPr>
          <a:xfrm>
            <a:off x="6234100" y="2157600"/>
            <a:ext cx="2130900" cy="3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8" name="Google Shape;238;p22"/>
          <p:cNvSpPr txBox="1">
            <a:spLocks noGrp="1"/>
          </p:cNvSpPr>
          <p:nvPr>
            <p:ph type="subTitle" idx="8"/>
          </p:nvPr>
        </p:nvSpPr>
        <p:spPr>
          <a:xfrm>
            <a:off x="6234100" y="2533650"/>
            <a:ext cx="213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39" name="Google Shape;239;p22"/>
          <p:cNvSpPr txBox="1">
            <a:spLocks noGrp="1"/>
          </p:cNvSpPr>
          <p:nvPr>
            <p:ph type="subTitle" idx="9"/>
          </p:nvPr>
        </p:nvSpPr>
        <p:spPr>
          <a:xfrm>
            <a:off x="3506550" y="3696125"/>
            <a:ext cx="2130900" cy="3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0" name="Google Shape;240;p22"/>
          <p:cNvSpPr txBox="1">
            <a:spLocks noGrp="1"/>
          </p:cNvSpPr>
          <p:nvPr>
            <p:ph type="subTitle" idx="13"/>
          </p:nvPr>
        </p:nvSpPr>
        <p:spPr>
          <a:xfrm>
            <a:off x="3506550" y="4072175"/>
            <a:ext cx="213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1" name="Google Shape;241;p22"/>
          <p:cNvSpPr txBox="1">
            <a:spLocks noGrp="1"/>
          </p:cNvSpPr>
          <p:nvPr>
            <p:ph type="subTitle" idx="14"/>
          </p:nvPr>
        </p:nvSpPr>
        <p:spPr>
          <a:xfrm>
            <a:off x="3506550" y="2157600"/>
            <a:ext cx="2130900" cy="31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Big Shoulders Display"/>
              <a:buNone/>
              <a:defRPr sz="2000" b="1">
                <a:latin typeface="Big Shoulders Display"/>
                <a:ea typeface="Big Shoulders Display"/>
                <a:cs typeface="Big Shoulders Display"/>
                <a:sym typeface="Big Shoulders Display"/>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2" name="Google Shape;242;p22"/>
          <p:cNvSpPr txBox="1">
            <a:spLocks noGrp="1"/>
          </p:cNvSpPr>
          <p:nvPr>
            <p:ph type="subTitle" idx="15"/>
          </p:nvPr>
        </p:nvSpPr>
        <p:spPr>
          <a:xfrm>
            <a:off x="3506550" y="2533650"/>
            <a:ext cx="213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Big Shoulders Display"/>
              <a:buNone/>
              <a:defRPr sz="3500" b="1">
                <a:solidFill>
                  <a:schemeClr val="dk1"/>
                </a:solidFill>
                <a:latin typeface="Big Shoulders Display"/>
                <a:ea typeface="Big Shoulders Display"/>
                <a:cs typeface="Big Shoulders Display"/>
                <a:sym typeface="Big Shoulders Display"/>
              </a:defRPr>
            </a:lvl1pPr>
            <a:lvl2pPr lvl="1">
              <a:spcBef>
                <a:spcPts val="0"/>
              </a:spcBef>
              <a:spcAft>
                <a:spcPts val="0"/>
              </a:spcAft>
              <a:buClr>
                <a:schemeClr val="dk1"/>
              </a:buClr>
              <a:buSzPts val="3500"/>
              <a:buFont typeface="Big Shoulders Display"/>
              <a:buNone/>
              <a:defRPr sz="3500" b="1">
                <a:solidFill>
                  <a:schemeClr val="dk1"/>
                </a:solidFill>
                <a:latin typeface="Big Shoulders Display"/>
                <a:ea typeface="Big Shoulders Display"/>
                <a:cs typeface="Big Shoulders Display"/>
                <a:sym typeface="Big Shoulders Display"/>
              </a:defRPr>
            </a:lvl2pPr>
            <a:lvl3pPr lvl="2">
              <a:spcBef>
                <a:spcPts val="0"/>
              </a:spcBef>
              <a:spcAft>
                <a:spcPts val="0"/>
              </a:spcAft>
              <a:buClr>
                <a:schemeClr val="dk1"/>
              </a:buClr>
              <a:buSzPts val="3500"/>
              <a:buFont typeface="Big Shoulders Display"/>
              <a:buNone/>
              <a:defRPr sz="3500" b="1">
                <a:solidFill>
                  <a:schemeClr val="dk1"/>
                </a:solidFill>
                <a:latin typeface="Big Shoulders Display"/>
                <a:ea typeface="Big Shoulders Display"/>
                <a:cs typeface="Big Shoulders Display"/>
                <a:sym typeface="Big Shoulders Display"/>
              </a:defRPr>
            </a:lvl3pPr>
            <a:lvl4pPr lvl="3">
              <a:spcBef>
                <a:spcPts val="0"/>
              </a:spcBef>
              <a:spcAft>
                <a:spcPts val="0"/>
              </a:spcAft>
              <a:buClr>
                <a:schemeClr val="dk1"/>
              </a:buClr>
              <a:buSzPts val="3500"/>
              <a:buFont typeface="Big Shoulders Display"/>
              <a:buNone/>
              <a:defRPr sz="3500" b="1">
                <a:solidFill>
                  <a:schemeClr val="dk1"/>
                </a:solidFill>
                <a:latin typeface="Big Shoulders Display"/>
                <a:ea typeface="Big Shoulders Display"/>
                <a:cs typeface="Big Shoulders Display"/>
                <a:sym typeface="Big Shoulders Display"/>
              </a:defRPr>
            </a:lvl4pPr>
            <a:lvl5pPr lvl="4">
              <a:spcBef>
                <a:spcPts val="0"/>
              </a:spcBef>
              <a:spcAft>
                <a:spcPts val="0"/>
              </a:spcAft>
              <a:buClr>
                <a:schemeClr val="dk1"/>
              </a:buClr>
              <a:buSzPts val="3500"/>
              <a:buFont typeface="Big Shoulders Display"/>
              <a:buNone/>
              <a:defRPr sz="3500" b="1">
                <a:solidFill>
                  <a:schemeClr val="dk1"/>
                </a:solidFill>
                <a:latin typeface="Big Shoulders Display"/>
                <a:ea typeface="Big Shoulders Display"/>
                <a:cs typeface="Big Shoulders Display"/>
                <a:sym typeface="Big Shoulders Display"/>
              </a:defRPr>
            </a:lvl5pPr>
            <a:lvl6pPr lvl="5">
              <a:spcBef>
                <a:spcPts val="0"/>
              </a:spcBef>
              <a:spcAft>
                <a:spcPts val="0"/>
              </a:spcAft>
              <a:buClr>
                <a:schemeClr val="dk1"/>
              </a:buClr>
              <a:buSzPts val="3500"/>
              <a:buFont typeface="Big Shoulders Display"/>
              <a:buNone/>
              <a:defRPr sz="3500" b="1">
                <a:solidFill>
                  <a:schemeClr val="dk1"/>
                </a:solidFill>
                <a:latin typeface="Big Shoulders Display"/>
                <a:ea typeface="Big Shoulders Display"/>
                <a:cs typeface="Big Shoulders Display"/>
                <a:sym typeface="Big Shoulders Display"/>
              </a:defRPr>
            </a:lvl6pPr>
            <a:lvl7pPr lvl="6">
              <a:spcBef>
                <a:spcPts val="0"/>
              </a:spcBef>
              <a:spcAft>
                <a:spcPts val="0"/>
              </a:spcAft>
              <a:buClr>
                <a:schemeClr val="dk1"/>
              </a:buClr>
              <a:buSzPts val="3500"/>
              <a:buFont typeface="Big Shoulders Display"/>
              <a:buNone/>
              <a:defRPr sz="3500" b="1">
                <a:solidFill>
                  <a:schemeClr val="dk1"/>
                </a:solidFill>
                <a:latin typeface="Big Shoulders Display"/>
                <a:ea typeface="Big Shoulders Display"/>
                <a:cs typeface="Big Shoulders Display"/>
                <a:sym typeface="Big Shoulders Display"/>
              </a:defRPr>
            </a:lvl7pPr>
            <a:lvl8pPr lvl="7">
              <a:spcBef>
                <a:spcPts val="0"/>
              </a:spcBef>
              <a:spcAft>
                <a:spcPts val="0"/>
              </a:spcAft>
              <a:buClr>
                <a:schemeClr val="dk1"/>
              </a:buClr>
              <a:buSzPts val="3500"/>
              <a:buFont typeface="Big Shoulders Display"/>
              <a:buNone/>
              <a:defRPr sz="3500" b="1">
                <a:solidFill>
                  <a:schemeClr val="dk1"/>
                </a:solidFill>
                <a:latin typeface="Big Shoulders Display"/>
                <a:ea typeface="Big Shoulders Display"/>
                <a:cs typeface="Big Shoulders Display"/>
                <a:sym typeface="Big Shoulders Display"/>
              </a:defRPr>
            </a:lvl8pPr>
            <a:lvl9pPr lvl="8">
              <a:spcBef>
                <a:spcPts val="0"/>
              </a:spcBef>
              <a:spcAft>
                <a:spcPts val="0"/>
              </a:spcAft>
              <a:buClr>
                <a:schemeClr val="dk1"/>
              </a:buClr>
              <a:buSzPts val="3500"/>
              <a:buFont typeface="Big Shoulders Display"/>
              <a:buNone/>
              <a:defRPr sz="3500" b="1">
                <a:solidFill>
                  <a:schemeClr val="dk1"/>
                </a:solidFill>
                <a:latin typeface="Big Shoulders Display"/>
                <a:ea typeface="Big Shoulders Display"/>
                <a:cs typeface="Big Shoulders Display"/>
                <a:sym typeface="Big Shoulders Display"/>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Archivo Light"/>
              <a:buChar char="●"/>
              <a:defRPr sz="1600">
                <a:solidFill>
                  <a:schemeClr val="dk1"/>
                </a:solidFill>
                <a:latin typeface="Archivo Light"/>
                <a:ea typeface="Archivo Light"/>
                <a:cs typeface="Archivo Light"/>
                <a:sym typeface="Archivo Light"/>
              </a:defRPr>
            </a:lvl1pPr>
            <a:lvl2pPr marL="914400" lvl="1" indent="-330200">
              <a:lnSpc>
                <a:spcPct val="100000"/>
              </a:lnSpc>
              <a:spcBef>
                <a:spcPts val="0"/>
              </a:spcBef>
              <a:spcAft>
                <a:spcPts val="0"/>
              </a:spcAft>
              <a:buClr>
                <a:schemeClr val="dk1"/>
              </a:buClr>
              <a:buSzPts val="1600"/>
              <a:buFont typeface="Archivo Light"/>
              <a:buChar char="○"/>
              <a:defRPr sz="1600">
                <a:solidFill>
                  <a:schemeClr val="dk1"/>
                </a:solidFill>
                <a:latin typeface="Archivo Light"/>
                <a:ea typeface="Archivo Light"/>
                <a:cs typeface="Archivo Light"/>
                <a:sym typeface="Archivo Light"/>
              </a:defRPr>
            </a:lvl2pPr>
            <a:lvl3pPr marL="1371600" lvl="2" indent="-330200">
              <a:lnSpc>
                <a:spcPct val="100000"/>
              </a:lnSpc>
              <a:spcBef>
                <a:spcPts val="0"/>
              </a:spcBef>
              <a:spcAft>
                <a:spcPts val="0"/>
              </a:spcAft>
              <a:buClr>
                <a:schemeClr val="dk1"/>
              </a:buClr>
              <a:buSzPts val="1600"/>
              <a:buFont typeface="Archivo Light"/>
              <a:buChar char="■"/>
              <a:defRPr sz="1600">
                <a:solidFill>
                  <a:schemeClr val="dk1"/>
                </a:solidFill>
                <a:latin typeface="Archivo Light"/>
                <a:ea typeface="Archivo Light"/>
                <a:cs typeface="Archivo Light"/>
                <a:sym typeface="Archivo Light"/>
              </a:defRPr>
            </a:lvl3pPr>
            <a:lvl4pPr marL="1828800" lvl="3" indent="-330200">
              <a:lnSpc>
                <a:spcPct val="100000"/>
              </a:lnSpc>
              <a:spcBef>
                <a:spcPts val="0"/>
              </a:spcBef>
              <a:spcAft>
                <a:spcPts val="0"/>
              </a:spcAft>
              <a:buClr>
                <a:schemeClr val="dk1"/>
              </a:buClr>
              <a:buSzPts val="1600"/>
              <a:buFont typeface="Archivo Light"/>
              <a:buChar char="●"/>
              <a:defRPr sz="1600">
                <a:solidFill>
                  <a:schemeClr val="dk1"/>
                </a:solidFill>
                <a:latin typeface="Archivo Light"/>
                <a:ea typeface="Archivo Light"/>
                <a:cs typeface="Archivo Light"/>
                <a:sym typeface="Archivo Light"/>
              </a:defRPr>
            </a:lvl4pPr>
            <a:lvl5pPr marL="2286000" lvl="4" indent="-330200">
              <a:lnSpc>
                <a:spcPct val="100000"/>
              </a:lnSpc>
              <a:spcBef>
                <a:spcPts val="0"/>
              </a:spcBef>
              <a:spcAft>
                <a:spcPts val="0"/>
              </a:spcAft>
              <a:buClr>
                <a:schemeClr val="dk1"/>
              </a:buClr>
              <a:buSzPts val="1600"/>
              <a:buFont typeface="Archivo Light"/>
              <a:buChar char="○"/>
              <a:defRPr sz="1600">
                <a:solidFill>
                  <a:schemeClr val="dk1"/>
                </a:solidFill>
                <a:latin typeface="Archivo Light"/>
                <a:ea typeface="Archivo Light"/>
                <a:cs typeface="Archivo Light"/>
                <a:sym typeface="Archivo Light"/>
              </a:defRPr>
            </a:lvl5pPr>
            <a:lvl6pPr marL="2743200" lvl="5" indent="-330200">
              <a:lnSpc>
                <a:spcPct val="100000"/>
              </a:lnSpc>
              <a:spcBef>
                <a:spcPts val="0"/>
              </a:spcBef>
              <a:spcAft>
                <a:spcPts val="0"/>
              </a:spcAft>
              <a:buClr>
                <a:schemeClr val="dk1"/>
              </a:buClr>
              <a:buSzPts val="1600"/>
              <a:buFont typeface="Archivo Light"/>
              <a:buChar char="■"/>
              <a:defRPr sz="1600">
                <a:solidFill>
                  <a:schemeClr val="dk1"/>
                </a:solidFill>
                <a:latin typeface="Archivo Light"/>
                <a:ea typeface="Archivo Light"/>
                <a:cs typeface="Archivo Light"/>
                <a:sym typeface="Archivo Light"/>
              </a:defRPr>
            </a:lvl6pPr>
            <a:lvl7pPr marL="3200400" lvl="6" indent="-330200">
              <a:lnSpc>
                <a:spcPct val="100000"/>
              </a:lnSpc>
              <a:spcBef>
                <a:spcPts val="0"/>
              </a:spcBef>
              <a:spcAft>
                <a:spcPts val="0"/>
              </a:spcAft>
              <a:buClr>
                <a:schemeClr val="dk1"/>
              </a:buClr>
              <a:buSzPts val="1600"/>
              <a:buFont typeface="Archivo Light"/>
              <a:buChar char="●"/>
              <a:defRPr sz="1600">
                <a:solidFill>
                  <a:schemeClr val="dk1"/>
                </a:solidFill>
                <a:latin typeface="Archivo Light"/>
                <a:ea typeface="Archivo Light"/>
                <a:cs typeface="Archivo Light"/>
                <a:sym typeface="Archivo Light"/>
              </a:defRPr>
            </a:lvl7pPr>
            <a:lvl8pPr marL="3657600" lvl="7" indent="-330200">
              <a:lnSpc>
                <a:spcPct val="100000"/>
              </a:lnSpc>
              <a:spcBef>
                <a:spcPts val="0"/>
              </a:spcBef>
              <a:spcAft>
                <a:spcPts val="0"/>
              </a:spcAft>
              <a:buClr>
                <a:schemeClr val="dk1"/>
              </a:buClr>
              <a:buSzPts val="1600"/>
              <a:buFont typeface="Archivo Light"/>
              <a:buChar char="○"/>
              <a:defRPr sz="1600">
                <a:solidFill>
                  <a:schemeClr val="dk1"/>
                </a:solidFill>
                <a:latin typeface="Archivo Light"/>
                <a:ea typeface="Archivo Light"/>
                <a:cs typeface="Archivo Light"/>
                <a:sym typeface="Archivo Light"/>
              </a:defRPr>
            </a:lvl8pPr>
            <a:lvl9pPr marL="4114800" lvl="8" indent="-330200">
              <a:lnSpc>
                <a:spcPct val="100000"/>
              </a:lnSpc>
              <a:spcBef>
                <a:spcPts val="0"/>
              </a:spcBef>
              <a:spcAft>
                <a:spcPts val="0"/>
              </a:spcAft>
              <a:buClr>
                <a:schemeClr val="dk1"/>
              </a:buClr>
              <a:buSzPts val="1600"/>
              <a:buFont typeface="Archivo Light"/>
              <a:buChar char="■"/>
              <a:defRPr sz="1600">
                <a:solidFill>
                  <a:schemeClr val="dk1"/>
                </a:solidFill>
                <a:latin typeface="Archivo Light"/>
                <a:ea typeface="Archivo Light"/>
                <a:cs typeface="Archivo Light"/>
                <a:sym typeface="Ar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2" r:id="rId5"/>
    <p:sldLayoutId id="2147483664" r:id="rId6"/>
    <p:sldLayoutId id="2147483665" r:id="rId7"/>
    <p:sldLayoutId id="2147483666" r:id="rId8"/>
    <p:sldLayoutId id="2147483668"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mckinsey.com/industries/automotive-and-assembly/our-insights/the-potential-impact-of-electric-vehicles-on-global-energy-system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www.streetlightdata.com/electric-vehicle-ev-charging-station-deployment-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p:nvPr/>
        </p:nvSpPr>
        <p:spPr>
          <a:xfrm rot="10800000">
            <a:off x="169400" y="954947"/>
            <a:ext cx="1527300" cy="1620600"/>
          </a:xfrm>
          <a:prstGeom prst="snip1Rect">
            <a:avLst>
              <a:gd name="adj" fmla="val 18367"/>
            </a:avLst>
          </a:prstGeom>
          <a:gradFill>
            <a:gsLst>
              <a:gs pos="0">
                <a:srgbClr val="FCF8E8">
                  <a:alpha val="35294"/>
                </a:srgbClr>
              </a:gs>
              <a:gs pos="100000">
                <a:srgbClr val="C9634C">
                  <a:alpha val="44705"/>
                </a:srgbClr>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169575" y="160401"/>
            <a:ext cx="1527300" cy="794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450230" y="2575541"/>
            <a:ext cx="1246200" cy="787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flipH="1">
            <a:off x="169400" y="3362466"/>
            <a:ext cx="1527300" cy="1620600"/>
          </a:xfrm>
          <a:prstGeom prst="snip1Rect">
            <a:avLst>
              <a:gd name="adj" fmla="val 18367"/>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txBox="1">
            <a:spLocks noGrp="1"/>
          </p:cNvSpPr>
          <p:nvPr>
            <p:ph type="ctrTitle"/>
          </p:nvPr>
        </p:nvSpPr>
        <p:spPr>
          <a:xfrm>
            <a:off x="2297600" y="1475563"/>
            <a:ext cx="5747400" cy="245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500" b="1" dirty="0"/>
              <a:t>Optimal Deployment of Electric Vehicles</a:t>
            </a:r>
            <a:br>
              <a:rPr lang="en-US" sz="4500" b="1" dirty="0"/>
            </a:br>
            <a:r>
              <a:rPr lang="en-US" sz="4500" b="1" dirty="0"/>
              <a:t>&amp; charging Stations</a:t>
            </a:r>
            <a:endParaRPr lang="en-IN" sz="4500" b="0" dirty="0"/>
          </a:p>
        </p:txBody>
      </p:sp>
      <p:sp>
        <p:nvSpPr>
          <p:cNvPr id="302" name="Google Shape;302;p30"/>
          <p:cNvSpPr txBox="1">
            <a:spLocks noGrp="1"/>
          </p:cNvSpPr>
          <p:nvPr>
            <p:ph type="subTitle" idx="1"/>
          </p:nvPr>
        </p:nvSpPr>
        <p:spPr>
          <a:xfrm>
            <a:off x="2297600" y="3934050"/>
            <a:ext cx="3959400" cy="4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Aditya Arya</a:t>
            </a:r>
            <a:endParaRPr dirty="0"/>
          </a:p>
        </p:txBody>
      </p:sp>
      <p:sp>
        <p:nvSpPr>
          <p:cNvPr id="309" name="Google Shape;309;p30"/>
          <p:cNvSpPr/>
          <p:nvPr/>
        </p:nvSpPr>
        <p:spPr>
          <a:xfrm>
            <a:off x="7753075" y="989650"/>
            <a:ext cx="452100" cy="622800"/>
          </a:xfrm>
          <a:prstGeom prst="star4">
            <a:avLst>
              <a:gd name="adj"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1272550" y="955075"/>
            <a:ext cx="424200" cy="1620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1366150" y="1096900"/>
            <a:ext cx="237000" cy="326400"/>
          </a:xfrm>
          <a:prstGeom prst="star4">
            <a:avLst>
              <a:gd name="adj" fmla="val 1837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366150" y="1614750"/>
            <a:ext cx="237000" cy="326400"/>
          </a:xfrm>
          <a:prstGeom prst="star4">
            <a:avLst>
              <a:gd name="adj" fmla="val 1837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366150" y="2132600"/>
            <a:ext cx="237000" cy="326400"/>
          </a:xfrm>
          <a:prstGeom prst="star4">
            <a:avLst>
              <a:gd name="adj" fmla="val 1837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1" name="Google Shape;321;p30"/>
          <p:cNvCxnSpPr/>
          <p:nvPr/>
        </p:nvCxnSpPr>
        <p:spPr>
          <a:xfrm>
            <a:off x="1705775" y="160525"/>
            <a:ext cx="0" cy="4827600"/>
          </a:xfrm>
          <a:prstGeom prst="straightConnector1">
            <a:avLst/>
          </a:prstGeom>
          <a:noFill/>
          <a:ln w="76200" cap="flat" cmpd="sng">
            <a:solidFill>
              <a:schemeClr val="dk1"/>
            </a:solidFill>
            <a:prstDash val="solid"/>
            <a:round/>
            <a:headEnd type="none" w="med" len="med"/>
            <a:tailEnd type="none" w="med" len="med"/>
          </a:ln>
        </p:spPr>
      </p:cxnSp>
      <p:grpSp>
        <p:nvGrpSpPr>
          <p:cNvPr id="322" name="Google Shape;322;p30"/>
          <p:cNvGrpSpPr/>
          <p:nvPr/>
        </p:nvGrpSpPr>
        <p:grpSpPr>
          <a:xfrm>
            <a:off x="6681388" y="2677241"/>
            <a:ext cx="875700" cy="977125"/>
            <a:chOff x="6681388" y="2677241"/>
            <a:chExt cx="875700" cy="977125"/>
          </a:xfrm>
        </p:grpSpPr>
        <p:sp>
          <p:nvSpPr>
            <p:cNvPr id="323" name="Google Shape;323;p30"/>
            <p:cNvSpPr/>
            <p:nvPr/>
          </p:nvSpPr>
          <p:spPr>
            <a:xfrm flipH="1">
              <a:off x="6973288" y="2677241"/>
              <a:ext cx="583800" cy="58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flipH="1">
              <a:off x="6681388" y="3070566"/>
              <a:ext cx="583800" cy="5838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25" name="Google Shape;325;p30"/>
          <p:cNvCxnSpPr/>
          <p:nvPr/>
        </p:nvCxnSpPr>
        <p:spPr>
          <a:xfrm>
            <a:off x="732475" y="962075"/>
            <a:ext cx="0" cy="1612800"/>
          </a:xfrm>
          <a:prstGeom prst="straightConnector1">
            <a:avLst/>
          </a:prstGeom>
          <a:noFill/>
          <a:ln w="9525" cap="flat" cmpd="sng">
            <a:solidFill>
              <a:schemeClr val="dk1"/>
            </a:solidFill>
            <a:prstDash val="dash"/>
            <a:round/>
            <a:headEnd type="none" w="med" len="med"/>
            <a:tailEnd type="none" w="med" len="med"/>
          </a:ln>
        </p:spPr>
      </p:cxnSp>
      <p:cxnSp>
        <p:nvCxnSpPr>
          <p:cNvPr id="326" name="Google Shape;326;p30"/>
          <p:cNvCxnSpPr>
            <a:stCxn id="310" idx="1"/>
            <a:endCxn id="297" idx="0"/>
          </p:cNvCxnSpPr>
          <p:nvPr/>
        </p:nvCxnSpPr>
        <p:spPr>
          <a:xfrm rot="10800000">
            <a:off x="169450" y="1765375"/>
            <a:ext cx="1103100" cy="0"/>
          </a:xfrm>
          <a:prstGeom prst="straightConnector1">
            <a:avLst/>
          </a:prstGeom>
          <a:noFill/>
          <a:ln w="9525" cap="flat" cmpd="sng">
            <a:solidFill>
              <a:schemeClr val="dk1"/>
            </a:solidFill>
            <a:prstDash val="dash"/>
            <a:round/>
            <a:headEnd type="none" w="med" len="med"/>
            <a:tailEnd type="none" w="med" len="med"/>
          </a:ln>
        </p:spPr>
      </p:cxnSp>
      <p:sp>
        <p:nvSpPr>
          <p:cNvPr id="328" name="Google Shape;328;p30"/>
          <p:cNvSpPr txBox="1">
            <a:spLocks noGrp="1"/>
          </p:cNvSpPr>
          <p:nvPr>
            <p:ph type="subTitle" idx="2"/>
          </p:nvPr>
        </p:nvSpPr>
        <p:spPr>
          <a:xfrm>
            <a:off x="448275" y="212841"/>
            <a:ext cx="969900" cy="705900"/>
          </a:xfrm>
          <a:prstGeom prst="rect">
            <a:avLst/>
          </a:prstGeom>
        </p:spPr>
        <p:txBody>
          <a:bodyPr spcFirstLastPara="1" wrap="square" lIns="91425" tIns="0" rIns="91425" bIns="0" anchor="t" anchorCtr="0">
            <a:noAutofit/>
          </a:bodyPr>
          <a:lstStyle/>
          <a:p>
            <a:pPr marL="0" lvl="0" indent="0" algn="ctr" rtl="0">
              <a:spcBef>
                <a:spcPts val="0"/>
              </a:spcBef>
              <a:spcAft>
                <a:spcPts val="1200"/>
              </a:spcAft>
              <a:buNone/>
            </a:pPr>
            <a:r>
              <a:rPr lang="en" dirty="0"/>
              <a:t>CASE </a:t>
            </a:r>
            <a:r>
              <a:rPr lang="en" sz="1400" dirty="0"/>
              <a:t>STUDY</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3" name="Title 2">
            <a:extLst>
              <a:ext uri="{FF2B5EF4-FFF2-40B4-BE49-F238E27FC236}">
                <a16:creationId xmlns:a16="http://schemas.microsoft.com/office/drawing/2014/main" id="{67894789-B04D-BD11-BD1B-A943EC8E9C32}"/>
              </a:ext>
            </a:extLst>
          </p:cNvPr>
          <p:cNvSpPr>
            <a:spLocks noGrp="1"/>
          </p:cNvSpPr>
          <p:nvPr>
            <p:ph type="title"/>
          </p:nvPr>
        </p:nvSpPr>
        <p:spPr/>
        <p:txBody>
          <a:bodyPr/>
          <a:lstStyle/>
          <a:p>
            <a:r>
              <a:rPr lang="en-IN" dirty="0"/>
              <a:t>Architecture</a:t>
            </a:r>
          </a:p>
        </p:txBody>
      </p:sp>
      <p:pic>
        <p:nvPicPr>
          <p:cNvPr id="4" name="Picture 3">
            <a:extLst>
              <a:ext uri="{FF2B5EF4-FFF2-40B4-BE49-F238E27FC236}">
                <a16:creationId xmlns:a16="http://schemas.microsoft.com/office/drawing/2014/main" id="{C251AF0D-F37E-716E-FB98-D0D18E2E2952}"/>
              </a:ext>
            </a:extLst>
          </p:cNvPr>
          <p:cNvPicPr>
            <a:picLocks noChangeAspect="1"/>
          </p:cNvPicPr>
          <p:nvPr/>
        </p:nvPicPr>
        <p:blipFill>
          <a:blip r:embed="rId3"/>
          <a:stretch>
            <a:fillRect/>
          </a:stretch>
        </p:blipFill>
        <p:spPr>
          <a:xfrm>
            <a:off x="1065600" y="1310399"/>
            <a:ext cx="6472800" cy="2858401"/>
          </a:xfrm>
          <a:prstGeom prst="rect">
            <a:avLst/>
          </a:prstGeom>
        </p:spPr>
      </p:pic>
    </p:spTree>
    <p:extLst>
      <p:ext uri="{BB962C8B-B14F-4D97-AF65-F5344CB8AC3E}">
        <p14:creationId xmlns:p14="http://schemas.microsoft.com/office/powerpoint/2010/main" val="303054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3" name="Title 2">
            <a:extLst>
              <a:ext uri="{FF2B5EF4-FFF2-40B4-BE49-F238E27FC236}">
                <a16:creationId xmlns:a16="http://schemas.microsoft.com/office/drawing/2014/main" id="{67894789-B04D-BD11-BD1B-A943EC8E9C32}"/>
              </a:ext>
            </a:extLst>
          </p:cNvPr>
          <p:cNvSpPr>
            <a:spLocks noGrp="1"/>
          </p:cNvSpPr>
          <p:nvPr>
            <p:ph type="title"/>
          </p:nvPr>
        </p:nvSpPr>
        <p:spPr/>
        <p:txBody>
          <a:bodyPr/>
          <a:lstStyle/>
          <a:p>
            <a:r>
              <a:rPr lang="en-IN" dirty="0"/>
              <a:t>Result</a:t>
            </a:r>
          </a:p>
        </p:txBody>
      </p:sp>
      <p:pic>
        <p:nvPicPr>
          <p:cNvPr id="4" name="Picture 3">
            <a:extLst>
              <a:ext uri="{FF2B5EF4-FFF2-40B4-BE49-F238E27FC236}">
                <a16:creationId xmlns:a16="http://schemas.microsoft.com/office/drawing/2014/main" id="{C251AF0D-F37E-716E-FB98-D0D18E2E2952}"/>
              </a:ext>
            </a:extLst>
          </p:cNvPr>
          <p:cNvPicPr>
            <a:picLocks noChangeAspect="1"/>
          </p:cNvPicPr>
          <p:nvPr/>
        </p:nvPicPr>
        <p:blipFill>
          <a:blip r:embed="rId3"/>
          <a:srcRect/>
          <a:stretch/>
        </p:blipFill>
        <p:spPr>
          <a:xfrm>
            <a:off x="4572000" y="1389599"/>
            <a:ext cx="3681940" cy="2858401"/>
          </a:xfrm>
          <a:prstGeom prst="rect">
            <a:avLst/>
          </a:prstGeom>
        </p:spPr>
      </p:pic>
      <p:pic>
        <p:nvPicPr>
          <p:cNvPr id="5" name="Picture 4">
            <a:extLst>
              <a:ext uri="{FF2B5EF4-FFF2-40B4-BE49-F238E27FC236}">
                <a16:creationId xmlns:a16="http://schemas.microsoft.com/office/drawing/2014/main" id="{2CA1E89F-AEB3-F9CE-D1B2-2A450BECF4C0}"/>
              </a:ext>
            </a:extLst>
          </p:cNvPr>
          <p:cNvPicPr>
            <a:picLocks noChangeAspect="1"/>
          </p:cNvPicPr>
          <p:nvPr/>
        </p:nvPicPr>
        <p:blipFill>
          <a:blip r:embed="rId4"/>
          <a:stretch>
            <a:fillRect/>
          </a:stretch>
        </p:blipFill>
        <p:spPr>
          <a:xfrm>
            <a:off x="640800" y="1389598"/>
            <a:ext cx="3513600" cy="2858401"/>
          </a:xfrm>
          <a:prstGeom prst="rect">
            <a:avLst/>
          </a:prstGeom>
        </p:spPr>
      </p:pic>
    </p:spTree>
    <p:extLst>
      <p:ext uri="{BB962C8B-B14F-4D97-AF65-F5344CB8AC3E}">
        <p14:creationId xmlns:p14="http://schemas.microsoft.com/office/powerpoint/2010/main" val="49088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1" name="Google Shape;501;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REVIEW OF SYSTEMS</a:t>
            </a:r>
            <a:endParaRPr dirty="0"/>
          </a:p>
        </p:txBody>
      </p:sp>
      <p:sp>
        <p:nvSpPr>
          <p:cNvPr id="504" name="Google Shape;504;p37"/>
          <p:cNvSpPr txBox="1">
            <a:spLocks noGrp="1"/>
          </p:cNvSpPr>
          <p:nvPr>
            <p:ph type="subTitle" idx="6"/>
          </p:nvPr>
        </p:nvSpPr>
        <p:spPr>
          <a:xfrm>
            <a:off x="1411911" y="1934650"/>
            <a:ext cx="2529026" cy="572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T</a:t>
            </a:r>
            <a:r>
              <a:rPr lang="en-IN" dirty="0"/>
              <a:t>o display result in form of pointers on the map.</a:t>
            </a:r>
            <a:endParaRPr dirty="0"/>
          </a:p>
        </p:txBody>
      </p:sp>
      <p:sp>
        <p:nvSpPr>
          <p:cNvPr id="505" name="Google Shape;505;p37"/>
          <p:cNvSpPr txBox="1">
            <a:spLocks noGrp="1"/>
          </p:cNvSpPr>
          <p:nvPr>
            <p:ph type="subTitle" idx="7"/>
          </p:nvPr>
        </p:nvSpPr>
        <p:spPr>
          <a:xfrm>
            <a:off x="5826699" y="1509575"/>
            <a:ext cx="2130900" cy="316800"/>
          </a:xfrm>
          <a:prstGeom prst="rect">
            <a:avLst/>
          </a:prstGeom>
        </p:spPr>
        <p:txBody>
          <a:bodyPr spcFirstLastPara="1" wrap="square" lIns="91425" tIns="0" rIns="91425" bIns="0" anchor="b" anchorCtr="0">
            <a:noAutofit/>
          </a:bodyPr>
          <a:lstStyle/>
          <a:p>
            <a:pPr marL="0" lvl="0" indent="0" algn="l" rtl="0">
              <a:spcBef>
                <a:spcPts val="0"/>
              </a:spcBef>
              <a:spcAft>
                <a:spcPts val="1200"/>
              </a:spcAft>
              <a:buNone/>
            </a:pPr>
            <a:r>
              <a:rPr lang="en" dirty="0"/>
              <a:t>Model</a:t>
            </a:r>
            <a:endParaRPr dirty="0"/>
          </a:p>
        </p:txBody>
      </p:sp>
      <p:sp>
        <p:nvSpPr>
          <p:cNvPr id="506" name="Google Shape;506;p37"/>
          <p:cNvSpPr txBox="1">
            <a:spLocks noGrp="1"/>
          </p:cNvSpPr>
          <p:nvPr>
            <p:ph type="subTitle" idx="1"/>
          </p:nvPr>
        </p:nvSpPr>
        <p:spPr>
          <a:xfrm>
            <a:off x="1610974" y="2814826"/>
            <a:ext cx="2130900" cy="316800"/>
          </a:xfrm>
          <a:prstGeom prst="rect">
            <a:avLst/>
          </a:prstGeom>
        </p:spPr>
        <p:txBody>
          <a:bodyPr spcFirstLastPara="1" wrap="square" lIns="91425" tIns="0" rIns="91425" bIns="0" anchor="b" anchorCtr="0">
            <a:noAutofit/>
          </a:bodyPr>
          <a:lstStyle/>
          <a:p>
            <a:pPr marL="0" lvl="0" indent="0" algn="l" rtl="0">
              <a:spcBef>
                <a:spcPts val="0"/>
              </a:spcBef>
              <a:spcAft>
                <a:spcPts val="1200"/>
              </a:spcAft>
              <a:buNone/>
            </a:pPr>
            <a:r>
              <a:rPr lang="en" dirty="0"/>
              <a:t>Web scraping</a:t>
            </a:r>
            <a:endParaRPr dirty="0"/>
          </a:p>
        </p:txBody>
      </p:sp>
      <p:sp>
        <p:nvSpPr>
          <p:cNvPr id="507" name="Google Shape;507;p37"/>
          <p:cNvSpPr txBox="1">
            <a:spLocks noGrp="1"/>
          </p:cNvSpPr>
          <p:nvPr>
            <p:ph type="subTitle" idx="2"/>
          </p:nvPr>
        </p:nvSpPr>
        <p:spPr>
          <a:xfrm>
            <a:off x="1218898" y="3140575"/>
            <a:ext cx="2863502" cy="1227099"/>
          </a:xfrm>
          <a:prstGeom prst="rect">
            <a:avLst/>
          </a:prstGeom>
        </p:spPr>
        <p:txBody>
          <a:bodyPr spcFirstLastPara="1" wrap="square" lIns="91425" tIns="0" rIns="91425" bIns="0" anchor="t" anchorCtr="0">
            <a:noAutofit/>
          </a:bodyPr>
          <a:lstStyle/>
          <a:p>
            <a:pPr marL="342900" lvl="0" indent="-342900" algn="l" rtl="0">
              <a:spcBef>
                <a:spcPts val="0"/>
              </a:spcBef>
              <a:spcAft>
                <a:spcPts val="1200"/>
              </a:spcAft>
              <a:buAutoNum type="arabicPeriod"/>
            </a:pPr>
            <a:r>
              <a:rPr lang="en" dirty="0"/>
              <a:t>Scarping all existing charging station.</a:t>
            </a:r>
          </a:p>
          <a:p>
            <a:pPr marL="342900" lvl="0" indent="-342900" algn="l" rtl="0">
              <a:spcBef>
                <a:spcPts val="0"/>
              </a:spcBef>
              <a:spcAft>
                <a:spcPts val="1200"/>
              </a:spcAft>
              <a:buAutoNum type="arabicPeriod"/>
            </a:pPr>
            <a:r>
              <a:rPr lang="en" dirty="0"/>
              <a:t>Gather data of trips done in the city.</a:t>
            </a:r>
            <a:endParaRPr dirty="0"/>
          </a:p>
        </p:txBody>
      </p:sp>
      <p:sp>
        <p:nvSpPr>
          <p:cNvPr id="508" name="Google Shape;508;p37"/>
          <p:cNvSpPr txBox="1">
            <a:spLocks noGrp="1"/>
          </p:cNvSpPr>
          <p:nvPr>
            <p:ph type="subTitle" idx="5"/>
          </p:nvPr>
        </p:nvSpPr>
        <p:spPr>
          <a:xfrm>
            <a:off x="1610974" y="1509575"/>
            <a:ext cx="2130900" cy="316800"/>
          </a:xfrm>
          <a:prstGeom prst="rect">
            <a:avLst/>
          </a:prstGeom>
        </p:spPr>
        <p:txBody>
          <a:bodyPr spcFirstLastPara="1" wrap="square" lIns="91425" tIns="0" rIns="91425" bIns="0" anchor="b" anchorCtr="0">
            <a:noAutofit/>
          </a:bodyPr>
          <a:lstStyle/>
          <a:p>
            <a:pPr marL="0" lvl="0" indent="0" algn="l" rtl="0">
              <a:spcBef>
                <a:spcPts val="0"/>
              </a:spcBef>
              <a:spcAft>
                <a:spcPts val="1200"/>
              </a:spcAft>
              <a:buNone/>
            </a:pPr>
            <a:r>
              <a:rPr lang="en" dirty="0"/>
              <a:t>WEB APP</a:t>
            </a:r>
            <a:endParaRPr dirty="0"/>
          </a:p>
        </p:txBody>
      </p:sp>
      <p:sp>
        <p:nvSpPr>
          <p:cNvPr id="509" name="Google Shape;509;p37"/>
          <p:cNvSpPr txBox="1">
            <a:spLocks noGrp="1"/>
          </p:cNvSpPr>
          <p:nvPr>
            <p:ph type="subTitle" idx="8"/>
          </p:nvPr>
        </p:nvSpPr>
        <p:spPr>
          <a:xfrm>
            <a:off x="5438699" y="1934650"/>
            <a:ext cx="2705301" cy="572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Based on the data and algorithm , recommend charging stations.</a:t>
            </a:r>
            <a:endParaRPr dirty="0"/>
          </a:p>
        </p:txBody>
      </p:sp>
      <p:cxnSp>
        <p:nvCxnSpPr>
          <p:cNvPr id="516" name="Google Shape;516;p37"/>
          <p:cNvCxnSpPr/>
          <p:nvPr/>
        </p:nvCxnSpPr>
        <p:spPr>
          <a:xfrm rot="10800000">
            <a:off x="1218899" y="1852950"/>
            <a:ext cx="2413200" cy="0"/>
          </a:xfrm>
          <a:prstGeom prst="straightConnector1">
            <a:avLst/>
          </a:prstGeom>
          <a:noFill/>
          <a:ln w="9525" cap="flat" cmpd="sng">
            <a:solidFill>
              <a:schemeClr val="dk1"/>
            </a:solidFill>
            <a:prstDash val="dash"/>
            <a:round/>
            <a:headEnd type="none" w="med" len="med"/>
            <a:tailEnd type="none" w="med" len="med"/>
          </a:ln>
        </p:spPr>
      </p:cxnSp>
      <p:cxnSp>
        <p:nvCxnSpPr>
          <p:cNvPr id="517" name="Google Shape;517;p37"/>
          <p:cNvCxnSpPr/>
          <p:nvPr/>
        </p:nvCxnSpPr>
        <p:spPr>
          <a:xfrm rot="10800000">
            <a:off x="1218899" y="3089000"/>
            <a:ext cx="2413200" cy="0"/>
          </a:xfrm>
          <a:prstGeom prst="straightConnector1">
            <a:avLst/>
          </a:prstGeom>
          <a:noFill/>
          <a:ln w="9525" cap="flat" cmpd="sng">
            <a:solidFill>
              <a:schemeClr val="dk1"/>
            </a:solidFill>
            <a:prstDash val="dash"/>
            <a:round/>
            <a:headEnd type="none" w="med" len="med"/>
            <a:tailEnd type="none" w="med" len="med"/>
          </a:ln>
        </p:spPr>
      </p:cxnSp>
      <p:cxnSp>
        <p:nvCxnSpPr>
          <p:cNvPr id="518" name="Google Shape;518;p37"/>
          <p:cNvCxnSpPr/>
          <p:nvPr/>
        </p:nvCxnSpPr>
        <p:spPr>
          <a:xfrm rot="10800000">
            <a:off x="5438699" y="1852950"/>
            <a:ext cx="2413200" cy="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5" name="Google Shape;505;p37"/>
          <p:cNvSpPr txBox="1">
            <a:spLocks noGrp="1"/>
          </p:cNvSpPr>
          <p:nvPr>
            <p:ph type="subTitle" idx="7"/>
          </p:nvPr>
        </p:nvSpPr>
        <p:spPr>
          <a:xfrm>
            <a:off x="996298" y="2413350"/>
            <a:ext cx="2130900" cy="316800"/>
          </a:xfrm>
          <a:prstGeom prst="rect">
            <a:avLst/>
          </a:prstGeom>
        </p:spPr>
        <p:txBody>
          <a:bodyPr spcFirstLastPara="1" wrap="square" lIns="91425" tIns="0" rIns="91425" bIns="0" anchor="b" anchorCtr="0">
            <a:noAutofit/>
          </a:bodyPr>
          <a:lstStyle/>
          <a:p>
            <a:pPr marL="0" lvl="0" indent="0" algn="l" rtl="0">
              <a:spcBef>
                <a:spcPts val="0"/>
              </a:spcBef>
              <a:spcAft>
                <a:spcPts val="1200"/>
              </a:spcAft>
              <a:buNone/>
            </a:pPr>
            <a:r>
              <a:rPr lang="en" sz="1400" dirty="0"/>
              <a:t>Model</a:t>
            </a:r>
            <a:endParaRPr sz="1400" dirty="0"/>
          </a:p>
        </p:txBody>
      </p:sp>
      <p:sp>
        <p:nvSpPr>
          <p:cNvPr id="506" name="Google Shape;506;p37"/>
          <p:cNvSpPr txBox="1">
            <a:spLocks noGrp="1"/>
          </p:cNvSpPr>
          <p:nvPr>
            <p:ph type="subTitle" idx="1"/>
          </p:nvPr>
        </p:nvSpPr>
        <p:spPr>
          <a:xfrm>
            <a:off x="941374" y="617426"/>
            <a:ext cx="2130900" cy="316800"/>
          </a:xfrm>
          <a:prstGeom prst="rect">
            <a:avLst/>
          </a:prstGeom>
        </p:spPr>
        <p:txBody>
          <a:bodyPr spcFirstLastPara="1" wrap="square" lIns="91425" tIns="0" rIns="91425" bIns="0" anchor="b" anchorCtr="0">
            <a:noAutofit/>
          </a:bodyPr>
          <a:lstStyle/>
          <a:p>
            <a:pPr marL="0" lvl="0" indent="0" algn="l" rtl="0">
              <a:spcBef>
                <a:spcPts val="0"/>
              </a:spcBef>
              <a:spcAft>
                <a:spcPts val="1200"/>
              </a:spcAft>
              <a:buNone/>
            </a:pPr>
            <a:r>
              <a:rPr lang="en" sz="1400" dirty="0"/>
              <a:t>Web scraping</a:t>
            </a:r>
            <a:endParaRPr sz="1400" dirty="0"/>
          </a:p>
        </p:txBody>
      </p:sp>
      <p:sp>
        <p:nvSpPr>
          <p:cNvPr id="507" name="Google Shape;507;p37"/>
          <p:cNvSpPr txBox="1">
            <a:spLocks noGrp="1"/>
          </p:cNvSpPr>
          <p:nvPr>
            <p:ph type="subTitle" idx="2"/>
          </p:nvPr>
        </p:nvSpPr>
        <p:spPr>
          <a:xfrm>
            <a:off x="1067698" y="1212825"/>
            <a:ext cx="7773901" cy="1227099"/>
          </a:xfrm>
          <a:prstGeom prst="rect">
            <a:avLst/>
          </a:prstGeom>
        </p:spPr>
        <p:txBody>
          <a:bodyPr spcFirstLastPara="1" wrap="square" lIns="91425" tIns="0" rIns="91425" bIns="0" anchor="t" anchorCtr="0">
            <a:noAutofit/>
          </a:bodyPr>
          <a:lstStyle/>
          <a:p>
            <a:pPr marL="342900" lvl="0" indent="-342900" algn="l" rtl="0">
              <a:spcBef>
                <a:spcPts val="0"/>
              </a:spcBef>
              <a:spcAft>
                <a:spcPts val="1200"/>
              </a:spcAft>
              <a:buAutoNum type="arabicPeriod"/>
            </a:pPr>
            <a:r>
              <a:rPr lang="en" sz="1400" dirty="0"/>
              <a:t>Scarping data of </a:t>
            </a:r>
            <a:r>
              <a:rPr lang="en-IN" sz="1400" dirty="0"/>
              <a:t>population density , locations of food court ,gas station, grocery shops, parking locations, restaurant, malls, university.</a:t>
            </a:r>
            <a:endParaRPr lang="en" sz="1400" dirty="0"/>
          </a:p>
          <a:p>
            <a:pPr marL="342900" lvl="0" indent="-342900" algn="l" rtl="0">
              <a:spcBef>
                <a:spcPts val="0"/>
              </a:spcBef>
              <a:spcAft>
                <a:spcPts val="1200"/>
              </a:spcAft>
              <a:buAutoNum type="arabicPeriod"/>
            </a:pPr>
            <a:r>
              <a:rPr lang="en" sz="1400" dirty="0"/>
              <a:t>Gather data of trips done in the city.</a:t>
            </a:r>
            <a:endParaRPr sz="1400" dirty="0"/>
          </a:p>
        </p:txBody>
      </p:sp>
      <p:sp>
        <p:nvSpPr>
          <p:cNvPr id="509" name="Google Shape;509;p37"/>
          <p:cNvSpPr txBox="1">
            <a:spLocks noGrp="1"/>
          </p:cNvSpPr>
          <p:nvPr>
            <p:ph type="subTitle" idx="8"/>
          </p:nvPr>
        </p:nvSpPr>
        <p:spPr>
          <a:xfrm>
            <a:off x="996297" y="2906746"/>
            <a:ext cx="8056154" cy="837349"/>
          </a:xfrm>
          <a:prstGeom prst="rect">
            <a:avLst/>
          </a:prstGeom>
        </p:spPr>
        <p:txBody>
          <a:bodyPr spcFirstLastPara="1" wrap="square" lIns="91425" tIns="0" rIns="91425" bIns="0" anchor="t" anchorCtr="0">
            <a:noAutofit/>
          </a:bodyPr>
          <a:lstStyle/>
          <a:p>
            <a:pPr marL="342900" lvl="0" indent="-342900" algn="l" rtl="0">
              <a:spcBef>
                <a:spcPts val="0"/>
              </a:spcBef>
              <a:spcAft>
                <a:spcPts val="1200"/>
              </a:spcAft>
              <a:buAutoNum type="arabicPeriod"/>
            </a:pPr>
            <a:r>
              <a:rPr lang="en" sz="1400" dirty="0"/>
              <a:t>Based on the data and algorithm , recommend charging stations.</a:t>
            </a:r>
          </a:p>
          <a:p>
            <a:pPr marL="342900" lvl="0" indent="-342900" algn="l" rtl="0">
              <a:spcBef>
                <a:spcPts val="0"/>
              </a:spcBef>
              <a:spcAft>
                <a:spcPts val="1200"/>
              </a:spcAft>
              <a:buAutoNum type="arabicPeriod"/>
            </a:pPr>
            <a:r>
              <a:rPr lang="en-US" sz="1400" dirty="0"/>
              <a:t>Minimizing the cost of installing charging stations</a:t>
            </a:r>
          </a:p>
        </p:txBody>
      </p:sp>
      <p:cxnSp>
        <p:nvCxnSpPr>
          <p:cNvPr id="517" name="Google Shape;517;p37"/>
          <p:cNvCxnSpPr/>
          <p:nvPr/>
        </p:nvCxnSpPr>
        <p:spPr>
          <a:xfrm rot="10800000">
            <a:off x="1067699" y="934226"/>
            <a:ext cx="2413200" cy="0"/>
          </a:xfrm>
          <a:prstGeom prst="straightConnector1">
            <a:avLst/>
          </a:prstGeom>
          <a:noFill/>
          <a:ln w="9525" cap="flat" cmpd="sng">
            <a:solidFill>
              <a:schemeClr val="dk1"/>
            </a:solidFill>
            <a:prstDash val="dash"/>
            <a:round/>
            <a:headEnd type="none" w="med" len="med"/>
            <a:tailEnd type="none" w="med" len="med"/>
          </a:ln>
        </p:spPr>
      </p:cxnSp>
      <p:cxnSp>
        <p:nvCxnSpPr>
          <p:cNvPr id="518" name="Google Shape;518;p37"/>
          <p:cNvCxnSpPr/>
          <p:nvPr/>
        </p:nvCxnSpPr>
        <p:spPr>
          <a:xfrm rot="10800000">
            <a:off x="996298" y="2703577"/>
            <a:ext cx="2413200" cy="0"/>
          </a:xfrm>
          <a:prstGeom prst="straightConnector1">
            <a:avLst/>
          </a:prstGeom>
          <a:noFill/>
          <a:ln w="9525" cap="flat" cmpd="sng">
            <a:solidFill>
              <a:schemeClr val="dk1"/>
            </a:solidFill>
            <a:prstDash val="dash"/>
            <a:round/>
            <a:headEnd type="none" w="med" len="med"/>
            <a:tailEnd type="none" w="med" len="med"/>
          </a:ln>
        </p:spPr>
      </p:cxnSp>
      <p:sp>
        <p:nvSpPr>
          <p:cNvPr id="8" name="Google Shape;509;p37">
            <a:extLst>
              <a:ext uri="{FF2B5EF4-FFF2-40B4-BE49-F238E27FC236}">
                <a16:creationId xmlns:a16="http://schemas.microsoft.com/office/drawing/2014/main" id="{A8C07F1C-B383-0BAD-A819-09752943067A}"/>
              </a:ext>
            </a:extLst>
          </p:cNvPr>
          <p:cNvSpPr txBox="1">
            <a:spLocks/>
          </p:cNvSpPr>
          <p:nvPr/>
        </p:nvSpPr>
        <p:spPr>
          <a:xfrm>
            <a:off x="996297" y="3717523"/>
            <a:ext cx="8056154" cy="837349"/>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1pPr>
            <a:lvl2pPr marL="914400" marR="0" lvl="1"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2pPr>
            <a:lvl3pPr marL="1371600" marR="0" lvl="2"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3pPr>
            <a:lvl4pPr marL="1828800" marR="0" lvl="3"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4pPr>
            <a:lvl5pPr marL="2286000" marR="0" lvl="4"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5pPr>
            <a:lvl6pPr marL="2743200" marR="0" lvl="5"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6pPr>
            <a:lvl7pPr marL="3200400" marR="0" lvl="6"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7pPr>
            <a:lvl8pPr marL="3657600" marR="0" lvl="7"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8pPr>
            <a:lvl9pPr marL="4114800" marR="0" lvl="8"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9pPr>
          </a:lstStyle>
          <a:p>
            <a:pPr marL="0" indent="0">
              <a:spcAft>
                <a:spcPts val="1200"/>
              </a:spcAft>
            </a:pPr>
            <a:r>
              <a:rPr lang="en-US" sz="1400" b="1" dirty="0">
                <a:latin typeface="Big Shoulders Display" panose="020B0604020202020204" charset="0"/>
              </a:rPr>
              <a:t>Constraints: </a:t>
            </a:r>
          </a:p>
          <a:p>
            <a:pPr marL="0" indent="0">
              <a:spcAft>
                <a:spcPts val="1200"/>
              </a:spcAft>
            </a:pPr>
            <a:r>
              <a:rPr lang="en-US" sz="1400" dirty="0"/>
              <a:t> Each station should be able to satisfy its charging demand.</a:t>
            </a:r>
          </a:p>
          <a:p>
            <a:pPr marL="0" indent="0">
              <a:spcAft>
                <a:spcPts val="1200"/>
              </a:spcAft>
            </a:pPr>
            <a:r>
              <a:rPr lang="en-US" sz="1400" dirty="0"/>
              <a:t>2. A station's charging capacity is not exceeded.</a:t>
            </a:r>
          </a:p>
        </p:txBody>
      </p:sp>
    </p:spTree>
    <p:extLst>
      <p:ext uri="{BB962C8B-B14F-4D97-AF65-F5344CB8AC3E}">
        <p14:creationId xmlns:p14="http://schemas.microsoft.com/office/powerpoint/2010/main" val="216061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3" name="Title 2">
            <a:extLst>
              <a:ext uri="{FF2B5EF4-FFF2-40B4-BE49-F238E27FC236}">
                <a16:creationId xmlns:a16="http://schemas.microsoft.com/office/drawing/2014/main" id="{67894789-B04D-BD11-BD1B-A943EC8E9C32}"/>
              </a:ext>
            </a:extLst>
          </p:cNvPr>
          <p:cNvSpPr>
            <a:spLocks noGrp="1"/>
          </p:cNvSpPr>
          <p:nvPr>
            <p:ph type="title"/>
          </p:nvPr>
        </p:nvSpPr>
        <p:spPr/>
        <p:txBody>
          <a:bodyPr/>
          <a:lstStyle/>
          <a:p>
            <a:r>
              <a:rPr lang="en-IN" dirty="0"/>
              <a:t>Tech Stacks</a:t>
            </a:r>
          </a:p>
        </p:txBody>
      </p:sp>
      <p:pic>
        <p:nvPicPr>
          <p:cNvPr id="5" name="Picture 4">
            <a:extLst>
              <a:ext uri="{FF2B5EF4-FFF2-40B4-BE49-F238E27FC236}">
                <a16:creationId xmlns:a16="http://schemas.microsoft.com/office/drawing/2014/main" id="{405B6532-F618-49AD-F5F1-B027E16A123C}"/>
              </a:ext>
            </a:extLst>
          </p:cNvPr>
          <p:cNvPicPr>
            <a:picLocks noChangeAspect="1"/>
          </p:cNvPicPr>
          <p:nvPr/>
        </p:nvPicPr>
        <p:blipFill>
          <a:blip r:embed="rId3"/>
          <a:stretch>
            <a:fillRect/>
          </a:stretch>
        </p:blipFill>
        <p:spPr>
          <a:xfrm>
            <a:off x="1267200" y="1330855"/>
            <a:ext cx="6609600" cy="3147545"/>
          </a:xfrm>
          <a:prstGeom prst="rect">
            <a:avLst/>
          </a:prstGeom>
        </p:spPr>
      </p:pic>
    </p:spTree>
    <p:extLst>
      <p:ext uri="{BB962C8B-B14F-4D97-AF65-F5344CB8AC3E}">
        <p14:creationId xmlns:p14="http://schemas.microsoft.com/office/powerpoint/2010/main" val="224772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grpSp>
        <p:nvGrpSpPr>
          <p:cNvPr id="1140" name="Google Shape;1140;p54"/>
          <p:cNvGrpSpPr/>
          <p:nvPr/>
        </p:nvGrpSpPr>
        <p:grpSpPr>
          <a:xfrm>
            <a:off x="6930750" y="1418650"/>
            <a:ext cx="944050" cy="940200"/>
            <a:chOff x="6531250" y="2683825"/>
            <a:chExt cx="944050" cy="940200"/>
          </a:xfrm>
        </p:grpSpPr>
        <p:sp>
          <p:nvSpPr>
            <p:cNvPr id="1141" name="Google Shape;1141;p54"/>
            <p:cNvSpPr/>
            <p:nvPr/>
          </p:nvSpPr>
          <p:spPr>
            <a:xfrm flipH="1">
              <a:off x="6891500" y="2683825"/>
              <a:ext cx="583800" cy="58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4"/>
            <p:cNvSpPr/>
            <p:nvPr/>
          </p:nvSpPr>
          <p:spPr>
            <a:xfrm flipH="1">
              <a:off x="6531250" y="3040225"/>
              <a:ext cx="583800" cy="5838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43" name="Google Shape;1143;p54"/>
          <p:cNvCxnSpPr>
            <a:stCxn id="1142" idx="2"/>
          </p:cNvCxnSpPr>
          <p:nvPr/>
        </p:nvCxnSpPr>
        <p:spPr>
          <a:xfrm>
            <a:off x="7222650" y="2358850"/>
            <a:ext cx="0" cy="2627700"/>
          </a:xfrm>
          <a:prstGeom prst="straightConnector1">
            <a:avLst/>
          </a:prstGeom>
          <a:noFill/>
          <a:ln w="9525" cap="flat" cmpd="sng">
            <a:solidFill>
              <a:schemeClr val="dk1"/>
            </a:solidFill>
            <a:prstDash val="dash"/>
            <a:round/>
            <a:headEnd type="none" w="med" len="med"/>
            <a:tailEnd type="none" w="med" len="med"/>
          </a:ln>
        </p:spPr>
      </p:cxnSp>
      <p:sp>
        <p:nvSpPr>
          <p:cNvPr id="1144" name="Google Shape;1144;p54"/>
          <p:cNvSpPr/>
          <p:nvPr/>
        </p:nvSpPr>
        <p:spPr>
          <a:xfrm>
            <a:off x="5900025" y="1017000"/>
            <a:ext cx="452100" cy="622800"/>
          </a:xfrm>
          <a:prstGeom prst="star4">
            <a:avLst>
              <a:gd name="adj"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4"/>
          <p:cNvSpPr/>
          <p:nvPr/>
        </p:nvSpPr>
        <p:spPr>
          <a:xfrm rot="10800000" flipH="1">
            <a:off x="1081600" y="160000"/>
            <a:ext cx="762000" cy="4824000"/>
          </a:xfrm>
          <a:prstGeom prst="snip1Rect">
            <a:avLst>
              <a:gd name="adj" fmla="val 49698"/>
            </a:avLst>
          </a:prstGeom>
          <a:gradFill>
            <a:gsLst>
              <a:gs pos="0">
                <a:srgbClr val="FCF8E8">
                  <a:alpha val="35294"/>
                </a:srgbClr>
              </a:gs>
              <a:gs pos="100000">
                <a:srgbClr val="C9634C">
                  <a:alpha val="44705"/>
                </a:srgbClr>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71;p57">
            <a:extLst>
              <a:ext uri="{FF2B5EF4-FFF2-40B4-BE49-F238E27FC236}">
                <a16:creationId xmlns:a16="http://schemas.microsoft.com/office/drawing/2014/main" id="{31BB300C-8D18-C8E4-646F-7BBF010C37D3}"/>
              </a:ext>
            </a:extLst>
          </p:cNvPr>
          <p:cNvSpPr txBox="1">
            <a:spLocks/>
          </p:cNvSpPr>
          <p:nvPr/>
        </p:nvSpPr>
        <p:spPr>
          <a:xfrm>
            <a:off x="2513600" y="1327650"/>
            <a:ext cx="5747400" cy="1244100"/>
          </a:xfrm>
          <a:prstGeom prst="rect">
            <a:avLst/>
          </a:prstGeom>
          <a:noFill/>
          <a:ln>
            <a:noFill/>
          </a:ln>
        </p:spPr>
        <p:txBody>
          <a:bodyPr spcFirstLastPara="1" wrap="square" lIns="91425" tIns="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200"/>
              <a:buFont typeface="Big Shoulders Display"/>
              <a:buNone/>
              <a:defRPr sz="5900" b="1" i="0" u="none" strike="noStrike" cap="none">
                <a:solidFill>
                  <a:schemeClr val="dk1"/>
                </a:solidFill>
                <a:latin typeface="Big Shoulders Display"/>
                <a:ea typeface="Big Shoulders Display"/>
                <a:cs typeface="Big Shoulders Display"/>
                <a:sym typeface="Big Shoulders Display"/>
              </a:defRPr>
            </a:lvl1pPr>
            <a:lvl2pPr marR="0" lvl="1" algn="ctr" rtl="0">
              <a:lnSpc>
                <a:spcPct val="100000"/>
              </a:lnSpc>
              <a:spcBef>
                <a:spcPts val="0"/>
              </a:spcBef>
              <a:spcAft>
                <a:spcPts val="0"/>
              </a:spcAft>
              <a:buClr>
                <a:schemeClr val="dk1"/>
              </a:buClr>
              <a:buSzPts val="4200"/>
              <a:buFont typeface="Big Shoulders Display"/>
              <a:buNone/>
              <a:defRPr sz="4200" b="1" i="0" u="none" strike="noStrike" cap="none">
                <a:solidFill>
                  <a:schemeClr val="dk1"/>
                </a:solidFill>
                <a:latin typeface="Big Shoulders Display"/>
                <a:ea typeface="Big Shoulders Display"/>
                <a:cs typeface="Big Shoulders Display"/>
                <a:sym typeface="Big Shoulders Display"/>
              </a:defRPr>
            </a:lvl2pPr>
            <a:lvl3pPr marR="0" lvl="2" algn="ctr" rtl="0">
              <a:lnSpc>
                <a:spcPct val="100000"/>
              </a:lnSpc>
              <a:spcBef>
                <a:spcPts val="0"/>
              </a:spcBef>
              <a:spcAft>
                <a:spcPts val="0"/>
              </a:spcAft>
              <a:buClr>
                <a:schemeClr val="dk1"/>
              </a:buClr>
              <a:buSzPts val="4200"/>
              <a:buFont typeface="Big Shoulders Display"/>
              <a:buNone/>
              <a:defRPr sz="4200" b="1" i="0" u="none" strike="noStrike" cap="none">
                <a:solidFill>
                  <a:schemeClr val="dk1"/>
                </a:solidFill>
                <a:latin typeface="Big Shoulders Display"/>
                <a:ea typeface="Big Shoulders Display"/>
                <a:cs typeface="Big Shoulders Display"/>
                <a:sym typeface="Big Shoulders Display"/>
              </a:defRPr>
            </a:lvl3pPr>
            <a:lvl4pPr marR="0" lvl="3" algn="ctr" rtl="0">
              <a:lnSpc>
                <a:spcPct val="100000"/>
              </a:lnSpc>
              <a:spcBef>
                <a:spcPts val="0"/>
              </a:spcBef>
              <a:spcAft>
                <a:spcPts val="0"/>
              </a:spcAft>
              <a:buClr>
                <a:schemeClr val="dk1"/>
              </a:buClr>
              <a:buSzPts val="4200"/>
              <a:buFont typeface="Big Shoulders Display"/>
              <a:buNone/>
              <a:defRPr sz="4200" b="1" i="0" u="none" strike="noStrike" cap="none">
                <a:solidFill>
                  <a:schemeClr val="dk1"/>
                </a:solidFill>
                <a:latin typeface="Big Shoulders Display"/>
                <a:ea typeface="Big Shoulders Display"/>
                <a:cs typeface="Big Shoulders Display"/>
                <a:sym typeface="Big Shoulders Display"/>
              </a:defRPr>
            </a:lvl4pPr>
            <a:lvl5pPr marR="0" lvl="4" algn="ctr" rtl="0">
              <a:lnSpc>
                <a:spcPct val="100000"/>
              </a:lnSpc>
              <a:spcBef>
                <a:spcPts val="0"/>
              </a:spcBef>
              <a:spcAft>
                <a:spcPts val="0"/>
              </a:spcAft>
              <a:buClr>
                <a:schemeClr val="dk1"/>
              </a:buClr>
              <a:buSzPts val="4200"/>
              <a:buFont typeface="Big Shoulders Display"/>
              <a:buNone/>
              <a:defRPr sz="4200" b="1" i="0" u="none" strike="noStrike" cap="none">
                <a:solidFill>
                  <a:schemeClr val="dk1"/>
                </a:solidFill>
                <a:latin typeface="Big Shoulders Display"/>
                <a:ea typeface="Big Shoulders Display"/>
                <a:cs typeface="Big Shoulders Display"/>
                <a:sym typeface="Big Shoulders Display"/>
              </a:defRPr>
            </a:lvl5pPr>
            <a:lvl6pPr marR="0" lvl="5" algn="ctr" rtl="0">
              <a:lnSpc>
                <a:spcPct val="100000"/>
              </a:lnSpc>
              <a:spcBef>
                <a:spcPts val="0"/>
              </a:spcBef>
              <a:spcAft>
                <a:spcPts val="0"/>
              </a:spcAft>
              <a:buClr>
                <a:schemeClr val="dk1"/>
              </a:buClr>
              <a:buSzPts val="4200"/>
              <a:buFont typeface="Big Shoulders Display"/>
              <a:buNone/>
              <a:defRPr sz="4200" b="1" i="0" u="none" strike="noStrike" cap="none">
                <a:solidFill>
                  <a:schemeClr val="dk1"/>
                </a:solidFill>
                <a:latin typeface="Big Shoulders Display"/>
                <a:ea typeface="Big Shoulders Display"/>
                <a:cs typeface="Big Shoulders Display"/>
                <a:sym typeface="Big Shoulders Display"/>
              </a:defRPr>
            </a:lvl6pPr>
            <a:lvl7pPr marR="0" lvl="6" algn="ctr" rtl="0">
              <a:lnSpc>
                <a:spcPct val="100000"/>
              </a:lnSpc>
              <a:spcBef>
                <a:spcPts val="0"/>
              </a:spcBef>
              <a:spcAft>
                <a:spcPts val="0"/>
              </a:spcAft>
              <a:buClr>
                <a:schemeClr val="dk1"/>
              </a:buClr>
              <a:buSzPts val="4200"/>
              <a:buFont typeface="Big Shoulders Display"/>
              <a:buNone/>
              <a:defRPr sz="4200" b="1" i="0" u="none" strike="noStrike" cap="none">
                <a:solidFill>
                  <a:schemeClr val="dk1"/>
                </a:solidFill>
                <a:latin typeface="Big Shoulders Display"/>
                <a:ea typeface="Big Shoulders Display"/>
                <a:cs typeface="Big Shoulders Display"/>
                <a:sym typeface="Big Shoulders Display"/>
              </a:defRPr>
            </a:lvl7pPr>
            <a:lvl8pPr marR="0" lvl="7" algn="ctr" rtl="0">
              <a:lnSpc>
                <a:spcPct val="100000"/>
              </a:lnSpc>
              <a:spcBef>
                <a:spcPts val="0"/>
              </a:spcBef>
              <a:spcAft>
                <a:spcPts val="0"/>
              </a:spcAft>
              <a:buClr>
                <a:schemeClr val="dk1"/>
              </a:buClr>
              <a:buSzPts val="4200"/>
              <a:buFont typeface="Big Shoulders Display"/>
              <a:buNone/>
              <a:defRPr sz="4200" b="1" i="0" u="none" strike="noStrike" cap="none">
                <a:solidFill>
                  <a:schemeClr val="dk1"/>
                </a:solidFill>
                <a:latin typeface="Big Shoulders Display"/>
                <a:ea typeface="Big Shoulders Display"/>
                <a:cs typeface="Big Shoulders Display"/>
                <a:sym typeface="Big Shoulders Display"/>
              </a:defRPr>
            </a:lvl8pPr>
            <a:lvl9pPr marR="0" lvl="8" algn="ctr" rtl="0">
              <a:lnSpc>
                <a:spcPct val="100000"/>
              </a:lnSpc>
              <a:spcBef>
                <a:spcPts val="0"/>
              </a:spcBef>
              <a:spcAft>
                <a:spcPts val="0"/>
              </a:spcAft>
              <a:buClr>
                <a:schemeClr val="dk1"/>
              </a:buClr>
              <a:buSzPts val="4200"/>
              <a:buFont typeface="Big Shoulders Display"/>
              <a:buNone/>
              <a:defRPr sz="4200" b="1" i="0" u="none" strike="noStrike" cap="none">
                <a:solidFill>
                  <a:schemeClr val="dk1"/>
                </a:solidFill>
                <a:latin typeface="Big Shoulders Display"/>
                <a:ea typeface="Big Shoulders Display"/>
                <a:cs typeface="Big Shoulders Display"/>
                <a:sym typeface="Big Shoulders Display"/>
              </a:defRPr>
            </a:lvl9pPr>
          </a:lstStyle>
          <a:p>
            <a:r>
              <a:rPr lang="en-IN"/>
              <a:t>THANKS!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4"/>
        <p:cNvGrpSpPr/>
        <p:nvPr/>
      </p:nvGrpSpPr>
      <p:grpSpPr>
        <a:xfrm>
          <a:off x="0" y="0"/>
          <a:ext cx="0" cy="0"/>
          <a:chOff x="0" y="0"/>
          <a:chExt cx="0" cy="0"/>
        </a:xfrm>
      </p:grpSpPr>
      <p:sp>
        <p:nvSpPr>
          <p:cNvPr id="2055" name="Google Shape;2055;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2056" name="Google Shape;2056;p60"/>
          <p:cNvSpPr txBox="1">
            <a:spLocks noGrp="1"/>
          </p:cNvSpPr>
          <p:nvPr>
            <p:ph type="subTitle" idx="1"/>
          </p:nvPr>
        </p:nvSpPr>
        <p:spPr>
          <a:xfrm>
            <a:off x="753075" y="1250875"/>
            <a:ext cx="7671000" cy="3447600"/>
          </a:xfrm>
          <a:prstGeom prst="rect">
            <a:avLst/>
          </a:prstGeom>
        </p:spPr>
        <p:txBody>
          <a:bodyPr spcFirstLastPara="1" wrap="square" lIns="91425" tIns="91425" rIns="91425" bIns="91425" anchor="t" anchorCtr="0">
            <a:noAutofit/>
          </a:bodyPr>
          <a:lstStyle/>
          <a:p>
            <a:pPr marL="285750" indent="-285750">
              <a:spcAft>
                <a:spcPts val="1200"/>
              </a:spcAft>
            </a:pPr>
            <a:r>
              <a:rPr lang="en-IN" dirty="0">
                <a:hlinkClick r:id="rId3"/>
              </a:rPr>
              <a:t>https://www.mckinsey.com/industries/automotive-and-assembly/our-insights/the-potential-impact-of-electric-vehicles-on-global-energy-systems</a:t>
            </a:r>
            <a:endParaRPr lang="en-IN" dirty="0"/>
          </a:p>
          <a:p>
            <a:pPr marL="285750" indent="-285750">
              <a:spcAft>
                <a:spcPts val="1200"/>
              </a:spcAft>
            </a:pPr>
            <a:r>
              <a:rPr lang="en-IN" dirty="0">
                <a:hlinkClick r:id="rId4"/>
              </a:rPr>
              <a:t>https://www.streetlightdata.com/electric-vehicle-ev-charging-station-deployment-data/</a:t>
            </a:r>
            <a:endParaRPr lang="en-IN" dirty="0"/>
          </a:p>
          <a:p>
            <a:pPr marL="285750" indent="-285750">
              <a:spcAft>
                <a:spcPts val="1200"/>
              </a:spcAft>
            </a:pPr>
            <a:r>
              <a:rPr lang="en-IN" dirty="0"/>
              <a:t>https://www.ionenergy.co/resources/blogs/accelerating-ev-growth-india/#:~:text=EV%20sales%20in%20India%20(excluding,the%20past%20year%20is%20encouraging.</a:t>
            </a:r>
            <a:endParaRPr dirty="0"/>
          </a:p>
        </p:txBody>
      </p:sp>
      <p:grpSp>
        <p:nvGrpSpPr>
          <p:cNvPr id="2101" name="Google Shape;2101;p60"/>
          <p:cNvGrpSpPr/>
          <p:nvPr/>
        </p:nvGrpSpPr>
        <p:grpSpPr>
          <a:xfrm>
            <a:off x="7112275" y="540000"/>
            <a:ext cx="1191711" cy="940210"/>
            <a:chOff x="7112275" y="540000"/>
            <a:chExt cx="1191711" cy="940210"/>
          </a:xfrm>
        </p:grpSpPr>
        <p:grpSp>
          <p:nvGrpSpPr>
            <p:cNvPr id="2102" name="Google Shape;2102;p60"/>
            <p:cNvGrpSpPr/>
            <p:nvPr/>
          </p:nvGrpSpPr>
          <p:grpSpPr>
            <a:xfrm>
              <a:off x="7112275" y="540000"/>
              <a:ext cx="944050" cy="940200"/>
              <a:chOff x="7053600" y="416250"/>
              <a:chExt cx="944050" cy="940200"/>
            </a:xfrm>
          </p:grpSpPr>
          <p:sp>
            <p:nvSpPr>
              <p:cNvPr id="2103" name="Google Shape;2103;p60"/>
              <p:cNvSpPr/>
              <p:nvPr/>
            </p:nvSpPr>
            <p:spPr>
              <a:xfrm flipH="1">
                <a:off x="7413850" y="416250"/>
                <a:ext cx="583800" cy="58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0"/>
              <p:cNvSpPr/>
              <p:nvPr/>
            </p:nvSpPr>
            <p:spPr>
              <a:xfrm flipH="1">
                <a:off x="7053600" y="772650"/>
                <a:ext cx="583800" cy="5838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5" name="Google Shape;2105;p60"/>
            <p:cNvSpPr/>
            <p:nvPr/>
          </p:nvSpPr>
          <p:spPr>
            <a:xfrm>
              <a:off x="7879784" y="1062332"/>
              <a:ext cx="424202" cy="417878"/>
            </a:xfrm>
            <a:custGeom>
              <a:avLst/>
              <a:gdLst/>
              <a:ahLst/>
              <a:cxnLst/>
              <a:rect l="l" t="t" r="r" b="b"/>
              <a:pathLst>
                <a:path w="9256" h="9118" extrusionOk="0">
                  <a:moveTo>
                    <a:pt x="3723" y="1948"/>
                  </a:moveTo>
                  <a:cubicBezTo>
                    <a:pt x="5021" y="1996"/>
                    <a:pt x="5021" y="3862"/>
                    <a:pt x="3723" y="3910"/>
                  </a:cubicBezTo>
                  <a:cubicBezTo>
                    <a:pt x="3189" y="3910"/>
                    <a:pt x="2750" y="3472"/>
                    <a:pt x="2750" y="2921"/>
                  </a:cubicBezTo>
                  <a:cubicBezTo>
                    <a:pt x="2750" y="2385"/>
                    <a:pt x="3189" y="1948"/>
                    <a:pt x="3723" y="1948"/>
                  </a:cubicBezTo>
                  <a:close/>
                  <a:moveTo>
                    <a:pt x="6327" y="1959"/>
                  </a:moveTo>
                  <a:cubicBezTo>
                    <a:pt x="6806" y="1959"/>
                    <a:pt x="7284" y="2280"/>
                    <a:pt x="7309" y="2921"/>
                  </a:cubicBezTo>
                  <a:cubicBezTo>
                    <a:pt x="7309" y="3472"/>
                    <a:pt x="6870" y="3910"/>
                    <a:pt x="6319" y="3910"/>
                  </a:cubicBezTo>
                  <a:cubicBezTo>
                    <a:pt x="5784" y="3910"/>
                    <a:pt x="5345" y="3472"/>
                    <a:pt x="5345" y="2921"/>
                  </a:cubicBezTo>
                  <a:cubicBezTo>
                    <a:pt x="5370" y="2280"/>
                    <a:pt x="5849" y="1959"/>
                    <a:pt x="6327" y="1959"/>
                  </a:cubicBezTo>
                  <a:close/>
                  <a:moveTo>
                    <a:pt x="5605" y="4656"/>
                  </a:moveTo>
                  <a:lnTo>
                    <a:pt x="6076" y="5110"/>
                  </a:lnTo>
                  <a:lnTo>
                    <a:pt x="5492" y="5694"/>
                  </a:lnTo>
                  <a:lnTo>
                    <a:pt x="6076" y="6278"/>
                  </a:lnTo>
                  <a:lnTo>
                    <a:pt x="5605" y="6732"/>
                  </a:lnTo>
                  <a:lnTo>
                    <a:pt x="5021" y="6148"/>
                  </a:lnTo>
                  <a:lnTo>
                    <a:pt x="4437" y="6732"/>
                  </a:lnTo>
                  <a:lnTo>
                    <a:pt x="3983" y="6278"/>
                  </a:lnTo>
                  <a:lnTo>
                    <a:pt x="4567" y="5694"/>
                  </a:lnTo>
                  <a:lnTo>
                    <a:pt x="3983" y="5110"/>
                  </a:lnTo>
                  <a:lnTo>
                    <a:pt x="4437" y="4656"/>
                  </a:lnTo>
                  <a:lnTo>
                    <a:pt x="5021" y="5240"/>
                  </a:lnTo>
                  <a:lnTo>
                    <a:pt x="5605" y="4656"/>
                  </a:lnTo>
                  <a:close/>
                  <a:moveTo>
                    <a:pt x="4980" y="1"/>
                  </a:moveTo>
                  <a:cubicBezTo>
                    <a:pt x="1858" y="1"/>
                    <a:pt x="1" y="3678"/>
                    <a:pt x="1859" y="6181"/>
                  </a:cubicBezTo>
                  <a:lnTo>
                    <a:pt x="788" y="6181"/>
                  </a:lnTo>
                  <a:lnTo>
                    <a:pt x="788" y="7803"/>
                  </a:lnTo>
                  <a:lnTo>
                    <a:pt x="2426" y="7803"/>
                  </a:lnTo>
                  <a:lnTo>
                    <a:pt x="2426" y="9117"/>
                  </a:lnTo>
                  <a:lnTo>
                    <a:pt x="4048" y="9117"/>
                  </a:lnTo>
                  <a:lnTo>
                    <a:pt x="4048" y="8144"/>
                  </a:lnTo>
                  <a:lnTo>
                    <a:pt x="4697" y="8144"/>
                  </a:lnTo>
                  <a:lnTo>
                    <a:pt x="4697" y="9117"/>
                  </a:lnTo>
                  <a:lnTo>
                    <a:pt x="5345" y="9117"/>
                  </a:lnTo>
                  <a:lnTo>
                    <a:pt x="5345" y="8144"/>
                  </a:lnTo>
                  <a:lnTo>
                    <a:pt x="5994" y="8144"/>
                  </a:lnTo>
                  <a:lnTo>
                    <a:pt x="5994" y="9117"/>
                  </a:lnTo>
                  <a:lnTo>
                    <a:pt x="7633" y="9117"/>
                  </a:lnTo>
                  <a:lnTo>
                    <a:pt x="7633" y="7803"/>
                  </a:lnTo>
                  <a:lnTo>
                    <a:pt x="9255" y="7803"/>
                  </a:lnTo>
                  <a:lnTo>
                    <a:pt x="9255" y="6181"/>
                  </a:lnTo>
                  <a:lnTo>
                    <a:pt x="8200" y="6181"/>
                  </a:lnTo>
                  <a:cubicBezTo>
                    <a:pt x="8655" y="5549"/>
                    <a:pt x="8931" y="4753"/>
                    <a:pt x="8931" y="3910"/>
                  </a:cubicBezTo>
                  <a:cubicBezTo>
                    <a:pt x="8931" y="1753"/>
                    <a:pt x="7179" y="1"/>
                    <a:pt x="5021" y="1"/>
                  </a:cubicBezTo>
                  <a:cubicBezTo>
                    <a:pt x="5007" y="1"/>
                    <a:pt x="4994" y="1"/>
                    <a:pt x="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2332825" y="931750"/>
            <a:ext cx="4045200" cy="108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75" name="Google Shape;375;p33"/>
          <p:cNvSpPr txBox="1">
            <a:spLocks noGrp="1"/>
          </p:cNvSpPr>
          <p:nvPr>
            <p:ph type="subTitle" idx="1"/>
          </p:nvPr>
        </p:nvSpPr>
        <p:spPr>
          <a:xfrm>
            <a:off x="2332825" y="2107050"/>
            <a:ext cx="4045200" cy="14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t>In terms of environment-friendly traffic tools, the electric vehicle has vast potential. Moreover, the construction of the charging and battery swap stations is critical for popularizing it. However, despite construction in some cities, the deployment of charging stations is still far from mature. Therefore, to promote EV adoption, we provide a brief case study proposing some solutions.</a:t>
            </a:r>
            <a:endParaRPr sz="1300" dirty="0"/>
          </a:p>
        </p:txBody>
      </p:sp>
      <p:grpSp>
        <p:nvGrpSpPr>
          <p:cNvPr id="376" name="Google Shape;376;p33"/>
          <p:cNvGrpSpPr/>
          <p:nvPr/>
        </p:nvGrpSpPr>
        <p:grpSpPr>
          <a:xfrm>
            <a:off x="6930750" y="1418650"/>
            <a:ext cx="944050" cy="940200"/>
            <a:chOff x="6531250" y="2683825"/>
            <a:chExt cx="944050" cy="940200"/>
          </a:xfrm>
        </p:grpSpPr>
        <p:sp>
          <p:nvSpPr>
            <p:cNvPr id="377" name="Google Shape;377;p33"/>
            <p:cNvSpPr/>
            <p:nvPr/>
          </p:nvSpPr>
          <p:spPr>
            <a:xfrm flipH="1">
              <a:off x="6891500" y="2683825"/>
              <a:ext cx="583800" cy="58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flipH="1">
              <a:off x="6531250" y="3040225"/>
              <a:ext cx="583800" cy="5838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9" name="Google Shape;379;p33"/>
          <p:cNvCxnSpPr>
            <a:stCxn id="378" idx="2"/>
          </p:cNvCxnSpPr>
          <p:nvPr/>
        </p:nvCxnSpPr>
        <p:spPr>
          <a:xfrm>
            <a:off x="7222650" y="2358850"/>
            <a:ext cx="0" cy="2627700"/>
          </a:xfrm>
          <a:prstGeom prst="straightConnector1">
            <a:avLst/>
          </a:prstGeom>
          <a:noFill/>
          <a:ln w="9525" cap="flat" cmpd="sng">
            <a:solidFill>
              <a:schemeClr val="dk1"/>
            </a:solidFill>
            <a:prstDash val="dash"/>
            <a:round/>
            <a:headEnd type="none" w="med" len="med"/>
            <a:tailEnd type="none" w="med" len="med"/>
          </a:ln>
        </p:spPr>
      </p:cxnSp>
      <p:sp>
        <p:nvSpPr>
          <p:cNvPr id="380" name="Google Shape;380;p33"/>
          <p:cNvSpPr/>
          <p:nvPr/>
        </p:nvSpPr>
        <p:spPr>
          <a:xfrm>
            <a:off x="5900025" y="1017000"/>
            <a:ext cx="452100" cy="622800"/>
          </a:xfrm>
          <a:prstGeom prst="star4">
            <a:avLst>
              <a:gd name="adj"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METRICS </a:t>
            </a:r>
            <a:endParaRPr b="0" dirty="0"/>
          </a:p>
        </p:txBody>
      </p:sp>
      <p:sp>
        <p:nvSpPr>
          <p:cNvPr id="421" name="Google Shape;421;p35"/>
          <p:cNvSpPr txBox="1">
            <a:spLocks noGrp="1"/>
          </p:cNvSpPr>
          <p:nvPr>
            <p:ph type="subTitle" idx="1"/>
          </p:nvPr>
        </p:nvSpPr>
        <p:spPr>
          <a:xfrm>
            <a:off x="1269200" y="1268942"/>
            <a:ext cx="2836800" cy="3168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Load on charging station</a:t>
            </a:r>
            <a:endParaRPr dirty="0"/>
          </a:p>
        </p:txBody>
      </p:sp>
      <p:sp>
        <p:nvSpPr>
          <p:cNvPr id="422" name="Google Shape;422;p35"/>
          <p:cNvSpPr txBox="1">
            <a:spLocks noGrp="1"/>
          </p:cNvSpPr>
          <p:nvPr>
            <p:ph type="subTitle" idx="2"/>
          </p:nvPr>
        </p:nvSpPr>
        <p:spPr>
          <a:xfrm>
            <a:off x="1269200" y="1627466"/>
            <a:ext cx="3456600" cy="572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Load on power station due to EV.</a:t>
            </a:r>
            <a:endParaRPr dirty="0"/>
          </a:p>
        </p:txBody>
      </p:sp>
      <p:sp>
        <p:nvSpPr>
          <p:cNvPr id="423" name="Google Shape;423;p35"/>
          <p:cNvSpPr txBox="1">
            <a:spLocks noGrp="1"/>
          </p:cNvSpPr>
          <p:nvPr>
            <p:ph type="subTitle" idx="3"/>
          </p:nvPr>
        </p:nvSpPr>
        <p:spPr>
          <a:xfrm>
            <a:off x="1269200" y="2204691"/>
            <a:ext cx="2836800" cy="3168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IN" dirty="0"/>
              <a:t>Travel Cost</a:t>
            </a:r>
          </a:p>
        </p:txBody>
      </p:sp>
      <p:sp>
        <p:nvSpPr>
          <p:cNvPr id="424" name="Google Shape;424;p35"/>
          <p:cNvSpPr txBox="1">
            <a:spLocks noGrp="1"/>
          </p:cNvSpPr>
          <p:nvPr>
            <p:ph type="subTitle" idx="4"/>
          </p:nvPr>
        </p:nvSpPr>
        <p:spPr>
          <a:xfrm>
            <a:off x="1255099" y="2691416"/>
            <a:ext cx="3456600" cy="572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US" dirty="0"/>
              <a:t>Drivers' travel cost from the charging station to their travel destination</a:t>
            </a:r>
            <a:endParaRPr dirty="0"/>
          </a:p>
        </p:txBody>
      </p:sp>
      <p:sp>
        <p:nvSpPr>
          <p:cNvPr id="425" name="Google Shape;425;p35"/>
          <p:cNvSpPr txBox="1">
            <a:spLocks noGrp="1"/>
          </p:cNvSpPr>
          <p:nvPr>
            <p:ph type="subTitle" idx="5"/>
          </p:nvPr>
        </p:nvSpPr>
        <p:spPr>
          <a:xfrm>
            <a:off x="1255099" y="3348366"/>
            <a:ext cx="2836800" cy="3168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IN" dirty="0"/>
              <a:t>Existing charging stations</a:t>
            </a:r>
          </a:p>
        </p:txBody>
      </p:sp>
      <p:cxnSp>
        <p:nvCxnSpPr>
          <p:cNvPr id="444" name="Google Shape;444;p35"/>
          <p:cNvCxnSpPr/>
          <p:nvPr/>
        </p:nvCxnSpPr>
        <p:spPr>
          <a:xfrm rot="10800000">
            <a:off x="1255100" y="1598000"/>
            <a:ext cx="3736200" cy="0"/>
          </a:xfrm>
          <a:prstGeom prst="straightConnector1">
            <a:avLst/>
          </a:prstGeom>
          <a:noFill/>
          <a:ln w="9525" cap="flat" cmpd="sng">
            <a:solidFill>
              <a:schemeClr val="dk1"/>
            </a:solidFill>
            <a:prstDash val="dash"/>
            <a:round/>
            <a:headEnd type="none" w="med" len="med"/>
            <a:tailEnd type="none" w="med" len="med"/>
          </a:ln>
        </p:spPr>
      </p:cxnSp>
      <p:cxnSp>
        <p:nvCxnSpPr>
          <p:cNvPr id="445" name="Google Shape;445;p35"/>
          <p:cNvCxnSpPr/>
          <p:nvPr/>
        </p:nvCxnSpPr>
        <p:spPr>
          <a:xfrm rot="10800000">
            <a:off x="1269200" y="2571750"/>
            <a:ext cx="3736200" cy="0"/>
          </a:xfrm>
          <a:prstGeom prst="straightConnector1">
            <a:avLst/>
          </a:prstGeom>
          <a:noFill/>
          <a:ln w="9525" cap="flat" cmpd="sng">
            <a:solidFill>
              <a:schemeClr val="dk1"/>
            </a:solidFill>
            <a:prstDash val="dash"/>
            <a:round/>
            <a:headEnd type="none" w="med" len="med"/>
            <a:tailEnd type="none" w="med" len="med"/>
          </a:ln>
        </p:spPr>
      </p:cxnSp>
      <p:cxnSp>
        <p:nvCxnSpPr>
          <p:cNvPr id="446" name="Google Shape;446;p35"/>
          <p:cNvCxnSpPr/>
          <p:nvPr/>
        </p:nvCxnSpPr>
        <p:spPr>
          <a:xfrm rot="10800000">
            <a:off x="1255100" y="3749416"/>
            <a:ext cx="3736200" cy="0"/>
          </a:xfrm>
          <a:prstGeom prst="straightConnector1">
            <a:avLst/>
          </a:prstGeom>
          <a:noFill/>
          <a:ln w="9525" cap="flat" cmpd="sng">
            <a:solidFill>
              <a:schemeClr val="dk1"/>
            </a:solidFill>
            <a:prstDash val="dash"/>
            <a:round/>
            <a:headEnd type="none" w="med" len="med"/>
            <a:tailEnd type="none" w="med" len="med"/>
          </a:ln>
        </p:spPr>
      </p:cxnSp>
      <p:sp>
        <p:nvSpPr>
          <p:cNvPr id="447" name="Google Shape;447;p35"/>
          <p:cNvSpPr/>
          <p:nvPr/>
        </p:nvSpPr>
        <p:spPr>
          <a:xfrm>
            <a:off x="5512250" y="160000"/>
            <a:ext cx="2741400" cy="4824000"/>
          </a:xfrm>
          <a:prstGeom prst="snip1Rect">
            <a:avLst>
              <a:gd name="adj" fmla="val 36320"/>
            </a:avLst>
          </a:prstGeom>
          <a:gradFill>
            <a:gsLst>
              <a:gs pos="0">
                <a:srgbClr val="FCF8E8">
                  <a:alpha val="35294"/>
                </a:srgbClr>
              </a:gs>
              <a:gs pos="100000">
                <a:srgbClr val="C9634C">
                  <a:alpha val="44705"/>
                </a:srgbClr>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35"/>
          <p:cNvGrpSpPr/>
          <p:nvPr/>
        </p:nvGrpSpPr>
        <p:grpSpPr>
          <a:xfrm>
            <a:off x="6930750" y="1418650"/>
            <a:ext cx="944050" cy="940200"/>
            <a:chOff x="6531250" y="2683825"/>
            <a:chExt cx="944050" cy="940200"/>
          </a:xfrm>
        </p:grpSpPr>
        <p:sp>
          <p:nvSpPr>
            <p:cNvPr id="449" name="Google Shape;449;p35"/>
            <p:cNvSpPr/>
            <p:nvPr/>
          </p:nvSpPr>
          <p:spPr>
            <a:xfrm flipH="1">
              <a:off x="6891500" y="2683825"/>
              <a:ext cx="583800" cy="583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flipH="1">
              <a:off x="6531250" y="3040225"/>
              <a:ext cx="583800" cy="5838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1" name="Google Shape;451;p35"/>
          <p:cNvCxnSpPr>
            <a:stCxn id="450" idx="2"/>
          </p:cNvCxnSpPr>
          <p:nvPr/>
        </p:nvCxnSpPr>
        <p:spPr>
          <a:xfrm>
            <a:off x="7222650" y="2358850"/>
            <a:ext cx="0" cy="2627700"/>
          </a:xfrm>
          <a:prstGeom prst="straightConnector1">
            <a:avLst/>
          </a:prstGeom>
          <a:noFill/>
          <a:ln w="9525" cap="flat" cmpd="sng">
            <a:solidFill>
              <a:schemeClr val="dk1"/>
            </a:solidFill>
            <a:prstDash val="dash"/>
            <a:round/>
            <a:headEnd type="none" w="med" len="med"/>
            <a:tailEnd type="none" w="med" len="med"/>
          </a:ln>
        </p:spPr>
      </p:cxnSp>
      <p:sp>
        <p:nvSpPr>
          <p:cNvPr id="452" name="Google Shape;452;p35"/>
          <p:cNvSpPr/>
          <p:nvPr/>
        </p:nvSpPr>
        <p:spPr>
          <a:xfrm>
            <a:off x="6821775" y="950750"/>
            <a:ext cx="452100" cy="622800"/>
          </a:xfrm>
          <a:prstGeom prst="star4">
            <a:avLst>
              <a:gd name="adj"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5"/>
          <p:cNvSpPr/>
          <p:nvPr/>
        </p:nvSpPr>
        <p:spPr>
          <a:xfrm>
            <a:off x="7653859" y="1940982"/>
            <a:ext cx="424202" cy="417878"/>
          </a:xfrm>
          <a:custGeom>
            <a:avLst/>
            <a:gdLst/>
            <a:ahLst/>
            <a:cxnLst/>
            <a:rect l="l" t="t" r="r" b="b"/>
            <a:pathLst>
              <a:path w="9256" h="9118" extrusionOk="0">
                <a:moveTo>
                  <a:pt x="3723" y="1948"/>
                </a:moveTo>
                <a:cubicBezTo>
                  <a:pt x="5021" y="1996"/>
                  <a:pt x="5021" y="3862"/>
                  <a:pt x="3723" y="3910"/>
                </a:cubicBezTo>
                <a:cubicBezTo>
                  <a:pt x="3189" y="3910"/>
                  <a:pt x="2750" y="3472"/>
                  <a:pt x="2750" y="2921"/>
                </a:cubicBezTo>
                <a:cubicBezTo>
                  <a:pt x="2750" y="2385"/>
                  <a:pt x="3189" y="1948"/>
                  <a:pt x="3723" y="1948"/>
                </a:cubicBezTo>
                <a:close/>
                <a:moveTo>
                  <a:pt x="6327" y="1959"/>
                </a:moveTo>
                <a:cubicBezTo>
                  <a:pt x="6806" y="1959"/>
                  <a:pt x="7284" y="2280"/>
                  <a:pt x="7309" y="2921"/>
                </a:cubicBezTo>
                <a:cubicBezTo>
                  <a:pt x="7309" y="3472"/>
                  <a:pt x="6870" y="3910"/>
                  <a:pt x="6319" y="3910"/>
                </a:cubicBezTo>
                <a:cubicBezTo>
                  <a:pt x="5784" y="3910"/>
                  <a:pt x="5345" y="3472"/>
                  <a:pt x="5345" y="2921"/>
                </a:cubicBezTo>
                <a:cubicBezTo>
                  <a:pt x="5370" y="2280"/>
                  <a:pt x="5849" y="1959"/>
                  <a:pt x="6327" y="1959"/>
                </a:cubicBezTo>
                <a:close/>
                <a:moveTo>
                  <a:pt x="5605" y="4656"/>
                </a:moveTo>
                <a:lnTo>
                  <a:pt x="6076" y="5110"/>
                </a:lnTo>
                <a:lnTo>
                  <a:pt x="5492" y="5694"/>
                </a:lnTo>
                <a:lnTo>
                  <a:pt x="6076" y="6278"/>
                </a:lnTo>
                <a:lnTo>
                  <a:pt x="5605" y="6732"/>
                </a:lnTo>
                <a:lnTo>
                  <a:pt x="5021" y="6148"/>
                </a:lnTo>
                <a:lnTo>
                  <a:pt x="4437" y="6732"/>
                </a:lnTo>
                <a:lnTo>
                  <a:pt x="3983" y="6278"/>
                </a:lnTo>
                <a:lnTo>
                  <a:pt x="4567" y="5694"/>
                </a:lnTo>
                <a:lnTo>
                  <a:pt x="3983" y="5110"/>
                </a:lnTo>
                <a:lnTo>
                  <a:pt x="4437" y="4656"/>
                </a:lnTo>
                <a:lnTo>
                  <a:pt x="5021" y="5240"/>
                </a:lnTo>
                <a:lnTo>
                  <a:pt x="5605" y="4656"/>
                </a:lnTo>
                <a:close/>
                <a:moveTo>
                  <a:pt x="4980" y="1"/>
                </a:moveTo>
                <a:cubicBezTo>
                  <a:pt x="1858" y="1"/>
                  <a:pt x="1" y="3678"/>
                  <a:pt x="1859" y="6181"/>
                </a:cubicBezTo>
                <a:lnTo>
                  <a:pt x="788" y="6181"/>
                </a:lnTo>
                <a:lnTo>
                  <a:pt x="788" y="7803"/>
                </a:lnTo>
                <a:lnTo>
                  <a:pt x="2426" y="7803"/>
                </a:lnTo>
                <a:lnTo>
                  <a:pt x="2426" y="9117"/>
                </a:lnTo>
                <a:lnTo>
                  <a:pt x="4048" y="9117"/>
                </a:lnTo>
                <a:lnTo>
                  <a:pt x="4048" y="8144"/>
                </a:lnTo>
                <a:lnTo>
                  <a:pt x="4697" y="8144"/>
                </a:lnTo>
                <a:lnTo>
                  <a:pt x="4697" y="9117"/>
                </a:lnTo>
                <a:lnTo>
                  <a:pt x="5345" y="9117"/>
                </a:lnTo>
                <a:lnTo>
                  <a:pt x="5345" y="8144"/>
                </a:lnTo>
                <a:lnTo>
                  <a:pt x="5994" y="8144"/>
                </a:lnTo>
                <a:lnTo>
                  <a:pt x="5994" y="9117"/>
                </a:lnTo>
                <a:lnTo>
                  <a:pt x="7633" y="9117"/>
                </a:lnTo>
                <a:lnTo>
                  <a:pt x="7633" y="7803"/>
                </a:lnTo>
                <a:lnTo>
                  <a:pt x="9255" y="7803"/>
                </a:lnTo>
                <a:lnTo>
                  <a:pt x="9255" y="6181"/>
                </a:lnTo>
                <a:lnTo>
                  <a:pt x="8200" y="6181"/>
                </a:lnTo>
                <a:cubicBezTo>
                  <a:pt x="8655" y="5549"/>
                  <a:pt x="8931" y="4753"/>
                  <a:pt x="8931" y="3910"/>
                </a:cubicBezTo>
                <a:cubicBezTo>
                  <a:pt x="8931" y="1753"/>
                  <a:pt x="7179" y="1"/>
                  <a:pt x="5021" y="1"/>
                </a:cubicBezTo>
                <a:cubicBezTo>
                  <a:pt x="5007" y="1"/>
                  <a:pt x="4994" y="1"/>
                  <a:pt x="4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25;p35">
            <a:extLst>
              <a:ext uri="{FF2B5EF4-FFF2-40B4-BE49-F238E27FC236}">
                <a16:creationId xmlns:a16="http://schemas.microsoft.com/office/drawing/2014/main" id="{2246920A-4C36-3F8D-99B9-6F4FDC84992B}"/>
              </a:ext>
            </a:extLst>
          </p:cNvPr>
          <p:cNvSpPr txBox="1">
            <a:spLocks/>
          </p:cNvSpPr>
          <p:nvPr/>
        </p:nvSpPr>
        <p:spPr>
          <a:xfrm>
            <a:off x="1255098" y="4087042"/>
            <a:ext cx="3316901" cy="316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Big Shoulders Display"/>
              <a:buNone/>
              <a:defRPr sz="2000" b="1" i="0" u="none" strike="noStrike" cap="none">
                <a:solidFill>
                  <a:schemeClr val="dk1"/>
                </a:solidFill>
                <a:latin typeface="Big Shoulders Display"/>
                <a:ea typeface="Big Shoulders Display"/>
                <a:cs typeface="Big Shoulders Display"/>
                <a:sym typeface="Big Shoulders Display"/>
              </a:defRPr>
            </a:lvl1pPr>
            <a:lvl2pPr marL="914400" marR="0" lvl="1"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2pPr>
            <a:lvl3pPr marL="1371600" marR="0" lvl="2"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3pPr>
            <a:lvl4pPr marL="1828800" marR="0" lvl="3"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4pPr>
            <a:lvl5pPr marL="2286000" marR="0" lvl="4"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5pPr>
            <a:lvl6pPr marL="2743200" marR="0" lvl="5"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6pPr>
            <a:lvl7pPr marL="3200400" marR="0" lvl="6"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7pPr>
            <a:lvl8pPr marL="3657600" marR="0" lvl="7"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8pPr>
            <a:lvl9pPr marL="4114800" marR="0" lvl="8"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9pPr>
          </a:lstStyle>
          <a:p>
            <a:pPr marL="0" indent="0">
              <a:spcAft>
                <a:spcPts val="1200"/>
              </a:spcAft>
            </a:pPr>
            <a:r>
              <a:rPr lang="en-IN" dirty="0"/>
              <a:t>Investment for charging location</a:t>
            </a:r>
          </a:p>
        </p:txBody>
      </p:sp>
      <p:cxnSp>
        <p:nvCxnSpPr>
          <p:cNvPr id="5" name="Google Shape;446;p35">
            <a:extLst>
              <a:ext uri="{FF2B5EF4-FFF2-40B4-BE49-F238E27FC236}">
                <a16:creationId xmlns:a16="http://schemas.microsoft.com/office/drawing/2014/main" id="{98A32AFE-5922-4F14-ED71-0DE17B629B58}"/>
              </a:ext>
            </a:extLst>
          </p:cNvPr>
          <p:cNvCxnSpPr/>
          <p:nvPr/>
        </p:nvCxnSpPr>
        <p:spPr>
          <a:xfrm rot="10800000">
            <a:off x="1255100" y="4455597"/>
            <a:ext cx="3736200" cy="0"/>
          </a:xfrm>
          <a:prstGeom prst="straightConnector1">
            <a:avLst/>
          </a:prstGeom>
          <a:noFill/>
          <a:ln w="9525" cap="flat" cmpd="sng">
            <a:solidFill>
              <a:schemeClr val="dk1"/>
            </a:solidFill>
            <a:prstDash val="dash"/>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3" name="Title 2">
            <a:extLst>
              <a:ext uri="{FF2B5EF4-FFF2-40B4-BE49-F238E27FC236}">
                <a16:creationId xmlns:a16="http://schemas.microsoft.com/office/drawing/2014/main" id="{67894789-B04D-BD11-BD1B-A943EC8E9C32}"/>
              </a:ext>
            </a:extLst>
          </p:cNvPr>
          <p:cNvSpPr>
            <a:spLocks noGrp="1"/>
          </p:cNvSpPr>
          <p:nvPr>
            <p:ph type="title"/>
          </p:nvPr>
        </p:nvSpPr>
        <p:spPr/>
        <p:txBody>
          <a:bodyPr/>
          <a:lstStyle/>
          <a:p>
            <a:r>
              <a:rPr lang="en-IN" dirty="0"/>
              <a:t>Explanation</a:t>
            </a:r>
          </a:p>
        </p:txBody>
      </p:sp>
      <p:sp>
        <p:nvSpPr>
          <p:cNvPr id="28" name="Google Shape;421;p35">
            <a:extLst>
              <a:ext uri="{FF2B5EF4-FFF2-40B4-BE49-F238E27FC236}">
                <a16:creationId xmlns:a16="http://schemas.microsoft.com/office/drawing/2014/main" id="{78B79236-D1C5-FE47-E49F-73BFEFE72DF3}"/>
              </a:ext>
            </a:extLst>
          </p:cNvPr>
          <p:cNvSpPr txBox="1">
            <a:spLocks noGrp="1"/>
          </p:cNvSpPr>
          <p:nvPr>
            <p:ph type="subTitle" idx="1"/>
          </p:nvPr>
        </p:nvSpPr>
        <p:spPr>
          <a:xfrm>
            <a:off x="801200" y="1268942"/>
            <a:ext cx="2836800" cy="3168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Load on charging station</a:t>
            </a:r>
            <a:endParaRPr dirty="0"/>
          </a:p>
        </p:txBody>
      </p:sp>
      <p:sp>
        <p:nvSpPr>
          <p:cNvPr id="29" name="Google Shape;422;p35">
            <a:extLst>
              <a:ext uri="{FF2B5EF4-FFF2-40B4-BE49-F238E27FC236}">
                <a16:creationId xmlns:a16="http://schemas.microsoft.com/office/drawing/2014/main" id="{998CFC8E-0A39-B50D-9F40-C15DFAD81A22}"/>
              </a:ext>
            </a:extLst>
          </p:cNvPr>
          <p:cNvSpPr txBox="1">
            <a:spLocks noGrp="1"/>
          </p:cNvSpPr>
          <p:nvPr>
            <p:ph type="subTitle" idx="2"/>
          </p:nvPr>
        </p:nvSpPr>
        <p:spPr>
          <a:xfrm>
            <a:off x="801200" y="1706666"/>
            <a:ext cx="7939600" cy="1007734"/>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 dirty="0"/>
              <a:t>As number of EV’s is rapidly increasing , so is the demand of power required to charge them. </a:t>
            </a:r>
            <a:r>
              <a:rPr lang="en-US" dirty="0"/>
              <a:t>In comparison, most EV owners have access to home charging, whereas those living in apartments or condos have difficulty charging their vehicles at home. Therefore, expanding the charging network is necessary to push EV sales to the next level.</a:t>
            </a:r>
            <a:endParaRPr dirty="0"/>
          </a:p>
        </p:txBody>
      </p:sp>
      <p:sp>
        <p:nvSpPr>
          <p:cNvPr id="30" name="Google Shape;423;p35">
            <a:extLst>
              <a:ext uri="{FF2B5EF4-FFF2-40B4-BE49-F238E27FC236}">
                <a16:creationId xmlns:a16="http://schemas.microsoft.com/office/drawing/2014/main" id="{619A0327-ABA4-C489-996E-1F0C5619CF03}"/>
              </a:ext>
            </a:extLst>
          </p:cNvPr>
          <p:cNvSpPr txBox="1">
            <a:spLocks noGrp="1"/>
          </p:cNvSpPr>
          <p:nvPr>
            <p:ph type="subTitle" idx="3"/>
          </p:nvPr>
        </p:nvSpPr>
        <p:spPr>
          <a:xfrm>
            <a:off x="801200" y="3032692"/>
            <a:ext cx="2836800" cy="3168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IN" dirty="0"/>
              <a:t>Travel Cost</a:t>
            </a:r>
          </a:p>
        </p:txBody>
      </p:sp>
      <p:sp>
        <p:nvSpPr>
          <p:cNvPr id="31" name="Google Shape;422;p35">
            <a:extLst>
              <a:ext uri="{FF2B5EF4-FFF2-40B4-BE49-F238E27FC236}">
                <a16:creationId xmlns:a16="http://schemas.microsoft.com/office/drawing/2014/main" id="{AECAB9E5-356F-BF9A-F06D-DC7FBE2C0B13}"/>
              </a:ext>
            </a:extLst>
          </p:cNvPr>
          <p:cNvSpPr txBox="1">
            <a:spLocks/>
          </p:cNvSpPr>
          <p:nvPr/>
        </p:nvSpPr>
        <p:spPr>
          <a:xfrm>
            <a:off x="720000" y="3464692"/>
            <a:ext cx="7939600" cy="572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1pPr>
            <a:lvl2pPr marL="914400" marR="0" lvl="1"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2pPr>
            <a:lvl3pPr marL="1371600" marR="0" lvl="2"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3pPr>
            <a:lvl4pPr marL="1828800" marR="0" lvl="3"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4pPr>
            <a:lvl5pPr marL="2286000" marR="0" lvl="4"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5pPr>
            <a:lvl6pPr marL="2743200" marR="0" lvl="5"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6pPr>
            <a:lvl7pPr marL="3200400" marR="0" lvl="6"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7pPr>
            <a:lvl8pPr marL="3657600" marR="0" lvl="7"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8pPr>
            <a:lvl9pPr marL="4114800" marR="0" lvl="8"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9pPr>
          </a:lstStyle>
          <a:p>
            <a:pPr marL="0" indent="0" algn="l">
              <a:spcAft>
                <a:spcPts val="1200"/>
              </a:spcAft>
            </a:pPr>
            <a:r>
              <a:rPr lang="en-US" dirty="0"/>
              <a:t>Charging stations should be easily accessible to consumers, so we must minimize travel costs to charge as much as possible.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3" name="Title 2">
            <a:extLst>
              <a:ext uri="{FF2B5EF4-FFF2-40B4-BE49-F238E27FC236}">
                <a16:creationId xmlns:a16="http://schemas.microsoft.com/office/drawing/2014/main" id="{67894789-B04D-BD11-BD1B-A943EC8E9C32}"/>
              </a:ext>
            </a:extLst>
          </p:cNvPr>
          <p:cNvSpPr>
            <a:spLocks noGrp="1"/>
          </p:cNvSpPr>
          <p:nvPr>
            <p:ph type="title"/>
          </p:nvPr>
        </p:nvSpPr>
        <p:spPr/>
        <p:txBody>
          <a:bodyPr/>
          <a:lstStyle/>
          <a:p>
            <a:r>
              <a:rPr lang="en-IN" dirty="0"/>
              <a:t>Explanation</a:t>
            </a:r>
          </a:p>
        </p:txBody>
      </p:sp>
      <p:sp>
        <p:nvSpPr>
          <p:cNvPr id="29" name="Google Shape;422;p35">
            <a:extLst>
              <a:ext uri="{FF2B5EF4-FFF2-40B4-BE49-F238E27FC236}">
                <a16:creationId xmlns:a16="http://schemas.microsoft.com/office/drawing/2014/main" id="{998CFC8E-0A39-B50D-9F40-C15DFAD81A22}"/>
              </a:ext>
            </a:extLst>
          </p:cNvPr>
          <p:cNvSpPr txBox="1">
            <a:spLocks noGrp="1"/>
          </p:cNvSpPr>
          <p:nvPr>
            <p:ph type="subTitle" idx="2"/>
          </p:nvPr>
        </p:nvSpPr>
        <p:spPr>
          <a:xfrm>
            <a:off x="801200" y="1706666"/>
            <a:ext cx="7939600" cy="572700"/>
          </a:xfrm>
          <a:prstGeom prst="rect">
            <a:avLst/>
          </a:prstGeom>
        </p:spPr>
        <p:txBody>
          <a:bodyPr spcFirstLastPara="1" wrap="square" lIns="91425" tIns="0" rIns="91425" bIns="0" anchor="t" anchorCtr="0">
            <a:noAutofit/>
          </a:bodyPr>
          <a:lstStyle/>
          <a:p>
            <a:pPr marL="0" lvl="0" indent="0" algn="l" rtl="0">
              <a:spcBef>
                <a:spcPts val="0"/>
              </a:spcBef>
              <a:spcAft>
                <a:spcPts val="1200"/>
              </a:spcAft>
              <a:buNone/>
            </a:pPr>
            <a:r>
              <a:rPr lang="en-US" dirty="0"/>
              <a:t>It is important that the location of the new charging station does not overlap with that of existing charging station.</a:t>
            </a:r>
            <a:endParaRPr dirty="0"/>
          </a:p>
        </p:txBody>
      </p:sp>
      <p:sp>
        <p:nvSpPr>
          <p:cNvPr id="31" name="Google Shape;422;p35">
            <a:extLst>
              <a:ext uri="{FF2B5EF4-FFF2-40B4-BE49-F238E27FC236}">
                <a16:creationId xmlns:a16="http://schemas.microsoft.com/office/drawing/2014/main" id="{AECAB9E5-356F-BF9A-F06D-DC7FBE2C0B13}"/>
              </a:ext>
            </a:extLst>
          </p:cNvPr>
          <p:cNvSpPr txBox="1">
            <a:spLocks/>
          </p:cNvSpPr>
          <p:nvPr/>
        </p:nvSpPr>
        <p:spPr>
          <a:xfrm>
            <a:off x="720000" y="3147892"/>
            <a:ext cx="7939600" cy="5727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1pPr>
            <a:lvl2pPr marL="914400" marR="0" lvl="1"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2pPr>
            <a:lvl3pPr marL="1371600" marR="0" lvl="2"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3pPr>
            <a:lvl4pPr marL="1828800" marR="0" lvl="3"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4pPr>
            <a:lvl5pPr marL="2286000" marR="0" lvl="4"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5pPr>
            <a:lvl6pPr marL="2743200" marR="0" lvl="5"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6pPr>
            <a:lvl7pPr marL="3200400" marR="0" lvl="6"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7pPr>
            <a:lvl8pPr marL="3657600" marR="0" lvl="7"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8pPr>
            <a:lvl9pPr marL="4114800" marR="0" lvl="8"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9pPr>
          </a:lstStyle>
          <a:p>
            <a:pPr marL="0" indent="0" algn="l">
              <a:spcAft>
                <a:spcPts val="1200"/>
              </a:spcAft>
            </a:pPr>
            <a:r>
              <a:rPr lang="en-US" dirty="0"/>
              <a:t>An analysis of the location of the charging station must be completed to minimize investments resulting from high land prices or any other issue.</a:t>
            </a:r>
          </a:p>
        </p:txBody>
      </p:sp>
      <p:sp>
        <p:nvSpPr>
          <p:cNvPr id="5" name="Google Shape;425;p35">
            <a:extLst>
              <a:ext uri="{FF2B5EF4-FFF2-40B4-BE49-F238E27FC236}">
                <a16:creationId xmlns:a16="http://schemas.microsoft.com/office/drawing/2014/main" id="{3CC698C9-0FF1-B003-B18A-B2F7E9DF1B96}"/>
              </a:ext>
            </a:extLst>
          </p:cNvPr>
          <p:cNvSpPr txBox="1">
            <a:spLocks/>
          </p:cNvSpPr>
          <p:nvPr/>
        </p:nvSpPr>
        <p:spPr>
          <a:xfrm>
            <a:off x="773500" y="1332266"/>
            <a:ext cx="2836800" cy="316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000"/>
              <a:buFont typeface="Big Shoulders Display"/>
              <a:buNone/>
              <a:defRPr sz="2000" b="1" i="0" u="none" strike="noStrike" cap="none">
                <a:solidFill>
                  <a:schemeClr val="dk1"/>
                </a:solidFill>
                <a:latin typeface="Big Shoulders Display"/>
                <a:ea typeface="Big Shoulders Display"/>
                <a:cs typeface="Big Shoulders Display"/>
                <a:sym typeface="Big Shoulders Display"/>
              </a:defRPr>
            </a:lvl1pPr>
            <a:lvl2pPr marL="914400" marR="0" lvl="1"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2pPr>
            <a:lvl3pPr marL="1371600" marR="0" lvl="2"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3pPr>
            <a:lvl4pPr marL="1828800" marR="0" lvl="3"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4pPr>
            <a:lvl5pPr marL="2286000" marR="0" lvl="4"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5pPr>
            <a:lvl6pPr marL="2743200" marR="0" lvl="5"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6pPr>
            <a:lvl7pPr marL="3200400" marR="0" lvl="6"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7pPr>
            <a:lvl8pPr marL="3657600" marR="0" lvl="7"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8pPr>
            <a:lvl9pPr marL="4114800" marR="0" lvl="8"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9pPr>
          </a:lstStyle>
          <a:p>
            <a:pPr marL="0" indent="0" algn="l">
              <a:spcAft>
                <a:spcPts val="1200"/>
              </a:spcAft>
            </a:pPr>
            <a:r>
              <a:rPr lang="en-IN" dirty="0"/>
              <a:t>Existing charging stations</a:t>
            </a:r>
          </a:p>
        </p:txBody>
      </p:sp>
      <p:sp>
        <p:nvSpPr>
          <p:cNvPr id="7" name="Google Shape;425;p35">
            <a:extLst>
              <a:ext uri="{FF2B5EF4-FFF2-40B4-BE49-F238E27FC236}">
                <a16:creationId xmlns:a16="http://schemas.microsoft.com/office/drawing/2014/main" id="{C08D46B4-FDC9-FBAD-3774-BC9249E4AB98}"/>
              </a:ext>
            </a:extLst>
          </p:cNvPr>
          <p:cNvSpPr txBox="1">
            <a:spLocks/>
          </p:cNvSpPr>
          <p:nvPr/>
        </p:nvSpPr>
        <p:spPr>
          <a:xfrm>
            <a:off x="720000" y="2638951"/>
            <a:ext cx="3316901" cy="31680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Big Shoulders Display"/>
              <a:buNone/>
              <a:defRPr sz="2000" b="1" i="0" u="none" strike="noStrike" cap="none">
                <a:solidFill>
                  <a:schemeClr val="dk1"/>
                </a:solidFill>
                <a:latin typeface="Big Shoulders Display"/>
                <a:ea typeface="Big Shoulders Display"/>
                <a:cs typeface="Big Shoulders Display"/>
                <a:sym typeface="Big Shoulders Display"/>
              </a:defRPr>
            </a:lvl1pPr>
            <a:lvl2pPr marL="914400" marR="0" lvl="1"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2pPr>
            <a:lvl3pPr marL="1371600" marR="0" lvl="2"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3pPr>
            <a:lvl4pPr marL="1828800" marR="0" lvl="3"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4pPr>
            <a:lvl5pPr marL="2286000" marR="0" lvl="4"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5pPr>
            <a:lvl6pPr marL="2743200" marR="0" lvl="5"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6pPr>
            <a:lvl7pPr marL="3200400" marR="0" lvl="6"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7pPr>
            <a:lvl8pPr marL="3657600" marR="0" lvl="7"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8pPr>
            <a:lvl9pPr marL="4114800" marR="0" lvl="8" indent="-330200" algn="l" rtl="0">
              <a:lnSpc>
                <a:spcPct val="100000"/>
              </a:lnSpc>
              <a:spcBef>
                <a:spcPts val="0"/>
              </a:spcBef>
              <a:spcAft>
                <a:spcPts val="0"/>
              </a:spcAft>
              <a:buClr>
                <a:schemeClr val="dk1"/>
              </a:buClr>
              <a:buSzPts val="1600"/>
              <a:buFont typeface="Archivo Light"/>
              <a:buNone/>
              <a:defRPr sz="1600" b="0" i="0" u="none" strike="noStrike" cap="none">
                <a:solidFill>
                  <a:schemeClr val="dk1"/>
                </a:solidFill>
                <a:latin typeface="Archivo Light"/>
                <a:ea typeface="Archivo Light"/>
                <a:cs typeface="Archivo Light"/>
                <a:sym typeface="Archivo Light"/>
              </a:defRPr>
            </a:lvl9pPr>
          </a:lstStyle>
          <a:p>
            <a:pPr marL="0" indent="0">
              <a:spcAft>
                <a:spcPts val="1200"/>
              </a:spcAft>
            </a:pPr>
            <a:r>
              <a:rPr lang="en-IN" dirty="0"/>
              <a:t>Investment for charging location</a:t>
            </a:r>
          </a:p>
        </p:txBody>
      </p:sp>
    </p:spTree>
    <p:extLst>
      <p:ext uri="{BB962C8B-B14F-4D97-AF65-F5344CB8AC3E}">
        <p14:creationId xmlns:p14="http://schemas.microsoft.com/office/powerpoint/2010/main" val="253383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3" name="Title 2">
            <a:extLst>
              <a:ext uri="{FF2B5EF4-FFF2-40B4-BE49-F238E27FC236}">
                <a16:creationId xmlns:a16="http://schemas.microsoft.com/office/drawing/2014/main" id="{67894789-B04D-BD11-BD1B-A943EC8E9C32}"/>
              </a:ext>
            </a:extLst>
          </p:cNvPr>
          <p:cNvSpPr>
            <a:spLocks noGrp="1"/>
          </p:cNvSpPr>
          <p:nvPr>
            <p:ph type="title"/>
          </p:nvPr>
        </p:nvSpPr>
        <p:spPr/>
        <p:txBody>
          <a:bodyPr/>
          <a:lstStyle/>
          <a:p>
            <a:r>
              <a:rPr lang="en-IN" sz="2500" dirty="0"/>
              <a:t>Demand for charging in Bangalore based on popularity</a:t>
            </a:r>
          </a:p>
        </p:txBody>
      </p:sp>
      <p:pic>
        <p:nvPicPr>
          <p:cNvPr id="4" name="Picture 3">
            <a:extLst>
              <a:ext uri="{FF2B5EF4-FFF2-40B4-BE49-F238E27FC236}">
                <a16:creationId xmlns:a16="http://schemas.microsoft.com/office/drawing/2014/main" id="{C251AF0D-F37E-716E-FB98-D0D18E2E2952}"/>
              </a:ext>
            </a:extLst>
          </p:cNvPr>
          <p:cNvPicPr>
            <a:picLocks noChangeAspect="1"/>
          </p:cNvPicPr>
          <p:nvPr/>
        </p:nvPicPr>
        <p:blipFill>
          <a:blip r:embed="rId3"/>
          <a:srcRect/>
          <a:stretch/>
        </p:blipFill>
        <p:spPr>
          <a:xfrm>
            <a:off x="2124000" y="1303199"/>
            <a:ext cx="4204800" cy="3081601"/>
          </a:xfrm>
          <a:prstGeom prst="rect">
            <a:avLst/>
          </a:prstGeom>
        </p:spPr>
      </p:pic>
    </p:spTree>
    <p:extLst>
      <p:ext uri="{BB962C8B-B14F-4D97-AF65-F5344CB8AC3E}">
        <p14:creationId xmlns:p14="http://schemas.microsoft.com/office/powerpoint/2010/main" val="4157938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3" name="Title 2">
            <a:extLst>
              <a:ext uri="{FF2B5EF4-FFF2-40B4-BE49-F238E27FC236}">
                <a16:creationId xmlns:a16="http://schemas.microsoft.com/office/drawing/2014/main" id="{F4269764-02E8-0CB5-5AF5-076A6EEADBA0}"/>
              </a:ext>
            </a:extLst>
          </p:cNvPr>
          <p:cNvSpPr>
            <a:spLocks noGrp="1"/>
          </p:cNvSpPr>
          <p:nvPr>
            <p:ph type="title"/>
          </p:nvPr>
        </p:nvSpPr>
        <p:spPr/>
        <p:txBody>
          <a:bodyPr/>
          <a:lstStyle/>
          <a:p>
            <a:r>
              <a:rPr lang="en-IN" dirty="0"/>
              <a:t>Proposed Algorithm</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19C3ACB-6188-9E3D-5664-0FAE1E874114}"/>
                  </a:ext>
                </a:extLst>
              </p:cNvPr>
              <p:cNvSpPr txBox="1"/>
              <p:nvPr/>
            </p:nvSpPr>
            <p:spPr>
              <a:xfrm>
                <a:off x="432000" y="1281301"/>
                <a:ext cx="8444467" cy="3277820"/>
              </a:xfrm>
              <a:prstGeom prst="rect">
                <a:avLst/>
              </a:prstGeom>
              <a:noFill/>
            </p:spPr>
            <p:txBody>
              <a:bodyPr wrap="square" lIns="0" tIns="0" rIns="0" bIns="0" rtlCol="0">
                <a:spAutoFit/>
              </a:bodyPr>
              <a:lstStyle/>
              <a:p>
                <a:pPr algn="ctr">
                  <a:spcAft>
                    <a:spcPts val="1200"/>
                  </a:spcAft>
                </a:pPr>
                <a:r>
                  <a:rPr lang="en-US" dirty="0">
                    <a:solidFill>
                      <a:schemeClr val="accent3"/>
                    </a:solidFill>
                    <a:effectLst/>
                    <a:latin typeface="Georgia" panose="02040502050405020303" pitchFamily="18" charset="0"/>
                    <a:ea typeface="Times New Roman" panose="02020603050405020304" pitchFamily="18" charset="0"/>
                    <a:cs typeface="Times New Roman" panose="02020603050405020304" pitchFamily="18" charset="0"/>
                  </a:rPr>
                  <a:t>neighbour_point =   </a:t>
                </a:r>
                <a14:m>
                  <m:oMath xmlns:m="http://schemas.openxmlformats.org/officeDocument/2006/math">
                    <m:nary>
                      <m:naryPr>
                        <m:chr m:val="∑"/>
                        <m:limLoc m:val="undOvr"/>
                        <m:grow m:val="on"/>
                        <m:subHide m:val="on"/>
                        <m:supHide m:val="on"/>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naryPr>
                      <m:sub/>
                      <m:sup/>
                      <m:e>
                        <m:r>
                          <a:rPr lang="en-US">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e>
                    </m:nary>
                    <m:r>
                      <a:rPr lang="en-US">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𝛼</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 </m:t>
                        </m:r>
                      </m:sub>
                    </m:sSub>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𝛽</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𝛾</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𝛿</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endParaRPr lang="en-IN"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endParaRPr>
              </a:p>
              <a:p>
                <a:pPr algn="ctr">
                  <a:spcAft>
                    <a:spcPts val="1200"/>
                  </a:spcAft>
                </a:pPr>
                <a:r>
                  <a:rPr lang="en-US" dirty="0">
                    <a:solidFill>
                      <a:schemeClr val="accent3"/>
                    </a:solidFill>
                    <a:effectLst/>
                    <a:latin typeface="Georgia" panose="02040502050405020303" pitchFamily="18" charset="0"/>
                    <a:ea typeface="Times New Roman" panose="02020603050405020304" pitchFamily="18" charset="0"/>
                    <a:cs typeface="Times New Roman" panose="02020603050405020304" pitchFamily="18" charset="0"/>
                  </a:rPr>
                  <a:t>final_point = min </a:t>
                </a:r>
                <a14:m>
                  <m:oMath xmlns:m="http://schemas.openxmlformats.org/officeDocument/2006/math">
                    <m:nary>
                      <m:naryPr>
                        <m:chr m:val="∑"/>
                        <m:limLoc m:val="undOvr"/>
                        <m:grow m:val="on"/>
                        <m:subHide m:val="on"/>
                        <m:supHide m:val="on"/>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naryPr>
                      <m:sub/>
                      <m:sup/>
                      <m:e>
                        <m:r>
                          <a:rPr lang="en-US">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e>
                    </m:nary>
                    <m:r>
                      <a:rPr lang="en-US">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a:solidFill>
                          <a:schemeClr val="accent3"/>
                        </a:solidFill>
                        <a:effectLst/>
                        <a:latin typeface="Cambria Math" panose="02040503050406030204" pitchFamily="18" charset="0"/>
                        <a:ea typeface="Times New Roman" panose="02020603050405020304" pitchFamily="18" charset="0"/>
                        <a:cs typeface="Times New Roman" panose="02020603050405020304" pitchFamily="18" charset="0"/>
                      </a:rPr>
                      <m:t>neighbour</m:t>
                    </m:r>
                    <m:r>
                      <a:rPr lang="en-US">
                        <a:solidFill>
                          <a:schemeClr val="accent3"/>
                        </a:solidFill>
                        <a:effectLst/>
                        <a:latin typeface="Cambria Math" panose="02040503050406030204" pitchFamily="18" charset="0"/>
                        <a:ea typeface="Times New Roman" panose="02020603050405020304" pitchFamily="18" charset="0"/>
                        <a:cs typeface="Times New Roman" panose="02020603050405020304" pitchFamily="18" charset="0"/>
                      </a:rPr>
                      <m:t>_</m:t>
                    </m:r>
                    <m:r>
                      <m:rPr>
                        <m:sty m:val="p"/>
                      </m:rPr>
                      <a:rPr lang="en-US">
                        <a:solidFill>
                          <a:schemeClr val="accent3"/>
                        </a:solidFill>
                        <a:effectLst/>
                        <a:latin typeface="Cambria Math" panose="02040503050406030204" pitchFamily="18" charset="0"/>
                        <a:ea typeface="Times New Roman" panose="02020603050405020304" pitchFamily="18" charset="0"/>
                        <a:cs typeface="Times New Roman" panose="02020603050405020304" pitchFamily="18" charset="0"/>
                      </a:rPr>
                      <m:t>point</m:t>
                    </m:r>
                    <m:r>
                      <a:rPr lang="en-US">
                        <a:solidFill>
                          <a:schemeClr val="accent3"/>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endParaRPr>
              </a:p>
              <a:p>
                <a:pPr>
                  <a:spcAft>
                    <a:spcPts val="1200"/>
                  </a:spcAft>
                </a:pPr>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 </a:t>
                </a:r>
                <a:endParaRPr lang="en-IN"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endParaRPr>
              </a:p>
              <a:p>
                <a:pPr>
                  <a:spcAft>
                    <a:spcPts val="1200"/>
                  </a:spcAft>
                </a:pPr>
                <a14:m>
                  <m:oMath xmlns:m="http://schemas.openxmlformats.org/officeDocument/2006/math">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 fixed cost of charging station at location </a:t>
                </a:r>
                <a14:m>
                  <m:oMath xmlns:m="http://schemas.openxmlformats.org/officeDocument/2006/math">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a:t>
                </a:r>
                <a:b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br>
                <a14:m>
                  <m:oMath xmlns:m="http://schemas.openxmlformats.org/officeDocument/2006/math">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𝑦</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 indicates whether to build a charging station at location </a:t>
                </a:r>
                <a14:m>
                  <m:oMath xmlns:m="http://schemas.openxmlformats.org/officeDocument/2006/math">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a:t>
                </a:r>
                <a:b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br>
                <a14:m>
                  <m:oMath xmlns:m="http://schemas.openxmlformats.org/officeDocument/2006/math">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 is the number of food court nearby at location </a:t>
                </a:r>
                <a14:m>
                  <m:oMath xmlns:m="http://schemas.openxmlformats.org/officeDocument/2006/math">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a:t>
                </a:r>
                <a:b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br>
                <a14:m>
                  <m:oMath xmlns:m="http://schemas.openxmlformats.org/officeDocument/2006/math">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𝑞</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 is the number of gas station at location </a:t>
                </a:r>
                <a14:m>
                  <m:oMath xmlns:m="http://schemas.openxmlformats.org/officeDocument/2006/math">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a:t>
                </a:r>
                <a:b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br>
                <a14:m>
                  <m:oMath xmlns:m="http://schemas.openxmlformats.org/officeDocument/2006/math">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 is the number of malls at location </a:t>
                </a:r>
                <a14:m>
                  <m:oMath xmlns:m="http://schemas.openxmlformats.org/officeDocument/2006/math">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a:t>
                </a:r>
                <a:b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br>
                <a14:m>
                  <m:oMath xmlns:m="http://schemas.openxmlformats.org/officeDocument/2006/math">
                    <m:sSub>
                      <m:sSubPr>
                        <m:ctrlPr>
                          <a:rPr lang="en-IN"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s</m:t>
                        </m:r>
                      </m:e>
                      <m:sub>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 is number of apartments at location </a:t>
                </a:r>
                <a14:m>
                  <m:oMath xmlns:m="http://schemas.openxmlformats.org/officeDocument/2006/math">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𝑗</m:t>
                    </m:r>
                  </m:oMath>
                </a14:m>
                <a:r>
                  <a:rPr lang="en-US"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rPr>
                  <a:t>.</a:t>
                </a:r>
                <a:endParaRPr lang="en-IN"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𝛼</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𝛽</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𝛾</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𝛿</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𝑐𝑎𝑛</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𝑏𝑒</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𝑐𝑜𝑛𝑓𝑖𝑔𝑢𝑟𝑒𝑑</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𝑡𝑜</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𝑖𝑛𝑐𝑟𝑒𝑎𝑠𝑒</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𝑡h𝑒</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𝑤𝑒𝑖𝑔h𝑡𝑎𝑔𝑒</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𝑜𝑓</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𝑛𝑒𝑖𝑔h𝑏𝑜𝑢𝑟𝑖𝑛𝑔</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i="1">
                          <a:solidFill>
                            <a:schemeClr val="accent3"/>
                          </a:solidFill>
                          <a:effectLst/>
                          <a:latin typeface="Cambria Math" panose="02040503050406030204" pitchFamily="18" charset="0"/>
                          <a:ea typeface="Calibri" panose="020F0502020204030204" pitchFamily="34" charset="0"/>
                          <a:cs typeface="Times New Roman" panose="02020603050405020304" pitchFamily="18" charset="0"/>
                        </a:rPr>
                        <m:t>𝑝𝑜𝑖𝑛𝑡</m:t>
                      </m:r>
                    </m:oMath>
                  </m:oMathPara>
                </a14:m>
                <a:endParaRPr lang="en-IN" dirty="0">
                  <a:solidFill>
                    <a:schemeClr val="accent3"/>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solidFill>
                    <a:schemeClr val="accent3"/>
                  </a:solidFill>
                  <a:latin typeface="Archivo Light" panose="020B0604020202020204" charset="0"/>
                  <a:cs typeface="Archivo Light" panose="020B0604020202020204" charset="0"/>
                </a:endParaRPr>
              </a:p>
            </p:txBody>
          </p:sp>
        </mc:Choice>
        <mc:Fallback>
          <p:sp>
            <p:nvSpPr>
              <p:cNvPr id="6" name="TextBox 5">
                <a:extLst>
                  <a:ext uri="{FF2B5EF4-FFF2-40B4-BE49-F238E27FC236}">
                    <a16:creationId xmlns:a16="http://schemas.microsoft.com/office/drawing/2014/main" id="{719C3ACB-6188-9E3D-5664-0FAE1E874114}"/>
                  </a:ext>
                </a:extLst>
              </p:cNvPr>
              <p:cNvSpPr txBox="1">
                <a:spLocks noRot="1" noChangeAspect="1" noMove="1" noResize="1" noEditPoints="1" noAdjustHandles="1" noChangeArrowheads="1" noChangeShapeType="1" noTextEdit="1"/>
              </p:cNvSpPr>
              <p:nvPr/>
            </p:nvSpPr>
            <p:spPr>
              <a:xfrm>
                <a:off x="432000" y="1281301"/>
                <a:ext cx="8444467" cy="3277820"/>
              </a:xfrm>
              <a:prstGeom prst="rect">
                <a:avLst/>
              </a:prstGeom>
              <a:blipFill>
                <a:blip r:embed="rId3"/>
                <a:stretch>
                  <a:fillRect l="-1011" t="-10781"/>
                </a:stretch>
              </a:blipFill>
            </p:spPr>
            <p:txBody>
              <a:bodyPr/>
              <a:lstStyle/>
              <a:p>
                <a:r>
                  <a:rPr lang="en-IN">
                    <a:noFill/>
                  </a:rPr>
                  <a:t> </a:t>
                </a:r>
              </a:p>
            </p:txBody>
          </p:sp>
        </mc:Fallback>
      </mc:AlternateContent>
    </p:spTree>
    <p:extLst>
      <p:ext uri="{BB962C8B-B14F-4D97-AF65-F5344CB8AC3E}">
        <p14:creationId xmlns:p14="http://schemas.microsoft.com/office/powerpoint/2010/main" val="211046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3" name="Title 2">
            <a:extLst>
              <a:ext uri="{FF2B5EF4-FFF2-40B4-BE49-F238E27FC236}">
                <a16:creationId xmlns:a16="http://schemas.microsoft.com/office/drawing/2014/main" id="{F4269764-02E8-0CB5-5AF5-076A6EEADBA0}"/>
              </a:ext>
            </a:extLst>
          </p:cNvPr>
          <p:cNvSpPr>
            <a:spLocks noGrp="1"/>
          </p:cNvSpPr>
          <p:nvPr>
            <p:ph type="title"/>
          </p:nvPr>
        </p:nvSpPr>
        <p:spPr/>
        <p:txBody>
          <a:bodyPr/>
          <a:lstStyle/>
          <a:p>
            <a:r>
              <a:rPr lang="en-IN" dirty="0"/>
              <a:t>Distance Formula</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19C3ACB-6188-9E3D-5664-0FAE1E874114}"/>
                  </a:ext>
                </a:extLst>
              </p:cNvPr>
              <p:cNvSpPr txBox="1"/>
              <p:nvPr/>
            </p:nvSpPr>
            <p:spPr>
              <a:xfrm>
                <a:off x="432000" y="1281301"/>
                <a:ext cx="8444467" cy="2261388"/>
              </a:xfrm>
              <a:prstGeom prst="rect">
                <a:avLst/>
              </a:prstGeom>
              <a:noFill/>
            </p:spPr>
            <p:txBody>
              <a:bodyPr wrap="square" lIns="0" tIns="0" rIns="0" bIns="0" rtlCol="0">
                <a:spAutoFit/>
              </a:bodyPr>
              <a:lstStyle/>
              <a:p>
                <a:r>
                  <a:rPr lang="en-US" b="1" dirty="0">
                    <a:solidFill>
                      <a:schemeClr val="accent3"/>
                    </a:solidFill>
                  </a:rPr>
                  <a:t>Haversine Formula</a:t>
                </a:r>
              </a:p>
              <a:p>
                <a:endParaRPr lang="en-IN" dirty="0">
                  <a:solidFill>
                    <a:schemeClr val="accent3"/>
                  </a:solidFill>
                </a:endParaRPr>
              </a:p>
              <a:p>
                <a:r>
                  <a:rPr lang="en-US" dirty="0">
                    <a:solidFill>
                      <a:schemeClr val="accent3"/>
                    </a:solidFill>
                  </a:rPr>
                  <a:t>Haversine formula computes distance between two points on the surface of a sphere using the latitude and longitude of the two points.</a:t>
                </a:r>
              </a:p>
              <a:p>
                <a:endParaRPr lang="en-IN" dirty="0">
                  <a:solidFill>
                    <a:schemeClr val="accent3"/>
                  </a:solidFill>
                </a:endParaRPr>
              </a:p>
              <a:p>
                <a:pPr algn="ctr"/>
                <a14:m>
                  <m:oMath xmlns:m="http://schemas.openxmlformats.org/officeDocument/2006/math">
                    <m:r>
                      <a:rPr lang="en-US" i="1">
                        <a:solidFill>
                          <a:schemeClr val="accent3"/>
                        </a:solidFill>
                        <a:latin typeface="Cambria Math" panose="02040503050406030204" pitchFamily="18" charset="0"/>
                      </a:rPr>
                      <m:t>𝑎</m:t>
                    </m:r>
                    <m:r>
                      <a:rPr lang="en-US">
                        <a:solidFill>
                          <a:schemeClr val="accent3"/>
                        </a:solidFill>
                        <a:latin typeface="Cambria Math" panose="02040503050406030204" pitchFamily="18" charset="0"/>
                      </a:rPr>
                      <m:t>=</m:t>
                    </m:r>
                    <m:sSup>
                      <m:sSupPr>
                        <m:ctrlPr>
                          <a:rPr lang="en-IN" i="1">
                            <a:solidFill>
                              <a:schemeClr val="accent3"/>
                            </a:solidFill>
                            <a:latin typeface="Cambria Math" panose="02040503050406030204" pitchFamily="18" charset="0"/>
                          </a:rPr>
                        </m:ctrlPr>
                      </m:sSupPr>
                      <m:e>
                        <m:r>
                          <m:rPr>
                            <m:sty m:val="p"/>
                          </m:rPr>
                          <a:rPr lang="en-US">
                            <a:solidFill>
                              <a:schemeClr val="accent3"/>
                            </a:solidFill>
                            <a:latin typeface="Cambria Math" panose="02040503050406030204" pitchFamily="18" charset="0"/>
                          </a:rPr>
                          <m:t>sin</m:t>
                        </m:r>
                      </m:e>
                      <m:sup>
                        <m:r>
                          <a:rPr lang="en-US">
                            <a:solidFill>
                              <a:schemeClr val="accent3"/>
                            </a:solidFill>
                            <a:latin typeface="Cambria Math" panose="02040503050406030204" pitchFamily="18" charset="0"/>
                          </a:rPr>
                          <m:t>2</m:t>
                        </m:r>
                      </m:sup>
                    </m:sSup>
                    <m:r>
                      <a:rPr lang="en-US">
                        <a:solidFill>
                          <a:schemeClr val="accent3"/>
                        </a:solidFill>
                        <a:latin typeface="Cambria Math" panose="02040503050406030204" pitchFamily="18" charset="0"/>
                      </a:rPr>
                      <m:t>⁡(</m:t>
                    </m:r>
                    <m:r>
                      <m:rPr>
                        <m:sty m:val="p"/>
                      </m:rPr>
                      <a:rPr lang="en-US">
                        <a:solidFill>
                          <a:schemeClr val="accent3"/>
                        </a:solidFill>
                        <a:latin typeface="Cambria Math" panose="02040503050406030204" pitchFamily="18" charset="0"/>
                      </a:rPr>
                      <m:t>Δ</m:t>
                    </m:r>
                    <m:r>
                      <a:rPr lang="en-US" i="1">
                        <a:solidFill>
                          <a:schemeClr val="accent3"/>
                        </a:solidFill>
                        <a:latin typeface="Cambria Math" panose="02040503050406030204" pitchFamily="18" charset="0"/>
                      </a:rPr>
                      <m:t>𝑙𝑎𝑡</m:t>
                    </m:r>
                    <m:r>
                      <a:rPr lang="en-US">
                        <a:solidFill>
                          <a:schemeClr val="accent3"/>
                        </a:solidFill>
                        <a:latin typeface="Cambria Math" panose="02040503050406030204" pitchFamily="18" charset="0"/>
                      </a:rPr>
                      <m:t>/2)+</m:t>
                    </m:r>
                    <m:r>
                      <m:rPr>
                        <m:sty m:val="p"/>
                      </m:rPr>
                      <a:rPr lang="en-US">
                        <a:solidFill>
                          <a:schemeClr val="accent3"/>
                        </a:solidFill>
                        <a:latin typeface="Cambria Math" panose="02040503050406030204" pitchFamily="18" charset="0"/>
                      </a:rPr>
                      <m:t>cos</m:t>
                    </m:r>
                    <m:r>
                      <a:rPr lang="en-US">
                        <a:solidFill>
                          <a:schemeClr val="accent3"/>
                        </a:solidFill>
                        <a:latin typeface="Cambria Math" panose="02040503050406030204" pitchFamily="18" charset="0"/>
                      </a:rPr>
                      <m:t>⁡(</m:t>
                    </m:r>
                  </m:oMath>
                </a14:m>
                <a:r>
                  <a:rPr lang="en-US" dirty="0">
                    <a:solidFill>
                      <a:schemeClr val="accent3"/>
                    </a:solidFill>
                  </a:rPr>
                  <a:t> </a:t>
                </a:r>
                <a:r>
                  <a:rPr lang="en-US" i="1" dirty="0">
                    <a:solidFill>
                      <a:schemeClr val="accent3"/>
                    </a:solidFill>
                  </a:rPr>
                  <a:t>lat</a:t>
                </a:r>
                <a:r>
                  <a:rPr lang="en-US" dirty="0">
                    <a:solidFill>
                      <a:schemeClr val="accent3"/>
                    </a:solidFill>
                  </a:rPr>
                  <a:t>1 </a:t>
                </a:r>
                <a14:m>
                  <m:oMath xmlns:m="http://schemas.openxmlformats.org/officeDocument/2006/math">
                    <m:r>
                      <a:rPr lang="en-US">
                        <a:solidFill>
                          <a:schemeClr val="accent3"/>
                        </a:solidFill>
                        <a:latin typeface="Cambria Math" panose="02040503050406030204" pitchFamily="18" charset="0"/>
                      </a:rPr>
                      <m:t>)⋅</m:t>
                    </m:r>
                    <m:func>
                      <m:funcPr>
                        <m:ctrlPr>
                          <a:rPr lang="en-US">
                            <a:solidFill>
                              <a:schemeClr val="accent3"/>
                            </a:solidFill>
                            <a:latin typeface="Cambria Math" panose="02040503050406030204" pitchFamily="18" charset="0"/>
                          </a:rPr>
                        </m:ctrlPr>
                      </m:funcPr>
                      <m:fName>
                        <m:r>
                          <m:rPr>
                            <m:sty m:val="p"/>
                          </m:rPr>
                          <a:rPr lang="en-US">
                            <a:solidFill>
                              <a:schemeClr val="accent3"/>
                            </a:solidFill>
                            <a:latin typeface="Cambria Math" panose="02040503050406030204" pitchFamily="18" charset="0"/>
                          </a:rPr>
                          <m:t>cos</m:t>
                        </m:r>
                      </m:fName>
                      <m:e>
                        <m:d>
                          <m:dPr>
                            <m:ctrlPr>
                              <a:rPr lang="en-US" i="1">
                                <a:solidFill>
                                  <a:schemeClr val="accent3"/>
                                </a:solidFill>
                                <a:latin typeface="Cambria Math" panose="02040503050406030204" pitchFamily="18" charset="0"/>
                              </a:rPr>
                            </m:ctrlPr>
                          </m:dPr>
                          <m:e>
                            <m:r>
                              <a:rPr lang="en-US" i="1">
                                <a:solidFill>
                                  <a:schemeClr val="accent3"/>
                                </a:solidFill>
                                <a:latin typeface="Cambria Math" panose="02040503050406030204" pitchFamily="18" charset="0"/>
                              </a:rPr>
                              <m:t>𝑙𝑎𝑡</m:t>
                            </m:r>
                            <m:r>
                              <a:rPr lang="en-US">
                                <a:solidFill>
                                  <a:schemeClr val="accent3"/>
                                </a:solidFill>
                                <a:latin typeface="Cambria Math" panose="02040503050406030204" pitchFamily="18" charset="0"/>
                              </a:rPr>
                              <m:t>2</m:t>
                            </m:r>
                          </m:e>
                        </m:d>
                      </m:e>
                    </m:func>
                    <m:r>
                      <a:rPr lang="en-US">
                        <a:solidFill>
                          <a:schemeClr val="accent3"/>
                        </a:solidFill>
                        <a:latin typeface="Cambria Math" panose="02040503050406030204" pitchFamily="18" charset="0"/>
                      </a:rPr>
                      <m:t>⋅</m:t>
                    </m:r>
                    <m:func>
                      <m:funcPr>
                        <m:ctrlPr>
                          <a:rPr lang="en-US" i="1">
                            <a:solidFill>
                              <a:schemeClr val="accent3"/>
                            </a:solidFill>
                            <a:latin typeface="Cambria Math" panose="02040503050406030204" pitchFamily="18" charset="0"/>
                          </a:rPr>
                        </m:ctrlPr>
                      </m:funcPr>
                      <m:fName>
                        <m:sSup>
                          <m:sSupPr>
                            <m:ctrlPr>
                              <a:rPr lang="en-IN" i="1">
                                <a:solidFill>
                                  <a:schemeClr val="accent3"/>
                                </a:solidFill>
                                <a:latin typeface="Cambria Math" panose="02040503050406030204" pitchFamily="18" charset="0"/>
                              </a:rPr>
                            </m:ctrlPr>
                          </m:sSupPr>
                          <m:e>
                            <m:r>
                              <m:rPr>
                                <m:sty m:val="p"/>
                              </m:rPr>
                              <a:rPr lang="en-US">
                                <a:solidFill>
                                  <a:schemeClr val="accent3"/>
                                </a:solidFill>
                                <a:latin typeface="Cambria Math" panose="02040503050406030204" pitchFamily="18" charset="0"/>
                              </a:rPr>
                              <m:t>sin</m:t>
                            </m:r>
                          </m:e>
                          <m:sup>
                            <m:r>
                              <a:rPr lang="en-US">
                                <a:solidFill>
                                  <a:schemeClr val="accent3"/>
                                </a:solidFill>
                                <a:latin typeface="Cambria Math" panose="02040503050406030204" pitchFamily="18" charset="0"/>
                              </a:rPr>
                              <m:t>2</m:t>
                            </m:r>
                          </m:sup>
                        </m:sSup>
                      </m:fName>
                      <m:e>
                        <m:d>
                          <m:dPr>
                            <m:ctrlPr>
                              <a:rPr lang="en-US" i="1">
                                <a:solidFill>
                                  <a:schemeClr val="accent3"/>
                                </a:solidFill>
                                <a:latin typeface="Cambria Math" panose="02040503050406030204" pitchFamily="18" charset="0"/>
                              </a:rPr>
                            </m:ctrlPr>
                          </m:dPr>
                          <m:e>
                            <m:f>
                              <m:fPr>
                                <m:ctrlPr>
                                  <a:rPr lang="en-US" i="1">
                                    <a:solidFill>
                                      <a:schemeClr val="accent3"/>
                                    </a:solidFill>
                                    <a:latin typeface="Cambria Math" panose="02040503050406030204" pitchFamily="18" charset="0"/>
                                  </a:rPr>
                                </m:ctrlPr>
                              </m:fPr>
                              <m:num>
                                <m:r>
                                  <m:rPr>
                                    <m:sty m:val="p"/>
                                  </m:rPr>
                                  <a:rPr lang="en-US">
                                    <a:solidFill>
                                      <a:schemeClr val="accent3"/>
                                    </a:solidFill>
                                    <a:latin typeface="Cambria Math" panose="02040503050406030204" pitchFamily="18" charset="0"/>
                                  </a:rPr>
                                  <m:t>Δ</m:t>
                                </m:r>
                                <m:r>
                                  <a:rPr lang="en-US" i="1">
                                    <a:solidFill>
                                      <a:schemeClr val="accent3"/>
                                    </a:solidFill>
                                    <a:latin typeface="Cambria Math" panose="02040503050406030204" pitchFamily="18" charset="0"/>
                                  </a:rPr>
                                  <m:t>𝑙𝑜𝑛</m:t>
                                </m:r>
                                <m:r>
                                  <a:rPr lang="en-US" i="1">
                                    <a:solidFill>
                                      <a:schemeClr val="accent3"/>
                                    </a:solidFill>
                                    <a:latin typeface="Cambria Math" panose="02040503050406030204" pitchFamily="18" charset="0"/>
                                  </a:rPr>
                                  <m:t>2</m:t>
                                </m:r>
                              </m:num>
                              <m:den>
                                <m:r>
                                  <a:rPr lang="en-US">
                                    <a:solidFill>
                                      <a:schemeClr val="accent3"/>
                                    </a:solidFill>
                                    <a:latin typeface="Cambria Math" panose="02040503050406030204" pitchFamily="18" charset="0"/>
                                  </a:rPr>
                                  <m:t>2</m:t>
                                </m:r>
                              </m:den>
                            </m:f>
                          </m:e>
                        </m:d>
                      </m:e>
                    </m:func>
                  </m:oMath>
                </a14:m>
                <a:endParaRPr lang="en-IN" dirty="0">
                  <a:solidFill>
                    <a:schemeClr val="accent3"/>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i="1">
                          <a:solidFill>
                            <a:schemeClr val="accent3"/>
                          </a:solidFill>
                          <a:latin typeface="Cambria Math" panose="02040503050406030204" pitchFamily="18" charset="0"/>
                        </a:rPr>
                        <m:t>𝑐</m:t>
                      </m:r>
                      <m:r>
                        <a:rPr lang="en-US">
                          <a:solidFill>
                            <a:schemeClr val="accent3"/>
                          </a:solidFill>
                          <a:latin typeface="Cambria Math" panose="02040503050406030204" pitchFamily="18" charset="0"/>
                        </a:rPr>
                        <m:t>=2⋅</m:t>
                      </m:r>
                      <m:r>
                        <m:rPr>
                          <m:sty m:val="p"/>
                        </m:rPr>
                        <a:rPr lang="en-US">
                          <a:solidFill>
                            <a:schemeClr val="accent3"/>
                          </a:solidFill>
                          <a:latin typeface="Cambria Math" panose="02040503050406030204" pitchFamily="18" charset="0"/>
                        </a:rPr>
                        <m:t>atan</m:t>
                      </m:r>
                      <m:r>
                        <a:rPr lang="en-US">
                          <a:solidFill>
                            <a:schemeClr val="accent3"/>
                          </a:solidFill>
                          <a:latin typeface="Cambria Math" panose="02040503050406030204" pitchFamily="18" charset="0"/>
                        </a:rPr>
                        <m:t>⁡2(</m:t>
                      </m:r>
                      <m:r>
                        <a:rPr lang="en-US" i="1">
                          <a:solidFill>
                            <a:schemeClr val="accent3"/>
                          </a:solidFill>
                          <a:latin typeface="Cambria Math" panose="02040503050406030204" pitchFamily="18" charset="0"/>
                        </a:rPr>
                        <m:t>𝑉𝑎</m:t>
                      </m:r>
                      <m:r>
                        <a:rPr lang="en-US">
                          <a:solidFill>
                            <a:schemeClr val="accent3"/>
                          </a:solidFill>
                          <a:latin typeface="Cambria Math" panose="02040503050406030204" pitchFamily="18" charset="0"/>
                        </a:rPr>
                        <m:t>,</m:t>
                      </m:r>
                      <m:r>
                        <a:rPr lang="en-US" i="1">
                          <a:solidFill>
                            <a:schemeClr val="accent3"/>
                          </a:solidFill>
                          <a:latin typeface="Cambria Math" panose="02040503050406030204" pitchFamily="18" charset="0"/>
                        </a:rPr>
                        <m:t>𝑉</m:t>
                      </m:r>
                      <m:r>
                        <a:rPr lang="en-US">
                          <a:solidFill>
                            <a:schemeClr val="accent3"/>
                          </a:solidFill>
                          <a:latin typeface="Cambria Math" panose="02040503050406030204" pitchFamily="18" charset="0"/>
                        </a:rPr>
                        <m:t>(1</m:t>
                      </m:r>
                      <m:r>
                        <a:rPr lang="en-US" i="1">
                          <a:solidFill>
                            <a:schemeClr val="accent3"/>
                          </a:solidFill>
                          <a:latin typeface="Cambria Math" panose="02040503050406030204" pitchFamily="18" charset="0"/>
                        </a:rPr>
                        <m:t>−</m:t>
                      </m:r>
                      <m:r>
                        <a:rPr lang="en-US" i="1">
                          <a:solidFill>
                            <a:schemeClr val="accent3"/>
                          </a:solidFill>
                          <a:latin typeface="Cambria Math" panose="02040503050406030204" pitchFamily="18" charset="0"/>
                        </a:rPr>
                        <m:t>𝑎</m:t>
                      </m:r>
                      <m:r>
                        <a:rPr lang="en-US">
                          <a:solidFill>
                            <a:schemeClr val="accent3"/>
                          </a:solidFill>
                          <a:latin typeface="Cambria Math" panose="02040503050406030204" pitchFamily="18" charset="0"/>
                        </a:rPr>
                        <m:t>))</m:t>
                      </m:r>
                    </m:oMath>
                    <m:oMath xmlns:m="http://schemas.openxmlformats.org/officeDocument/2006/math">
                      <m:r>
                        <a:rPr lang="en-US" i="1">
                          <a:solidFill>
                            <a:schemeClr val="accent3"/>
                          </a:solidFill>
                          <a:latin typeface="Cambria Math" panose="02040503050406030204" pitchFamily="18" charset="0"/>
                        </a:rPr>
                        <m:t>𝑑</m:t>
                      </m:r>
                      <m:r>
                        <a:rPr lang="en-US">
                          <a:solidFill>
                            <a:schemeClr val="accent3"/>
                          </a:solidFill>
                          <a:latin typeface="Cambria Math" panose="02040503050406030204" pitchFamily="18" charset="0"/>
                        </a:rPr>
                        <m:t>=</m:t>
                      </m:r>
                      <m:r>
                        <a:rPr lang="en-US" i="1">
                          <a:solidFill>
                            <a:schemeClr val="accent3"/>
                          </a:solidFill>
                          <a:latin typeface="Cambria Math" panose="02040503050406030204" pitchFamily="18" charset="0"/>
                        </a:rPr>
                        <m:t>𝑅</m:t>
                      </m:r>
                      <m:r>
                        <a:rPr lang="en-US">
                          <a:solidFill>
                            <a:schemeClr val="accent3"/>
                          </a:solidFill>
                          <a:latin typeface="Cambria Math" panose="02040503050406030204" pitchFamily="18" charset="0"/>
                        </a:rPr>
                        <m:t>⋅</m:t>
                      </m:r>
                      <m:r>
                        <a:rPr lang="en-US" i="1">
                          <a:solidFill>
                            <a:schemeClr val="accent3"/>
                          </a:solidFill>
                          <a:latin typeface="Cambria Math" panose="02040503050406030204" pitchFamily="18" charset="0"/>
                        </a:rPr>
                        <m:t>𝑐</m:t>
                      </m:r>
                    </m:oMath>
                  </m:oMathPara>
                </a14:m>
                <a:endParaRPr lang="en-IN" dirty="0">
                  <a:solidFill>
                    <a:schemeClr val="accent3"/>
                  </a:solidFill>
                </a:endParaRPr>
              </a:p>
              <a:p>
                <a:pPr algn="ctr"/>
                <a:endParaRPr lang="en-IN" dirty="0">
                  <a:solidFill>
                    <a:schemeClr val="accent3"/>
                  </a:solidFill>
                </a:endParaRPr>
              </a:p>
              <a:p>
                <a:r>
                  <a:rPr lang="en-US" dirty="0">
                    <a:solidFill>
                      <a:schemeClr val="accent3"/>
                    </a:solidFill>
                  </a:rPr>
                  <a:t>d is distance between two points in km</a:t>
                </a:r>
                <a:endParaRPr lang="en-IN" dirty="0">
                  <a:solidFill>
                    <a:schemeClr val="accent3"/>
                  </a:solidFill>
                </a:endParaRPr>
              </a:p>
            </p:txBody>
          </p:sp>
        </mc:Choice>
        <mc:Fallback>
          <p:sp>
            <p:nvSpPr>
              <p:cNvPr id="6" name="TextBox 5">
                <a:extLst>
                  <a:ext uri="{FF2B5EF4-FFF2-40B4-BE49-F238E27FC236}">
                    <a16:creationId xmlns:a16="http://schemas.microsoft.com/office/drawing/2014/main" id="{719C3ACB-6188-9E3D-5664-0FAE1E874114}"/>
                  </a:ext>
                </a:extLst>
              </p:cNvPr>
              <p:cNvSpPr txBox="1">
                <a:spLocks noRot="1" noChangeAspect="1" noMove="1" noResize="1" noEditPoints="1" noAdjustHandles="1" noChangeArrowheads="1" noChangeShapeType="1" noTextEdit="1"/>
              </p:cNvSpPr>
              <p:nvPr/>
            </p:nvSpPr>
            <p:spPr>
              <a:xfrm>
                <a:off x="432000" y="1281301"/>
                <a:ext cx="8444467" cy="2261388"/>
              </a:xfrm>
              <a:prstGeom prst="rect">
                <a:avLst/>
              </a:prstGeom>
              <a:blipFill>
                <a:blip r:embed="rId3"/>
                <a:stretch>
                  <a:fillRect l="-1300" t="-2426" r="-1083" b="-4043"/>
                </a:stretch>
              </a:blipFill>
            </p:spPr>
            <p:txBody>
              <a:bodyPr/>
              <a:lstStyle/>
              <a:p>
                <a:r>
                  <a:rPr lang="en-IN">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3B35E-EC1C-6B4E-4E33-88F2A4CCFEB5}"/>
              </a:ext>
            </a:extLst>
          </p:cNvPr>
          <p:cNvSpPr>
            <a:spLocks noGrp="1"/>
          </p:cNvSpPr>
          <p:nvPr>
            <p:ph type="title"/>
          </p:nvPr>
        </p:nvSpPr>
        <p:spPr/>
        <p:txBody>
          <a:bodyPr/>
          <a:lstStyle/>
          <a:p>
            <a:r>
              <a:rPr lang="en-US" dirty="0"/>
              <a:t>Setting up the Optimization Problem</a:t>
            </a:r>
            <a:br>
              <a:rPr lang="en-US" dirty="0"/>
            </a:br>
            <a:endParaRPr lang="en-IN" dirty="0"/>
          </a:p>
        </p:txBody>
      </p:sp>
      <p:sp>
        <p:nvSpPr>
          <p:cNvPr id="3" name="TextBox 2">
            <a:extLst>
              <a:ext uri="{FF2B5EF4-FFF2-40B4-BE49-F238E27FC236}">
                <a16:creationId xmlns:a16="http://schemas.microsoft.com/office/drawing/2014/main" id="{AEFB78BF-70D2-6F49-8ED1-DB0DBFCE5A02}"/>
              </a:ext>
            </a:extLst>
          </p:cNvPr>
          <p:cNvSpPr txBox="1"/>
          <p:nvPr/>
        </p:nvSpPr>
        <p:spPr>
          <a:xfrm>
            <a:off x="472159" y="1288800"/>
            <a:ext cx="8199681" cy="646331"/>
          </a:xfrm>
          <a:prstGeom prst="rect">
            <a:avLst/>
          </a:prstGeom>
          <a:noFill/>
        </p:spPr>
        <p:txBody>
          <a:bodyPr wrap="none" rtlCol="0">
            <a:spAutoFit/>
          </a:bodyPr>
          <a:lstStyle/>
          <a:p>
            <a:r>
              <a:rPr lang="en-US" sz="1800" b="1" i="0" u="none" strike="noStrike" dirty="0">
                <a:solidFill>
                  <a:schemeClr val="accent6">
                    <a:lumMod val="95000"/>
                  </a:schemeClr>
                </a:solidFill>
                <a:effectLst/>
                <a:latin typeface="Arial" panose="020B0604020202020204" pitchFamily="34" charset="0"/>
              </a:rPr>
              <a:t>Decision</a:t>
            </a:r>
            <a:r>
              <a:rPr lang="en-US" sz="1800" b="0" i="0" u="none" strike="noStrike" dirty="0">
                <a:solidFill>
                  <a:schemeClr val="accent6">
                    <a:lumMod val="95000"/>
                  </a:schemeClr>
                </a:solidFill>
                <a:effectLst/>
                <a:latin typeface="Arial" panose="020B0604020202020204" pitchFamily="34" charset="0"/>
              </a:rPr>
              <a:t>: </a:t>
            </a:r>
            <a:r>
              <a:rPr lang="en-US" sz="1800" b="0" i="0" u="none" strike="noStrike" dirty="0">
                <a:solidFill>
                  <a:srgbClr val="FFFBF0"/>
                </a:solidFill>
                <a:effectLst/>
                <a:latin typeface="Arial" panose="020B0604020202020204" pitchFamily="34" charset="0"/>
              </a:rPr>
              <a:t>choose a subset from currently existing </a:t>
            </a:r>
            <a:r>
              <a:rPr lang="en-US" sz="1800" b="1" i="0" u="none" strike="noStrike" dirty="0">
                <a:solidFill>
                  <a:srgbClr val="FFFBF0"/>
                </a:solidFill>
                <a:effectLst/>
                <a:latin typeface="Arial" panose="020B0604020202020204" pitchFamily="34" charset="0"/>
              </a:rPr>
              <a:t>parking lots </a:t>
            </a:r>
            <a:r>
              <a:rPr lang="en-US" sz="1800" b="0" i="0" u="none" strike="noStrike" dirty="0">
                <a:solidFill>
                  <a:srgbClr val="FFFBF0"/>
                </a:solidFill>
                <a:effectLst/>
                <a:latin typeface="Arial" panose="020B0604020202020204" pitchFamily="34" charset="0"/>
              </a:rPr>
              <a:t>as candidates </a:t>
            </a:r>
          </a:p>
          <a:p>
            <a:r>
              <a:rPr lang="en-US" sz="1800" b="0" i="0" u="none" strike="noStrike" dirty="0">
                <a:solidFill>
                  <a:srgbClr val="FFFBF0"/>
                </a:solidFill>
                <a:effectLst/>
                <a:latin typeface="Arial" panose="020B0604020202020204" pitchFamily="34" charset="0"/>
              </a:rPr>
              <a:t>to install chargers </a:t>
            </a:r>
            <a:endParaRPr lang="en-IN" dirty="0"/>
          </a:p>
        </p:txBody>
      </p:sp>
      <p:sp>
        <p:nvSpPr>
          <p:cNvPr id="4" name="TextBox 3">
            <a:extLst>
              <a:ext uri="{FF2B5EF4-FFF2-40B4-BE49-F238E27FC236}">
                <a16:creationId xmlns:a16="http://schemas.microsoft.com/office/drawing/2014/main" id="{CA6A0361-B540-0A28-4226-B6E597E5523E}"/>
              </a:ext>
            </a:extLst>
          </p:cNvPr>
          <p:cNvSpPr txBox="1"/>
          <p:nvPr/>
        </p:nvSpPr>
        <p:spPr>
          <a:xfrm>
            <a:off x="472159" y="2191426"/>
            <a:ext cx="6583854" cy="851515"/>
          </a:xfrm>
          <a:prstGeom prst="rect">
            <a:avLst/>
          </a:prstGeom>
          <a:noFill/>
        </p:spPr>
        <p:txBody>
          <a:bodyPr wrap="none" rtlCol="0">
            <a:spAutoFit/>
          </a:bodyPr>
          <a:lstStyle/>
          <a:p>
            <a:pPr rtl="0">
              <a:spcBef>
                <a:spcPts val="0"/>
              </a:spcBef>
              <a:spcAft>
                <a:spcPts val="1600"/>
              </a:spcAft>
            </a:pPr>
            <a:r>
              <a:rPr lang="en-US" sz="1800" b="1" i="0" u="none" strike="noStrike" dirty="0">
                <a:solidFill>
                  <a:schemeClr val="accent6">
                    <a:lumMod val="95000"/>
                  </a:schemeClr>
                </a:solidFill>
                <a:effectLst/>
                <a:latin typeface="Arial" panose="020B0604020202020204" pitchFamily="34" charset="0"/>
              </a:rPr>
              <a:t>Objective</a:t>
            </a:r>
            <a:r>
              <a:rPr lang="en-US" sz="1800" b="0" i="0" u="none" strike="noStrike" dirty="0">
                <a:solidFill>
                  <a:schemeClr val="accent6">
                    <a:lumMod val="95000"/>
                  </a:schemeClr>
                </a:solidFill>
                <a:effectLst/>
                <a:latin typeface="Arial" panose="020B0604020202020204" pitchFamily="34" charset="0"/>
              </a:rPr>
              <a:t>: </a:t>
            </a:r>
            <a:r>
              <a:rPr lang="en-US" sz="1800" b="1" i="0" u="none" strike="noStrike" dirty="0">
                <a:solidFill>
                  <a:srgbClr val="FFFBF0"/>
                </a:solidFill>
                <a:effectLst/>
                <a:latin typeface="Arial" panose="020B0604020202020204" pitchFamily="34" charset="0"/>
              </a:rPr>
              <a:t>Minimizing the cost</a:t>
            </a:r>
            <a:r>
              <a:rPr lang="en-US" sz="1800" b="0" i="0" u="none" strike="noStrike" dirty="0">
                <a:solidFill>
                  <a:srgbClr val="FFFBF0"/>
                </a:solidFill>
                <a:effectLst/>
                <a:latin typeface="Arial" panose="020B0604020202020204" pitchFamily="34" charset="0"/>
              </a:rPr>
              <a:t> of installing charging stations </a:t>
            </a:r>
            <a:endParaRPr lang="en-US" b="0" dirty="0">
              <a:effectLst/>
            </a:endParaRPr>
          </a:p>
          <a:p>
            <a:pPr rtl="0">
              <a:spcBef>
                <a:spcPts val="0"/>
              </a:spcBef>
              <a:spcAft>
                <a:spcPts val="1600"/>
              </a:spcAft>
            </a:pPr>
            <a:r>
              <a:rPr lang="en-US" sz="1800" b="0" i="0" u="none" strike="noStrike" dirty="0">
                <a:solidFill>
                  <a:srgbClr val="FFFBF0"/>
                </a:solidFill>
                <a:effectLst/>
                <a:latin typeface="Arial" panose="020B0604020202020204" pitchFamily="34" charset="0"/>
              </a:rPr>
              <a:t>   +    number of popular places nearby like school,</a:t>
            </a:r>
            <a:r>
              <a:rPr lang="en-US" sz="1800" dirty="0">
                <a:solidFill>
                  <a:srgbClr val="FFFBF0"/>
                </a:solidFill>
                <a:latin typeface="Arial" panose="020B0604020202020204" pitchFamily="34" charset="0"/>
              </a:rPr>
              <a:t> Malls </a:t>
            </a:r>
            <a:r>
              <a:rPr lang="en-US" sz="1800" dirty="0" err="1">
                <a:solidFill>
                  <a:srgbClr val="FFFBF0"/>
                </a:solidFill>
                <a:latin typeface="Arial" panose="020B0604020202020204" pitchFamily="34" charset="0"/>
              </a:rPr>
              <a:t>etc</a:t>
            </a:r>
            <a:endParaRPr lang="en-US" b="0" dirty="0">
              <a:effectLst/>
            </a:endParaRPr>
          </a:p>
        </p:txBody>
      </p:sp>
      <p:sp>
        <p:nvSpPr>
          <p:cNvPr id="5" name="TextBox 4">
            <a:extLst>
              <a:ext uri="{FF2B5EF4-FFF2-40B4-BE49-F238E27FC236}">
                <a16:creationId xmlns:a16="http://schemas.microsoft.com/office/drawing/2014/main" id="{9D21F6CA-29FF-66FA-F659-D53051E31911}"/>
              </a:ext>
            </a:extLst>
          </p:cNvPr>
          <p:cNvSpPr txBox="1"/>
          <p:nvPr/>
        </p:nvSpPr>
        <p:spPr>
          <a:xfrm>
            <a:off x="472159" y="3248836"/>
            <a:ext cx="7051841" cy="1549142"/>
          </a:xfrm>
          <a:prstGeom prst="rect">
            <a:avLst/>
          </a:prstGeom>
          <a:noFill/>
        </p:spPr>
        <p:txBody>
          <a:bodyPr wrap="square" rtlCol="0">
            <a:spAutoFit/>
          </a:bodyPr>
          <a:lstStyle/>
          <a:p>
            <a:pPr rtl="0">
              <a:spcBef>
                <a:spcPts val="0"/>
              </a:spcBef>
              <a:spcAft>
                <a:spcPts val="1600"/>
              </a:spcAft>
            </a:pPr>
            <a:r>
              <a:rPr lang="en-US" sz="1800" b="1" i="0" u="none" strike="noStrike" dirty="0">
                <a:solidFill>
                  <a:schemeClr val="accent6">
                    <a:lumMod val="95000"/>
                  </a:schemeClr>
                </a:solidFill>
                <a:effectLst/>
                <a:latin typeface="Arial" panose="020B0604020202020204" pitchFamily="34" charset="0"/>
              </a:rPr>
              <a:t>Constraints</a:t>
            </a:r>
            <a:r>
              <a:rPr lang="en-US" sz="1800" b="0" i="0" u="none" strike="noStrike" dirty="0">
                <a:solidFill>
                  <a:schemeClr val="accent6">
                    <a:lumMod val="95000"/>
                  </a:schemeClr>
                </a:solidFill>
                <a:effectLst/>
                <a:latin typeface="Arial" panose="020B0604020202020204" pitchFamily="34" charset="0"/>
              </a:rPr>
              <a:t>: </a:t>
            </a:r>
            <a:endParaRPr lang="en-US" b="0" dirty="0">
              <a:solidFill>
                <a:schemeClr val="accent6">
                  <a:lumMod val="95000"/>
                </a:schemeClr>
              </a:solidFill>
              <a:effectLst/>
            </a:endParaRPr>
          </a:p>
          <a:p>
            <a:pPr rtl="0" fontAlgn="base">
              <a:spcBef>
                <a:spcPts val="0"/>
              </a:spcBef>
              <a:spcAft>
                <a:spcPts val="0"/>
              </a:spcAft>
            </a:pPr>
            <a:r>
              <a:rPr lang="en-US" sz="1800" b="0" i="0" u="none" strike="noStrike" dirty="0">
                <a:solidFill>
                  <a:schemeClr val="accent6">
                    <a:lumMod val="95000"/>
                  </a:schemeClr>
                </a:solidFill>
                <a:effectLst/>
                <a:latin typeface="Arial" panose="020B0604020202020204" pitchFamily="34" charset="0"/>
              </a:rPr>
              <a:t>1.All the charging </a:t>
            </a:r>
            <a:r>
              <a:rPr lang="en-US" sz="1800" b="1" i="0" u="none" strike="noStrike" dirty="0">
                <a:solidFill>
                  <a:schemeClr val="accent6">
                    <a:lumMod val="95000"/>
                  </a:schemeClr>
                </a:solidFill>
                <a:effectLst/>
                <a:latin typeface="Arial" panose="020B0604020202020204" pitchFamily="34" charset="0"/>
              </a:rPr>
              <a:t>demand</a:t>
            </a:r>
            <a:r>
              <a:rPr lang="en-US" sz="1800" b="0" i="0" u="none" strike="noStrike" dirty="0">
                <a:solidFill>
                  <a:schemeClr val="accent6">
                    <a:lumMod val="95000"/>
                  </a:schemeClr>
                </a:solidFill>
                <a:effectLst/>
                <a:latin typeface="Arial" panose="020B0604020202020204" pitchFamily="34" charset="0"/>
              </a:rPr>
              <a:t> are satisfied.</a:t>
            </a:r>
          </a:p>
          <a:p>
            <a:pPr rtl="0" fontAlgn="base">
              <a:spcBef>
                <a:spcPts val="0"/>
              </a:spcBef>
              <a:spcAft>
                <a:spcPts val="1600"/>
              </a:spcAft>
            </a:pPr>
            <a:r>
              <a:rPr lang="en-US" sz="1800" b="0" i="0" u="none" strike="noStrike" dirty="0">
                <a:solidFill>
                  <a:srgbClr val="FFFBF0"/>
                </a:solidFill>
                <a:effectLst/>
                <a:latin typeface="Arial" panose="020B0604020202020204" pitchFamily="34" charset="0"/>
              </a:rPr>
              <a:t>2.Charging </a:t>
            </a:r>
            <a:r>
              <a:rPr lang="en-US" sz="1800" b="1" i="0" u="none" strike="noStrike" dirty="0">
                <a:solidFill>
                  <a:srgbClr val="FFFBF0"/>
                </a:solidFill>
                <a:effectLst/>
                <a:latin typeface="Arial" panose="020B0604020202020204" pitchFamily="34" charset="0"/>
              </a:rPr>
              <a:t>capacity</a:t>
            </a:r>
            <a:r>
              <a:rPr lang="en-US" sz="1800" b="0" i="0" u="none" strike="noStrike" dirty="0">
                <a:solidFill>
                  <a:srgbClr val="FFFBF0"/>
                </a:solidFill>
                <a:effectLst/>
                <a:latin typeface="Arial" panose="020B0604020202020204" pitchFamily="34" charset="0"/>
              </a:rPr>
              <a:t> does not exceed each station’s limit.</a:t>
            </a:r>
          </a:p>
          <a:p>
            <a:endParaRPr lang="en-IN" dirty="0"/>
          </a:p>
        </p:txBody>
      </p:sp>
    </p:spTree>
    <p:extLst>
      <p:ext uri="{BB962C8B-B14F-4D97-AF65-F5344CB8AC3E}">
        <p14:creationId xmlns:p14="http://schemas.microsoft.com/office/powerpoint/2010/main" val="2180319228"/>
      </p:ext>
    </p:extLst>
  </p:cSld>
  <p:clrMapOvr>
    <a:masterClrMapping/>
  </p:clrMapOvr>
</p:sld>
</file>

<file path=ppt/theme/theme1.xml><?xml version="1.0" encoding="utf-8"?>
<a:theme xmlns:a="http://schemas.openxmlformats.org/drawingml/2006/main" name="Food Poisoning Case Report by Slidesgo">
  <a:themeElements>
    <a:clrScheme name="Simple Light">
      <a:dk1>
        <a:srgbClr val="FCF8E8"/>
      </a:dk1>
      <a:lt1>
        <a:srgbClr val="C9634C"/>
      </a:lt1>
      <a:dk2>
        <a:srgbClr val="ECB390"/>
      </a:dk2>
      <a:lt2>
        <a:srgbClr val="94B49F"/>
      </a:lt2>
      <a:accent1>
        <a:srgbClr val="FFFFFF"/>
      </a:accent1>
      <a:accent2>
        <a:srgbClr val="FFFFFF"/>
      </a:accent2>
      <a:accent3>
        <a:srgbClr val="FFFFFF"/>
      </a:accent3>
      <a:accent4>
        <a:srgbClr val="FFFFFF"/>
      </a:accent4>
      <a:accent5>
        <a:srgbClr val="FFFFFF"/>
      </a:accent5>
      <a:accent6>
        <a:srgbClr val="FFFFFF"/>
      </a:accent6>
      <a:hlink>
        <a:srgbClr val="FCF8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724</Words>
  <Application>Microsoft Office PowerPoint</Application>
  <PresentationFormat>On-screen Show (16:9)</PresentationFormat>
  <Paragraphs>71</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Cambria Math</vt:lpstr>
      <vt:lpstr>Archivo Light</vt:lpstr>
      <vt:lpstr>Big Shoulders Display Light</vt:lpstr>
      <vt:lpstr>Arial</vt:lpstr>
      <vt:lpstr>Georgia</vt:lpstr>
      <vt:lpstr>Big Shoulders Display</vt:lpstr>
      <vt:lpstr>Food Poisoning Case Report by Slidesgo</vt:lpstr>
      <vt:lpstr>Optimal Deployment of Electric Vehicles &amp; charging Stations</vt:lpstr>
      <vt:lpstr>INTRODUCTION</vt:lpstr>
      <vt:lpstr>METRICS </vt:lpstr>
      <vt:lpstr>Explanation</vt:lpstr>
      <vt:lpstr>Explanation</vt:lpstr>
      <vt:lpstr>Demand for charging in Bangalore based on popularity</vt:lpstr>
      <vt:lpstr>Proposed Algorithm</vt:lpstr>
      <vt:lpstr>Distance Formula</vt:lpstr>
      <vt:lpstr>Setting up the Optimization Problem </vt:lpstr>
      <vt:lpstr>Architecture</vt:lpstr>
      <vt:lpstr>Result</vt:lpstr>
      <vt:lpstr>REVIEW OF SYSTEMS</vt:lpstr>
      <vt:lpstr>PowerPoint Presentation</vt:lpstr>
      <vt:lpstr>Tech Stacks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Deployment of Electric Vehicles &amp; charging Stations</dc:title>
  <dc:creator>aditya arya</dc:creator>
  <cp:lastModifiedBy>aditya arya</cp:lastModifiedBy>
  <cp:revision>4</cp:revision>
  <dcterms:modified xsi:type="dcterms:W3CDTF">2022-10-25T13:26:04Z</dcterms:modified>
</cp:coreProperties>
</file>