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sldIdLst>
    <p:sldId id="256" r:id="rId3"/>
    <p:sldId id="257" r:id="rId5"/>
    <p:sldId id="258" r:id="rId6"/>
    <p:sldId id="259" r:id="rId7"/>
    <p:sldId id="261" r:id="rId8"/>
    <p:sldId id="281" r:id="rId9"/>
    <p:sldId id="262" r:id="rId10"/>
    <p:sldId id="263" r:id="rId11"/>
    <p:sldId id="265" r:id="rId12"/>
    <p:sldId id="264" r:id="rId13"/>
    <p:sldId id="270" r:id="rId14"/>
    <p:sldId id="277" r:id="rId15"/>
    <p:sldId id="278" r:id="rId16"/>
    <p:sldId id="282" r:id="rId17"/>
    <p:sldId id="284" r:id="rId18"/>
    <p:sldId id="279" r:id="rId19"/>
    <p:sldId id="280" r:id="rId20"/>
    <p:sldId id="291" r:id="rId21"/>
    <p:sldId id="286" r:id="rId22"/>
    <p:sldId id="287" r:id="rId23"/>
    <p:sldId id="288" r:id="rId24"/>
    <p:sldId id="289"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eeraj mishra" initials="d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29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86" d="100"/>
          <a:sy n="86" d="100"/>
        </p:scale>
        <p:origin x="6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F792DB-75CC-46AD-A8E7-C8E9779DFDD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763DD-E9A8-49F0-83E6-06A7D7A03C2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6763DD-E9A8-49F0-83E6-06A7D7A03C2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BB7FB-6688-48C3-9325-389099A0A104}" type="datetime1">
              <a:rPr lang="en-US" smtClean="0"/>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721F6DE-FEF3-42C3-AAA5-C1ECB1CA4366}" type="datetime1">
              <a:rPr lang="en-US" smtClean="0"/>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4434F1F-3CBF-42E7-B864-6990CAB2BD2E}" type="datetime1">
              <a:rPr lang="en-US" smtClean="0"/>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1273898-C0DC-477B-9300-541A26CD892E}" type="datetime1">
              <a:rPr lang="en-US" smtClean="0"/>
            </a:fld>
            <a:endParaRPr lang="en-US" dirty="0"/>
          </a:p>
        </p:txBody>
      </p:sp>
      <p:sp>
        <p:nvSpPr>
          <p:cNvPr id="5" name="Footer Placeholder 4"/>
          <p:cNvSpPr>
            <a:spLocks noGrp="1"/>
          </p:cNvSpPr>
          <p:nvPr>
            <p:ph type="ftr" sz="quarter" idx="11"/>
          </p:nvPr>
        </p:nvSpPr>
        <p:spPr/>
        <p:txBody>
          <a:bodyPr/>
          <a:lstStyle/>
          <a:p>
            <a:r>
              <a:rPr lang="en-US" dirty="0"/>
              <a:t>Department of Computer Engineering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5ECA0D-B7CA-4745-A2C6-59596901586A}" type="datetime1">
              <a:rPr lang="en-US" smtClean="0"/>
            </a:fld>
            <a:endParaRPr lang="en-US" dirty="0"/>
          </a:p>
        </p:txBody>
      </p:sp>
      <p:sp>
        <p:nvSpPr>
          <p:cNvPr id="5" name="Footer Placeholder 4"/>
          <p:cNvSpPr>
            <a:spLocks noGrp="1"/>
          </p:cNvSpPr>
          <p:nvPr>
            <p:ph type="ftr" sz="quarter" idx="11"/>
          </p:nvPr>
        </p:nvSpPr>
        <p:spPr/>
        <p:txBody>
          <a:bodyPr/>
          <a:lstStyle/>
          <a:p>
            <a:r>
              <a:rPr lang="en-US"/>
              <a:t>Department of Computer Engineering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533E7AB-9263-4653-A2C9-364AC33E28A2}" type="datetime1">
              <a:rPr lang="en-US" smtClean="0"/>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2822580-7A32-472C-B766-1BF6636569E4}" type="datetime1">
              <a:rPr lang="en-US" smtClean="0"/>
            </a:fld>
            <a:endParaRPr lang="en-US" dirty="0"/>
          </a:p>
        </p:txBody>
      </p:sp>
      <p:sp>
        <p:nvSpPr>
          <p:cNvPr id="8" name="Footer Placeholder 7"/>
          <p:cNvSpPr>
            <a:spLocks noGrp="1"/>
          </p:cNvSpPr>
          <p:nvPr>
            <p:ph type="ftr" sz="quarter" idx="11"/>
          </p:nvPr>
        </p:nvSpPr>
        <p:spPr/>
        <p:txBody>
          <a:bodyPr/>
          <a:lstStyle/>
          <a:p>
            <a:r>
              <a:rPr lang="en-US"/>
              <a:t>Department of Computer Engineering</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F1F05-6C7D-4C4A-912D-3AA0D3B53FC8}" type="datetime1">
              <a:rPr lang="en-US" smtClean="0"/>
            </a:fld>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5D943-421F-4A93-A3CE-AAE61E29E812}" type="datetime1">
              <a:rPr lang="en-US" smtClean="0"/>
            </a:fld>
            <a:endParaRPr lang="en-US" dirty="0"/>
          </a:p>
        </p:txBody>
      </p:sp>
      <p:sp>
        <p:nvSpPr>
          <p:cNvPr id="3" name="Footer Placeholder 2"/>
          <p:cNvSpPr>
            <a:spLocks noGrp="1"/>
          </p:cNvSpPr>
          <p:nvPr>
            <p:ph type="ftr" sz="quarter" idx="11"/>
          </p:nvPr>
        </p:nvSpPr>
        <p:spPr/>
        <p:txBody>
          <a:bodyPr/>
          <a:lstStyle/>
          <a:p>
            <a:r>
              <a:rPr lang="en-US"/>
              <a:t>Department of Computer Engineering</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8C713C-24E0-4858-A863-D1F29F99075C}" type="datetime1">
              <a:rPr lang="en-US" smtClean="0"/>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A45D54-1DE2-45D6-8F75-701F277A8F28}" type="datetime1">
              <a:rPr lang="en-US" smtClean="0"/>
            </a:fld>
            <a:endParaRPr lang="en-US" dirty="0"/>
          </a:p>
        </p:txBody>
      </p:sp>
      <p:sp>
        <p:nvSpPr>
          <p:cNvPr id="6" name="Footer Placeholder 5"/>
          <p:cNvSpPr>
            <a:spLocks noGrp="1"/>
          </p:cNvSpPr>
          <p:nvPr>
            <p:ph type="ftr" sz="quarter" idx="11"/>
          </p:nvPr>
        </p:nvSpPr>
        <p:spPr/>
        <p:txBody>
          <a:bodyPr/>
          <a:lstStyle/>
          <a:p>
            <a:r>
              <a:rPr lang="en-US"/>
              <a:t>Department of Computer Engineering</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2D074-B017-49C3-845E-53D6BF5FB8FB}"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Engineering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pic>
        <p:nvPicPr>
          <p:cNvPr id="7" name="Image13" descr="logo2"/>
          <p:cNvPicPr/>
          <p:nvPr userDrawn="1"/>
        </p:nvPicPr>
        <p:blipFill>
          <a:blip r:embed="rId12">
            <a:extLst>
              <a:ext uri="{28A0092B-C50C-407E-A947-70E740481C1C}">
                <a14:useLocalDpi xmlns:a14="http://schemas.microsoft.com/office/drawing/2010/main" val="0"/>
              </a:ext>
            </a:extLst>
          </a:blip>
          <a:srcRect l="-63" r="1183"/>
          <a:stretch>
            <a:fillRect/>
          </a:stretch>
        </p:blipFill>
        <p:spPr bwMode="auto">
          <a:xfrm>
            <a:off x="10642600" y="0"/>
            <a:ext cx="1549400" cy="1023937"/>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Phishing website detection</a:t>
            </a:r>
            <a:endParaRPr lang="en-US" dirty="0"/>
          </a:p>
        </p:txBody>
      </p:sp>
      <p:sp>
        <p:nvSpPr>
          <p:cNvPr id="6" name="TextBox 5"/>
          <p:cNvSpPr txBox="1"/>
          <p:nvPr/>
        </p:nvSpPr>
        <p:spPr>
          <a:xfrm>
            <a:off x="296214" y="522328"/>
            <a:ext cx="11256135" cy="646331"/>
          </a:xfrm>
          <a:prstGeom prst="rect">
            <a:avLst/>
          </a:prstGeom>
          <a:noFill/>
        </p:spPr>
        <p:txBody>
          <a:bodyPr wrap="square" rtlCol="0">
            <a:spAutoFit/>
          </a:bodyPr>
          <a:lstStyle/>
          <a:p>
            <a:pPr algn="ctr"/>
            <a:r>
              <a:rPr lang="en-US" sz="3600" b="1" dirty="0"/>
              <a:t>   St. John College of Engineering and Management</a:t>
            </a:r>
            <a:endParaRPr lang="en-US" sz="3600" b="1" dirty="0"/>
          </a:p>
        </p:txBody>
      </p:sp>
      <p:sp>
        <p:nvSpPr>
          <p:cNvPr id="7" name="TextBox 6"/>
          <p:cNvSpPr txBox="1"/>
          <p:nvPr/>
        </p:nvSpPr>
        <p:spPr>
          <a:xfrm>
            <a:off x="1197734" y="4906851"/>
            <a:ext cx="5911404" cy="1476375"/>
          </a:xfrm>
          <a:prstGeom prst="rect">
            <a:avLst/>
          </a:prstGeom>
          <a:noFill/>
        </p:spPr>
        <p:txBody>
          <a:bodyPr wrap="square" rtlCol="0">
            <a:spAutoFit/>
          </a:bodyPr>
          <a:lstStyle/>
          <a:p>
            <a:r>
              <a:rPr lang="en-US" dirty="0"/>
              <a:t>Presented by:</a:t>
            </a:r>
            <a:endParaRPr lang="en-US" dirty="0"/>
          </a:p>
          <a:p>
            <a:r>
              <a:rPr lang="en-US" dirty="0"/>
              <a:t>  Dheeraj  Mishra		EU1172064</a:t>
            </a:r>
            <a:endParaRPr lang="en-US" dirty="0"/>
          </a:p>
          <a:p>
            <a:r>
              <a:rPr lang="en-US" dirty="0"/>
              <a:t>  Aditya    	 Chakravarty	(EU1172034) </a:t>
            </a:r>
            <a:endParaRPr lang="en-US" dirty="0"/>
          </a:p>
          <a:p>
            <a:r>
              <a:rPr lang="en-US" dirty="0"/>
              <a:t>  </a:t>
            </a:r>
            <a:r>
              <a:rPr lang="en-US" dirty="0" err="1"/>
              <a:t>Nisarahmed</a:t>
            </a:r>
            <a:r>
              <a:rPr lang="en-US" dirty="0"/>
              <a:t>  	shah		(EU1172078) </a:t>
            </a:r>
            <a:endParaRPr lang="en-US" dirty="0"/>
          </a:p>
          <a:p>
            <a:r>
              <a:rPr lang="en-US" dirty="0"/>
              <a:t> </a:t>
            </a:r>
            <a:endParaRPr lang="en-US" dirty="0"/>
          </a:p>
        </p:txBody>
      </p:sp>
      <p:sp>
        <p:nvSpPr>
          <p:cNvPr id="9" name="TextBox 8"/>
          <p:cNvSpPr txBox="1"/>
          <p:nvPr/>
        </p:nvSpPr>
        <p:spPr>
          <a:xfrm>
            <a:off x="6375043" y="4959462"/>
            <a:ext cx="5177306" cy="923330"/>
          </a:xfrm>
          <a:prstGeom prst="rect">
            <a:avLst/>
          </a:prstGeom>
          <a:noFill/>
        </p:spPr>
        <p:txBody>
          <a:bodyPr wrap="square" rtlCol="0">
            <a:spAutoFit/>
          </a:bodyPr>
          <a:lstStyle/>
          <a:p>
            <a:r>
              <a:rPr lang="en-US" dirty="0"/>
              <a:t>Guided by:</a:t>
            </a:r>
            <a:endParaRPr lang="en-US" dirty="0"/>
          </a:p>
          <a:p>
            <a:r>
              <a:rPr lang="en-US"/>
              <a:t>Dr.</a:t>
            </a:r>
            <a:r>
              <a:rPr lang="en-US" dirty="0" err="1"/>
              <a:t>Kiran</a:t>
            </a:r>
            <a:r>
              <a:rPr lang="en-US" dirty="0"/>
              <a:t> Bhandari</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r>
              <a:rPr lang="en-US" dirty="0"/>
              <a:t>Literature Survey I:</a:t>
            </a:r>
            <a:br>
              <a:rPr lang="en-US" dirty="0"/>
            </a:br>
            <a:br>
              <a:rPr lang="en-US" dirty="0"/>
            </a:br>
            <a:r>
              <a:rPr lang="en-US" dirty="0"/>
              <a:t>System Architecture:</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pic>
        <p:nvPicPr>
          <p:cNvPr id="2052" name="Picture 4" descr="malcovery — Krebs on Security"/>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535837" y="2535766"/>
            <a:ext cx="6542174" cy="29755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r>
              <a:rPr lang="en-US" dirty="0"/>
              <a:t>Literature Survey I:</a:t>
            </a:r>
            <a:br>
              <a:rPr lang="en-US" dirty="0"/>
            </a:br>
            <a:br>
              <a:rPr lang="en-US" dirty="0"/>
            </a:br>
            <a:br>
              <a:rPr lang="en-US" dirty="0"/>
            </a:b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Advantages:</a:t>
            </a:r>
            <a:endParaRPr lang="en-US" dirty="0"/>
          </a:p>
          <a:p>
            <a:r>
              <a:rPr lang="en-US" dirty="0"/>
              <a:t>Detection of phishing is easier.</a:t>
            </a:r>
            <a:endParaRPr lang="en-US" dirty="0"/>
          </a:p>
          <a:p>
            <a:r>
              <a:rPr lang="en-US" dirty="0"/>
              <a:t>It protect user’s data from leaking.</a:t>
            </a:r>
            <a:endParaRPr lang="en-US" dirty="0"/>
          </a:p>
          <a:p>
            <a:endParaRPr lang="en-US" dirty="0"/>
          </a:p>
          <a:p>
            <a:pPr marL="0" indent="0">
              <a:buNone/>
            </a:pPr>
            <a:r>
              <a:rPr lang="en-US" dirty="0"/>
              <a:t>Disadvantages:</a:t>
            </a:r>
            <a:endParaRPr lang="en-US" dirty="0"/>
          </a:p>
          <a:p>
            <a:r>
              <a:rPr lang="en-IN" dirty="0"/>
              <a:t>Weak antimalware.</a:t>
            </a:r>
            <a:endParaRPr lang="en-IN" dirty="0"/>
          </a:p>
          <a:p>
            <a:r>
              <a:rPr lang="en-US" dirty="0"/>
              <a:t>Employees and customers inability to detect phishing emails and messages.</a:t>
            </a:r>
            <a:endParaRPr lang="en-US" dirty="0"/>
          </a:p>
          <a:p>
            <a:r>
              <a:rPr lang="en-US" dirty="0"/>
              <a:t>Insufficient communication between management organizations and employees/customers.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endParaRPr lang="en-US" dirty="0"/>
          </a:p>
        </p:txBody>
      </p:sp>
      <p:sp>
        <p:nvSpPr>
          <p:cNvPr id="3" name="Content Placeholder 2"/>
          <p:cNvSpPr>
            <a:spLocks noGrp="1"/>
          </p:cNvSpPr>
          <p:nvPr>
            <p:ph idx="1"/>
          </p:nvPr>
        </p:nvSpPr>
        <p:spPr/>
        <p:txBody>
          <a:bodyPr/>
          <a:lstStyle/>
          <a:p>
            <a:pPr marL="0" indent="0">
              <a:buNone/>
            </a:pPr>
            <a:r>
              <a:rPr lang="en-US" dirty="0"/>
              <a:t>Functional Requirements:</a:t>
            </a:r>
            <a:endParaRPr lang="en-US" dirty="0"/>
          </a:p>
          <a:p>
            <a:pPr algn="just"/>
            <a:r>
              <a:rPr lang="en-US" dirty="0"/>
              <a:t>The system must be able to differ fake URL from original URL of any website.</a:t>
            </a:r>
            <a:endParaRPr lang="en-US" dirty="0"/>
          </a:p>
          <a:p>
            <a:pPr algn="just"/>
            <a:r>
              <a:rPr lang="en-US" dirty="0"/>
              <a:t>It should be able to assess the content within the site.</a:t>
            </a:r>
            <a:endParaRPr lang="en-US" dirty="0"/>
          </a:p>
          <a:p>
            <a:pPr algn="just"/>
            <a:r>
              <a:rPr lang="en-US" dirty="0"/>
              <a:t>It’s accuracy of detecting fake website must be high.</a:t>
            </a:r>
            <a:endParaRPr lang="en-US" dirty="0"/>
          </a:p>
          <a:p>
            <a:pPr algn="just"/>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endParaRPr lang="en-US" dirty="0"/>
          </a:p>
        </p:txBody>
      </p:sp>
      <p:sp>
        <p:nvSpPr>
          <p:cNvPr id="3" name="Content Placeholder 2"/>
          <p:cNvSpPr>
            <a:spLocks noGrp="1"/>
          </p:cNvSpPr>
          <p:nvPr>
            <p:ph idx="1"/>
          </p:nvPr>
        </p:nvSpPr>
        <p:spPr/>
        <p:txBody>
          <a:bodyPr>
            <a:normAutofit/>
          </a:bodyPr>
          <a:lstStyle/>
          <a:p>
            <a:pPr marL="0" indent="0">
              <a:buNone/>
            </a:pPr>
            <a:r>
              <a:rPr lang="en-US" dirty="0"/>
              <a:t>Non-Functional Requirements:</a:t>
            </a:r>
            <a:endParaRPr lang="en-US" dirty="0"/>
          </a:p>
          <a:p>
            <a:r>
              <a:rPr lang="en-US" dirty="0"/>
              <a:t>The web application shall be easy to use by all the users</a:t>
            </a:r>
            <a:endParaRPr lang="en-US" dirty="0"/>
          </a:p>
          <a:p>
            <a:r>
              <a:rPr lang="en-US" dirty="0"/>
              <a:t>The web application shall be available in several languages</a:t>
            </a:r>
            <a:endParaRPr lang="en-US" dirty="0"/>
          </a:p>
          <a:p>
            <a:r>
              <a:rPr lang="en-US" dirty="0"/>
              <a:t>The web application shall allow several sales to be made at the same time without downgrading performance.</a:t>
            </a:r>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endParaRPr lang="en-US" dirty="0"/>
          </a:p>
        </p:txBody>
      </p:sp>
      <p:sp>
        <p:nvSpPr>
          <p:cNvPr id="3" name="Content Placeholder 2"/>
          <p:cNvSpPr>
            <a:spLocks noGrp="1"/>
          </p:cNvSpPr>
          <p:nvPr>
            <p:ph idx="1"/>
          </p:nvPr>
        </p:nvSpPr>
        <p:spPr/>
        <p:txBody>
          <a:bodyPr/>
          <a:lstStyle/>
          <a:p>
            <a:pPr marL="0" indent="0">
              <a:buNone/>
            </a:pPr>
            <a:r>
              <a:rPr lang="en-US" dirty="0"/>
              <a:t>Hardware Requirements:</a:t>
            </a:r>
            <a:endParaRPr lang="en-US" dirty="0"/>
          </a:p>
          <a:p>
            <a:pPr marL="0" indent="0">
              <a:buNone/>
            </a:pPr>
            <a:r>
              <a:rPr lang="en-US" dirty="0"/>
              <a:t>Note: Requirements should be specific in nature.</a:t>
            </a:r>
            <a:endParaRPr lang="en-US" dirty="0"/>
          </a:p>
          <a:p>
            <a:pPr marL="0" indent="0">
              <a:buNone/>
            </a:pPr>
            <a:r>
              <a:rPr lang="en-US" dirty="0"/>
              <a:t>For example,</a:t>
            </a:r>
            <a:endParaRPr lang="en-US" dirty="0"/>
          </a:p>
          <a:p>
            <a:r>
              <a:rPr lang="en-US" dirty="0"/>
              <a:t>Intel Core i7 8086K Coffee Lake Processor 4.0GHz</a:t>
            </a:r>
            <a:endParaRPr lang="en-US" dirty="0"/>
          </a:p>
          <a:p>
            <a:r>
              <a:rPr lang="en-US" dirty="0"/>
              <a:t>Raspberry Pi 3 Model B+ (1.4GHz 64-bit quad-core processor)</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endParaRPr lang="en-US" dirty="0"/>
          </a:p>
        </p:txBody>
      </p:sp>
      <p:sp>
        <p:nvSpPr>
          <p:cNvPr id="3" name="Content Placeholder 2"/>
          <p:cNvSpPr>
            <a:spLocks noGrp="1"/>
          </p:cNvSpPr>
          <p:nvPr>
            <p:ph idx="1"/>
          </p:nvPr>
        </p:nvSpPr>
        <p:spPr/>
        <p:txBody>
          <a:bodyPr/>
          <a:lstStyle/>
          <a:p>
            <a:pPr marL="0" indent="0">
              <a:buNone/>
            </a:pPr>
            <a:r>
              <a:rPr lang="en-US" dirty="0"/>
              <a:t>Software Requirements:</a:t>
            </a:r>
            <a:endParaRPr lang="en-US" dirty="0"/>
          </a:p>
          <a:p>
            <a:pPr marL="0" indent="0">
              <a:buNone/>
            </a:pPr>
            <a:r>
              <a:rPr lang="en-US" dirty="0"/>
              <a:t>Note: Requirements should be specific in nature.</a:t>
            </a:r>
            <a:endParaRPr lang="en-US" dirty="0"/>
          </a:p>
          <a:p>
            <a:pPr marL="0" indent="0">
              <a:buNone/>
            </a:pPr>
            <a:r>
              <a:rPr lang="en-US" dirty="0"/>
              <a:t>For example,</a:t>
            </a:r>
            <a:endParaRPr lang="en-US" dirty="0"/>
          </a:p>
          <a:p>
            <a:r>
              <a:rPr lang="en-US" dirty="0"/>
              <a:t>Java SE Development Kit 11.0.1</a:t>
            </a:r>
            <a:endParaRPr lang="en-US" dirty="0"/>
          </a:p>
          <a:p>
            <a:r>
              <a:rPr lang="en-US" dirty="0"/>
              <a:t>Eclipse IDE 4.10 (2018-12 R)</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6" name="Rectangle 5"/>
          <p:cNvSpPr/>
          <p:nvPr/>
        </p:nvSpPr>
        <p:spPr>
          <a:xfrm>
            <a:off x="4749553" y="2254928"/>
            <a:ext cx="3169329" cy="4971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BROWSER</a:t>
            </a:r>
            <a:endParaRPr lang="en-IN" sz="1100" dirty="0"/>
          </a:p>
        </p:txBody>
      </p:sp>
      <p:sp>
        <p:nvSpPr>
          <p:cNvPr id="7" name="Rectangle 6"/>
          <p:cNvSpPr/>
          <p:nvPr/>
        </p:nvSpPr>
        <p:spPr>
          <a:xfrm>
            <a:off x="4617498" y="3187839"/>
            <a:ext cx="1346447" cy="3874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t>TEMPLATE</a:t>
            </a:r>
            <a:endParaRPr lang="en-IN" sz="1100" dirty="0"/>
          </a:p>
        </p:txBody>
      </p:sp>
      <p:sp>
        <p:nvSpPr>
          <p:cNvPr id="8" name="Rectangle 7"/>
          <p:cNvSpPr/>
          <p:nvPr/>
        </p:nvSpPr>
        <p:spPr>
          <a:xfrm>
            <a:off x="6551720" y="3181381"/>
            <a:ext cx="1346447" cy="3874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t>URL DISPATCHER</a:t>
            </a:r>
            <a:endParaRPr lang="en-IN" sz="1100" dirty="0"/>
          </a:p>
        </p:txBody>
      </p:sp>
      <p:sp>
        <p:nvSpPr>
          <p:cNvPr id="9" name="Rectangle 8"/>
          <p:cNvSpPr/>
          <p:nvPr/>
        </p:nvSpPr>
        <p:spPr>
          <a:xfrm>
            <a:off x="4749553" y="3998126"/>
            <a:ext cx="3148614" cy="3874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t>VIEW</a:t>
            </a:r>
            <a:endParaRPr lang="en-IN" sz="1100" dirty="0"/>
          </a:p>
        </p:txBody>
      </p:sp>
      <p:sp>
        <p:nvSpPr>
          <p:cNvPr id="10" name="Rectangle 9"/>
          <p:cNvSpPr/>
          <p:nvPr/>
        </p:nvSpPr>
        <p:spPr>
          <a:xfrm>
            <a:off x="4749553" y="4678532"/>
            <a:ext cx="3169329" cy="3874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t>MODEL</a:t>
            </a:r>
            <a:endParaRPr lang="en-IN" sz="1100" dirty="0"/>
          </a:p>
        </p:txBody>
      </p:sp>
      <p:sp>
        <p:nvSpPr>
          <p:cNvPr id="11" name="Rectangle 10"/>
          <p:cNvSpPr/>
          <p:nvPr/>
        </p:nvSpPr>
        <p:spPr>
          <a:xfrm>
            <a:off x="4749553" y="5358938"/>
            <a:ext cx="3148614" cy="3874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100" dirty="0"/>
              <a:t>DATABASE</a:t>
            </a:r>
            <a:endParaRPr lang="en-IN" sz="1100" dirty="0"/>
          </a:p>
        </p:txBody>
      </p:sp>
      <p:sp>
        <p:nvSpPr>
          <p:cNvPr id="12" name="Arrow: Down 11"/>
          <p:cNvSpPr/>
          <p:nvPr/>
        </p:nvSpPr>
        <p:spPr>
          <a:xfrm>
            <a:off x="6996343" y="2762242"/>
            <a:ext cx="506027" cy="43576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Arrow: Down 12"/>
          <p:cNvSpPr/>
          <p:nvPr/>
        </p:nvSpPr>
        <p:spPr>
          <a:xfrm>
            <a:off x="6971929" y="3562365"/>
            <a:ext cx="554856" cy="435761"/>
          </a:xfrm>
          <a:prstGeom prst="downArrow">
            <a:avLst>
              <a:gd name="adj1" fmla="val 43215"/>
              <a:gd name="adj2" fmla="val 5215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Arrow: Down 14"/>
          <p:cNvSpPr/>
          <p:nvPr/>
        </p:nvSpPr>
        <p:spPr>
          <a:xfrm>
            <a:off x="7008918" y="4379110"/>
            <a:ext cx="432049" cy="292964"/>
          </a:xfrm>
          <a:prstGeom prst="downArrow">
            <a:avLst>
              <a:gd name="adj1" fmla="val 33893"/>
              <a:gd name="adj2" fmla="val 6515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Arrow: Down 15"/>
          <p:cNvSpPr/>
          <p:nvPr/>
        </p:nvSpPr>
        <p:spPr>
          <a:xfrm>
            <a:off x="7033333" y="5053058"/>
            <a:ext cx="407634" cy="29296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Arrow: Up 16"/>
          <p:cNvSpPr/>
          <p:nvPr/>
        </p:nvSpPr>
        <p:spPr>
          <a:xfrm>
            <a:off x="5078027" y="2745620"/>
            <a:ext cx="344749" cy="43576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Up 17"/>
          <p:cNvSpPr/>
          <p:nvPr/>
        </p:nvSpPr>
        <p:spPr>
          <a:xfrm>
            <a:off x="5094302" y="3544664"/>
            <a:ext cx="344749" cy="435761"/>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9" name="Arrow: Up 18"/>
          <p:cNvSpPr/>
          <p:nvPr/>
        </p:nvSpPr>
        <p:spPr>
          <a:xfrm>
            <a:off x="5146829" y="4372065"/>
            <a:ext cx="239693" cy="29296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0" name="Arrow: Up 19"/>
          <p:cNvSpPr/>
          <p:nvPr/>
        </p:nvSpPr>
        <p:spPr>
          <a:xfrm>
            <a:off x="5158668" y="5065974"/>
            <a:ext cx="264108" cy="29296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1"/>
            <a:ext cx="10515600" cy="1325563"/>
          </a:xfrm>
        </p:spPr>
        <p:txBody>
          <a:bodyPr/>
          <a:lstStyle/>
          <a:p>
            <a:r>
              <a:rPr lang="en-US" dirty="0"/>
              <a:t>System Design:</a:t>
            </a:r>
            <a:br>
              <a:rPr lang="en-US" dirty="0">
                <a:ln w="0"/>
                <a:effectLst>
                  <a:outerShdw blurRad="38100" dist="19050" dir="2700000" algn="tl" rotWithShape="0">
                    <a:schemeClr val="dk1">
                      <a:alpha val="40000"/>
                    </a:schemeClr>
                  </a:outerShdw>
                </a:effectLst>
              </a:rPr>
            </a:b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endParaRPr lang="en-US" dirty="0"/>
          </a:p>
          <a:p>
            <a:endParaRPr lang="en-US" sz="1400"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
        <p:nvSpPr>
          <p:cNvPr id="6" name="Flowchart: Alternate Process 5"/>
          <p:cNvSpPr/>
          <p:nvPr/>
        </p:nvSpPr>
        <p:spPr>
          <a:xfrm>
            <a:off x="4424778" y="389846"/>
            <a:ext cx="1666043" cy="426128"/>
          </a:xfrm>
          <a:prstGeom prst="flowChartAlternateProcess">
            <a:avLst/>
          </a:prstGeom>
          <a:solidFill>
            <a:srgbClr val="CD2964"/>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START</a:t>
            </a:r>
            <a:endParaRPr lang="en-IN" dirty="0"/>
          </a:p>
        </p:txBody>
      </p:sp>
      <p:sp>
        <p:nvSpPr>
          <p:cNvPr id="7" name="Rectangle 6"/>
          <p:cNvSpPr/>
          <p:nvPr/>
        </p:nvSpPr>
        <p:spPr>
          <a:xfrm>
            <a:off x="4418110" y="1036969"/>
            <a:ext cx="1666043" cy="33735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detector</a:t>
            </a:r>
            <a:endParaRPr lang="en-IN" dirty="0"/>
          </a:p>
        </p:txBody>
      </p:sp>
      <p:sp>
        <p:nvSpPr>
          <p:cNvPr id="8" name="Flowchart: Decision 7"/>
          <p:cNvSpPr/>
          <p:nvPr/>
        </p:nvSpPr>
        <p:spPr>
          <a:xfrm>
            <a:off x="4424773" y="1563065"/>
            <a:ext cx="1666043" cy="612559"/>
          </a:xfrm>
          <a:prstGeom prst="flowChartDecisi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URL entered</a:t>
            </a:r>
            <a:endParaRPr lang="en-IN" sz="1400" dirty="0"/>
          </a:p>
        </p:txBody>
      </p:sp>
      <p:sp>
        <p:nvSpPr>
          <p:cNvPr id="9" name="Flowchart: Process 8"/>
          <p:cNvSpPr/>
          <p:nvPr/>
        </p:nvSpPr>
        <p:spPr>
          <a:xfrm>
            <a:off x="4424773" y="2332514"/>
            <a:ext cx="1666043" cy="399495"/>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URL is taken</a:t>
            </a:r>
            <a:endParaRPr lang="en-IN" dirty="0"/>
          </a:p>
        </p:txBody>
      </p:sp>
      <p:sp>
        <p:nvSpPr>
          <p:cNvPr id="10" name="Flowchart: Process 9"/>
          <p:cNvSpPr/>
          <p:nvPr/>
        </p:nvSpPr>
        <p:spPr>
          <a:xfrm>
            <a:off x="4424773" y="2976269"/>
            <a:ext cx="1666043" cy="333746"/>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URL is tokenize</a:t>
            </a:r>
            <a:endParaRPr lang="en-IN" dirty="0"/>
          </a:p>
        </p:txBody>
      </p:sp>
      <p:sp>
        <p:nvSpPr>
          <p:cNvPr id="11" name="Flowchart: Process 10"/>
          <p:cNvSpPr/>
          <p:nvPr/>
        </p:nvSpPr>
        <p:spPr>
          <a:xfrm>
            <a:off x="4418109" y="3520743"/>
            <a:ext cx="1666043" cy="333746"/>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Vectorize</a:t>
            </a:r>
            <a:endParaRPr lang="en-IN" dirty="0"/>
          </a:p>
        </p:txBody>
      </p:sp>
      <p:sp>
        <p:nvSpPr>
          <p:cNvPr id="12" name="Flowchart: Process 11"/>
          <p:cNvSpPr/>
          <p:nvPr/>
        </p:nvSpPr>
        <p:spPr>
          <a:xfrm>
            <a:off x="4424773" y="4109198"/>
            <a:ext cx="1666043" cy="333746"/>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Tokens are plotted</a:t>
            </a:r>
            <a:endParaRPr lang="en-IN" sz="1400" dirty="0"/>
          </a:p>
        </p:txBody>
      </p:sp>
      <p:sp>
        <p:nvSpPr>
          <p:cNvPr id="13" name="Flowchart: Process 12"/>
          <p:cNvSpPr/>
          <p:nvPr/>
        </p:nvSpPr>
        <p:spPr>
          <a:xfrm>
            <a:off x="4424773" y="4680359"/>
            <a:ext cx="1666043" cy="365125"/>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into 80% training and 20% test data</a:t>
            </a:r>
            <a:endParaRPr lang="en-IN" sz="1200" dirty="0"/>
          </a:p>
        </p:txBody>
      </p:sp>
      <p:sp>
        <p:nvSpPr>
          <p:cNvPr id="14" name="Rectangle 13"/>
          <p:cNvSpPr/>
          <p:nvPr/>
        </p:nvSpPr>
        <p:spPr>
          <a:xfrm>
            <a:off x="4424773" y="5282899"/>
            <a:ext cx="1666043" cy="3651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Apply logistic regression</a:t>
            </a:r>
            <a:endParaRPr lang="en-IN" sz="1400" dirty="0"/>
          </a:p>
        </p:txBody>
      </p:sp>
      <p:sp>
        <p:nvSpPr>
          <p:cNvPr id="15" name="Rectangle 14"/>
          <p:cNvSpPr/>
          <p:nvPr/>
        </p:nvSpPr>
        <p:spPr>
          <a:xfrm>
            <a:off x="4418108" y="5857897"/>
            <a:ext cx="1666043" cy="33904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Result is predicted good or fake</a:t>
            </a:r>
            <a:endParaRPr lang="en-IN" sz="1200" dirty="0"/>
          </a:p>
        </p:txBody>
      </p:sp>
      <p:sp>
        <p:nvSpPr>
          <p:cNvPr id="16" name="Flowchart: Alternate Process 15"/>
          <p:cNvSpPr/>
          <p:nvPr/>
        </p:nvSpPr>
        <p:spPr>
          <a:xfrm>
            <a:off x="4424773" y="6468154"/>
            <a:ext cx="1666043" cy="431064"/>
          </a:xfrm>
          <a:prstGeom prst="flowChartAlternateProcess">
            <a:avLst/>
          </a:prstGeom>
          <a:solidFill>
            <a:srgbClr val="CD296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STOP</a:t>
            </a:r>
            <a:endParaRPr lang="en-IN" dirty="0"/>
          </a:p>
        </p:txBody>
      </p:sp>
      <p:sp>
        <p:nvSpPr>
          <p:cNvPr id="17" name="Flowchart: Decision 16"/>
          <p:cNvSpPr/>
          <p:nvPr/>
        </p:nvSpPr>
        <p:spPr>
          <a:xfrm>
            <a:off x="7855629" y="5845325"/>
            <a:ext cx="1837677" cy="365125"/>
          </a:xfrm>
          <a:prstGeom prst="flowChartDecisi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If fake</a:t>
            </a:r>
            <a:endParaRPr lang="en-IN" sz="1400" dirty="0"/>
          </a:p>
        </p:txBody>
      </p:sp>
      <p:sp>
        <p:nvSpPr>
          <p:cNvPr id="18" name="Rectangle 17"/>
          <p:cNvSpPr/>
          <p:nvPr/>
        </p:nvSpPr>
        <p:spPr>
          <a:xfrm>
            <a:off x="7976959" y="6520939"/>
            <a:ext cx="1595016" cy="2824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Sumbit</a:t>
            </a:r>
            <a:r>
              <a:rPr lang="en-US" sz="1100" dirty="0"/>
              <a:t> for consideration</a:t>
            </a:r>
            <a:endParaRPr lang="en-IN" sz="1100" dirty="0"/>
          </a:p>
        </p:txBody>
      </p:sp>
      <p:sp>
        <p:nvSpPr>
          <p:cNvPr id="19" name="Arrow: Down 18"/>
          <p:cNvSpPr/>
          <p:nvPr/>
        </p:nvSpPr>
        <p:spPr>
          <a:xfrm>
            <a:off x="5193437" y="815974"/>
            <a:ext cx="124287" cy="209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p:cNvSpPr/>
          <p:nvPr/>
        </p:nvSpPr>
        <p:spPr>
          <a:xfrm>
            <a:off x="5193437" y="1403657"/>
            <a:ext cx="124287" cy="144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p:cNvSpPr/>
          <p:nvPr/>
        </p:nvSpPr>
        <p:spPr>
          <a:xfrm>
            <a:off x="5193437" y="2186733"/>
            <a:ext cx="124287" cy="1347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p:cNvSpPr/>
          <p:nvPr/>
        </p:nvSpPr>
        <p:spPr>
          <a:xfrm>
            <a:off x="5193437" y="2765541"/>
            <a:ext cx="124287" cy="197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p:cNvSpPr/>
          <p:nvPr/>
        </p:nvSpPr>
        <p:spPr>
          <a:xfrm>
            <a:off x="5193437" y="3323472"/>
            <a:ext cx="124287" cy="1459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p:cNvSpPr/>
          <p:nvPr/>
        </p:nvSpPr>
        <p:spPr>
          <a:xfrm>
            <a:off x="5193437" y="3899325"/>
            <a:ext cx="186431" cy="209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p:cNvSpPr/>
          <p:nvPr/>
        </p:nvSpPr>
        <p:spPr>
          <a:xfrm>
            <a:off x="5193437" y="4442944"/>
            <a:ext cx="186431" cy="2239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p:cNvSpPr/>
          <p:nvPr/>
        </p:nvSpPr>
        <p:spPr>
          <a:xfrm>
            <a:off x="5193437" y="5073026"/>
            <a:ext cx="186431" cy="1691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p:cNvSpPr/>
          <p:nvPr/>
        </p:nvSpPr>
        <p:spPr>
          <a:xfrm>
            <a:off x="5193437" y="5648024"/>
            <a:ext cx="124287" cy="197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Down 28"/>
          <p:cNvSpPr/>
          <p:nvPr/>
        </p:nvSpPr>
        <p:spPr>
          <a:xfrm>
            <a:off x="5193437" y="6196942"/>
            <a:ext cx="186431" cy="271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Terminator 29"/>
          <p:cNvSpPr/>
          <p:nvPr/>
        </p:nvSpPr>
        <p:spPr>
          <a:xfrm>
            <a:off x="7872644" y="1048941"/>
            <a:ext cx="1526219" cy="325377"/>
          </a:xfrm>
          <a:prstGeom prst="flowChartTermina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ALERT</a:t>
            </a:r>
            <a:endParaRPr lang="en-IN" dirty="0"/>
          </a:p>
        </p:txBody>
      </p:sp>
      <p:cxnSp>
        <p:nvCxnSpPr>
          <p:cNvPr id="46" name="Straight Arrow Connector 45"/>
          <p:cNvCxnSpPr/>
          <p:nvPr/>
        </p:nvCxnSpPr>
        <p:spPr>
          <a:xfrm flipH="1">
            <a:off x="6090821" y="570557"/>
            <a:ext cx="2519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0" idx="0"/>
          </p:cNvCxnSpPr>
          <p:nvPr/>
        </p:nvCxnSpPr>
        <p:spPr>
          <a:xfrm>
            <a:off x="8635753" y="585545"/>
            <a:ext cx="1" cy="463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3"/>
            <a:endCxn id="30" idx="1"/>
          </p:cNvCxnSpPr>
          <p:nvPr/>
        </p:nvCxnSpPr>
        <p:spPr>
          <a:xfrm>
            <a:off x="6084153" y="1205645"/>
            <a:ext cx="1788491" cy="5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5" idx="3"/>
            <a:endCxn id="17" idx="1"/>
          </p:cNvCxnSpPr>
          <p:nvPr/>
        </p:nvCxnSpPr>
        <p:spPr>
          <a:xfrm>
            <a:off x="6084151" y="6027420"/>
            <a:ext cx="1771478"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2"/>
            <a:endCxn id="18" idx="0"/>
          </p:cNvCxnSpPr>
          <p:nvPr/>
        </p:nvCxnSpPr>
        <p:spPr>
          <a:xfrm flipH="1">
            <a:off x="8774467" y="6210450"/>
            <a:ext cx="1" cy="31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8" idx="1"/>
            <a:endCxn id="16" idx="3"/>
          </p:cNvCxnSpPr>
          <p:nvPr/>
        </p:nvCxnSpPr>
        <p:spPr>
          <a:xfrm flipH="1">
            <a:off x="6090816" y="6662152"/>
            <a:ext cx="1886143" cy="21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749527" y="975589"/>
            <a:ext cx="568719" cy="307777"/>
          </a:xfrm>
          <a:prstGeom prst="rect">
            <a:avLst/>
          </a:prstGeom>
          <a:noFill/>
        </p:spPr>
        <p:txBody>
          <a:bodyPr wrap="square" rtlCol="0">
            <a:spAutoFit/>
          </a:bodyPr>
          <a:lstStyle/>
          <a:p>
            <a:r>
              <a:rPr lang="en-US" sz="1400" dirty="0"/>
              <a:t>no</a:t>
            </a:r>
            <a:endParaRPr lang="en-IN" sz="1400" dirty="0"/>
          </a:p>
        </p:txBody>
      </p:sp>
      <p:sp>
        <p:nvSpPr>
          <p:cNvPr id="69" name="Rectangle 68"/>
          <p:cNvSpPr/>
          <p:nvPr/>
        </p:nvSpPr>
        <p:spPr>
          <a:xfrm>
            <a:off x="5251129" y="1307194"/>
            <a:ext cx="389594"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yes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70" name="Rectangle 69"/>
          <p:cNvSpPr/>
          <p:nvPr/>
        </p:nvSpPr>
        <p:spPr>
          <a:xfrm>
            <a:off x="680865" y="6423866"/>
            <a:ext cx="3417987" cy="338554"/>
          </a:xfrm>
          <a:prstGeom prst="rect">
            <a:avLst/>
          </a:prstGeom>
          <a:noFill/>
        </p:spPr>
        <p:txBody>
          <a:bodyPr wrap="none" lIns="91440" tIns="45720" rIns="91440" bIns="45720">
            <a:spAutoFit/>
          </a:bodyPr>
          <a:lstStyle/>
          <a:p>
            <a:pPr algn="ctr"/>
            <a:r>
              <a:rPr lang="en-US" sz="1600" b="1" cap="none" spc="0" dirty="0" err="1">
                <a:ln w="0"/>
                <a:solidFill>
                  <a:schemeClr val="tx1"/>
                </a:solidFill>
                <a:effectLst>
                  <a:outerShdw blurRad="38100" dist="19050" dir="2700000" algn="tl" rotWithShape="0">
                    <a:schemeClr val="dk1">
                      <a:alpha val="40000"/>
                    </a:schemeClr>
                  </a:outerShdw>
                </a:effectLst>
              </a:rPr>
              <a:t>Figure:Flowchart</a:t>
            </a:r>
            <a:r>
              <a:rPr lang="en-US" sz="1600" b="1" cap="none" spc="0" dirty="0">
                <a:ln w="0"/>
                <a:solidFill>
                  <a:schemeClr val="tx1"/>
                </a:solidFill>
                <a:effectLst>
                  <a:outerShdw blurRad="38100" dist="19050" dir="2700000" algn="tl" rotWithShape="0">
                    <a:schemeClr val="dk1">
                      <a:alpha val="40000"/>
                    </a:schemeClr>
                  </a:outerShdw>
                </a:effectLst>
              </a:rPr>
              <a:t> for proposed System</a:t>
            </a:r>
            <a:endParaRPr lang="en-US" sz="1600" b="1"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normAutofit/>
          </a:bodyPr>
          <a:lstStyle/>
          <a:p>
            <a:pPr marL="0" indent="0" algn="just">
              <a:buNone/>
            </a:pPr>
            <a:r>
              <a:rPr lang="en-US" sz="1800" dirty="0"/>
              <a:t>1. The detector page is selected from the tab to the left of the page.</a:t>
            </a:r>
            <a:endParaRPr lang="en-US" sz="1800" dirty="0"/>
          </a:p>
          <a:p>
            <a:pPr marL="0" indent="0" algn="just">
              <a:buNone/>
            </a:pPr>
            <a:r>
              <a:rPr lang="en-US" sz="1800" dirty="0"/>
              <a:t>2. Then the URL is entered into the form page. If no URL is entered then an alert pops up asking to enter a URL. </a:t>
            </a:r>
            <a:endParaRPr lang="en-US" sz="1800" dirty="0"/>
          </a:p>
          <a:p>
            <a:pPr marL="0" indent="0" algn="just">
              <a:buNone/>
            </a:pPr>
            <a:r>
              <a:rPr lang="en-US" sz="1800" dirty="0"/>
              <a:t>3. After URL is entered it passes through URLS.py and then to views.py. </a:t>
            </a:r>
            <a:endParaRPr lang="en-US" sz="1800" dirty="0"/>
          </a:p>
          <a:p>
            <a:pPr marL="0" indent="0" algn="just">
              <a:buNone/>
            </a:pPr>
            <a:r>
              <a:rPr lang="en-US" sz="1800" dirty="0"/>
              <a:t>4. The URLS in the data set are then tokenized first using the predefined tokenizer function.</a:t>
            </a:r>
            <a:endParaRPr lang="en-US" sz="1800" dirty="0"/>
          </a:p>
          <a:p>
            <a:pPr marL="0" indent="0" algn="just">
              <a:buNone/>
            </a:pPr>
            <a:r>
              <a:rPr lang="en-US" sz="1800" dirty="0"/>
              <a:t>5. The tokenized URLs are then again vectorized and are plotted by splitting data into 80% training set and 20% testing data. </a:t>
            </a:r>
            <a:endParaRPr lang="en-US" sz="1800" dirty="0"/>
          </a:p>
          <a:p>
            <a:pPr marL="0" indent="0" algn="just">
              <a:buNone/>
            </a:pPr>
            <a:r>
              <a:rPr lang="en-US" sz="1800" dirty="0"/>
              <a:t>6. Now we apply logistic regression to detect whether our URL which is taken from the Webpage is fake or good</a:t>
            </a:r>
            <a:endParaRPr lang="en-US" sz="1800" dirty="0"/>
          </a:p>
          <a:p>
            <a:pPr marL="0" indent="0" algn="just">
              <a:buNone/>
            </a:pPr>
            <a:r>
              <a:rPr lang="en-US" sz="1800" dirty="0"/>
              <a:t>7.If the webpage is good the page gets redirected and message displays it as good. </a:t>
            </a:r>
            <a:endParaRPr lang="en-US" sz="1800" dirty="0"/>
          </a:p>
          <a:p>
            <a:pPr marL="0" indent="0" algn="just">
              <a:buNone/>
            </a:pPr>
            <a:r>
              <a:rPr lang="en-US" sz="1800" dirty="0"/>
              <a:t>8.If the webpage is fake the page redirects to show that it’s bad and that website would be considered to be included in the further considerations by the admin.</a:t>
            </a:r>
            <a:endParaRPr lang="en-IN" sz="1800"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US" dirty="0"/>
          </a:p>
        </p:txBody>
      </p:sp>
      <p:sp>
        <p:nvSpPr>
          <p:cNvPr id="3" name="Content Placeholder 2"/>
          <p:cNvSpPr>
            <a:spLocks noGrp="1"/>
          </p:cNvSpPr>
          <p:nvPr>
            <p:ph idx="1"/>
          </p:nvPr>
        </p:nvSpPr>
        <p:spPr/>
        <p:txBody>
          <a:bodyPr/>
          <a:lstStyle/>
          <a:p>
            <a:r>
              <a:rPr lang="en-US" dirty="0"/>
              <a:t>Observations may contain snapshots of the working project.</a:t>
            </a:r>
            <a:endParaRPr lang="en-US" dirty="0"/>
          </a:p>
          <a:p>
            <a:r>
              <a:rPr lang="en-US" dirty="0"/>
              <a:t>Small description should accompany the snapshots.</a:t>
            </a:r>
            <a:endParaRPr lang="en-US" dirty="0"/>
          </a:p>
          <a:p>
            <a:pPr marL="0" indent="0">
              <a:buNone/>
            </a:pPr>
            <a:endParaRPr lang="en-US" dirty="0"/>
          </a:p>
          <a:p>
            <a:pPr marL="0" indent="0">
              <a:buNone/>
            </a:pPr>
            <a:r>
              <a:rPr lang="en-US" dirty="0"/>
              <a:t> </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US" dirty="0"/>
          </a:p>
        </p:txBody>
      </p:sp>
      <p:sp>
        <p:nvSpPr>
          <p:cNvPr id="3" name="Content Placeholder 2"/>
          <p:cNvSpPr>
            <a:spLocks noGrp="1"/>
          </p:cNvSpPr>
          <p:nvPr>
            <p:ph sz="half" idx="1"/>
          </p:nvPr>
        </p:nvSpPr>
        <p:spPr/>
        <p:txBody>
          <a:bodyPr>
            <a:normAutofit/>
          </a:bodyPr>
          <a:lstStyle/>
          <a:p>
            <a:r>
              <a:rPr lang="en-US" dirty="0"/>
              <a:t>Abstract</a:t>
            </a:r>
            <a:endParaRPr lang="en-US" dirty="0"/>
          </a:p>
          <a:p>
            <a:r>
              <a:rPr lang="en-US" dirty="0"/>
              <a:t>Introduction to Domain</a:t>
            </a:r>
            <a:endParaRPr lang="en-US" dirty="0"/>
          </a:p>
          <a:p>
            <a:r>
              <a:rPr lang="en-US" dirty="0"/>
              <a:t>Problem Definition</a:t>
            </a:r>
            <a:endParaRPr lang="en-US" dirty="0"/>
          </a:p>
          <a:p>
            <a:r>
              <a:rPr lang="en-US" dirty="0"/>
              <a:t>Proposed System</a:t>
            </a:r>
            <a:endParaRPr lang="en-US" dirty="0"/>
          </a:p>
          <a:p>
            <a:r>
              <a:rPr lang="en-US" dirty="0"/>
              <a:t>Objectives</a:t>
            </a:r>
            <a:endParaRPr lang="en-US" dirty="0"/>
          </a:p>
          <a:p>
            <a:r>
              <a:rPr lang="en-US" dirty="0"/>
              <a:t>Scope</a:t>
            </a:r>
            <a:endParaRPr lang="en-US" dirty="0"/>
          </a:p>
          <a:p>
            <a:r>
              <a:rPr lang="en-US" dirty="0"/>
              <a:t>Literature Survey</a:t>
            </a:r>
            <a:endParaRPr lang="en-US" dirty="0"/>
          </a:p>
          <a:p>
            <a:r>
              <a:rPr lang="en-US" dirty="0"/>
              <a:t>Requirement  Analysis</a:t>
            </a:r>
            <a:endParaRPr lang="en-US" dirty="0"/>
          </a:p>
          <a:p>
            <a:endParaRPr lang="en-US" dirty="0"/>
          </a:p>
        </p:txBody>
      </p:sp>
      <p:sp>
        <p:nvSpPr>
          <p:cNvPr id="6" name="Content Placeholder 5"/>
          <p:cNvSpPr>
            <a:spLocks noGrp="1"/>
          </p:cNvSpPr>
          <p:nvPr>
            <p:ph sz="half" idx="2"/>
          </p:nvPr>
        </p:nvSpPr>
        <p:spPr/>
        <p:txBody>
          <a:bodyPr>
            <a:normAutofit/>
          </a:bodyPr>
          <a:lstStyle/>
          <a:p>
            <a:r>
              <a:rPr lang="en-US" dirty="0"/>
              <a:t>System Architecture</a:t>
            </a:r>
            <a:endParaRPr lang="en-US" dirty="0"/>
          </a:p>
          <a:p>
            <a:r>
              <a:rPr lang="en-US" dirty="0"/>
              <a:t>System Design</a:t>
            </a:r>
            <a:endParaRPr lang="en-US" dirty="0"/>
          </a:p>
          <a:p>
            <a:r>
              <a:rPr lang="en-US" dirty="0"/>
              <a:t>Observations</a:t>
            </a:r>
            <a:endParaRPr lang="en-US" dirty="0"/>
          </a:p>
          <a:p>
            <a:r>
              <a:rPr lang="en-US" dirty="0"/>
              <a:t>Results</a:t>
            </a:r>
            <a:endParaRPr lang="en-US" dirty="0"/>
          </a:p>
          <a:p>
            <a:r>
              <a:rPr lang="en-US" dirty="0"/>
              <a:t>Conclusion</a:t>
            </a:r>
            <a:endParaRPr lang="en-US" dirty="0"/>
          </a:p>
          <a:p>
            <a:r>
              <a:rPr lang="en-US" dirty="0"/>
              <a:t>Future Scope</a:t>
            </a:r>
            <a:endParaRPr lang="en-US" dirty="0"/>
          </a:p>
          <a:p>
            <a:r>
              <a:rPr lang="en-US" dirty="0"/>
              <a:t>References</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US" dirty="0"/>
          </a:p>
        </p:txBody>
      </p:sp>
      <p:sp>
        <p:nvSpPr>
          <p:cNvPr id="3" name="Content Placeholder 2"/>
          <p:cNvSpPr>
            <a:spLocks noGrp="1"/>
          </p:cNvSpPr>
          <p:nvPr>
            <p:ph idx="1"/>
          </p:nvPr>
        </p:nvSpPr>
        <p:spPr/>
        <p:txBody>
          <a:bodyPr/>
          <a:lstStyle/>
          <a:p>
            <a:pPr algn="just"/>
            <a:r>
              <a:rPr lang="en-US" dirty="0"/>
              <a:t>Present your results in a logical sequence, highlighting what is important and how the data you obtained have been analyzed to provide the results you discuss. </a:t>
            </a:r>
            <a:endParaRPr lang="en-US" dirty="0"/>
          </a:p>
          <a:p>
            <a:pPr algn="just"/>
            <a:r>
              <a:rPr lang="en-US" dirty="0"/>
              <a:t>You should discuss what you infer from the data. </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pPr marL="0" indent="0" algn="just">
              <a:buNone/>
            </a:pPr>
            <a:r>
              <a:rPr lang="en-US" dirty="0"/>
              <a:t>As the usage of internet increases, the number of users accessing the websites available on the net has also increased. Multiple websites ask the users to provide sensitive information like email ids, phone numbers, etc. for registration purposes. Some banking and utility websites require more personal information like bank account details and credit card numbers. Phishing websites deceive users and trick them into believing that they </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US" dirty="0"/>
          </a:p>
        </p:txBody>
      </p:sp>
      <p:sp>
        <p:nvSpPr>
          <p:cNvPr id="3" name="Content Placeholder 2"/>
          <p:cNvSpPr>
            <a:spLocks noGrp="1"/>
          </p:cNvSpPr>
          <p:nvPr>
            <p:ph idx="1"/>
          </p:nvPr>
        </p:nvSpPr>
        <p:spPr>
          <a:xfrm>
            <a:off x="838200" y="1847850"/>
            <a:ext cx="10515600" cy="4351338"/>
          </a:xfrm>
        </p:spPr>
        <p:txBody>
          <a:bodyPr/>
          <a:lstStyle/>
          <a:p>
            <a:r>
              <a:rPr lang="en-US" dirty="0"/>
              <a:t>Everything is  virtual nowadays that’s why it becomes very easy for a hacker to obtain personal data of anyone to prevent this form happening phishing detection will be very useful</a:t>
            </a:r>
            <a:endParaRPr lang="en-US" dirty="0"/>
          </a:p>
          <a:p>
            <a:r>
              <a:rPr lang="en-US" dirty="0"/>
              <a:t>This system will be very helpful and widely used in the future because of the increasing number of internet attacks.</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a:xfrm>
            <a:off x="710214" y="1535837"/>
            <a:ext cx="10776751" cy="4663351"/>
          </a:xfrm>
        </p:spPr>
        <p:txBody>
          <a:bodyPr>
            <a:normAutofit fontScale="92500" lnSpcReduction="10000"/>
          </a:bodyPr>
          <a:lstStyle/>
          <a:p>
            <a:pPr marL="0" indent="0" algn="just">
              <a:buNone/>
            </a:pPr>
            <a:r>
              <a:rPr lang="en-IN" dirty="0"/>
              <a:t>[1] Phishing Websites Detection based on Phishing Characteristics in the Webpage Source Code </a:t>
            </a:r>
            <a:r>
              <a:rPr lang="en-IN" dirty="0" err="1"/>
              <a:t>byMona</a:t>
            </a:r>
            <a:r>
              <a:rPr lang="en-IN" dirty="0"/>
              <a:t> </a:t>
            </a:r>
            <a:r>
              <a:rPr lang="en-IN" dirty="0" err="1"/>
              <a:t>Ghotaish</a:t>
            </a:r>
            <a:r>
              <a:rPr lang="en-IN" dirty="0"/>
              <a:t> </a:t>
            </a:r>
            <a:r>
              <a:rPr lang="en-IN" dirty="0" err="1"/>
              <a:t>Alkhozae</a:t>
            </a:r>
            <a:r>
              <a:rPr lang="en-IN" dirty="0"/>
              <a:t>, Omar Abdullah </a:t>
            </a:r>
            <a:r>
              <a:rPr lang="en-IN" dirty="0" err="1"/>
              <a:t>Batarfi</a:t>
            </a:r>
            <a:r>
              <a:rPr lang="en-IN" dirty="0"/>
              <a:t>. </a:t>
            </a:r>
            <a:endParaRPr lang="en-IN" dirty="0"/>
          </a:p>
          <a:p>
            <a:pPr marL="0" indent="0" algn="just">
              <a:buNone/>
            </a:pPr>
            <a:r>
              <a:rPr lang="en-IN" dirty="0"/>
              <a:t>[2] A Machine Learning Approach for Detection of Phished Websites Using Neural Networks by </a:t>
            </a:r>
            <a:r>
              <a:rPr lang="en-IN" dirty="0" err="1"/>
              <a:t>Charmi</a:t>
            </a:r>
            <a:r>
              <a:rPr lang="en-IN" dirty="0"/>
              <a:t> J. Chandan, </a:t>
            </a:r>
            <a:r>
              <a:rPr lang="en-IN" dirty="0" err="1"/>
              <a:t>Hiral</a:t>
            </a:r>
            <a:r>
              <a:rPr lang="en-IN" dirty="0"/>
              <a:t> P. </a:t>
            </a:r>
            <a:r>
              <a:rPr lang="en-IN" dirty="0" err="1"/>
              <a:t>Chheda</a:t>
            </a:r>
            <a:r>
              <a:rPr lang="en-IN" dirty="0"/>
              <a:t>, Disha M. </a:t>
            </a:r>
            <a:r>
              <a:rPr lang="en-IN" dirty="0" err="1"/>
              <a:t>Gosar</a:t>
            </a:r>
            <a:r>
              <a:rPr lang="en-IN" dirty="0"/>
              <a:t>, </a:t>
            </a:r>
            <a:r>
              <a:rPr lang="en-IN" dirty="0" err="1"/>
              <a:t>Hetal</a:t>
            </a:r>
            <a:r>
              <a:rPr lang="en-IN" dirty="0"/>
              <a:t> R. Shah.</a:t>
            </a:r>
            <a:endParaRPr lang="en-IN" dirty="0"/>
          </a:p>
          <a:p>
            <a:pPr marL="0" indent="0" algn="just">
              <a:buNone/>
            </a:pPr>
            <a:r>
              <a:rPr lang="en-IN" dirty="0"/>
              <a:t>[3] Phishing Detection System Using Machine Learning and Hadoop-MapReduce Kaustubh A. </a:t>
            </a:r>
            <a:r>
              <a:rPr lang="en-IN" dirty="0" err="1"/>
              <a:t>Hiwarekar</a:t>
            </a:r>
            <a:r>
              <a:rPr lang="en-IN" dirty="0"/>
              <a:t>, </a:t>
            </a:r>
            <a:r>
              <a:rPr lang="en-IN" dirty="0" err="1"/>
              <a:t>Dr.</a:t>
            </a:r>
            <a:r>
              <a:rPr lang="en-IN" dirty="0"/>
              <a:t> R. C. </a:t>
            </a:r>
            <a:r>
              <a:rPr lang="en-IN" dirty="0" err="1"/>
              <a:t>Thool</a:t>
            </a:r>
            <a:r>
              <a:rPr lang="en-IN" dirty="0"/>
              <a:t>.</a:t>
            </a:r>
            <a:endParaRPr lang="en-IN" dirty="0"/>
          </a:p>
          <a:p>
            <a:pPr marL="0" indent="0" algn="just">
              <a:buNone/>
            </a:pPr>
            <a:r>
              <a:rPr lang="en-IN" dirty="0"/>
              <a:t>[4] An Evaluation of Machine Learning-based Methods for Detection of Phishing Sites by Daisuke Miyamoto, Hiroaki </a:t>
            </a:r>
            <a:r>
              <a:rPr lang="en-IN" dirty="0" err="1"/>
              <a:t>Hazeyama</a:t>
            </a:r>
            <a:r>
              <a:rPr lang="en-IN" dirty="0"/>
              <a:t>, and </a:t>
            </a:r>
            <a:r>
              <a:rPr lang="en-IN" dirty="0" err="1"/>
              <a:t>Youki</a:t>
            </a:r>
            <a:r>
              <a:rPr lang="en-IN" dirty="0"/>
              <a:t> </a:t>
            </a:r>
            <a:r>
              <a:rPr lang="en-IN" dirty="0" err="1"/>
              <a:t>Kadobayashi</a:t>
            </a:r>
            <a:r>
              <a:rPr lang="en-IN" dirty="0"/>
              <a:t>. </a:t>
            </a:r>
            <a:endParaRPr lang="en-IN" dirty="0"/>
          </a:p>
          <a:p>
            <a:pPr marL="0" indent="0" algn="just">
              <a:buNone/>
            </a:pPr>
            <a:r>
              <a:rPr lang="en-IN" dirty="0"/>
              <a:t>[5]https://archive.ics.uci.edu/ml/datasets/URL+Reputation.</a:t>
            </a:r>
            <a:endParaRPr lang="en-IN" dirty="0"/>
          </a:p>
          <a:p>
            <a:pPr marL="0" indent="0" algn="just">
              <a:buNone/>
            </a:pPr>
            <a:r>
              <a:rPr lang="en-IN" dirty="0"/>
              <a:t>[6]http://sysnet.ucsd.edu/projects/url/ (for dataset)</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162"/>
            <a:ext cx="10515600" cy="1325563"/>
          </a:xfrm>
        </p:spPr>
        <p:txBody>
          <a:bodyPr/>
          <a:lstStyle/>
          <a:p>
            <a:r>
              <a:rPr lang="en-US" dirty="0"/>
              <a:t>Abstract:</a:t>
            </a:r>
            <a:endParaRPr lang="en-US" dirty="0"/>
          </a:p>
        </p:txBody>
      </p:sp>
      <p:sp>
        <p:nvSpPr>
          <p:cNvPr id="3" name="Content Placeholder 2"/>
          <p:cNvSpPr>
            <a:spLocks noGrp="1"/>
          </p:cNvSpPr>
          <p:nvPr>
            <p:ph idx="1"/>
          </p:nvPr>
        </p:nvSpPr>
        <p:spPr>
          <a:xfrm>
            <a:off x="838200" y="1313895"/>
            <a:ext cx="10515600" cy="4728131"/>
          </a:xfrm>
        </p:spPr>
        <p:txBody>
          <a:bodyPr>
            <a:noAutofit/>
          </a:bodyPr>
          <a:lstStyle/>
          <a:p>
            <a:pPr marL="0" indent="0" algn="just">
              <a:buNone/>
            </a:pPr>
            <a:r>
              <a:rPr lang="en-US" dirty="0"/>
              <a:t>There are number of users who purchase products online and make payment through various websites .There are multiple websites who ask the user to provide sensitive data such as username, password or credit card details etc. often for authentication. But there exist some phishing websites. Which use that information for malicious reasons. In order to detect and predict phishing websites, we implemented a flexible and effective system that is based on data mining algorithm. We implemented Logistic Regression algorithm and techniques to classify their legitimacy. The phishing website can be detected based on some important characteristics like URL, domain identity, and security in the final phishing detection </a:t>
            </a:r>
            <a:r>
              <a:rPr lang="en-US" dirty="0" err="1"/>
              <a:t>rate.When</a:t>
            </a:r>
            <a:r>
              <a:rPr lang="en-US" dirty="0"/>
              <a:t> the user wants to check whether the website is legitimate or not, our system uses data mining algorithm to check its legitimacy. This application can be used by many internet users in order to save themselves from an ocean of phishing sites. The data mining algorithm used in this system provides better performance. With the help of this system user can also purchase products online without any hesitation. </a:t>
            </a:r>
            <a:r>
              <a:rPr lang="en-US" dirty="0" err="1"/>
              <a:t>Adminscan</a:t>
            </a:r>
            <a:r>
              <a:rPr lang="en-US" dirty="0"/>
              <a:t> also add phishing website URL’s or fake website URL’s into system where system could access and scan the phishing websites. New suspicious URL’s can be added when a user submits it. </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Domain:</a:t>
            </a:r>
            <a:endParaRPr lang="en-US" dirty="0"/>
          </a:p>
        </p:txBody>
      </p:sp>
      <p:sp>
        <p:nvSpPr>
          <p:cNvPr id="3" name="Content Placeholder 2"/>
          <p:cNvSpPr>
            <a:spLocks noGrp="1"/>
          </p:cNvSpPr>
          <p:nvPr>
            <p:ph idx="1"/>
          </p:nvPr>
        </p:nvSpPr>
        <p:spPr/>
        <p:txBody>
          <a:bodyPr>
            <a:normAutofit/>
          </a:bodyPr>
          <a:lstStyle/>
          <a:p>
            <a:r>
              <a:rPr lang="en-US" dirty="0"/>
              <a:t>Phishing attacks can be prevented by detecting the websites and creating awareness to users to identify the phishing websites. </a:t>
            </a:r>
            <a:endParaRPr lang="en-US" dirty="0"/>
          </a:p>
          <a:p>
            <a:r>
              <a:rPr lang="en-US" dirty="0"/>
              <a:t>Machine learning algorithms have been one of the powerful techniques in detecting phishing websites.   </a:t>
            </a:r>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Statement:</a:t>
            </a:r>
            <a:endParaRPr lang="en-US" dirty="0"/>
          </a:p>
        </p:txBody>
      </p:sp>
      <p:sp>
        <p:nvSpPr>
          <p:cNvPr id="3" name="Content Placeholder 2"/>
          <p:cNvSpPr>
            <a:spLocks noGrp="1"/>
          </p:cNvSpPr>
          <p:nvPr>
            <p:ph idx="1"/>
          </p:nvPr>
        </p:nvSpPr>
        <p:spPr/>
        <p:txBody>
          <a:bodyPr>
            <a:normAutofit lnSpcReduction="10000"/>
          </a:bodyPr>
          <a:lstStyle/>
          <a:p>
            <a:r>
              <a:rPr lang="en-US" dirty="0"/>
              <a:t>Phishing is the most unsafe criminal exercises in cyber space. Since most of the users go online to access the services provided by government and financial institutions, there has been a significant increase in phishing attacks for the past few years. Phishers started to earn money and they are doing this as a successful business.</a:t>
            </a:r>
            <a:endParaRPr lang="en-US" dirty="0"/>
          </a:p>
          <a:p>
            <a:r>
              <a:rPr lang="en-US" dirty="0"/>
              <a:t>It is very easy to create counterfeit websites, which looks like a genuine website in terms of layout and content. Even, the content of these websites would be identical to their legitimate websites. </a:t>
            </a:r>
            <a:endParaRPr lang="en-US" dirty="0"/>
          </a:p>
          <a:p>
            <a:r>
              <a:rPr lang="en-US" dirty="0"/>
              <a:t>The reason for creating these websites is to get private data from users like account numbers, login id, passwords of debit and credit card, etc. </a:t>
            </a:r>
            <a:endParaRPr lang="en-US" dirty="0"/>
          </a:p>
          <a:p>
            <a:endParaRPr lang="en-US" dirty="0"/>
          </a:p>
          <a:p>
            <a:pPr mar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Proposed System:</a:t>
            </a:r>
            <a:endParaRPr lang="en-US"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US" u="sng" dirty="0"/>
              <a:t>Prevent phishing</a:t>
            </a:r>
            <a:r>
              <a:rPr lang="en-US" dirty="0"/>
              <a:t>: </a:t>
            </a:r>
            <a:endParaRPr lang="en-US" dirty="0"/>
          </a:p>
          <a:p>
            <a:pPr algn="just"/>
            <a:r>
              <a:rPr lang="en-US" dirty="0"/>
              <a:t>Phishing can be stopped before it reaches the user either by blacklisting or blocking phishing sites or by filtering out phishing emails. The first method is carried out by looking at the URLs and the sites that they claim to be, either manually or automated through the use of machine learning. Although this may catch some sites, there is little hope of catching all of them, since a phisher can easily just make a new site once one is taken down</a:t>
            </a:r>
            <a:endParaRPr lang="en-US" dirty="0"/>
          </a:p>
          <a:p>
            <a:pPr marL="0" indent="0">
              <a:buNone/>
            </a:pPr>
            <a:r>
              <a:rPr lang="en-US" u="sng" dirty="0"/>
              <a:t>Detect phishing</a:t>
            </a:r>
            <a:r>
              <a:rPr lang="en-US" dirty="0"/>
              <a:t>:</a:t>
            </a:r>
            <a:endParaRPr lang="en-US" dirty="0"/>
          </a:p>
          <a:p>
            <a:pPr algn="just"/>
            <a:r>
              <a:rPr lang="en-US" dirty="0"/>
              <a:t>Since attackers use sophisticated methods to ensure that phishing emails and web-sites reach vulnerable users, a method is sought to either identify possible phishing sites or indicate to the user to avoid malicious sites even if they have received a malicious email. Many web browsers already have </a:t>
            </a:r>
            <a:r>
              <a:rPr lang="en-US" dirty="0" err="1"/>
              <a:t>defences</a:t>
            </a:r>
            <a:r>
              <a:rPr lang="en-US" dirty="0"/>
              <a:t> in place against phishing sites, which will either have a passive indicator or an active indicator. Active indicators will have pop-up win-</a:t>
            </a:r>
            <a:r>
              <a:rPr lang="en-US" dirty="0" err="1"/>
              <a:t>dows</a:t>
            </a:r>
            <a:r>
              <a:rPr lang="en-US" dirty="0"/>
              <a:t> with a warning that the site they are on is a suspected forgery or that it is not considered safe, while passive indicators do not interrupt the user’s task.</a:t>
            </a:r>
            <a:endParaRPr lang="en-US" dirty="0"/>
          </a:p>
          <a:p>
            <a:pPr algn="just"/>
            <a:r>
              <a:rPr lang="en-US" dirty="0"/>
              <a:t>To combat this, applying a verification system for sites that are trusted and secure can be helpful. If users see that verification every time they visit the genuine site, they are more likely to notice its absence on the fake website. The provision of the certified identification and branding attracts the eye and helps assure the user that they are on the correct site</a:t>
            </a:r>
            <a:endParaRPr lang="en-US" dirty="0"/>
          </a:p>
          <a:p>
            <a:endParaRPr lang="en-US" dirty="0"/>
          </a:p>
          <a:p>
            <a:pPr algn="just"/>
            <a:endParaRPr lang="en-US" dirty="0"/>
          </a:p>
          <a:p>
            <a:endParaRPr lang="en-US" dirty="0"/>
          </a:p>
          <a:p>
            <a:endParaRPr lang="en-IN" dirty="0"/>
          </a:p>
          <a:p>
            <a:endParaRPr lang="en-US" dirty="0"/>
          </a:p>
          <a:p>
            <a:pPr marL="0"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Objectives:</a:t>
            </a:r>
            <a:br>
              <a:rPr lang="en-US" dirty="0"/>
            </a:br>
            <a:br>
              <a:rPr lang="en-US" dirty="0"/>
            </a:br>
            <a:endParaRPr lang="en-US" dirty="0"/>
          </a:p>
        </p:txBody>
      </p:sp>
      <p:sp>
        <p:nvSpPr>
          <p:cNvPr id="3" name="Content Placeholder 2"/>
          <p:cNvSpPr>
            <a:spLocks noGrp="1"/>
          </p:cNvSpPr>
          <p:nvPr>
            <p:ph idx="1"/>
          </p:nvPr>
        </p:nvSpPr>
        <p:spPr/>
        <p:txBody>
          <a:bodyPr/>
          <a:lstStyle/>
          <a:p>
            <a:r>
              <a:rPr lang="en-US" dirty="0"/>
              <a:t>To protect user’s data </a:t>
            </a:r>
            <a:r>
              <a:rPr lang="en-US" dirty="0" err="1"/>
              <a:t>ie.bank</a:t>
            </a:r>
            <a:r>
              <a:rPr lang="en-US" dirty="0"/>
              <a:t> account </a:t>
            </a:r>
            <a:r>
              <a:rPr lang="en-US" dirty="0" err="1"/>
              <a:t>password,personal</a:t>
            </a:r>
            <a:r>
              <a:rPr lang="en-US" dirty="0"/>
              <a:t> </a:t>
            </a:r>
            <a:r>
              <a:rPr lang="en-US" dirty="0" err="1"/>
              <a:t>information,etc</a:t>
            </a:r>
            <a:endParaRPr lang="en-US" dirty="0"/>
          </a:p>
          <a:p>
            <a:r>
              <a:rPr lang="en-US" dirty="0"/>
              <a:t>To achieve this we will develop a system that can be use to detect fraud websites by its </a:t>
            </a:r>
            <a:r>
              <a:rPr lang="en-US" dirty="0" err="1"/>
              <a:t>url</a:t>
            </a:r>
            <a:r>
              <a:rPr lang="en-US" dirty="0"/>
              <a:t>/domain features.</a:t>
            </a:r>
            <a:endParaRPr lang="en-US" dirty="0"/>
          </a:p>
          <a:p>
            <a:r>
              <a:rPr lang="en-US" dirty="0"/>
              <a:t>To spread awareness about phishing scam that is happening on a large scale.</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r>
              <a:rPr lang="en-US" dirty="0"/>
              <a:t>Scope:</a:t>
            </a:r>
            <a:br>
              <a:rPr lang="en-US" dirty="0"/>
            </a:br>
            <a:br>
              <a:rPr lang="en-US" dirty="0"/>
            </a:br>
            <a:br>
              <a:rPr lang="en-US" dirty="0"/>
            </a:br>
            <a:endParaRPr lang="en-US" dirty="0"/>
          </a:p>
        </p:txBody>
      </p:sp>
      <p:sp>
        <p:nvSpPr>
          <p:cNvPr id="3" name="Content Placeholder 2"/>
          <p:cNvSpPr>
            <a:spLocks noGrp="1"/>
          </p:cNvSpPr>
          <p:nvPr>
            <p:ph idx="1"/>
          </p:nvPr>
        </p:nvSpPr>
        <p:spPr/>
        <p:txBody>
          <a:bodyPr/>
          <a:lstStyle/>
          <a:p>
            <a:r>
              <a:rPr lang="en-US" dirty="0"/>
              <a:t>As most of the people use cloud </a:t>
            </a:r>
            <a:r>
              <a:rPr lang="en-US" dirty="0" err="1"/>
              <a:t>storage,online</a:t>
            </a:r>
            <a:r>
              <a:rPr lang="en-US" dirty="0"/>
              <a:t> </a:t>
            </a:r>
            <a:r>
              <a:rPr lang="en-US" dirty="0" err="1"/>
              <a:t>transcations</a:t>
            </a:r>
            <a:r>
              <a:rPr lang="en-US" dirty="0"/>
              <a:t> every data is available online which can be hacked very easily to prevent this there is a huge demand for such phishing detection system. </a:t>
            </a:r>
            <a:endParaRPr lang="en-US" dirty="0"/>
          </a:p>
          <a:p>
            <a:r>
              <a:rPr lang="en-US" dirty="0"/>
              <a:t>The programming world is developing very rapidly and so are various phishing techniques to acquire sensitive data that’s why phishing detection is in very high demand.</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r>
              <a:rPr lang="en-US" dirty="0"/>
              <a:t>Literature Survey I:</a:t>
            </a:r>
            <a:br>
              <a:rPr lang="en-US" dirty="0"/>
            </a:br>
            <a:br>
              <a:rPr lang="en-US" dirty="0"/>
            </a:br>
            <a:br>
              <a:rPr lang="en-US" dirty="0"/>
            </a:b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A case study of how </a:t>
            </a:r>
            <a:r>
              <a:rPr lang="en-US" dirty="0" err="1"/>
              <a:t>Malcovery</a:t>
            </a:r>
            <a:r>
              <a:rPr lang="en-US" dirty="0"/>
              <a:t> Security, an Information Technology security company saved Major American Bank Company Corporation (MAB) huge sums of money was analyzed. MAB was a financial service and multinational bank. It was a reputable and one of the biggest companies in the United States according to assets. MAB adopted several methods to detect and combat phishing. Among some of the methods used by MAB to combat phishing were rigorous security training for workers, high level of security technology, web gateway blacklist, web and email client filters, internal and external takedown services and Domain Based Message Authentication, Reporting and Conformance (DMARC). Before engaging the services of </a:t>
            </a:r>
            <a:r>
              <a:rPr lang="en-US" dirty="0" err="1"/>
              <a:t>Malcovery</a:t>
            </a:r>
            <a:r>
              <a:rPr lang="en-US" dirty="0"/>
              <a:t>, MAB lost millions of dollars annually to phishing attack. When </a:t>
            </a:r>
            <a:r>
              <a:rPr lang="en-US" dirty="0" err="1"/>
              <a:t>Malcovery</a:t>
            </a:r>
            <a:r>
              <a:rPr lang="en-US" dirty="0"/>
              <a:t> was providing services, they began by providing detailed monthly report by their threat intelligence team. In the monthly report, they provided the statistics on all the phishing websites that attacked MAB’s customers and details of the top five attacks. </a:t>
            </a:r>
            <a:r>
              <a:rPr lang="en-US" dirty="0" err="1"/>
              <a:t>Malcovery</a:t>
            </a:r>
            <a:r>
              <a:rPr lang="en-US" dirty="0"/>
              <a:t> also made PHISHIQ portal available to MAB representatives. This portal made known to MAB all the details and information about phishing websites that attack the bank. MAB also had an abuse box where employees and customers report emails they suspected to be fraud. </a:t>
            </a:r>
            <a:r>
              <a:rPr lang="en-US" dirty="0" err="1"/>
              <a:t>Malcovery</a:t>
            </a:r>
            <a:r>
              <a:rPr lang="en-US" dirty="0"/>
              <a:t> then processed all these emails and adds them to the portal. During </a:t>
            </a:r>
            <a:r>
              <a:rPr lang="en-US" dirty="0" err="1"/>
              <a:t>Malcovery</a:t>
            </a:r>
            <a:r>
              <a:rPr lang="en-US" dirty="0"/>
              <a:t> investigations, they realized that the leading malicious spam came from Zeus Banking Trojan. The trojan had the ability to take absolute control of the computer of its victim, then steal all the sensitive banking information. In conclusion, MAB had weaknesses that phishers exploited in employees. Vulnerabilities in MAB included employees and customers inability to detect phishing emails and messages despite several trainings and weak anti-malware. </a:t>
            </a:r>
            <a:r>
              <a:rPr lang="en-US" dirty="0" err="1"/>
              <a:t>Malcovery</a:t>
            </a:r>
            <a:r>
              <a:rPr lang="en-US" dirty="0"/>
              <a:t> provided much education to employees and customers and provided a high and more secured tool to fight malwares.</a:t>
            </a:r>
            <a:endParaRPr lang="en-US" dirty="0"/>
          </a:p>
        </p:txBody>
      </p:sp>
      <p:sp>
        <p:nvSpPr>
          <p:cNvPr id="4" name="Footer Placeholder 3"/>
          <p:cNvSpPr>
            <a:spLocks noGrp="1"/>
          </p:cNvSpPr>
          <p:nvPr>
            <p:ph type="ftr" sz="quarter" idx="11"/>
          </p:nvPr>
        </p:nvSpPr>
        <p:spPr/>
        <p:txBody>
          <a:bodyPr/>
          <a:lstStyle/>
          <a:p>
            <a:r>
              <a:rPr lang="en-US"/>
              <a:t>Department of Computer Engineering</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11792</Words>
  <Application>WPS Presentation</Application>
  <PresentationFormat>Widescreen</PresentationFormat>
  <Paragraphs>323</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Calibri Light</vt:lpstr>
      <vt:lpstr>Calibri</vt:lpstr>
      <vt:lpstr>Microsoft YaHei</vt:lpstr>
      <vt:lpstr>Arial Unicode MS</vt:lpstr>
      <vt:lpstr>Office Theme</vt:lpstr>
      <vt:lpstr>Phishing website detection</vt:lpstr>
      <vt:lpstr>Contents:</vt:lpstr>
      <vt:lpstr>Abstract:</vt:lpstr>
      <vt:lpstr>Introduction to Domain:</vt:lpstr>
      <vt:lpstr>Problem Statement:</vt:lpstr>
      <vt:lpstr>Proposed System:</vt:lpstr>
      <vt:lpstr>  Objectives:  </vt:lpstr>
      <vt:lpstr>   Scope:   </vt:lpstr>
      <vt:lpstr>    Literature Survey I:    </vt:lpstr>
      <vt:lpstr>    Literature Survey I:  System Architecture:  </vt:lpstr>
      <vt:lpstr>    Literature Survey I:    </vt:lpstr>
      <vt:lpstr>Requirement Analysis:</vt:lpstr>
      <vt:lpstr>Requirement Analysis:</vt:lpstr>
      <vt:lpstr>Requirement Analysis:</vt:lpstr>
      <vt:lpstr>Requirement Analysis:</vt:lpstr>
      <vt:lpstr>System Architecture:</vt:lpstr>
      <vt:lpstr>System Design: </vt:lpstr>
      <vt:lpstr>Implementation:</vt:lpstr>
      <vt:lpstr>Observations:</vt:lpstr>
      <vt:lpstr>Results:</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Shopping And advertisement system</dc:title>
  <dc:creator>SAN</dc:creator>
  <cp:lastModifiedBy>Adi</cp:lastModifiedBy>
  <cp:revision>32</cp:revision>
  <dcterms:created xsi:type="dcterms:W3CDTF">2019-01-11T04:28:00Z</dcterms:created>
  <dcterms:modified xsi:type="dcterms:W3CDTF">2020-04-14T14:53:52Z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