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Monda" charset="1" panose="02000503000000000000"/>
      <p:regular r:id="rId23"/>
    </p:embeddedFont>
    <p:embeddedFont>
      <p:font typeface="Monda Bold" charset="1" panose="02000803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2.png" Type="http://schemas.openxmlformats.org/officeDocument/2006/relationships/image"/><Relationship Id="rId5" Target="../media/image2.png" Type="http://schemas.openxmlformats.org/officeDocument/2006/relationships/image"/><Relationship Id="rId6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91075" y="4636940"/>
            <a:ext cx="11505850" cy="3963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2"/>
              </a:lnSpc>
            </a:pPr>
            <a:r>
              <a:rPr lang="en-US" sz="2416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[Ms.Kadambari Jadhav - 250245920036]</a:t>
            </a:r>
          </a:p>
          <a:p>
            <a:pPr algn="ctr">
              <a:lnSpc>
                <a:spcPts val="3382"/>
              </a:lnSpc>
            </a:pPr>
            <a:r>
              <a:rPr lang="en-US" sz="2416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[Mr.Aditya Wankhade-250245920003]</a:t>
            </a:r>
          </a:p>
          <a:p>
            <a:pPr algn="ctr">
              <a:lnSpc>
                <a:spcPts val="3382"/>
              </a:lnSpc>
            </a:pPr>
            <a:r>
              <a:rPr lang="en-US" sz="2416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[Ms.Shruti Rasane-250245920070]</a:t>
            </a:r>
          </a:p>
          <a:p>
            <a:pPr algn="ctr">
              <a:lnSpc>
                <a:spcPts val="3382"/>
              </a:lnSpc>
            </a:pPr>
            <a:r>
              <a:rPr lang="en-US" sz="2416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[Mr.Pravin Yalameli-250245920066]</a:t>
            </a:r>
          </a:p>
          <a:p>
            <a:pPr algn="ctr">
              <a:lnSpc>
                <a:spcPts val="3382"/>
              </a:lnSpc>
            </a:pPr>
            <a:r>
              <a:rPr lang="en-US" sz="2416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[Mr.Ganesh Tambale-2502459200089]</a:t>
            </a:r>
          </a:p>
          <a:p>
            <a:pPr algn="ctr">
              <a:lnSpc>
                <a:spcPts val="4922"/>
              </a:lnSpc>
            </a:pPr>
          </a:p>
          <a:p>
            <a:pPr algn="ctr">
              <a:lnSpc>
                <a:spcPts val="4922"/>
              </a:lnSpc>
            </a:pPr>
            <a:r>
              <a:rPr lang="en-US" sz="3516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Institute of Emerging Technologies</a:t>
            </a:r>
          </a:p>
          <a:p>
            <a:pPr algn="ctr">
              <a:lnSpc>
                <a:spcPts val="4922"/>
              </a:lnSpc>
            </a:pPr>
            <a:r>
              <a:rPr lang="en-US" sz="3516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PG-DAC Batch: February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00007" y="1561744"/>
            <a:ext cx="13287985" cy="1891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54"/>
              </a:lnSpc>
            </a:pPr>
            <a:r>
              <a:rPr lang="en-US" b="true" sz="11038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UIRADAR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61475" y="3401211"/>
            <a:ext cx="14565049" cy="620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3"/>
              </a:lnSpc>
            </a:pPr>
            <a:r>
              <a:rPr lang="en-US" b="true" sz="4939" spc="-41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  Full  Stack  Web  Application  for UI Defects Detection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666435" y="1188583"/>
            <a:ext cx="9356422" cy="9436873"/>
          </a:xfrm>
          <a:custGeom>
            <a:avLst/>
            <a:gdLst/>
            <a:ahLst/>
            <a:cxnLst/>
            <a:rect r="r" b="b" t="t" l="l"/>
            <a:pathLst>
              <a:path h="9436873" w="9356422">
                <a:moveTo>
                  <a:pt x="0" y="0"/>
                </a:moveTo>
                <a:lnTo>
                  <a:pt x="9356421" y="0"/>
                </a:lnTo>
                <a:lnTo>
                  <a:pt x="9356421" y="9436873"/>
                </a:lnTo>
                <a:lnTo>
                  <a:pt x="0" y="94368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520" r="0" b="-352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959345" y="298074"/>
            <a:ext cx="9086970" cy="73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9"/>
              </a:lnSpc>
            </a:pPr>
            <a:r>
              <a:rPr lang="en-US" sz="42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DATA FLOW DIAGRAM: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0">
            <a:off x="13338587" y="7001489"/>
            <a:ext cx="6229896" cy="3987133"/>
          </a:xfrm>
          <a:custGeom>
            <a:avLst/>
            <a:gdLst/>
            <a:ahLst/>
            <a:cxnLst/>
            <a:rect r="r" b="b" t="t" l="l"/>
            <a:pathLst>
              <a:path h="3987133" w="6229896">
                <a:moveTo>
                  <a:pt x="6229896" y="0"/>
                </a:moveTo>
                <a:lnTo>
                  <a:pt x="0" y="0"/>
                </a:lnTo>
                <a:lnTo>
                  <a:pt x="0" y="3987134"/>
                </a:lnTo>
                <a:lnTo>
                  <a:pt x="6229896" y="3987134"/>
                </a:lnTo>
                <a:lnTo>
                  <a:pt x="62298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280483" y="-701623"/>
            <a:ext cx="6202987" cy="3969911"/>
          </a:xfrm>
          <a:custGeom>
            <a:avLst/>
            <a:gdLst/>
            <a:ahLst/>
            <a:cxnLst/>
            <a:rect r="r" b="b" t="t" l="l"/>
            <a:pathLst>
              <a:path h="3969911" w="6202987">
                <a:moveTo>
                  <a:pt x="0" y="3969912"/>
                </a:moveTo>
                <a:lnTo>
                  <a:pt x="6202986" y="3969912"/>
                </a:lnTo>
                <a:lnTo>
                  <a:pt x="6202986" y="0"/>
                </a:lnTo>
                <a:lnTo>
                  <a:pt x="0" y="0"/>
                </a:lnTo>
                <a:lnTo>
                  <a:pt x="0" y="396991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280483" y="-701623"/>
            <a:ext cx="5196791" cy="3325946"/>
          </a:xfrm>
          <a:custGeom>
            <a:avLst/>
            <a:gdLst/>
            <a:ahLst/>
            <a:cxnLst/>
            <a:rect r="r" b="b" t="t" l="l"/>
            <a:pathLst>
              <a:path h="3325946" w="5196791">
                <a:moveTo>
                  <a:pt x="0" y="3325947"/>
                </a:moveTo>
                <a:lnTo>
                  <a:pt x="5196791" y="3325947"/>
                </a:lnTo>
                <a:lnTo>
                  <a:pt x="5196791" y="0"/>
                </a:lnTo>
                <a:lnTo>
                  <a:pt x="0" y="0"/>
                </a:lnTo>
                <a:lnTo>
                  <a:pt x="0" y="332594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338587" y="7001489"/>
            <a:ext cx="6229896" cy="3987133"/>
          </a:xfrm>
          <a:custGeom>
            <a:avLst/>
            <a:gdLst/>
            <a:ahLst/>
            <a:cxnLst/>
            <a:rect r="r" b="b" t="t" l="l"/>
            <a:pathLst>
              <a:path h="3987133" w="6229896">
                <a:moveTo>
                  <a:pt x="6229896" y="0"/>
                </a:moveTo>
                <a:lnTo>
                  <a:pt x="0" y="0"/>
                </a:lnTo>
                <a:lnTo>
                  <a:pt x="0" y="3987134"/>
                </a:lnTo>
                <a:lnTo>
                  <a:pt x="6229896" y="3987134"/>
                </a:lnTo>
                <a:lnTo>
                  <a:pt x="622989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86365" y="1130407"/>
            <a:ext cx="10280225" cy="9677328"/>
          </a:xfrm>
          <a:custGeom>
            <a:avLst/>
            <a:gdLst/>
            <a:ahLst/>
            <a:cxnLst/>
            <a:rect r="r" b="b" t="t" l="l"/>
            <a:pathLst>
              <a:path h="9677328" w="10280225">
                <a:moveTo>
                  <a:pt x="0" y="0"/>
                </a:moveTo>
                <a:lnTo>
                  <a:pt x="10280225" y="0"/>
                </a:lnTo>
                <a:lnTo>
                  <a:pt x="10280225" y="9677328"/>
                </a:lnTo>
                <a:lnTo>
                  <a:pt x="0" y="96773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7266" r="0" b="-726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34212" y="298074"/>
            <a:ext cx="9086970" cy="73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9"/>
              </a:lnSpc>
            </a:pPr>
            <a:r>
              <a:rPr lang="en-US" sz="42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USE CASE DIAGRAM: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280483" y="-701623"/>
            <a:ext cx="5196791" cy="3325946"/>
          </a:xfrm>
          <a:custGeom>
            <a:avLst/>
            <a:gdLst/>
            <a:ahLst/>
            <a:cxnLst/>
            <a:rect r="r" b="b" t="t" l="l"/>
            <a:pathLst>
              <a:path h="3325946" w="5196791">
                <a:moveTo>
                  <a:pt x="0" y="3325947"/>
                </a:moveTo>
                <a:lnTo>
                  <a:pt x="5196791" y="3325947"/>
                </a:lnTo>
                <a:lnTo>
                  <a:pt x="5196791" y="0"/>
                </a:lnTo>
                <a:lnTo>
                  <a:pt x="0" y="0"/>
                </a:lnTo>
                <a:lnTo>
                  <a:pt x="0" y="332594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338587" y="7001489"/>
            <a:ext cx="6229896" cy="3987133"/>
          </a:xfrm>
          <a:custGeom>
            <a:avLst/>
            <a:gdLst/>
            <a:ahLst/>
            <a:cxnLst/>
            <a:rect r="r" b="b" t="t" l="l"/>
            <a:pathLst>
              <a:path h="3987133" w="6229896">
                <a:moveTo>
                  <a:pt x="6229896" y="0"/>
                </a:moveTo>
                <a:lnTo>
                  <a:pt x="0" y="0"/>
                </a:lnTo>
                <a:lnTo>
                  <a:pt x="0" y="3987134"/>
                </a:lnTo>
                <a:lnTo>
                  <a:pt x="6229896" y="3987134"/>
                </a:lnTo>
                <a:lnTo>
                  <a:pt x="62298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627506" y="1522694"/>
            <a:ext cx="9032988" cy="10957590"/>
          </a:xfrm>
          <a:custGeom>
            <a:avLst/>
            <a:gdLst/>
            <a:ahLst/>
            <a:cxnLst/>
            <a:rect r="r" b="b" t="t" l="l"/>
            <a:pathLst>
              <a:path h="10957590" w="9032988">
                <a:moveTo>
                  <a:pt x="0" y="0"/>
                </a:moveTo>
                <a:lnTo>
                  <a:pt x="9032988" y="0"/>
                </a:lnTo>
                <a:lnTo>
                  <a:pt x="9032988" y="10957590"/>
                </a:lnTo>
                <a:lnTo>
                  <a:pt x="0" y="109575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834212" y="298074"/>
            <a:ext cx="9086970" cy="73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9"/>
              </a:lnSpc>
            </a:pPr>
            <a:r>
              <a:rPr lang="en-US" sz="42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CLASS DIAGRAM: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280483" y="-701623"/>
            <a:ext cx="5196791" cy="3325946"/>
          </a:xfrm>
          <a:custGeom>
            <a:avLst/>
            <a:gdLst/>
            <a:ahLst/>
            <a:cxnLst/>
            <a:rect r="r" b="b" t="t" l="l"/>
            <a:pathLst>
              <a:path h="3325946" w="5196791">
                <a:moveTo>
                  <a:pt x="0" y="3325947"/>
                </a:moveTo>
                <a:lnTo>
                  <a:pt x="5196791" y="3325947"/>
                </a:lnTo>
                <a:lnTo>
                  <a:pt x="5196791" y="0"/>
                </a:lnTo>
                <a:lnTo>
                  <a:pt x="0" y="0"/>
                </a:lnTo>
                <a:lnTo>
                  <a:pt x="0" y="332594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338587" y="7001489"/>
            <a:ext cx="6229896" cy="3987133"/>
          </a:xfrm>
          <a:custGeom>
            <a:avLst/>
            <a:gdLst/>
            <a:ahLst/>
            <a:cxnLst/>
            <a:rect r="r" b="b" t="t" l="l"/>
            <a:pathLst>
              <a:path h="3987133" w="6229896">
                <a:moveTo>
                  <a:pt x="6229896" y="0"/>
                </a:moveTo>
                <a:lnTo>
                  <a:pt x="0" y="0"/>
                </a:lnTo>
                <a:lnTo>
                  <a:pt x="0" y="3987134"/>
                </a:lnTo>
                <a:lnTo>
                  <a:pt x="6229896" y="3987134"/>
                </a:lnTo>
                <a:lnTo>
                  <a:pt x="62298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543697" y="2263624"/>
            <a:ext cx="13200607" cy="7474844"/>
          </a:xfrm>
          <a:custGeom>
            <a:avLst/>
            <a:gdLst/>
            <a:ahLst/>
            <a:cxnLst/>
            <a:rect r="r" b="b" t="t" l="l"/>
            <a:pathLst>
              <a:path h="7474844" w="13200607">
                <a:moveTo>
                  <a:pt x="0" y="0"/>
                </a:moveTo>
                <a:lnTo>
                  <a:pt x="13200606" y="0"/>
                </a:lnTo>
                <a:lnTo>
                  <a:pt x="13200606" y="7474844"/>
                </a:lnTo>
                <a:lnTo>
                  <a:pt x="0" y="74748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23901" y="620524"/>
            <a:ext cx="9086970" cy="73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9"/>
              </a:lnSpc>
            </a:pPr>
            <a:r>
              <a:rPr lang="en-US" sz="42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SEQUENCE DIAGRAM: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853921" y="1360958"/>
            <a:ext cx="8580158" cy="8926042"/>
          </a:xfrm>
          <a:custGeom>
            <a:avLst/>
            <a:gdLst/>
            <a:ahLst/>
            <a:cxnLst/>
            <a:rect r="r" b="b" t="t" l="l"/>
            <a:pathLst>
              <a:path h="8926042" w="8580158">
                <a:moveTo>
                  <a:pt x="0" y="0"/>
                </a:moveTo>
                <a:lnTo>
                  <a:pt x="8580158" y="0"/>
                </a:lnTo>
                <a:lnTo>
                  <a:pt x="8580158" y="8926042"/>
                </a:lnTo>
                <a:lnTo>
                  <a:pt x="0" y="89260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280483" y="-701623"/>
            <a:ext cx="5196791" cy="3325946"/>
          </a:xfrm>
          <a:custGeom>
            <a:avLst/>
            <a:gdLst/>
            <a:ahLst/>
            <a:cxnLst/>
            <a:rect r="r" b="b" t="t" l="l"/>
            <a:pathLst>
              <a:path h="3325946" w="5196791">
                <a:moveTo>
                  <a:pt x="0" y="3325947"/>
                </a:moveTo>
                <a:lnTo>
                  <a:pt x="5196791" y="3325947"/>
                </a:lnTo>
                <a:lnTo>
                  <a:pt x="5196791" y="0"/>
                </a:lnTo>
                <a:lnTo>
                  <a:pt x="0" y="0"/>
                </a:lnTo>
                <a:lnTo>
                  <a:pt x="0" y="332594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338587" y="7001489"/>
            <a:ext cx="6229896" cy="3987133"/>
          </a:xfrm>
          <a:custGeom>
            <a:avLst/>
            <a:gdLst/>
            <a:ahLst/>
            <a:cxnLst/>
            <a:rect r="r" b="b" t="t" l="l"/>
            <a:pathLst>
              <a:path h="3987133" w="6229896">
                <a:moveTo>
                  <a:pt x="6229896" y="0"/>
                </a:moveTo>
                <a:lnTo>
                  <a:pt x="0" y="0"/>
                </a:lnTo>
                <a:lnTo>
                  <a:pt x="0" y="3987134"/>
                </a:lnTo>
                <a:lnTo>
                  <a:pt x="6229896" y="3987134"/>
                </a:lnTo>
                <a:lnTo>
                  <a:pt x="622989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23901" y="620524"/>
            <a:ext cx="9086970" cy="73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9"/>
              </a:lnSpc>
            </a:pPr>
            <a:r>
              <a:rPr lang="en-US" sz="42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ACTIVITY DIAGRAM: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280483" y="-701623"/>
            <a:ext cx="5196791" cy="3325946"/>
          </a:xfrm>
          <a:custGeom>
            <a:avLst/>
            <a:gdLst/>
            <a:ahLst/>
            <a:cxnLst/>
            <a:rect r="r" b="b" t="t" l="l"/>
            <a:pathLst>
              <a:path h="3325946" w="5196791">
                <a:moveTo>
                  <a:pt x="0" y="3325947"/>
                </a:moveTo>
                <a:lnTo>
                  <a:pt x="5196791" y="3325947"/>
                </a:lnTo>
                <a:lnTo>
                  <a:pt x="5196791" y="0"/>
                </a:lnTo>
                <a:lnTo>
                  <a:pt x="0" y="0"/>
                </a:lnTo>
                <a:lnTo>
                  <a:pt x="0" y="332594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338587" y="7001489"/>
            <a:ext cx="6229896" cy="3987133"/>
          </a:xfrm>
          <a:custGeom>
            <a:avLst/>
            <a:gdLst/>
            <a:ahLst/>
            <a:cxnLst/>
            <a:rect r="r" b="b" t="t" l="l"/>
            <a:pathLst>
              <a:path h="3987133" w="6229896">
                <a:moveTo>
                  <a:pt x="6229896" y="0"/>
                </a:moveTo>
                <a:lnTo>
                  <a:pt x="0" y="0"/>
                </a:lnTo>
                <a:lnTo>
                  <a:pt x="0" y="3987134"/>
                </a:lnTo>
                <a:lnTo>
                  <a:pt x="6229896" y="3987134"/>
                </a:lnTo>
                <a:lnTo>
                  <a:pt x="62298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93" y="1951875"/>
            <a:ext cx="14981213" cy="7827684"/>
          </a:xfrm>
          <a:custGeom>
            <a:avLst/>
            <a:gdLst/>
            <a:ahLst/>
            <a:cxnLst/>
            <a:rect r="r" b="b" t="t" l="l"/>
            <a:pathLst>
              <a:path h="7827684" w="14981213">
                <a:moveTo>
                  <a:pt x="0" y="0"/>
                </a:moveTo>
                <a:lnTo>
                  <a:pt x="14981214" y="0"/>
                </a:lnTo>
                <a:lnTo>
                  <a:pt x="14981214" y="7827684"/>
                </a:lnTo>
                <a:lnTo>
                  <a:pt x="0" y="7827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923901" y="620524"/>
            <a:ext cx="9086970" cy="73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9"/>
              </a:lnSpc>
            </a:pPr>
            <a:r>
              <a:rPr lang="en-US" sz="42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ACTIVITY DIAGRAM: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-1280483" y="-701623"/>
            <a:ext cx="5196791" cy="3325946"/>
          </a:xfrm>
          <a:custGeom>
            <a:avLst/>
            <a:gdLst/>
            <a:ahLst/>
            <a:cxnLst/>
            <a:rect r="r" b="b" t="t" l="l"/>
            <a:pathLst>
              <a:path h="3325946" w="5196791">
                <a:moveTo>
                  <a:pt x="0" y="3325947"/>
                </a:moveTo>
                <a:lnTo>
                  <a:pt x="5196791" y="3325947"/>
                </a:lnTo>
                <a:lnTo>
                  <a:pt x="5196791" y="0"/>
                </a:lnTo>
                <a:lnTo>
                  <a:pt x="0" y="0"/>
                </a:lnTo>
                <a:lnTo>
                  <a:pt x="0" y="332594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3338587" y="7001489"/>
            <a:ext cx="6229896" cy="3987133"/>
          </a:xfrm>
          <a:custGeom>
            <a:avLst/>
            <a:gdLst/>
            <a:ahLst/>
            <a:cxnLst/>
            <a:rect r="r" b="b" t="t" l="l"/>
            <a:pathLst>
              <a:path h="3987133" w="6229896">
                <a:moveTo>
                  <a:pt x="6229896" y="0"/>
                </a:moveTo>
                <a:lnTo>
                  <a:pt x="0" y="0"/>
                </a:lnTo>
                <a:lnTo>
                  <a:pt x="0" y="3987134"/>
                </a:lnTo>
                <a:lnTo>
                  <a:pt x="6229896" y="3987134"/>
                </a:lnTo>
                <a:lnTo>
                  <a:pt x="622989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48280" y="1548262"/>
            <a:ext cx="14791440" cy="7710038"/>
          </a:xfrm>
          <a:custGeom>
            <a:avLst/>
            <a:gdLst/>
            <a:ahLst/>
            <a:cxnLst/>
            <a:rect r="r" b="b" t="t" l="l"/>
            <a:pathLst>
              <a:path h="7710038" w="14791440">
                <a:moveTo>
                  <a:pt x="0" y="0"/>
                </a:moveTo>
                <a:lnTo>
                  <a:pt x="14791440" y="0"/>
                </a:lnTo>
                <a:lnTo>
                  <a:pt x="14791440" y="7710038"/>
                </a:lnTo>
                <a:lnTo>
                  <a:pt x="0" y="771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701207" y="875626"/>
            <a:ext cx="9086970" cy="730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29"/>
              </a:lnSpc>
            </a:pPr>
            <a:r>
              <a:rPr lang="en-US" sz="42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ER DIAGRAM: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43480" y="4136923"/>
            <a:ext cx="12801040" cy="181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87"/>
              </a:lnSpc>
            </a:pPr>
            <a:r>
              <a:rPr lang="en-US" b="true" sz="106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2316843" y="-160983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6" y="5948932"/>
                </a:lnTo>
                <a:lnTo>
                  <a:pt x="9295206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57754" y="1028700"/>
            <a:ext cx="5117171" cy="4509507"/>
          </a:xfrm>
          <a:custGeom>
            <a:avLst/>
            <a:gdLst/>
            <a:ahLst/>
            <a:cxnLst/>
            <a:rect r="r" b="b" t="t" l="l"/>
            <a:pathLst>
              <a:path h="4509507" w="5117171">
                <a:moveTo>
                  <a:pt x="0" y="0"/>
                </a:moveTo>
                <a:lnTo>
                  <a:pt x="5117171" y="0"/>
                </a:lnTo>
                <a:lnTo>
                  <a:pt x="5117171" y="4509507"/>
                </a:lnTo>
                <a:lnTo>
                  <a:pt x="0" y="45095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02738" y="6221561"/>
            <a:ext cx="5772187" cy="3254070"/>
          </a:xfrm>
          <a:custGeom>
            <a:avLst/>
            <a:gdLst/>
            <a:ahLst/>
            <a:cxnLst/>
            <a:rect r="r" b="b" t="t" l="l"/>
            <a:pathLst>
              <a:path h="3254070" w="5772187">
                <a:moveTo>
                  <a:pt x="0" y="0"/>
                </a:moveTo>
                <a:lnTo>
                  <a:pt x="5772187" y="0"/>
                </a:lnTo>
                <a:lnTo>
                  <a:pt x="5772187" y="3254070"/>
                </a:lnTo>
                <a:lnTo>
                  <a:pt x="0" y="32540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388903"/>
            <a:ext cx="11699089" cy="2260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Q)What is WCAG?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Web Content Accessibility Guidelines that checks for contrast violations, text readability, and accessibility flaws.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22503" y="923925"/>
            <a:ext cx="9086970" cy="879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sz="51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KEY CONCEPTS: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215122"/>
            <a:ext cx="11699089" cy="2260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Q)Why &amp; How?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Used to analyze focus areas in UI based on static screenshots.</a:t>
            </a:r>
          </a:p>
          <a:p>
            <a:pPr algn="l">
              <a:lnSpc>
                <a:spcPts val="4555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094236"/>
            <a:ext cx="11699089" cy="2260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Q)What is a Heatmap?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 visual tool that simulates user attention on UI elements using color intensity.</a:t>
            </a:r>
          </a:p>
          <a:p>
            <a:pPr algn="l">
              <a:lnSpc>
                <a:spcPts val="455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94456" y="3313549"/>
            <a:ext cx="11699089" cy="5689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55"/>
              </a:lnSpc>
            </a:pPr>
          </a:p>
          <a:p>
            <a:pPr algn="just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UI Radar is a web application that automates detection of visual UI issues in screenshots.</a:t>
            </a:r>
          </a:p>
          <a:p>
            <a:pPr algn="just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Analyzes UI screenshots using heatmaps and WCAG standards</a:t>
            </a:r>
          </a:p>
          <a:p>
            <a:pPr algn="just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Generates bug reports with annotations and recommendations</a:t>
            </a:r>
          </a:p>
          <a:p>
            <a:pPr algn="just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Built using React, ASP.NET Core, Razorpay, Azure Blob, MYSQL</a:t>
            </a:r>
          </a:p>
          <a:p>
            <a:pPr algn="just">
              <a:lnSpc>
                <a:spcPts val="455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307884" y="2120443"/>
            <a:ext cx="9672231" cy="1371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</a:pPr>
            <a:r>
              <a:rPr lang="en-US" b="true" sz="8034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ABSTRACT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06754" y="923925"/>
            <a:ext cx="12734463" cy="1890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9"/>
              </a:lnSpc>
            </a:pPr>
            <a:r>
              <a:rPr lang="en-US" b="true" sz="5435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PROBLEM DEFINITION &amp; SCOPE</a:t>
            </a:r>
          </a:p>
          <a:p>
            <a:pPr algn="ctr">
              <a:lnSpc>
                <a:spcPts val="760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3367119" y="1928830"/>
            <a:ext cx="841622" cy="688026"/>
          </a:xfrm>
          <a:custGeom>
            <a:avLst/>
            <a:gdLst/>
            <a:ahLst/>
            <a:cxnLst/>
            <a:rect r="r" b="b" t="t" l="l"/>
            <a:pathLst>
              <a:path h="688026" w="841622">
                <a:moveTo>
                  <a:pt x="0" y="0"/>
                </a:moveTo>
                <a:lnTo>
                  <a:pt x="841623" y="0"/>
                </a:lnTo>
                <a:lnTo>
                  <a:pt x="841623" y="688026"/>
                </a:lnTo>
                <a:lnTo>
                  <a:pt x="0" y="68802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45699" y="2101000"/>
            <a:ext cx="11655158" cy="4459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55"/>
              </a:lnSpc>
            </a:pPr>
            <a:r>
              <a:rPr lang="en-US" sz="2539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Problem Defination:</a:t>
            </a:r>
          </a:p>
          <a:p>
            <a:pPr algn="l" marL="548338" indent="-274169" lvl="1">
              <a:lnSpc>
                <a:spcPts val="3555"/>
              </a:lnSpc>
              <a:buFont typeface="Arial"/>
              <a:buChar char="•"/>
            </a:pPr>
            <a:r>
              <a:rPr lang="en-US" sz="253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Manual UI testing is slow, error-prone, and </a:t>
            </a:r>
            <a:r>
              <a:rPr lang="en-US" sz="253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inconsistent.</a:t>
            </a:r>
          </a:p>
          <a:p>
            <a:pPr algn="l" marL="548338" indent="-274169" lvl="1">
              <a:lnSpc>
                <a:spcPts val="3555"/>
              </a:lnSpc>
              <a:buFont typeface="Arial"/>
              <a:buChar char="•"/>
            </a:pPr>
            <a:r>
              <a:rPr lang="en-US" sz="253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Multiple tools are needed for different types of UI and accessibility testing.</a:t>
            </a:r>
          </a:p>
          <a:p>
            <a:pPr algn="l" marL="548338" indent="-274169" lvl="1">
              <a:lnSpc>
                <a:spcPts val="3555"/>
              </a:lnSpc>
              <a:buFont typeface="Arial"/>
              <a:buChar char="•"/>
            </a:pPr>
            <a:r>
              <a:rPr lang="en-US" sz="253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Lack of a unified platform leads to fragmented testing workflows.</a:t>
            </a:r>
          </a:p>
          <a:p>
            <a:pPr algn="l" marL="548338" indent="-274169" lvl="1">
              <a:lnSpc>
                <a:spcPts val="3555"/>
              </a:lnSpc>
              <a:buFont typeface="Arial"/>
              <a:buChar char="•"/>
            </a:pPr>
            <a:r>
              <a:rPr lang="en-US" sz="253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Visual bugs and accessibility issues often go undetected until after deployment.</a:t>
            </a:r>
          </a:p>
          <a:p>
            <a:pPr algn="l" marL="548338" indent="-274169" lvl="1">
              <a:lnSpc>
                <a:spcPts val="3555"/>
              </a:lnSpc>
              <a:buFont typeface="Arial"/>
              <a:buChar char="•"/>
            </a:pPr>
            <a:r>
              <a:rPr lang="en-US" sz="2539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There's a strong need for early detection of UI issues before production release.</a:t>
            </a:r>
          </a:p>
          <a:p>
            <a:pPr algn="l">
              <a:lnSpc>
                <a:spcPts val="3555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3367119" y="6399494"/>
            <a:ext cx="841622" cy="688026"/>
          </a:xfrm>
          <a:custGeom>
            <a:avLst/>
            <a:gdLst/>
            <a:ahLst/>
            <a:cxnLst/>
            <a:rect r="r" b="b" t="t" l="l"/>
            <a:pathLst>
              <a:path h="688026" w="841622">
                <a:moveTo>
                  <a:pt x="0" y="0"/>
                </a:moveTo>
                <a:lnTo>
                  <a:pt x="841623" y="0"/>
                </a:lnTo>
                <a:lnTo>
                  <a:pt x="841623" y="688027"/>
                </a:lnTo>
                <a:lnTo>
                  <a:pt x="0" y="68802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818925" y="6503715"/>
            <a:ext cx="10510121" cy="3992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8"/>
              </a:lnSpc>
            </a:pPr>
            <a:r>
              <a:rPr lang="en-US" sz="328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Scope:</a:t>
            </a:r>
          </a:p>
          <a:p>
            <a:pPr algn="l" marL="709179" indent="-354589" lvl="1">
              <a:lnSpc>
                <a:spcPts val="4598"/>
              </a:lnSpc>
              <a:buFont typeface="Arial"/>
              <a:buChar char="•"/>
            </a:pPr>
            <a:r>
              <a:rPr lang="en-US" sz="328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Automate bug and accessibility detection</a:t>
            </a:r>
          </a:p>
          <a:p>
            <a:pPr algn="l" marL="709179" indent="-354589" lvl="1">
              <a:lnSpc>
                <a:spcPts val="4598"/>
              </a:lnSpc>
              <a:buFont typeface="Arial"/>
              <a:buChar char="•"/>
            </a:pPr>
            <a:r>
              <a:rPr lang="en-US" sz="328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Visualize bugs with heatmaps</a:t>
            </a:r>
          </a:p>
          <a:p>
            <a:pPr algn="l" marL="709179" indent="-354589" lvl="1">
              <a:lnSpc>
                <a:spcPts val="4598"/>
              </a:lnSpc>
              <a:buFont typeface="Arial"/>
              <a:buChar char="•"/>
            </a:pPr>
            <a:r>
              <a:rPr lang="en-US" sz="328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Provide downloadable PDF reports</a:t>
            </a:r>
          </a:p>
          <a:p>
            <a:pPr algn="l" marL="709179" indent="-354589" lvl="1">
              <a:lnSpc>
                <a:spcPts val="4598"/>
              </a:lnSpc>
              <a:buFont typeface="Arial"/>
              <a:buChar char="•"/>
            </a:pPr>
            <a:r>
              <a:rPr lang="en-US" sz="328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providing one platform for combined solutions like heatmaps,WCAG color corrections,</a:t>
            </a:r>
          </a:p>
          <a:p>
            <a:pPr algn="l">
              <a:lnSpc>
                <a:spcPts val="421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73334" y="3800932"/>
            <a:ext cx="10541331" cy="570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83113" indent="-491557" lvl="1">
              <a:lnSpc>
                <a:spcPts val="6374"/>
              </a:lnSpc>
              <a:buFont typeface="Arial"/>
              <a:buChar char="•"/>
            </a:pPr>
            <a:r>
              <a:rPr lang="en-US" sz="45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Upload and analyze UI screenshots</a:t>
            </a:r>
          </a:p>
          <a:p>
            <a:pPr algn="l" marL="983113" indent="-491557" lvl="1">
              <a:lnSpc>
                <a:spcPts val="6374"/>
              </a:lnSpc>
              <a:buFont typeface="Arial"/>
              <a:buChar char="•"/>
            </a:pPr>
            <a:r>
              <a:rPr lang="en-US" sz="45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Detect layout/accessibility issues</a:t>
            </a:r>
          </a:p>
          <a:p>
            <a:pPr algn="l" marL="983113" indent="-491557" lvl="1">
              <a:lnSpc>
                <a:spcPts val="6374"/>
              </a:lnSpc>
              <a:buFont typeface="Arial"/>
              <a:buChar char="•"/>
            </a:pPr>
            <a:r>
              <a:rPr lang="en-US" sz="45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Generate structured reports</a:t>
            </a:r>
          </a:p>
          <a:p>
            <a:pPr algn="l" marL="983113" indent="-491557" lvl="1">
              <a:lnSpc>
                <a:spcPts val="6374"/>
              </a:lnSpc>
              <a:buFont typeface="Arial"/>
              <a:buChar char="•"/>
            </a:pPr>
            <a:r>
              <a:rPr lang="en-US" sz="45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Implement user subscription and cloud-based storage</a:t>
            </a:r>
          </a:p>
          <a:p>
            <a:pPr algn="l">
              <a:lnSpc>
                <a:spcPts val="7494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4236930" y="2272843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262151" y="2102565"/>
            <a:ext cx="9086970" cy="17840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89"/>
              </a:lnSpc>
            </a:pPr>
            <a:r>
              <a:rPr lang="en-US" sz="51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GOALS &amp; OBJECTIVES</a:t>
            </a:r>
          </a:p>
          <a:p>
            <a:pPr algn="l">
              <a:lnSpc>
                <a:spcPts val="718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39658" y="962025"/>
            <a:ext cx="9672231" cy="207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3999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CONSTRAINTS &amp; EXPECTED OUTCOMES</a:t>
            </a:r>
          </a:p>
          <a:p>
            <a:pPr algn="ctr">
              <a:lnSpc>
                <a:spcPts val="55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138209" y="4297595"/>
            <a:ext cx="6555110" cy="4546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Data privacy, WCAG detection accuracy, heatmap limitations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Processing overhead, third-party API dependencies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Subscription enforcement logic</a:t>
            </a:r>
          </a:p>
          <a:p>
            <a:pPr algn="l">
              <a:lnSpc>
                <a:spcPts val="4555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399048" y="3494281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67119" y="3405713"/>
            <a:ext cx="5004342" cy="140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9"/>
              </a:lnSpc>
            </a:pPr>
            <a:r>
              <a:rPr lang="en-US" sz="40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CONSTRAINTS:</a:t>
            </a:r>
          </a:p>
          <a:p>
            <a:pPr algn="l">
              <a:lnSpc>
                <a:spcPts val="564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979742" y="4140291"/>
            <a:ext cx="5908109" cy="5118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Automated WCAG audits (AA, AAA)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Heatmap-based suggestions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Centralized, downloadable reports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Admin dashboard with analytics</a:t>
            </a:r>
          </a:p>
          <a:p>
            <a:pPr algn="l">
              <a:lnSpc>
                <a:spcPts val="4555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686206" y="3427288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2" y="0"/>
                </a:lnTo>
                <a:lnTo>
                  <a:pt x="587072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51723" y="3276879"/>
            <a:ext cx="6320332" cy="140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49"/>
              </a:lnSpc>
            </a:pPr>
            <a:r>
              <a:rPr lang="en-US" sz="4035" b="true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EXPECTED OUTCOMES:</a:t>
            </a:r>
          </a:p>
          <a:p>
            <a:pPr algn="l">
              <a:lnSpc>
                <a:spcPts val="564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07884" y="2037222"/>
            <a:ext cx="9672231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SOFTWARE REQUIREMENTS</a:t>
            </a:r>
          </a:p>
          <a:p>
            <a:pPr algn="ctr">
              <a:lnSpc>
                <a:spcPts val="700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4014349" y="3526165"/>
            <a:ext cx="8659055" cy="4546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Frontend: React.js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Backend: ASP.NET Core Web API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Database: MYSQL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Storage: Azure Blob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Payment Gateway: Razorpay API</a:t>
            </a:r>
          </a:p>
          <a:p>
            <a:pPr algn="l">
              <a:lnSpc>
                <a:spcPts val="4555"/>
              </a:lnSpc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</a:t>
            </a:r>
            <a:r>
              <a:rPr lang="en-US" sz="3253" b="true">
                <a:solidFill>
                  <a:srgbClr val="000000"/>
                </a:solidFill>
                <a:latin typeface="Monda Bold"/>
                <a:ea typeface="Monda Bold"/>
                <a:cs typeface="Monda Bold"/>
                <a:sym typeface="Monda Bold"/>
              </a:rPr>
              <a:t> </a:t>
            </a:r>
          </a:p>
          <a:p>
            <a:pPr algn="l">
              <a:lnSpc>
                <a:spcPts val="4555"/>
              </a:lnSpc>
            </a:pPr>
          </a:p>
          <a:p>
            <a:pPr algn="l">
              <a:lnSpc>
                <a:spcPts val="4555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720813" y="2304037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7119" y="3860343"/>
            <a:ext cx="8537938" cy="3403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Screenshot upload and processing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Heatmap UI detection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WCAG color contrast validation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PDF report generation</a:t>
            </a:r>
          </a:p>
          <a:p>
            <a:pPr algn="l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Subscription and payment integration</a:t>
            </a:r>
          </a:p>
          <a:p>
            <a:pPr algn="l">
              <a:lnSpc>
                <a:spcPts val="455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367119" y="2177593"/>
            <a:ext cx="11953836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PROPOSED SYSTEM FEATURES</a:t>
            </a:r>
          </a:p>
          <a:p>
            <a:pPr algn="ctr">
              <a:lnSpc>
                <a:spcPts val="700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367119" y="2444408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2" y="0"/>
                </a:lnTo>
                <a:lnTo>
                  <a:pt x="587072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67119" y="3860343"/>
            <a:ext cx="11699089" cy="2832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Responsive UI on multiple devices</a:t>
            </a:r>
          </a:p>
          <a:p>
            <a:pPr algn="ctr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Scalable API response time</a:t>
            </a:r>
          </a:p>
          <a:p>
            <a:pPr algn="ctr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Secure storage for images and user data</a:t>
            </a:r>
          </a:p>
          <a:p>
            <a:pPr algn="ctr" marL="702450" indent="-351225" lvl="1">
              <a:lnSpc>
                <a:spcPts val="4555"/>
              </a:lnSpc>
              <a:buFont typeface="Arial"/>
              <a:buChar char="•"/>
            </a:pPr>
            <a:r>
              <a:rPr lang="en-US" sz="3253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Optimized DB and image processing</a:t>
            </a:r>
          </a:p>
          <a:p>
            <a:pPr algn="ctr">
              <a:lnSpc>
                <a:spcPts val="4555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720813" y="2177593"/>
            <a:ext cx="11953836" cy="173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b="true" sz="500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PERFORMANCE REQUIREMENTS</a:t>
            </a:r>
          </a:p>
          <a:p>
            <a:pPr algn="ctr">
              <a:lnSpc>
                <a:spcPts val="700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720813" y="2304037"/>
            <a:ext cx="587071" cy="650760"/>
          </a:xfrm>
          <a:custGeom>
            <a:avLst/>
            <a:gdLst/>
            <a:ahLst/>
            <a:cxnLst/>
            <a:rect r="r" b="b" t="t" l="l"/>
            <a:pathLst>
              <a:path h="650760" w="587071">
                <a:moveTo>
                  <a:pt x="0" y="0"/>
                </a:moveTo>
                <a:lnTo>
                  <a:pt x="587071" y="0"/>
                </a:lnTo>
                <a:lnTo>
                  <a:pt x="587071" y="650760"/>
                </a:lnTo>
                <a:lnTo>
                  <a:pt x="0" y="6507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DAGvA19Bi-Y</dc:identifier>
  <dcterms:modified xsi:type="dcterms:W3CDTF">2011-08-01T06:04:30Z</dcterms:modified>
  <cp:revision>1</cp:revision>
  <dc:title>UIRADAR</dc:title>
</cp:coreProperties>
</file>