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Euro.jpg" descr="Euro.jp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544561"/>
            <a:ext cx="12065000" cy="5537201"/>
          </a:xfrm>
          <a:prstGeom prst="rect">
            <a:avLst/>
          </a:prstGeom>
        </p:spPr>
      </p:pic>
      <p:sp>
        <p:nvSpPr>
          <p:cNvPr id="134" name="European Soccer Analysis"/>
          <p:cNvSpPr txBox="1"/>
          <p:nvPr>
            <p:ph type="title"/>
          </p:nvPr>
        </p:nvSpPr>
        <p:spPr>
          <a:xfrm>
            <a:off x="507305" y="6680200"/>
            <a:ext cx="7200901" cy="241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European Soccer Analysis</a:t>
            </a:r>
          </a:p>
        </p:txBody>
      </p:sp>
      <p:sp>
        <p:nvSpPr>
          <p:cNvPr id="135" name="Aditya Kalyan Jayant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Aditya Kalyan Jayanti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8-07-23 at 4.11.06 PM.png" descr="Screen Shot 2018-07-23 at 4.11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8738" y="-90942"/>
            <a:ext cx="13652710" cy="10301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72" name="Win-Win situation for Players &amp; Team Mang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Win-Win situation for Players &amp; Team Mangers</a:t>
            </a:r>
          </a:p>
          <a:p>
            <a:pPr/>
            <a:r>
              <a:t>Analysis is useful when bidding a player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aking an Informed Dec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Making an Informed Decision</a:t>
            </a:r>
          </a:p>
        </p:txBody>
      </p:sp>
      <p:sp>
        <p:nvSpPr>
          <p:cNvPr id="138" name="Which players to choose to build a tea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players to choose to build a team?</a:t>
            </a:r>
          </a:p>
          <a:p>
            <a:pPr/>
            <a:r>
              <a:t>Most upcoming player?</a:t>
            </a:r>
          </a:p>
          <a:p>
            <a:pPr/>
            <a:r>
              <a:t>To build the most efficient team?</a:t>
            </a:r>
          </a:p>
          <a:p>
            <a:pPr/>
            <a:r>
              <a:t>Increasing your probability to win?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SA.jpeg" descr="ESA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9" t="0" r="559" b="0"/>
          <a:stretch>
            <a:fillRect/>
          </a:stretch>
        </p:blipFill>
        <p:spPr>
          <a:xfrm>
            <a:off x="508000" y="866329"/>
            <a:ext cx="11988969" cy="8991728"/>
          </a:xfrm>
          <a:prstGeom prst="rect">
            <a:avLst/>
          </a:prstGeom>
        </p:spPr>
      </p:pic>
      <p:sp>
        <p:nvSpPr>
          <p:cNvPr id="141" name="ER Diagram"/>
          <p:cNvSpPr txBox="1"/>
          <p:nvPr>
            <p:ph type="title" idx="4294967295"/>
          </p:nvPr>
        </p:nvSpPr>
        <p:spPr>
          <a:xfrm>
            <a:off x="207688" y="-205292"/>
            <a:ext cx="11988801" cy="1219201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00"/>
                </a:solidFill>
              </a:defRPr>
            </a:lvl1pPr>
          </a:lstStyle>
          <a:p>
            <a:pPr/>
            <a:r>
              <a:t>ER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crossingvspreffoot.png"/>
          <p:cNvGrpSpPr/>
          <p:nvPr/>
        </p:nvGrpSpPr>
        <p:grpSpPr>
          <a:xfrm>
            <a:off x="-28838" y="1887679"/>
            <a:ext cx="13062476" cy="7904861"/>
            <a:chOff x="0" y="0"/>
            <a:chExt cx="13062475" cy="7904860"/>
          </a:xfrm>
        </p:grpSpPr>
        <p:pic>
          <p:nvPicPr>
            <p:cNvPr id="144" name="crossingvspreffoot.png" descr="crossingvspreffoo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39700"/>
              <a:ext cx="12783076" cy="762546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3" name="crossingvspreffoot.png" descr="crossingvspreffoot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062476" cy="7904861"/>
            </a:xfrm>
            <a:prstGeom prst="rect">
              <a:avLst/>
            </a:prstGeom>
            <a:effectLst/>
          </p:spPr>
        </p:pic>
      </p:grpSp>
      <p:sp>
        <p:nvSpPr>
          <p:cNvPr id="146" name="Which foot do you use to cross the ball?"/>
          <p:cNvSpPr txBox="1"/>
          <p:nvPr>
            <p:ph type="title" idx="4294967295"/>
          </p:nvPr>
        </p:nvSpPr>
        <p:spPr>
          <a:xfrm>
            <a:off x="508000" y="105516"/>
            <a:ext cx="11988800" cy="1219201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Which foot do you use to cross the ball?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Freekickaccuracyvsfoot.png"/>
          <p:cNvGrpSpPr/>
          <p:nvPr/>
        </p:nvGrpSpPr>
        <p:grpSpPr>
          <a:xfrm>
            <a:off x="-68171" y="1822859"/>
            <a:ext cx="13141142" cy="7933923"/>
            <a:chOff x="0" y="0"/>
            <a:chExt cx="13141140" cy="7933921"/>
          </a:xfrm>
        </p:grpSpPr>
        <p:pic>
          <p:nvPicPr>
            <p:cNvPr id="149" name="Freekickaccuracyvsfoot.png" descr="Freekickaccuracyvsfoo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39700"/>
              <a:ext cx="12861741" cy="765452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8" name="Freekickaccuracyvsfoot.png" descr="Freekickaccuracyvsfoot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141141" cy="7933922"/>
            </a:xfrm>
            <a:prstGeom prst="rect">
              <a:avLst/>
            </a:prstGeom>
            <a:effectLst/>
          </p:spPr>
        </p:pic>
      </p:grpSp>
      <p:sp>
        <p:nvSpPr>
          <p:cNvPr id="151" name="Better Accuracy? Go Left!"/>
          <p:cNvSpPr txBox="1"/>
          <p:nvPr>
            <p:ph type="title" idx="4294967295"/>
          </p:nvPr>
        </p:nvSpPr>
        <p:spPr>
          <a:xfrm>
            <a:off x="508000" y="257456"/>
            <a:ext cx="11988800" cy="121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Better Accuracy? Go Left!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8-07-22 at 11.52.20 PM.png" descr="Screen Shot 2018-07-22 at 11.52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8311" y="2188408"/>
            <a:ext cx="13318179" cy="282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8-07-22 at 11.47.41 PM.png" descr="Screen Shot 2018-07-22 at 11.47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1" y="5433426"/>
            <a:ext cx="12992078" cy="178039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Percentage of Goals by Foot"/>
          <p:cNvSpPr txBox="1"/>
          <p:nvPr>
            <p:ph type="title" idx="4294967295"/>
          </p:nvPr>
        </p:nvSpPr>
        <p:spPr>
          <a:xfrm>
            <a:off x="507999" y="568006"/>
            <a:ext cx="11988801" cy="121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Percentage of Goals by Foot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creen Shot 2018-07-23 at 12.12.42 AM.png" descr="Screen Shot 2018-07-23 at 12.12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523" y="1512166"/>
            <a:ext cx="13093846" cy="4415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8-07-23 at 12.13.29 AM.png" descr="Screen Shot 2018-07-23 at 12.13.2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4" y="6056178"/>
            <a:ext cx="13004801" cy="368816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op 10 Players"/>
          <p:cNvSpPr txBox="1"/>
          <p:nvPr>
            <p:ph type="title" idx="4294967295"/>
          </p:nvPr>
        </p:nvSpPr>
        <p:spPr>
          <a:xfrm>
            <a:off x="507999" y="335913"/>
            <a:ext cx="11988801" cy="121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Top 10 Players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ottom 10 Players"/>
          <p:cNvSpPr txBox="1"/>
          <p:nvPr>
            <p:ph type="title" idx="4294967295"/>
          </p:nvPr>
        </p:nvSpPr>
        <p:spPr>
          <a:xfrm>
            <a:off x="508000" y="335913"/>
            <a:ext cx="11988800" cy="121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Bottom 10 Players</a:t>
            </a:r>
          </a:p>
        </p:txBody>
      </p:sp>
      <p:pic>
        <p:nvPicPr>
          <p:cNvPr id="162" name="Screen Shot 2018-07-23 at 12.22.36 AM.png" descr="Screen Shot 2018-07-23 at 12.22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2719" y="10184760"/>
            <a:ext cx="9779001" cy="316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8-07-23 at 12.22.36 AM.png" descr="Screen Shot 2018-07-23 at 12.22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855" y="1506145"/>
            <a:ext cx="13134510" cy="4247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18-07-23 at 12.31.06 AM.png" descr="Screen Shot 2018-07-23 at 12.31.0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17259"/>
            <a:ext cx="13004800" cy="3772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eight v/s Header Accurac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defRPr>
            </a:lvl1pPr>
          </a:lstStyle>
          <a:p>
            <a:pPr/>
            <a:r>
              <a:t>Height v/s Header Accuracy</a:t>
            </a:r>
          </a:p>
        </p:txBody>
      </p:sp>
      <p:pic>
        <p:nvPicPr>
          <p:cNvPr id="167" name="Screen Shot 2018-07-23 at 4.17.48 PM.png" descr="Screen Shot 2018-07-23 at 4.17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703" y="2352294"/>
            <a:ext cx="12147394" cy="6272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