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72" r:id="rId11"/>
    <p:sldMasterId id="2147483674" r:id="rId12"/>
    <p:sldMasterId id="2147483676" r:id="rId13"/>
    <p:sldMasterId id="2147483678" r:id="rId14"/>
    <p:sldMasterId id="2147483680" r:id="rId15"/>
    <p:sldMasterId id="2147483682" r:id="rId16"/>
    <p:sldMasterId id="2147483684" r:id="rId17"/>
    <p:sldMasterId id="2147483686" r:id="rId18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slide" Target="slides/slide11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87118A-BA49-48B6-8031-358B66DF0A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4D3B99C-2F58-4C65-AA3A-D74FBD17A9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132B7A2-3666-4CDB-81CD-5980AF8171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53DD74B-11CE-4240-B6D2-8C7029F09A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86828C2-880D-483D-AE22-F2D20DACA2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638217C-A72E-4C05-BEB0-A7A1ED4E0F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4713FC4-592C-41BC-A3D6-AB4CB2B141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C377EBD-32F4-4E7D-95B2-6B5218FD51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AA599A5-CCE6-4A33-A055-0EA96E53EB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C80C836F-D20C-422B-95E3-1CDB9EC501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4DDEB920-E06B-4D7D-A831-1E122A3BA3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61CEAA-F3A2-4496-9751-179D110F06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9FEA7B9E-B5D5-4DD5-8EB0-7D13226102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5857E2C9-C685-4206-BE5C-B7CABA140F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8294BA39-0052-4EC7-99D8-0FA7690E10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79E41B63-8ABD-4D22-9381-B1AAC03DEF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4C8864E-050B-477A-9199-5CD7D2B4E9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5F6996B-F138-486F-A9CB-9C445F4BF5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8ACD88E-8333-44E4-8E27-CF7DA1C4C4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8C8D1A0-4D16-4635-81EF-6E90E3E499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A633CA8-F05C-4020-926C-17DEA32F39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9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94977BB-D48C-442E-9D54-D915F4B363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6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7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9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0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1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" name="Rectangle 9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Rectangle 10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000" cy="36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Rectangle 6"/>
          <p:cNvSpPr/>
          <p:nvPr/>
        </p:nvSpPr>
        <p:spPr>
          <a:xfrm>
            <a:off x="446400" y="3085920"/>
            <a:ext cx="11298240" cy="33375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59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581040" y="6423840"/>
            <a:ext cx="69163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10558440" y="64238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472DD2A-EA9E-492F-BAA4-E3306740EA90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3"/>
          </p:nvPr>
        </p:nvSpPr>
        <p:spPr>
          <a:xfrm>
            <a:off x="7606080" y="642384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8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8" name="Rectangle 9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Rectangle 10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00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000" cy="36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59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ftr" idx="26"/>
          </p:nvPr>
        </p:nvSpPr>
        <p:spPr>
          <a:xfrm>
            <a:off x="581040" y="6423840"/>
            <a:ext cx="69163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27"/>
          </p:nvPr>
        </p:nvSpPr>
        <p:spPr>
          <a:xfrm>
            <a:off x="10558440" y="64238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91C8643-73B1-4F38-B520-081EA49CDD78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1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dt" idx="28"/>
          </p:nvPr>
        </p:nvSpPr>
        <p:spPr>
          <a:xfrm>
            <a:off x="7606080" y="642384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8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8" name="Rectangle 9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Rectangle 10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10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000" cy="36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1" name="PlaceHolder 1"/>
          <p:cNvSpPr>
            <a:spLocks noGrp="1"/>
          </p:cNvSpPr>
          <p:nvPr>
            <p:ph type="ftr" idx="29"/>
          </p:nvPr>
        </p:nvSpPr>
        <p:spPr>
          <a:xfrm>
            <a:off x="581040" y="6423840"/>
            <a:ext cx="69163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ldNum" idx="30"/>
          </p:nvPr>
        </p:nvSpPr>
        <p:spPr>
          <a:xfrm>
            <a:off x="10558440" y="64238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1760D9C-309B-4A3D-AF85-09A7F9B5C7C4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1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dt" idx="31"/>
          </p:nvPr>
        </p:nvSpPr>
        <p:spPr>
          <a:xfrm>
            <a:off x="7606080" y="642384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8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5" name="Rectangle 9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Rectangle 10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17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000" cy="36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ftr" idx="32"/>
          </p:nvPr>
        </p:nvSpPr>
        <p:spPr>
          <a:xfrm>
            <a:off x="581040" y="6423840"/>
            <a:ext cx="69163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ldNum" idx="33"/>
          </p:nvPr>
        </p:nvSpPr>
        <p:spPr>
          <a:xfrm>
            <a:off x="10558440" y="64238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82B43DF-DB6C-416E-83B5-D07F027C1547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 idx="34"/>
          </p:nvPr>
        </p:nvSpPr>
        <p:spPr>
          <a:xfrm>
            <a:off x="7606080" y="642384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8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2" name="Rectangle 9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Rectangle 10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24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000" cy="36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59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ftr" idx="35"/>
          </p:nvPr>
        </p:nvSpPr>
        <p:spPr>
          <a:xfrm>
            <a:off x="581040" y="6423840"/>
            <a:ext cx="69163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sldNum" idx="36"/>
          </p:nvPr>
        </p:nvSpPr>
        <p:spPr>
          <a:xfrm>
            <a:off x="10558440" y="64238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C69B969-2C6A-4744-8D96-B16335B3139C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dt" idx="37"/>
          </p:nvPr>
        </p:nvSpPr>
        <p:spPr>
          <a:xfrm>
            <a:off x="7606080" y="642384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8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3" name="Rectangle 9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Rectangle 10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35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000" cy="36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6" name="PlaceHolder 1"/>
          <p:cNvSpPr>
            <a:spLocks noGrp="1"/>
          </p:cNvSpPr>
          <p:nvPr>
            <p:ph type="ftr" idx="38"/>
          </p:nvPr>
        </p:nvSpPr>
        <p:spPr>
          <a:xfrm>
            <a:off x="581040" y="6423840"/>
            <a:ext cx="69163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ldNum" idx="39"/>
          </p:nvPr>
        </p:nvSpPr>
        <p:spPr>
          <a:xfrm>
            <a:off x="10558440" y="64238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53863A0-DE5E-451D-9B20-16A697662EBA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dt" idx="40"/>
          </p:nvPr>
        </p:nvSpPr>
        <p:spPr>
          <a:xfrm>
            <a:off x="7606080" y="642384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8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0" name="Rectangle 9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Rectangle 10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42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000" cy="36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3" name="PlaceHolder 1"/>
          <p:cNvSpPr>
            <a:spLocks noGrp="1"/>
          </p:cNvSpPr>
          <p:nvPr>
            <p:ph type="ftr" idx="41"/>
          </p:nvPr>
        </p:nvSpPr>
        <p:spPr>
          <a:xfrm>
            <a:off x="581040" y="6423840"/>
            <a:ext cx="69163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Num" idx="42"/>
          </p:nvPr>
        </p:nvSpPr>
        <p:spPr>
          <a:xfrm>
            <a:off x="10558440" y="64238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F5E8202-D60C-43C2-8410-F973F323C4E4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dt" idx="43"/>
          </p:nvPr>
        </p:nvSpPr>
        <p:spPr>
          <a:xfrm>
            <a:off x="7606080" y="642384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8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7" name="Rectangle 9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Rectangle 10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49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000" cy="36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0" name="Rectangle 8"/>
          <p:cNvSpPr/>
          <p:nvPr/>
        </p:nvSpPr>
        <p:spPr>
          <a:xfrm>
            <a:off x="447840" y="601200"/>
            <a:ext cx="3682080" cy="58147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1" name="PlaceHolder 1"/>
          <p:cNvSpPr>
            <a:spLocks noGrp="1"/>
          </p:cNvSpPr>
          <p:nvPr>
            <p:ph type="ftr" idx="44"/>
          </p:nvPr>
        </p:nvSpPr>
        <p:spPr>
          <a:xfrm>
            <a:off x="581040" y="6452640"/>
            <a:ext cx="69163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ldNum" idx="45"/>
          </p:nvPr>
        </p:nvSpPr>
        <p:spPr>
          <a:xfrm>
            <a:off x="10558440" y="645696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6905368-F238-4271-9904-A531E1D9D0B3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 idx="46"/>
          </p:nvPr>
        </p:nvSpPr>
        <p:spPr>
          <a:xfrm>
            <a:off x="7606080" y="645696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8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5" name="Rectangle 9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Rectangle 10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57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000" cy="36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8" name="PlaceHolder 1"/>
          <p:cNvSpPr>
            <a:spLocks noGrp="1"/>
          </p:cNvSpPr>
          <p:nvPr>
            <p:ph type="ftr" idx="47"/>
          </p:nvPr>
        </p:nvSpPr>
        <p:spPr>
          <a:xfrm>
            <a:off x="581040" y="6423840"/>
            <a:ext cx="69163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ldNum" idx="48"/>
          </p:nvPr>
        </p:nvSpPr>
        <p:spPr>
          <a:xfrm>
            <a:off x="10558440" y="64238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10611B4-C37C-41D0-B28F-B2108496008C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dt" idx="49"/>
          </p:nvPr>
        </p:nvSpPr>
        <p:spPr>
          <a:xfrm>
            <a:off x="7606080" y="642384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Rectangle 9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Rectangle 10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5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000" cy="36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ftr" idx="4"/>
          </p:nvPr>
        </p:nvSpPr>
        <p:spPr>
          <a:xfrm>
            <a:off x="581040" y="6423840"/>
            <a:ext cx="69163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ldNum" idx="5"/>
          </p:nvPr>
        </p:nvSpPr>
        <p:spPr>
          <a:xfrm>
            <a:off x="10558440" y="64238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C0331FA-FEA6-4DB4-B624-B8A01F6E0F80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1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6"/>
          </p:nvPr>
        </p:nvSpPr>
        <p:spPr>
          <a:xfrm>
            <a:off x="7606080" y="642384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 hidden="1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" name="Rectangle 9" hidden="1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Rectangle 10" hidden="1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2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000" cy="36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" name="Rectangle 6"/>
          <p:cNvSpPr/>
          <p:nvPr/>
        </p:nvSpPr>
        <p:spPr>
          <a:xfrm>
            <a:off x="8058240" y="599760"/>
            <a:ext cx="3686760" cy="58161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" name="Rectangle 7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Rectangle 8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" name="Rectangle 9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ftr" idx="7"/>
          </p:nvPr>
        </p:nvSpPr>
        <p:spPr>
          <a:xfrm>
            <a:off x="581040" y="6423840"/>
            <a:ext cx="69163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ldNum" idx="8"/>
          </p:nvPr>
        </p:nvSpPr>
        <p:spPr>
          <a:xfrm>
            <a:off x="10558440" y="64238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029D4EE-9C50-4ED3-A350-0E4D4B11BBD9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1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9"/>
          </p:nvPr>
        </p:nvSpPr>
        <p:spPr>
          <a:xfrm>
            <a:off x="7606080" y="642384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" name="Rectangle 9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Rectangle 10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3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000" cy="36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59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10"/>
          </p:nvPr>
        </p:nvSpPr>
        <p:spPr>
          <a:xfrm>
            <a:off x="7606080" y="642384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" name="Rectangle 9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Rectangle 10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2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000" cy="36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" name="Rectangle 7"/>
          <p:cNvSpPr/>
          <p:nvPr/>
        </p:nvSpPr>
        <p:spPr>
          <a:xfrm>
            <a:off x="447840" y="5141880"/>
            <a:ext cx="11290320" cy="12582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ftr" idx="11"/>
          </p:nvPr>
        </p:nvSpPr>
        <p:spPr>
          <a:xfrm>
            <a:off x="581040" y="6423840"/>
            <a:ext cx="69163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12"/>
          </p:nvPr>
        </p:nvSpPr>
        <p:spPr>
          <a:xfrm>
            <a:off x="10558440" y="64238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15AD177-010E-45BF-8624-08361F026CEB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1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13"/>
          </p:nvPr>
        </p:nvSpPr>
        <p:spPr>
          <a:xfrm>
            <a:off x="7606080" y="642384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8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8" name="Rectangle 9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Rectangle 10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0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000" cy="36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59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ftr" idx="14"/>
          </p:nvPr>
        </p:nvSpPr>
        <p:spPr>
          <a:xfrm>
            <a:off x="581040" y="6423840"/>
            <a:ext cx="69163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sldNum" idx="15"/>
          </p:nvPr>
        </p:nvSpPr>
        <p:spPr>
          <a:xfrm>
            <a:off x="10558440" y="64238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F04A958-7F29-46FF-BF27-BBFC2B4B7314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dt" idx="16"/>
          </p:nvPr>
        </p:nvSpPr>
        <p:spPr>
          <a:xfrm>
            <a:off x="7606080" y="642384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8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1" name="Rectangle 9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Rectangle 10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63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000" cy="36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" name="PlaceHolder 1"/>
          <p:cNvSpPr>
            <a:spLocks noGrp="1"/>
          </p:cNvSpPr>
          <p:nvPr>
            <p:ph type="ftr" idx="17"/>
          </p:nvPr>
        </p:nvSpPr>
        <p:spPr>
          <a:xfrm>
            <a:off x="581040" y="6423840"/>
            <a:ext cx="69163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ldNum" idx="18"/>
          </p:nvPr>
        </p:nvSpPr>
        <p:spPr>
          <a:xfrm>
            <a:off x="10558440" y="64238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C4C4345-A838-470A-B4AD-F0DBA360CD0E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1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dt" idx="19"/>
          </p:nvPr>
        </p:nvSpPr>
        <p:spPr>
          <a:xfrm>
            <a:off x="7606080" y="642384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8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8" name="Rectangle 9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Rectangle 10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0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000" cy="36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59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ftr" idx="20"/>
          </p:nvPr>
        </p:nvSpPr>
        <p:spPr>
          <a:xfrm>
            <a:off x="581040" y="6423840"/>
            <a:ext cx="69163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sldNum" idx="21"/>
          </p:nvPr>
        </p:nvSpPr>
        <p:spPr>
          <a:xfrm>
            <a:off x="10558440" y="64238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4AFD7A2-0BE5-4912-9EF6-5B7D29FC3917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dt" idx="22"/>
          </p:nvPr>
        </p:nvSpPr>
        <p:spPr>
          <a:xfrm>
            <a:off x="7606080" y="642384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8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1" name="Rectangle 9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Rectangle 10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83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000" cy="36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960" cy="59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ftr" idx="23"/>
          </p:nvPr>
        </p:nvSpPr>
        <p:spPr>
          <a:xfrm>
            <a:off x="581040" y="6423840"/>
            <a:ext cx="69163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24"/>
          </p:nvPr>
        </p:nvSpPr>
        <p:spPr>
          <a:xfrm>
            <a:off x="10558440" y="64238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652EA66-F15B-4BC6-AA35-B24F70ED8B0C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 idx="25"/>
          </p:nvPr>
        </p:nvSpPr>
        <p:spPr>
          <a:xfrm>
            <a:off x="7606080" y="642384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Aditya9700/Stenography_project" TargetMode="External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461960" y="1873080"/>
            <a:ext cx="9143280" cy="97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trike="noStrike" u="none" cap="all">
                <a:solidFill>
                  <a:schemeClr val="accent1"/>
                </a:solidFill>
                <a:uFillTx/>
                <a:latin typeface="Franklin Gothic Demi"/>
                <a:ea typeface="Franklin Gothic Demi"/>
              </a:rPr>
              <a:t>Secure Data Hiding In Images Using Steganography</a:t>
            </a:r>
            <a:endParaRPr b="0" lang="en-IN" sz="3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TextBox 2"/>
          <p:cNvSpPr/>
          <p:nvPr/>
        </p:nvSpPr>
        <p:spPr>
          <a:xfrm>
            <a:off x="-329760" y="1034280"/>
            <a:ext cx="127260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CAPSTONE PROJECT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TextBox 3"/>
          <p:cNvSpPr/>
          <p:nvPr/>
        </p:nvSpPr>
        <p:spPr>
          <a:xfrm>
            <a:off x="1666800" y="3960000"/>
            <a:ext cx="9493200" cy="23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6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Presented By: Aditya Rana</a:t>
            </a:r>
            <a:endParaRPr b="0" lang="en-IN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6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Student Name : Aditya Rana</a:t>
            </a:r>
            <a:endParaRPr b="0" lang="en-IN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6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College Name &amp; Department : Birla Institute of Applied Sciences, Bhimtal </a:t>
            </a:r>
            <a:endParaRPr b="0" lang="en-IN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6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(Computer Science and Engineering)</a:t>
            </a:r>
            <a:endParaRPr b="0" lang="en-IN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/>
          </p:nvPr>
        </p:nvSpPr>
        <p:spPr>
          <a:xfrm>
            <a:off x="581040" y="1302120"/>
            <a:ext cx="11028960" cy="467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Support for different file formats</a:t>
            </a: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 (e.g., PNG, BMP).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Advanced encryption algorithms</a:t>
            </a: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 for extra security.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Graphical User Interface (GUI)</a:t>
            </a: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 for better usability.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Mobile App Integration</a:t>
            </a: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 for on-the-go secure communication.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Multi-layer security</a:t>
            </a: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 using multiple encryption techniques.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IN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Title 4"/>
          <p:cNvSpPr/>
          <p:nvPr/>
        </p:nvSpPr>
        <p:spPr>
          <a:xfrm>
            <a:off x="535680" y="844560"/>
            <a:ext cx="110289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77500" lnSpcReduction="19999"/>
          </a:bodyPr>
          <a:p>
            <a:pPr defTabSz="457200">
              <a:lnSpc>
                <a:spcPct val="100000"/>
              </a:lnSpc>
            </a:pPr>
            <a:r>
              <a:rPr b="1" lang="en-US" sz="4400" strike="noStrike" u="none" cap="all">
                <a:solidFill>
                  <a:schemeClr val="accent1"/>
                </a:solidFill>
                <a:uFillTx/>
                <a:latin typeface="Arial"/>
              </a:rPr>
              <a:t>Future scope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463040" y="2766240"/>
            <a:ext cx="92980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trike="noStrike" u="none" cap="all">
                <a:solidFill>
                  <a:srgbClr val="002060"/>
                </a:solidFill>
                <a:uFillTx/>
                <a:latin typeface="Arial"/>
              </a:rPr>
              <a:t>THANK YOU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49600" y="5583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trike="noStrike" u="none" cap="all">
                <a:solidFill>
                  <a:srgbClr val="002060"/>
                </a:solidFill>
                <a:uFillTx/>
                <a:latin typeface="Arial"/>
              </a:rPr>
              <a:t>OUTLINE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838080" y="1618920"/>
            <a:ext cx="11018160" cy="5238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  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Problem Statement 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Technology used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Wow factor 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End users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Result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Conclusion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Git-hub Link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Future scope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IN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52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7500" lnSpcReduction="19999"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 cap="all">
                <a:solidFill>
                  <a:schemeClr val="accent1"/>
                </a:solidFill>
                <a:uFillTx/>
                <a:latin typeface="Arial"/>
              </a:rPr>
              <a:t>Problem Statement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86440" y="1587600"/>
            <a:ext cx="11028960" cy="467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05280" indent="-305280" defTabSz="457200">
              <a:lnSpc>
                <a:spcPct val="110000"/>
              </a:lnSpc>
              <a:spcBef>
                <a:spcPts val="64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3200" strike="noStrike" u="none">
                <a:solidFill>
                  <a:srgbClr val="0f0f0f"/>
                </a:solidFill>
                <a:uFillTx/>
                <a:latin typeface="Franklin Gothic Book"/>
                <a:ea typeface="Franklin Gothic Book"/>
              </a:rPr>
              <a:t>Secure communication is essential in the digital age.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64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3200" strike="noStrike" u="none">
                <a:solidFill>
                  <a:srgbClr val="0f0f0f"/>
                </a:solidFill>
                <a:uFillTx/>
                <a:latin typeface="Franklin Gothic Book"/>
                <a:ea typeface="Franklin Gothic Book"/>
              </a:rPr>
              <a:t>Steganography allows hiding messages inside images without raising suspicion.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64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3200" strike="noStrike" u="none">
                <a:solidFill>
                  <a:srgbClr val="0f0f0f"/>
                </a:solidFill>
                <a:uFillTx/>
                <a:latin typeface="Franklin Gothic Book"/>
                <a:ea typeface="Franklin Gothic Book"/>
              </a:rPr>
              <a:t>Traditional encryption methods are often detectable.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64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3200" strike="noStrike" u="none">
                <a:solidFill>
                  <a:srgbClr val="0f0f0f"/>
                </a:solidFill>
                <a:uFillTx/>
                <a:latin typeface="Franklin Gothic Book"/>
                <a:ea typeface="Franklin Gothic Book"/>
              </a:rPr>
              <a:t>This project aims to provide a simple and effective way to securely embed and retrieve messages from images.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64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52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trike="noStrike" u="none" cap="all">
                <a:solidFill>
                  <a:schemeClr val="accent1"/>
                </a:solidFill>
                <a:uFillTx/>
                <a:latin typeface="Arial"/>
              </a:rPr>
              <a:t>Technology  used</a:t>
            </a:r>
            <a:endParaRPr b="0" lang="en-IN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41720" y="1087200"/>
            <a:ext cx="11612880" cy="55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5280" indent="-305280" defTabSz="457200">
              <a:lnSpc>
                <a:spcPct val="110000"/>
              </a:lnSpc>
              <a:spcBef>
                <a:spcPts val="479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Programming Language:</a:t>
            </a:r>
            <a:r>
              <a:rPr b="0" lang="en-IN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 Python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79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Libraries:</a:t>
            </a:r>
            <a:r>
              <a:rPr b="0" lang="en-IN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 OpenCV or CV2 (for image processing), String Module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79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Concepts:</a:t>
            </a:r>
            <a:r>
              <a:rPr b="0" lang="en-IN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 Steganography, Image Processing 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79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Operating System: </a:t>
            </a:r>
            <a:r>
              <a:rPr b="0" lang="en-IN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Windows 10 Home (64-bit)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79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Minimum System Requirements: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3000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2000" strike="noStrike" u="none">
                <a:solidFill>
                  <a:srgbClr val="404040"/>
                </a:solidFill>
                <a:uFillTx/>
                <a:latin typeface="Franklin Gothic Book"/>
                <a:ea typeface="Franklin Gothic Book"/>
              </a:rPr>
              <a:t>Python Version:</a:t>
            </a:r>
            <a:r>
              <a:rPr b="0" lang="en-IN" sz="2000" strike="noStrike" u="none">
                <a:solidFill>
                  <a:srgbClr val="404040"/>
                </a:solidFill>
                <a:uFillTx/>
                <a:latin typeface="Franklin Gothic Book"/>
                <a:ea typeface="Franklin Gothic Book"/>
              </a:rPr>
              <a:t> 3.0 or above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3000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RAM:</a:t>
            </a:r>
            <a:r>
              <a:rPr b="0" lang="en-IN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 Minimum 2GB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3000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Storage:</a:t>
            </a:r>
            <a:r>
              <a:rPr b="0" lang="en-IN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 At least 100MB free space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IN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IN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81040" y="771840"/>
            <a:ext cx="11028960" cy="52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 cap="all">
                <a:solidFill>
                  <a:schemeClr val="accent1"/>
                </a:solidFill>
                <a:uFillTx/>
                <a:latin typeface="Arial"/>
                <a:ea typeface="Franklin Gothic Demi"/>
              </a:rPr>
              <a:t>Wow factors</a:t>
            </a:r>
            <a:endParaRPr b="0" lang="en-IN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581040" y="1630080"/>
            <a:ext cx="11028960" cy="467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2800" strike="noStrike" u="none">
                <a:solidFill>
                  <a:srgbClr val="0f0f0f"/>
                </a:solidFill>
                <a:uFillTx/>
                <a:latin typeface="Franklin Gothic Book"/>
                <a:ea typeface="Franklin Gothic Book"/>
              </a:rPr>
              <a:t>AES Encryption adds an extra layer of security</a:t>
            </a:r>
            <a:r>
              <a:rPr b="0" lang="en-IN" sz="2800" strike="noStrike" u="none">
                <a:solidFill>
                  <a:srgbClr val="0f0f0f"/>
                </a:solidFill>
                <a:uFillTx/>
                <a:latin typeface="Franklin Gothic Book"/>
                <a:ea typeface="Franklin Gothic Book"/>
              </a:rPr>
              <a:t> before embedding messages, making the process even more secure.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2800" strike="noStrike" u="none">
                <a:solidFill>
                  <a:srgbClr val="0f0f0f"/>
                </a:solidFill>
                <a:uFillTx/>
                <a:latin typeface="Franklin Gothic Book"/>
                <a:ea typeface="Franklin Gothic Book"/>
              </a:rPr>
              <a:t>Uses images as a medium to hide sensitive information.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2800" strike="noStrike" u="none">
                <a:solidFill>
                  <a:srgbClr val="0f0f0f"/>
                </a:solidFill>
                <a:uFillTx/>
                <a:latin typeface="Franklin Gothic Book"/>
                <a:ea typeface="Franklin Gothic Book"/>
              </a:rPr>
              <a:t>The image looks the same even after embedding a message.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2800" strike="noStrike" u="none">
                <a:solidFill>
                  <a:srgbClr val="0f0f0f"/>
                </a:solidFill>
                <a:uFillTx/>
                <a:latin typeface="Franklin Gothic Book"/>
                <a:ea typeface="Franklin Gothic Book"/>
              </a:rPr>
              <a:t>Passcode protection ensures only authorized users can retrieve the message.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2800" strike="noStrike" u="none">
                <a:solidFill>
                  <a:srgbClr val="0f0f0f"/>
                </a:solidFill>
                <a:uFillTx/>
                <a:latin typeface="Franklin Gothic Book"/>
                <a:ea typeface="Franklin Gothic Book"/>
              </a:rPr>
              <a:t>Minimal dependencies make it lightweight and easy to use.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81040" y="731160"/>
            <a:ext cx="11028960" cy="52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600" strike="noStrike" u="none" cap="all">
                <a:solidFill>
                  <a:schemeClr val="accent1"/>
                </a:solidFill>
                <a:uFillTx/>
                <a:latin typeface="Franklin Gothic Demi"/>
              </a:rPr>
              <a:t>End users</a:t>
            </a:r>
            <a:endParaRPr b="0" lang="en-IN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81040" y="1398600"/>
            <a:ext cx="11028960" cy="467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Cybersecurity Professionals</a:t>
            </a:r>
            <a:r>
              <a:rPr b="0" lang="en-IN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 – For secure data transmission.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Students &amp; Researchers</a:t>
            </a:r>
            <a:r>
              <a:rPr b="0" lang="en-IN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 – For learning and experimentation in cryptography.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Journalists &amp; Whistleblowers</a:t>
            </a:r>
            <a:r>
              <a:rPr b="0" lang="en-IN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 – To send confidential information securely.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General Users</a:t>
            </a:r>
            <a:r>
              <a:rPr b="0" lang="en-IN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 – Anyone looking for a simple way to hide messages in images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52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600" strike="noStrike" u="none" cap="all">
                <a:solidFill>
                  <a:schemeClr val="accent1"/>
                </a:solidFill>
                <a:uFillTx/>
                <a:latin typeface="Franklin Gothic Demi"/>
              </a:rPr>
              <a:t>Results</a:t>
            </a:r>
            <a:endParaRPr b="0" lang="en-IN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5" name="Content Placeholder 6" descr="A screenshot of a computer program&#10;&#10;AI-generated content may be incorrect."/>
          <p:cNvPicPr/>
          <p:nvPr/>
        </p:nvPicPr>
        <p:blipFill>
          <a:blip r:embed="rId1"/>
          <a:stretch/>
        </p:blipFill>
        <p:spPr>
          <a:xfrm>
            <a:off x="735120" y="1588320"/>
            <a:ext cx="4457880" cy="4721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6" name="Picture 10" descr="A screenshot of a computer&#10;&#10;AI-generated content may be incorrect."/>
          <p:cNvPicPr/>
          <p:nvPr/>
        </p:nvPicPr>
        <p:blipFill>
          <a:blip r:embed="rId2"/>
          <a:stretch/>
        </p:blipFill>
        <p:spPr>
          <a:xfrm>
            <a:off x="5736240" y="1584360"/>
            <a:ext cx="4598640" cy="2680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7" name="Picture 11" descr="A screenshot of a computer&#10;&#10;AI-generated content may be incorrect."/>
          <p:cNvPicPr/>
          <p:nvPr/>
        </p:nvPicPr>
        <p:blipFill>
          <a:blip r:embed="rId3"/>
          <a:stretch/>
        </p:blipFill>
        <p:spPr>
          <a:xfrm>
            <a:off x="5540760" y="4668480"/>
            <a:ext cx="2151720" cy="1856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8" name="Picture 12" descr="A screenshot of a computer&#10;&#10;AI-generated content may be incorrect."/>
          <p:cNvPicPr/>
          <p:nvPr/>
        </p:nvPicPr>
        <p:blipFill>
          <a:blip r:embed="rId4"/>
          <a:stretch/>
        </p:blipFill>
        <p:spPr>
          <a:xfrm>
            <a:off x="8197560" y="4668480"/>
            <a:ext cx="2137680" cy="1856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9" name="TextBox 13"/>
          <p:cNvSpPr/>
          <p:nvPr/>
        </p:nvSpPr>
        <p:spPr>
          <a:xfrm>
            <a:off x="733320" y="1234800"/>
            <a:ext cx="1838160" cy="37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900" strike="noStrike" u="none">
                <a:solidFill>
                  <a:schemeClr val="dk1"/>
                </a:solidFill>
                <a:uFillTx/>
                <a:latin typeface="Franklin Gothic Book"/>
              </a:rPr>
              <a:t>Main Code : </a:t>
            </a:r>
            <a:endParaRPr b="0" lang="en-IN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TextBox 14"/>
          <p:cNvSpPr/>
          <p:nvPr/>
        </p:nvSpPr>
        <p:spPr>
          <a:xfrm>
            <a:off x="5735880" y="1234800"/>
            <a:ext cx="1750680" cy="37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900" strike="noStrike" u="none">
                <a:solidFill>
                  <a:schemeClr val="dk1"/>
                </a:solidFill>
                <a:uFillTx/>
                <a:latin typeface="Franklin Gothic Book"/>
              </a:rPr>
              <a:t>Result /Output:</a:t>
            </a:r>
            <a:endParaRPr b="0" lang="en-IN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TextBox 15"/>
          <p:cNvSpPr/>
          <p:nvPr/>
        </p:nvSpPr>
        <p:spPr>
          <a:xfrm>
            <a:off x="5536440" y="4408920"/>
            <a:ext cx="13129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chemeClr val="dk1"/>
                </a:solidFill>
                <a:uFillTx/>
                <a:latin typeface="Franklin Gothic Book"/>
              </a:rPr>
              <a:t>Input Image file: </a:t>
            </a:r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TextBox 16"/>
          <p:cNvSpPr/>
          <p:nvPr/>
        </p:nvSpPr>
        <p:spPr>
          <a:xfrm>
            <a:off x="8194320" y="4389480"/>
            <a:ext cx="17398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chemeClr val="dk1"/>
                </a:solidFill>
                <a:uFillTx/>
                <a:latin typeface="Franklin Gothic Book"/>
              </a:rPr>
              <a:t>Output Image file:</a:t>
            </a:r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52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600" strike="noStrike" u="none" cap="all">
                <a:solidFill>
                  <a:schemeClr val="accent1"/>
                </a:solidFill>
                <a:uFillTx/>
                <a:latin typeface="Franklin Gothic Demi"/>
              </a:rPr>
              <a:t>Conclusion</a:t>
            </a:r>
            <a:endParaRPr b="0" lang="en-IN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46040" y="1514160"/>
            <a:ext cx="11028960" cy="467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Steganography is a powerful method for secure communication.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Protecting data in everyday communication becomes more accessible with this technique.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This project provides an easy-to-use tool for hiding sensitive data inside images.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Further improvements can enhance security and usability</a:t>
            </a:r>
            <a:r>
              <a:rPr b="0" lang="en-IN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.</a:t>
            </a:r>
            <a:endParaRPr b="0" lang="en-IN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IN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52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trike="noStrike" u="none" cap="all">
                <a:solidFill>
                  <a:schemeClr val="accent1"/>
                </a:solidFill>
                <a:uFillTx/>
                <a:latin typeface="Franklin Gothic Demi"/>
              </a:rPr>
              <a:t>GitHub Link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581040" y="1302120"/>
            <a:ext cx="11028960" cy="467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5280" indent="-30528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2800" strike="noStrike" u="sng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  <a:hlinkClick r:id="rId1"/>
              </a:rPr>
              <a:t>https://github.com/Aditya9700/Stenography_project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IN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27</TotalTime>
  <Application>LibreOffice/24.8.4.2$Windows_X86_64 LibreOffice_project/bb3cfa12c7b1bf994ecc5649a80400d06cd71002</Application>
  <AppVersion>15.0000</AppVersion>
  <Words>88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2021-05-26T16:50:10Z</dcterms:created>
  <dc:creator>Vaibhav Ostwal</dc:creator>
  <dc:description/>
  <dc:language>en-IN</dc:language>
  <cp:lastModifiedBy/>
  <dcterms:modified xsi:type="dcterms:W3CDTF">2025-02-23T23:07:04Z</dcterms:modified>
  <cp:revision>192</cp:revision>
  <dc:subject/>
  <dc:title>SkillsBuild Partner Update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PresentationFormat">
    <vt:lpwstr>Widescreen</vt:lpwstr>
  </property>
  <property fmtid="{D5CDD505-2E9C-101B-9397-08002B2CF9AE}" pid="4" name="Slides">
    <vt:i4>11</vt:i4>
  </property>
</Properties>
</file>