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6" r:id="rId1"/>
  </p:sldMasterIdLst>
  <p:sldIdLst>
    <p:sldId id="256" r:id="rId2"/>
    <p:sldId id="257" r:id="rId3"/>
    <p:sldId id="258" r:id="rId4"/>
    <p:sldId id="261" r:id="rId5"/>
    <p:sldId id="265" r:id="rId6"/>
    <p:sldId id="267" r:id="rId7"/>
    <p:sldId id="268" r:id="rId8"/>
    <p:sldId id="269" r:id="rId9"/>
    <p:sldId id="270" r:id="rId10"/>
    <p:sldId id="271" r:id="rId11"/>
    <p:sldId id="272" r:id="rId12"/>
    <p:sldId id="264" r:id="rId13"/>
  </p:sldIdLst>
  <p:sldSz cx="18288000" cy="10287000"/>
  <p:notesSz cx="6858000" cy="9144000"/>
  <p:embeddedFontLst>
    <p:embeddedFont>
      <p:font typeface="Franklin Gothic Book" pitchFamily="34" charset="0"/>
      <p:regular r:id="rId14"/>
      <p:italic r:id="rId15"/>
    </p:embeddedFont>
    <p:embeddedFont>
      <p:font typeface="Montserrat Classic" charset="0"/>
      <p:regular r:id="rId16"/>
    </p:embeddedFont>
    <p:embeddedFont>
      <p:font typeface="Franklin Gothic Medium" pitchFamily="34" charset="0"/>
      <p:regular r:id="rId17"/>
      <p:italic r:id="rId18"/>
    </p:embeddedFont>
    <p:embeddedFont>
      <p:font typeface="Wingdings 2" pitchFamily="18" charset="2"/>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84" autoAdjust="0"/>
    <p:restoredTop sz="94622" autoAdjust="0"/>
  </p:normalViewPr>
  <p:slideViewPr>
    <p:cSldViewPr>
      <p:cViewPr varScale="1">
        <p:scale>
          <a:sx n="57" d="100"/>
          <a:sy n="57" d="100"/>
        </p:scale>
        <p:origin x="-64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1028700" y="8024854"/>
            <a:ext cx="17259300" cy="3572"/>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63284" tIns="81642" rIns="163284" bIns="81642" anchor="t" compatLnSpc="1"/>
          <a:lstStyle/>
          <a:p>
            <a:endParaRPr kumimoji="0" lang="en-US"/>
          </a:p>
        </p:txBody>
      </p:sp>
      <p:sp>
        <p:nvSpPr>
          <p:cNvPr id="29" name="Title 28"/>
          <p:cNvSpPr>
            <a:spLocks noGrp="1"/>
          </p:cNvSpPr>
          <p:nvPr>
            <p:ph type="ctrTitle"/>
          </p:nvPr>
        </p:nvSpPr>
        <p:spPr>
          <a:xfrm>
            <a:off x="762000" y="7280117"/>
            <a:ext cx="16916400" cy="1833563"/>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762000" y="5829300"/>
            <a:ext cx="16916400" cy="1371600"/>
          </a:xfrm>
        </p:spPr>
        <p:txBody>
          <a:bodyPr anchor="b"/>
          <a:lstStyle>
            <a:lvl1pPr marL="0" indent="0" algn="l">
              <a:buNone/>
              <a:defRPr sz="4300">
                <a:solidFill>
                  <a:schemeClr val="tx2">
                    <a:shade val="75000"/>
                  </a:schemeClr>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4/19/2023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6459200" y="9710928"/>
            <a:ext cx="1517904" cy="370332"/>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16000" y="823915"/>
            <a:ext cx="3657600" cy="877728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823915"/>
            <a:ext cx="12496800" cy="877728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19" name="Footer Placeholder 18"/>
          <p:cNvSpPr>
            <a:spLocks noGrp="1"/>
          </p:cNvSpPr>
          <p:nvPr>
            <p:ph type="ftr" sz="quarter" idx="11"/>
          </p:nvPr>
        </p:nvSpPr>
        <p:spPr>
          <a:xfrm>
            <a:off x="7162800" y="114301"/>
            <a:ext cx="5791200" cy="433388"/>
          </a:xfrm>
        </p:spPr>
        <p:txBody>
          <a:bodyPr/>
          <a:lstStyle/>
          <a:p>
            <a:endParaRPr lang="en-US"/>
          </a:p>
        </p:txBody>
      </p:sp>
      <p:sp>
        <p:nvSpPr>
          <p:cNvPr id="16" name="Slide Number Placeholder 15"/>
          <p:cNvSpPr>
            <a:spLocks noGrp="1"/>
          </p:cNvSpPr>
          <p:nvPr>
            <p:ph type="sldNum" sz="quarter" idx="12"/>
          </p:nvPr>
        </p:nvSpPr>
        <p:spPr>
          <a:xfrm>
            <a:off x="16459200" y="9710928"/>
            <a:ext cx="1517904" cy="370332"/>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1028700" y="5167354"/>
            <a:ext cx="17259300" cy="3572"/>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63284" tIns="81642" rIns="163284" bIns="81642" anchor="t" compatLnSpc="1"/>
          <a:lstStyle/>
          <a:p>
            <a:endParaRPr kumimoji="0" lang="en-US"/>
          </a:p>
        </p:txBody>
      </p:sp>
      <p:sp>
        <p:nvSpPr>
          <p:cNvPr id="6" name="Text Placeholder 5"/>
          <p:cNvSpPr>
            <a:spLocks noGrp="1"/>
          </p:cNvSpPr>
          <p:nvPr>
            <p:ph type="body" idx="1"/>
          </p:nvPr>
        </p:nvSpPr>
        <p:spPr>
          <a:xfrm>
            <a:off x="762000" y="2514600"/>
            <a:ext cx="16916400" cy="1828800"/>
          </a:xfrm>
        </p:spPr>
        <p:txBody>
          <a:bodyPr anchor="b"/>
          <a:lstStyle>
            <a:lvl1pPr marL="0" indent="0" algn="r">
              <a:buNone/>
              <a:defRPr sz="3600">
                <a:solidFill>
                  <a:schemeClr val="tx2">
                    <a:shade val="75000"/>
                  </a:schemeClr>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4/19/2023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360950" y="4420628"/>
            <a:ext cx="17373600" cy="1777238"/>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603504" y="685800"/>
            <a:ext cx="17373600" cy="1261872"/>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609600" y="2400300"/>
            <a:ext cx="8382000" cy="7086600"/>
          </a:xfrm>
        </p:spPr>
        <p:txBody>
          <a:bodyPr/>
          <a:lstStyle>
            <a:lvl1pPr>
              <a:defRPr sz="5000"/>
            </a:lvl1pPr>
            <a:lvl2pPr>
              <a:defRPr sz="43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9296400" y="2400300"/>
            <a:ext cx="8686800" cy="7086600"/>
          </a:xfrm>
        </p:spPr>
        <p:txBody>
          <a:bodyPr/>
          <a:lstStyle>
            <a:lvl1pPr>
              <a:defRPr sz="5000"/>
            </a:lvl1pPr>
            <a:lvl2pPr>
              <a:defRPr sz="43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4/19/2023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609600" y="8115300"/>
            <a:ext cx="17221200" cy="1323975"/>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562888" y="1000125"/>
            <a:ext cx="8581112" cy="959643"/>
          </a:xfrm>
        </p:spPr>
        <p:txBody>
          <a:bodyPr anchor="ctr"/>
          <a:lstStyle>
            <a:lvl1pPr marL="0" indent="0">
              <a:buNone/>
              <a:defRPr sz="3200" b="0" cap="all" baseline="0">
                <a:solidFill>
                  <a:schemeClr val="accent1">
                    <a:shade val="50000"/>
                  </a:schemeClr>
                </a:solidFill>
                <a:latin typeface="+mj-lt"/>
                <a:ea typeface="+mj-ea"/>
                <a:cs typeface="+mj-cs"/>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9290051" y="1000125"/>
            <a:ext cx="8584482" cy="959643"/>
          </a:xfrm>
        </p:spPr>
        <p:txBody>
          <a:bodyPr anchor="ctr"/>
          <a:lstStyle>
            <a:lvl1pPr marL="0" indent="0">
              <a:buNone/>
              <a:defRPr sz="3200" b="0" cap="all" baseline="0">
                <a:solidFill>
                  <a:schemeClr val="accent1">
                    <a:shade val="50000"/>
                  </a:schemeClr>
                </a:solidFill>
                <a:latin typeface="+mj-lt"/>
                <a:ea typeface="+mj-ea"/>
                <a:cs typeface="+mj-cs"/>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562888" y="1974056"/>
            <a:ext cx="8581112" cy="5912645"/>
          </a:xfrm>
        </p:spPr>
        <p:txBody>
          <a:bodyPr/>
          <a:lstStyle>
            <a:lvl1pPr>
              <a:defRPr sz="43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9297460" y="1974056"/>
            <a:ext cx="8577072" cy="5912645"/>
          </a:xfrm>
        </p:spPr>
        <p:txBody>
          <a:bodyPr/>
          <a:lstStyle>
            <a:lvl1pPr>
              <a:defRPr sz="43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6459200" y="9715500"/>
            <a:ext cx="1524000" cy="370332"/>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1028700" y="9029701"/>
            <a:ext cx="17259300" cy="3572"/>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63284" tIns="81642" rIns="163284" bIns="81642"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603504" y="685800"/>
            <a:ext cx="17373600" cy="1261872"/>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4/19/2023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4/19/2023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1028700" y="8773676"/>
            <a:ext cx="17259300" cy="3572"/>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63284" tIns="81642" rIns="163284" bIns="81642" anchor="t" compatLnSpc="1"/>
          <a:lstStyle/>
          <a:p>
            <a:endParaRPr kumimoji="0" lang="en-US"/>
          </a:p>
        </p:txBody>
      </p:sp>
      <p:sp>
        <p:nvSpPr>
          <p:cNvPr id="12" name="Title 11"/>
          <p:cNvSpPr>
            <a:spLocks noGrp="1"/>
          </p:cNvSpPr>
          <p:nvPr>
            <p:ph type="title"/>
          </p:nvPr>
        </p:nvSpPr>
        <p:spPr>
          <a:xfrm>
            <a:off x="914400" y="8229600"/>
            <a:ext cx="16916400" cy="781050"/>
          </a:xfrm>
        </p:spPr>
        <p:txBody>
          <a:bodyPr anchor="ctr"/>
          <a:lstStyle>
            <a:lvl1pPr algn="l">
              <a:buNone/>
              <a:defRPr sz="36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914401" y="914400"/>
            <a:ext cx="6016626" cy="7200900"/>
          </a:xfrm>
        </p:spPr>
        <p:txBody>
          <a:bodyPr/>
          <a:lstStyle>
            <a:lvl1pPr marL="0" indent="0">
              <a:buNone/>
              <a:defRPr sz="2500"/>
            </a:lvl1pPr>
            <a:lvl2pPr>
              <a:buNone/>
              <a:defRPr sz="2100"/>
            </a:lvl2pPr>
            <a:lvl3pPr>
              <a:buNone/>
              <a:defRPr sz="1800"/>
            </a:lvl3pPr>
            <a:lvl4pPr>
              <a:buNone/>
              <a:defRPr sz="1600"/>
            </a:lvl4pPr>
            <a:lvl5pPr>
              <a:buNone/>
              <a:defRPr sz="16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7150100" y="914400"/>
            <a:ext cx="10680700" cy="7200900"/>
          </a:xfrm>
        </p:spPr>
        <p:txBody>
          <a:bodyPr/>
          <a:lstStyle>
            <a:lvl1pPr>
              <a:defRPr sz="5700"/>
            </a:lvl1pPr>
            <a:lvl2pPr>
              <a:defRPr sz="5000"/>
            </a:lvl2pPr>
            <a:lvl3pPr>
              <a:defRPr sz="4300"/>
            </a:lvl3pPr>
            <a:lvl4pPr>
              <a:defRPr sz="3600"/>
            </a:lvl4pPr>
            <a:lvl5pPr>
              <a:defRPr sz="3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7010400" y="924951"/>
            <a:ext cx="10058400" cy="54864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57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762000" y="7490640"/>
            <a:ext cx="11734800" cy="783432"/>
          </a:xfrm>
        </p:spPr>
        <p:txBody>
          <a:bodyPr anchor="ctr"/>
          <a:lstStyle>
            <a:lvl1pPr algn="l">
              <a:buNone/>
              <a:defRPr sz="36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762000" y="8299827"/>
            <a:ext cx="11734800" cy="1152525"/>
          </a:xfrm>
        </p:spPr>
        <p:txBody>
          <a:bodyPr lIns="195941" tIns="0"/>
          <a:lstStyle>
            <a:lvl1pPr marL="0" indent="0">
              <a:buNone/>
              <a:defRPr sz="2500"/>
            </a:lvl1pPr>
            <a:lvl2pPr>
              <a:defRPr sz="2100"/>
            </a:lvl2pPr>
            <a:lvl3pPr>
              <a:defRPr sz="1800"/>
            </a:lvl3pPr>
            <a:lvl4pPr>
              <a:defRPr sz="1600"/>
            </a:lvl4pPr>
            <a:lvl5pPr>
              <a:defRPr sz="16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1028700" y="1576347"/>
            <a:ext cx="17259300" cy="3572"/>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63284" tIns="81642" rIns="163284" bIns="81642" anchor="t" compatLnSpc="1"/>
          <a:lstStyle/>
          <a:p>
            <a:endParaRPr kumimoji="0" lang="en-US"/>
          </a:p>
        </p:txBody>
      </p:sp>
      <p:sp>
        <p:nvSpPr>
          <p:cNvPr id="8" name="Text Placeholder 7"/>
          <p:cNvSpPr>
            <a:spLocks noGrp="1"/>
          </p:cNvSpPr>
          <p:nvPr>
            <p:ph type="body" idx="1"/>
          </p:nvPr>
        </p:nvSpPr>
        <p:spPr>
          <a:xfrm>
            <a:off x="609600" y="2331244"/>
            <a:ext cx="17373600" cy="6788945"/>
          </a:xfrm>
          <a:prstGeom prst="rect">
            <a:avLst/>
          </a:prstGeom>
        </p:spPr>
        <p:txBody>
          <a:bodyPr vert="horz" lIns="163284" tIns="81642" rIns="163284" bIns="8164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12954000" y="114301"/>
            <a:ext cx="5029200" cy="433388"/>
          </a:xfrm>
          <a:prstGeom prst="rect">
            <a:avLst/>
          </a:prstGeom>
        </p:spPr>
        <p:txBody>
          <a:bodyPr vert="horz" lIns="163284" tIns="81642" rIns="163284" bIns="81642"/>
          <a:lstStyle>
            <a:lvl1pPr algn="l" eaLnBrk="1" latinLnBrk="0" hangingPunct="1">
              <a:defRPr kumimoji="0" sz="2100">
                <a:solidFill>
                  <a:schemeClr val="accent1">
                    <a:shade val="75000"/>
                  </a:schemeClr>
                </a:solidFill>
              </a:defRPr>
            </a:lvl1pPr>
          </a:lstStyle>
          <a:p>
            <a:fld id="{1D8BD707-D9CF-40AE-B4C6-C98DA3205C09}" type="datetimeFigureOut">
              <a:rPr lang="en-US" smtClean="0"/>
              <a:pPr/>
              <a:t>4/19/2023</a:t>
            </a:fld>
            <a:endParaRPr lang="en-US"/>
          </a:p>
        </p:txBody>
      </p:sp>
      <p:sp>
        <p:nvSpPr>
          <p:cNvPr id="28" name="Footer Placeholder 27"/>
          <p:cNvSpPr>
            <a:spLocks noGrp="1"/>
          </p:cNvSpPr>
          <p:nvPr>
            <p:ph type="ftr" sz="quarter" idx="3"/>
          </p:nvPr>
        </p:nvSpPr>
        <p:spPr>
          <a:xfrm>
            <a:off x="6248400" y="114301"/>
            <a:ext cx="6705600" cy="433388"/>
          </a:xfrm>
          <a:prstGeom prst="rect">
            <a:avLst/>
          </a:prstGeom>
        </p:spPr>
        <p:txBody>
          <a:bodyPr vert="horz" lIns="163284" tIns="81642" rIns="163284" bIns="81642"/>
          <a:lstStyle>
            <a:lvl1pPr algn="r" eaLnBrk="1" latinLnBrk="0" hangingPunct="1">
              <a:defRPr kumimoji="0" sz="21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6459200" y="9715501"/>
            <a:ext cx="1524000" cy="366713"/>
          </a:xfrm>
          <a:prstGeom prst="rect">
            <a:avLst/>
          </a:prstGeom>
        </p:spPr>
        <p:txBody>
          <a:bodyPr vert="horz" lIns="163284" tIns="81642" rIns="163284" bIns="81642"/>
          <a:lstStyle>
            <a:lvl1pPr algn="r" eaLnBrk="1" latinLnBrk="0" hangingPunct="1">
              <a:defRPr kumimoji="0" sz="21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609600" y="685800"/>
            <a:ext cx="17373600" cy="1257300"/>
          </a:xfrm>
          <a:prstGeom prst="rect">
            <a:avLst/>
          </a:prstGeom>
        </p:spPr>
        <p:txBody>
          <a:bodyPr vert="horz" lIns="163284" tIns="81642" rIns="163284" bIns="81642"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1028700" y="1576347"/>
            <a:ext cx="17259300" cy="3572"/>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63284" tIns="81642" rIns="163284" bIns="81642" anchor="t" compatLnSpc="1"/>
          <a:lstStyle/>
          <a:p>
            <a:endParaRPr kumimoji="0" lang="en-US"/>
          </a:p>
        </p:txBody>
      </p:sp>
      <p:sp>
        <p:nvSpPr>
          <p:cNvPr id="12" name="Straight Connector 11"/>
          <p:cNvSpPr>
            <a:spLocks noChangeShapeType="1"/>
          </p:cNvSpPr>
          <p:nvPr/>
        </p:nvSpPr>
        <p:spPr bwMode="auto">
          <a:xfrm>
            <a:off x="1028700" y="1586980"/>
            <a:ext cx="17259300" cy="3572"/>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163284" tIns="81642" rIns="163284" bIns="81642"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64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612317" indent="-612317" algn="l" rtl="0" eaLnBrk="1" latinLnBrk="0" hangingPunct="1">
        <a:spcBef>
          <a:spcPct val="20000"/>
        </a:spcBef>
        <a:buClr>
          <a:schemeClr val="accent1"/>
        </a:buClr>
        <a:buSzPct val="70000"/>
        <a:buFont typeface="Wingdings 2"/>
        <a:buChar char=""/>
        <a:defRPr kumimoji="0" sz="5700" kern="1200">
          <a:solidFill>
            <a:schemeClr val="tx2"/>
          </a:solidFill>
          <a:latin typeface="+mn-lt"/>
          <a:ea typeface="+mn-ea"/>
          <a:cs typeface="+mn-cs"/>
        </a:defRPr>
      </a:lvl1pPr>
      <a:lvl2pPr marL="1326686" indent="-510264" algn="l" rtl="0" eaLnBrk="1" latinLnBrk="0" hangingPunct="1">
        <a:spcBef>
          <a:spcPct val="20000"/>
        </a:spcBef>
        <a:buClr>
          <a:schemeClr val="accent1"/>
        </a:buClr>
        <a:buSzPct val="70000"/>
        <a:buFont typeface="Wingdings 2"/>
        <a:buChar char=""/>
        <a:defRPr kumimoji="0" sz="5000" kern="1200">
          <a:solidFill>
            <a:schemeClr val="tx2"/>
          </a:solidFill>
          <a:latin typeface="+mn-lt"/>
          <a:ea typeface="+mn-ea"/>
          <a:cs typeface="+mn-cs"/>
        </a:defRPr>
      </a:lvl2pPr>
      <a:lvl3pPr marL="2041055" indent="-408211" algn="l" rtl="0" eaLnBrk="1" latinLnBrk="0" hangingPunct="1">
        <a:spcBef>
          <a:spcPct val="20000"/>
        </a:spcBef>
        <a:buClr>
          <a:schemeClr val="accent1"/>
        </a:buClr>
        <a:buSzPct val="70000"/>
        <a:buFont typeface="Wingdings 2"/>
        <a:buChar char=""/>
        <a:defRPr kumimoji="0" sz="4300" kern="1200">
          <a:solidFill>
            <a:schemeClr val="tx2"/>
          </a:solidFill>
          <a:latin typeface="+mn-lt"/>
          <a:ea typeface="+mn-ea"/>
          <a:cs typeface="+mn-cs"/>
        </a:defRPr>
      </a:lvl3pPr>
      <a:lvl4pPr marL="2857477" indent="-408211" algn="l" rtl="0" eaLnBrk="1" latinLnBrk="0" hangingPunct="1">
        <a:spcBef>
          <a:spcPct val="20000"/>
        </a:spcBef>
        <a:buClr>
          <a:schemeClr val="accent1"/>
        </a:buClr>
        <a:buSzPct val="70000"/>
        <a:buFont typeface="Wingdings 2"/>
        <a:buChar char=""/>
        <a:defRPr kumimoji="0" sz="3600" kern="1200">
          <a:solidFill>
            <a:schemeClr val="tx2"/>
          </a:solidFill>
          <a:latin typeface="+mn-lt"/>
          <a:ea typeface="+mn-ea"/>
          <a:cs typeface="+mn-cs"/>
        </a:defRPr>
      </a:lvl4pPr>
      <a:lvl5pPr marL="3673899" indent="-408211" algn="l" rtl="0" eaLnBrk="1" latinLnBrk="0" hangingPunct="1">
        <a:spcBef>
          <a:spcPct val="20000"/>
        </a:spcBef>
        <a:buClr>
          <a:schemeClr val="accent1"/>
        </a:buClr>
        <a:buSzPct val="60000"/>
        <a:buFont typeface="Wingdings 2"/>
        <a:buChar char=""/>
        <a:defRPr kumimoji="0" sz="3200" kern="1200">
          <a:solidFill>
            <a:schemeClr val="tx2"/>
          </a:solidFill>
          <a:latin typeface="+mn-lt"/>
          <a:ea typeface="+mn-ea"/>
          <a:cs typeface="+mn-cs"/>
        </a:defRPr>
      </a:lvl5pPr>
      <a:lvl6pPr marL="4490321" indent="-408211" algn="l" rtl="0" eaLnBrk="1" latinLnBrk="0" hangingPunct="1">
        <a:spcBef>
          <a:spcPct val="20000"/>
        </a:spcBef>
        <a:buClr>
          <a:schemeClr val="accent1"/>
        </a:buClr>
        <a:buSzPct val="60000"/>
        <a:buFont typeface="Wingdings 2"/>
        <a:buChar char=""/>
        <a:defRPr kumimoji="0" sz="3200" kern="1200">
          <a:solidFill>
            <a:schemeClr val="tx2"/>
          </a:solidFill>
          <a:latin typeface="+mn-lt"/>
          <a:ea typeface="+mn-ea"/>
          <a:cs typeface="+mn-cs"/>
        </a:defRPr>
      </a:lvl6pPr>
      <a:lvl7pPr marL="5306743" indent="-408211" algn="l" rtl="0" eaLnBrk="1" latinLnBrk="0" hangingPunct="1">
        <a:spcBef>
          <a:spcPct val="20000"/>
        </a:spcBef>
        <a:buClr>
          <a:schemeClr val="accent1"/>
        </a:buClr>
        <a:buSzPct val="60000"/>
        <a:buFont typeface="Wingdings 2"/>
        <a:buChar char=""/>
        <a:defRPr kumimoji="0" sz="2900" kern="1200">
          <a:solidFill>
            <a:schemeClr val="tx2"/>
          </a:solidFill>
          <a:latin typeface="+mn-lt"/>
          <a:ea typeface="+mn-ea"/>
          <a:cs typeface="+mn-cs"/>
        </a:defRPr>
      </a:lvl7pPr>
      <a:lvl8pPr marL="6123165" indent="-408211" algn="l" rtl="0" eaLnBrk="1" latinLnBrk="0" hangingPunct="1">
        <a:spcBef>
          <a:spcPct val="20000"/>
        </a:spcBef>
        <a:buClr>
          <a:schemeClr val="accent1"/>
        </a:buClr>
        <a:buSzPct val="60000"/>
        <a:buFont typeface="Wingdings 2"/>
        <a:buChar char=""/>
        <a:defRPr kumimoji="0" sz="2900" kern="1200" baseline="0">
          <a:solidFill>
            <a:schemeClr val="tx2"/>
          </a:solidFill>
          <a:latin typeface="+mn-lt"/>
          <a:ea typeface="+mn-ea"/>
          <a:cs typeface="+mn-cs"/>
        </a:defRPr>
      </a:lvl8pPr>
      <a:lvl9pPr marL="6939587" indent="-408211" algn="l" rtl="0" eaLnBrk="1" latinLnBrk="0" hangingPunct="1">
        <a:spcBef>
          <a:spcPct val="20000"/>
        </a:spcBef>
        <a:buClr>
          <a:schemeClr val="accent1"/>
        </a:buClr>
        <a:buSzPct val="60000"/>
        <a:buFont typeface="Wingdings 2"/>
        <a:buChar char=""/>
        <a:defRPr kumimoji="0" sz="25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62200" y="3924300"/>
            <a:ext cx="13106400" cy="1423467"/>
          </a:xfrm>
          <a:prstGeom prst="rect">
            <a:avLst/>
          </a:prstGeom>
        </p:spPr>
        <p:txBody>
          <a:bodyPr wrap="square" lIns="0" tIns="0" rIns="0" bIns="0" rtlCol="0" anchor="t">
            <a:spAutoFit/>
          </a:bodyPr>
          <a:lstStyle/>
          <a:p>
            <a:pPr>
              <a:lnSpc>
                <a:spcPts val="11054"/>
              </a:lnSpc>
            </a:pPr>
            <a:r>
              <a:rPr lang="en-US" sz="9448" dirty="0" smtClean="0">
                <a:solidFill>
                  <a:srgbClr val="000000"/>
                </a:solidFill>
                <a:latin typeface="Open Sauce SemiBold"/>
              </a:rPr>
              <a:t>Healthcare </a:t>
            </a:r>
            <a:r>
              <a:rPr lang="en-US" sz="8000" dirty="0" smtClean="0">
                <a:solidFill>
                  <a:srgbClr val="000000"/>
                </a:solidFill>
                <a:latin typeface="Open Sauce SemiBold"/>
              </a:rPr>
              <a:t>Expert Advisor</a:t>
            </a:r>
            <a:endParaRPr lang="en-US" sz="8000" dirty="0">
              <a:solidFill>
                <a:srgbClr val="000000"/>
              </a:solidFill>
              <a:latin typeface="Open Sauce SemiBold"/>
            </a:endParaRPr>
          </a:p>
        </p:txBody>
      </p:sp>
      <p:sp>
        <p:nvSpPr>
          <p:cNvPr id="3" name="TextBox 3"/>
          <p:cNvSpPr txBox="1"/>
          <p:nvPr/>
        </p:nvSpPr>
        <p:spPr>
          <a:xfrm>
            <a:off x="1028700" y="8276741"/>
            <a:ext cx="5478957" cy="462914"/>
          </a:xfrm>
          <a:prstGeom prst="rect">
            <a:avLst/>
          </a:prstGeom>
        </p:spPr>
        <p:txBody>
          <a:bodyPr lIns="0" tIns="0" rIns="0" bIns="0" rtlCol="0" anchor="t">
            <a:spAutoFit/>
          </a:bodyPr>
          <a:lstStyle/>
          <a:p>
            <a:pPr>
              <a:lnSpc>
                <a:spcPts val="3464"/>
              </a:lnSpc>
            </a:pPr>
            <a:r>
              <a:rPr lang="en-US" sz="3299">
                <a:solidFill>
                  <a:srgbClr val="000000"/>
                </a:solidFill>
                <a:latin typeface="Open Sauce"/>
              </a:rPr>
              <a:t>Idea for MPGI Hacks 2023</a:t>
            </a:r>
          </a:p>
        </p:txBody>
      </p:sp>
      <p:pic>
        <p:nvPicPr>
          <p:cNvPr id="10" name="Picture 9" descr="Screenshot 2023-04-18 153024.png"/>
          <p:cNvPicPr>
            <a:picLocks noChangeAspect="1"/>
          </p:cNvPicPr>
          <p:nvPr/>
        </p:nvPicPr>
        <p:blipFill>
          <a:blip r:embed="rId2"/>
          <a:stretch>
            <a:fillRect/>
          </a:stretch>
        </p:blipFill>
        <p:spPr>
          <a:xfrm>
            <a:off x="5867400" y="1104900"/>
            <a:ext cx="5219982" cy="2590800"/>
          </a:xfrm>
          <a:prstGeom prst="rect">
            <a:avLst/>
          </a:prstGeom>
        </p:spPr>
      </p:pic>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14935200" cy="1371600"/>
          </a:xfrm>
        </p:spPr>
        <p:txBody>
          <a:bodyPr>
            <a:normAutofit/>
          </a:bodyPr>
          <a:lstStyle/>
          <a:p>
            <a:r>
              <a:rPr lang="en-US" dirty="0" smtClean="0"/>
              <a:t>Currently there are 4 such pages</a:t>
            </a:r>
            <a:endParaRPr lang="en-US" dirty="0"/>
          </a:p>
        </p:txBody>
      </p:sp>
      <p:pic>
        <p:nvPicPr>
          <p:cNvPr id="62467" name="Picture 3" descr="C:\Users\student\Downloads\WhatsApp Image 2023-04-19 at 2.45.19 PM.jpeg"/>
          <p:cNvPicPr>
            <a:picLocks noGrp="1" noChangeAspect="1" noChangeArrowheads="1"/>
          </p:cNvPicPr>
          <p:nvPr>
            <p:ph idx="1"/>
          </p:nvPr>
        </p:nvPicPr>
        <p:blipFill>
          <a:blip r:embed="rId2"/>
          <a:srcRect/>
          <a:stretch>
            <a:fillRect/>
          </a:stretch>
        </p:blipFill>
        <p:spPr bwMode="auto">
          <a:xfrm>
            <a:off x="609600" y="1866900"/>
            <a:ext cx="4700588" cy="4267200"/>
          </a:xfrm>
          <a:prstGeom prst="rect">
            <a:avLst/>
          </a:prstGeom>
          <a:noFill/>
        </p:spPr>
      </p:pic>
      <p:pic>
        <p:nvPicPr>
          <p:cNvPr id="62468" name="Picture 4" descr="C:\Users\student\Downloads\WhatsApp Image 2023-04-19 at 2.44.32 PM.jpeg"/>
          <p:cNvPicPr>
            <a:picLocks noChangeAspect="1" noChangeArrowheads="1"/>
          </p:cNvPicPr>
          <p:nvPr/>
        </p:nvPicPr>
        <p:blipFill>
          <a:blip r:embed="rId3"/>
          <a:srcRect/>
          <a:stretch>
            <a:fillRect/>
          </a:stretch>
        </p:blipFill>
        <p:spPr bwMode="auto">
          <a:xfrm>
            <a:off x="5715000" y="1943100"/>
            <a:ext cx="7391400" cy="4191000"/>
          </a:xfrm>
          <a:prstGeom prst="rect">
            <a:avLst/>
          </a:prstGeom>
          <a:noFill/>
        </p:spPr>
      </p:pic>
      <p:pic>
        <p:nvPicPr>
          <p:cNvPr id="62469" name="Picture 5" descr="C:\Users\student\Downloads\WhatsApp Image 2023-04-19 at 2.24.54 PM.jpeg"/>
          <p:cNvPicPr>
            <a:picLocks noChangeAspect="1" noChangeArrowheads="1"/>
          </p:cNvPicPr>
          <p:nvPr/>
        </p:nvPicPr>
        <p:blipFill>
          <a:blip r:embed="rId4"/>
          <a:srcRect/>
          <a:stretch>
            <a:fillRect/>
          </a:stretch>
        </p:blipFill>
        <p:spPr bwMode="auto">
          <a:xfrm>
            <a:off x="609600" y="6353175"/>
            <a:ext cx="13944600" cy="3933825"/>
          </a:xfrm>
          <a:prstGeom prst="rect">
            <a:avLst/>
          </a:prstGeom>
          <a:noFill/>
        </p:spPr>
      </p:pic>
      <p:pic>
        <p:nvPicPr>
          <p:cNvPr id="62470" name="Picture 6" descr="C:\Users\student\Downloads\WhatsApp Image 2023-04-19 at 2.23.47 PM.jpeg"/>
          <p:cNvPicPr>
            <a:picLocks noChangeAspect="1" noChangeArrowheads="1"/>
          </p:cNvPicPr>
          <p:nvPr/>
        </p:nvPicPr>
        <p:blipFill>
          <a:blip r:embed="rId5"/>
          <a:srcRect/>
          <a:stretch>
            <a:fillRect/>
          </a:stretch>
        </p:blipFill>
        <p:spPr bwMode="auto">
          <a:xfrm>
            <a:off x="13411200" y="419100"/>
            <a:ext cx="4876800" cy="5562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771900"/>
            <a:ext cx="16459200" cy="5638800"/>
          </a:xfrm>
        </p:spPr>
        <p:txBody>
          <a:bodyPr>
            <a:normAutofit/>
          </a:bodyPr>
          <a:lstStyle/>
          <a:p>
            <a:pPr algn="l"/>
            <a:r>
              <a:rPr sz="3200" smtClean="0"/>
              <a:t> </a:t>
            </a:r>
            <a:r>
              <a:rPr sz="4400" smtClean="0">
                <a:effectLst/>
              </a:rPr>
              <a:t>customers will be able to store  previous hospital records and reports.</a:t>
            </a:r>
            <a:br>
              <a:rPr sz="4400" smtClean="0">
                <a:effectLst/>
              </a:rPr>
            </a:br>
            <a:r>
              <a:rPr sz="4400" smtClean="0">
                <a:effectLst/>
              </a:rPr>
              <a:t/>
            </a:r>
            <a:br>
              <a:rPr sz="4400" smtClean="0">
                <a:effectLst/>
              </a:rPr>
            </a:br>
            <a:r>
              <a:rPr sz="4400" smtClean="0">
                <a:effectLst/>
              </a:rPr>
              <a:t> </a:t>
            </a:r>
            <a:r>
              <a:rPr lang="en-US" sz="4400" dirty="0" smtClean="0">
                <a:effectLst/>
              </a:rPr>
              <a:t>T</a:t>
            </a:r>
            <a:r>
              <a:rPr sz="4400" smtClean="0">
                <a:effectLst/>
              </a:rPr>
              <a:t>hat will lead to doctors having previous records of their patients  using  ai(artificial intelligence)</a:t>
            </a:r>
            <a:br>
              <a:rPr sz="4400" smtClean="0">
                <a:effectLst/>
              </a:rPr>
            </a:br>
            <a:r>
              <a:rPr sz="4400" smtClean="0">
                <a:effectLst/>
              </a:rPr>
              <a:t/>
            </a:r>
            <a:br>
              <a:rPr sz="4400" smtClean="0">
                <a:effectLst/>
              </a:rPr>
            </a:br>
            <a:r>
              <a:rPr sz="4400" smtClean="0">
                <a:effectLst/>
              </a:rPr>
              <a:t>Constructing perfomance index and charts of hospitals using the data provided by the patients. </a:t>
            </a:r>
            <a:endParaRPr lang="en-US" sz="4400" dirty="0"/>
          </a:p>
        </p:txBody>
      </p:sp>
      <p:sp>
        <p:nvSpPr>
          <p:cNvPr id="3" name="Subtitle 2"/>
          <p:cNvSpPr>
            <a:spLocks noGrp="1"/>
          </p:cNvSpPr>
          <p:nvPr>
            <p:ph type="subTitle" idx="1"/>
          </p:nvPr>
        </p:nvSpPr>
        <p:spPr>
          <a:xfrm>
            <a:off x="0" y="952500"/>
            <a:ext cx="8610600" cy="1524000"/>
          </a:xfrm>
        </p:spPr>
        <p:txBody>
          <a:bodyPr>
            <a:normAutofit/>
          </a:bodyPr>
          <a:lstStyle/>
          <a:p>
            <a:pPr algn="ctr"/>
            <a:r>
              <a:rPr lang="en-US" sz="5400" dirty="0" smtClean="0"/>
              <a:t>FUTURE IDEAS</a:t>
            </a:r>
            <a:endParaRPr lang="en-US" sz="5400" dirty="0"/>
          </a:p>
        </p:txBody>
      </p:sp>
      <p:sp>
        <p:nvSpPr>
          <p:cNvPr id="63490" name="AutoShape 2" descr="Episodic future thinking in schizophrenia - NeuRA 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2" name="AutoShape 4" descr="Episodic future thinking in schizophrenia - NeuRA 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4" name="AutoShape 6" descr="Episodic future thinking in schizophrenia - NeuRA 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3495" name="Picture 7" descr="C:\Users\student\Downloads\WhatsApp Image 2023-04-19 at 3.06.38 PM.jpeg"/>
          <p:cNvPicPr>
            <a:picLocks noChangeAspect="1" noChangeArrowheads="1"/>
          </p:cNvPicPr>
          <p:nvPr/>
        </p:nvPicPr>
        <p:blipFill>
          <a:blip r:embed="rId2"/>
          <a:srcRect/>
          <a:stretch>
            <a:fillRect/>
          </a:stretch>
        </p:blipFill>
        <p:spPr bwMode="auto">
          <a:xfrm>
            <a:off x="7315200" y="571500"/>
            <a:ext cx="9601200" cy="3124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029200" y="6134100"/>
            <a:ext cx="7791088" cy="1496813"/>
          </a:xfrm>
          <a:prstGeom prst="rect">
            <a:avLst/>
          </a:prstGeom>
        </p:spPr>
        <p:txBody>
          <a:bodyPr lIns="0" tIns="0" rIns="0" bIns="0" rtlCol="0" anchor="t">
            <a:spAutoFit/>
          </a:bodyPr>
          <a:lstStyle/>
          <a:p>
            <a:pPr algn="ctr">
              <a:lnSpc>
                <a:spcPts val="11741"/>
              </a:lnSpc>
            </a:pPr>
            <a:r>
              <a:rPr lang="en-US" sz="10035" dirty="0">
                <a:solidFill>
                  <a:srgbClr val="000000"/>
                </a:solidFill>
                <a:latin typeface="Open Sauce SemiBold"/>
              </a:rPr>
              <a:t>Thank You</a:t>
            </a:r>
          </a:p>
        </p:txBody>
      </p:sp>
      <p:pic>
        <p:nvPicPr>
          <p:cNvPr id="10" name="Picture 9" descr="Screenshot 2023-04-18 153024.png"/>
          <p:cNvPicPr>
            <a:picLocks noChangeAspect="1"/>
          </p:cNvPicPr>
          <p:nvPr/>
        </p:nvPicPr>
        <p:blipFill>
          <a:blip r:embed="rId2"/>
          <a:stretch>
            <a:fillRect/>
          </a:stretch>
        </p:blipFill>
        <p:spPr>
          <a:xfrm>
            <a:off x="5029200" y="876300"/>
            <a:ext cx="8382000" cy="434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2CC"/>
        </a:solidFill>
        <a:effectLst/>
      </p:bgPr>
    </p:bg>
    <p:spTree>
      <p:nvGrpSpPr>
        <p:cNvPr id="1" name=""/>
        <p:cNvGrpSpPr/>
        <p:nvPr/>
      </p:nvGrpSpPr>
      <p:grpSpPr>
        <a:xfrm>
          <a:off x="0" y="0"/>
          <a:ext cx="0" cy="0"/>
          <a:chOff x="0" y="0"/>
          <a:chExt cx="0" cy="0"/>
        </a:xfrm>
      </p:grpSpPr>
      <p:sp>
        <p:nvSpPr>
          <p:cNvPr id="2" name="TextBox 2"/>
          <p:cNvSpPr txBox="1"/>
          <p:nvPr/>
        </p:nvSpPr>
        <p:spPr>
          <a:xfrm>
            <a:off x="9982200" y="2781300"/>
            <a:ext cx="6186323" cy="5155257"/>
          </a:xfrm>
          <a:prstGeom prst="rect">
            <a:avLst/>
          </a:prstGeom>
        </p:spPr>
        <p:txBody>
          <a:bodyPr lIns="0" tIns="0" rIns="0" bIns="0" rtlCol="0" anchor="t">
            <a:spAutoFit/>
          </a:bodyPr>
          <a:lstStyle/>
          <a:p>
            <a:pPr marL="599152" lvl="1" indent="-299576">
              <a:lnSpc>
                <a:spcPts val="6660"/>
              </a:lnSpc>
              <a:buFont typeface="Arial"/>
              <a:buChar char="•"/>
            </a:pPr>
            <a:r>
              <a:rPr lang="en-US" sz="2775" dirty="0">
                <a:solidFill>
                  <a:srgbClr val="FFFFFF"/>
                </a:solidFill>
                <a:latin typeface="Open Sauce"/>
              </a:rPr>
              <a:t> </a:t>
            </a:r>
            <a:r>
              <a:rPr lang="en-US" sz="2775" dirty="0" smtClean="0">
                <a:solidFill>
                  <a:srgbClr val="FFFFFF"/>
                </a:solidFill>
                <a:latin typeface="Open Sauce"/>
              </a:rPr>
              <a:t>Introduction</a:t>
            </a:r>
          </a:p>
          <a:p>
            <a:pPr marL="599152" lvl="1" indent="-299576">
              <a:lnSpc>
                <a:spcPts val="6660"/>
              </a:lnSpc>
              <a:buFont typeface="Arial"/>
              <a:buChar char="•"/>
            </a:pPr>
            <a:r>
              <a:rPr lang="en-US" sz="2775" dirty="0" smtClean="0">
                <a:solidFill>
                  <a:srgbClr val="FFFFFF"/>
                </a:solidFill>
                <a:latin typeface="Open Sauce"/>
              </a:rPr>
              <a:t>Problem Statement</a:t>
            </a:r>
            <a:endParaRPr lang="en-US" sz="2775" dirty="0">
              <a:solidFill>
                <a:srgbClr val="FFFFFF"/>
              </a:solidFill>
              <a:latin typeface="Open Sauce"/>
            </a:endParaRPr>
          </a:p>
          <a:p>
            <a:pPr marL="599152" lvl="1" indent="-299576">
              <a:lnSpc>
                <a:spcPts val="6660"/>
              </a:lnSpc>
              <a:buFont typeface="Arial"/>
              <a:buChar char="•"/>
            </a:pPr>
            <a:r>
              <a:rPr lang="en-US" sz="2775" dirty="0">
                <a:solidFill>
                  <a:srgbClr val="FFFFFF"/>
                </a:solidFill>
                <a:latin typeface="Open Sauce"/>
              </a:rPr>
              <a:t> Idea Explanation</a:t>
            </a:r>
          </a:p>
          <a:p>
            <a:pPr marL="599152" lvl="1" indent="-299576">
              <a:lnSpc>
                <a:spcPts val="6660"/>
              </a:lnSpc>
              <a:buFont typeface="Arial"/>
              <a:buChar char="•"/>
            </a:pPr>
            <a:r>
              <a:rPr lang="en-US" sz="2775" dirty="0" smtClean="0">
                <a:solidFill>
                  <a:srgbClr val="FFFFFF"/>
                </a:solidFill>
                <a:latin typeface="Open Sauce"/>
              </a:rPr>
              <a:t> Basic Design</a:t>
            </a:r>
            <a:endParaRPr lang="en-US" sz="2775" dirty="0" smtClean="0">
              <a:solidFill>
                <a:srgbClr val="FFFFFF"/>
              </a:solidFill>
              <a:latin typeface="Open Sauce"/>
            </a:endParaRPr>
          </a:p>
          <a:p>
            <a:pPr marL="599152" lvl="1" indent="-299576">
              <a:lnSpc>
                <a:spcPts val="6660"/>
              </a:lnSpc>
              <a:buFont typeface="Arial"/>
              <a:buChar char="•"/>
            </a:pPr>
            <a:r>
              <a:rPr lang="en-US" sz="2775" dirty="0" smtClean="0">
                <a:solidFill>
                  <a:srgbClr val="FFFFFF"/>
                </a:solidFill>
                <a:latin typeface="Open Sauce"/>
              </a:rPr>
              <a:t> </a:t>
            </a:r>
            <a:r>
              <a:rPr lang="en-US" sz="2775" dirty="0" smtClean="0">
                <a:solidFill>
                  <a:srgbClr val="FFFFFF"/>
                </a:solidFill>
                <a:latin typeface="Open Sauce"/>
              </a:rPr>
              <a:t>Explanation</a:t>
            </a:r>
            <a:endParaRPr lang="en-US" sz="2775" dirty="0" smtClean="0">
              <a:solidFill>
                <a:srgbClr val="FFFFFF"/>
              </a:solidFill>
              <a:latin typeface="Open Sauce"/>
            </a:endParaRPr>
          </a:p>
          <a:p>
            <a:pPr marL="599152" lvl="1" indent="-299576">
              <a:lnSpc>
                <a:spcPts val="6660"/>
              </a:lnSpc>
              <a:buFont typeface="Arial"/>
              <a:buChar char="•"/>
            </a:pPr>
            <a:r>
              <a:rPr lang="en-US" sz="2775" dirty="0" smtClean="0">
                <a:solidFill>
                  <a:srgbClr val="FFFFFF"/>
                </a:solidFill>
                <a:latin typeface="Open Sauce"/>
              </a:rPr>
              <a:t> </a:t>
            </a:r>
            <a:r>
              <a:rPr lang="en-US" sz="2775" dirty="0" smtClean="0">
                <a:solidFill>
                  <a:srgbClr val="FFFFFF"/>
                </a:solidFill>
                <a:latin typeface="Open Sauce"/>
              </a:rPr>
              <a:t>Future Ideas</a:t>
            </a:r>
            <a:endParaRPr lang="en-US" sz="2775" dirty="0">
              <a:solidFill>
                <a:srgbClr val="FFFFFF"/>
              </a:solidFill>
              <a:latin typeface="Open Sauce"/>
            </a:endParaRPr>
          </a:p>
        </p:txBody>
      </p:sp>
      <p:sp>
        <p:nvSpPr>
          <p:cNvPr id="3" name="TextBox 3"/>
          <p:cNvSpPr txBox="1"/>
          <p:nvPr/>
        </p:nvSpPr>
        <p:spPr>
          <a:xfrm>
            <a:off x="9220200" y="952500"/>
            <a:ext cx="8472727" cy="1133757"/>
          </a:xfrm>
          <a:prstGeom prst="rect">
            <a:avLst/>
          </a:prstGeom>
        </p:spPr>
        <p:txBody>
          <a:bodyPr lIns="0" tIns="0" rIns="0" bIns="0" rtlCol="0" anchor="t">
            <a:spAutoFit/>
          </a:bodyPr>
          <a:lstStyle/>
          <a:p>
            <a:pPr>
              <a:lnSpc>
                <a:spcPts val="8861"/>
              </a:lnSpc>
            </a:pPr>
            <a:r>
              <a:rPr lang="en-US" sz="7573" dirty="0">
                <a:solidFill>
                  <a:srgbClr val="FFFFFF"/>
                </a:solidFill>
                <a:latin typeface="Open Sauce SemiBold"/>
              </a:rPr>
              <a:t>Table of Content</a:t>
            </a:r>
          </a:p>
        </p:txBody>
      </p:sp>
      <p:pic>
        <p:nvPicPr>
          <p:cNvPr id="9" name="Picture 8" descr="Screenshot 2023-04-18 153024.png"/>
          <p:cNvPicPr>
            <a:picLocks noChangeAspect="1"/>
          </p:cNvPicPr>
          <p:nvPr/>
        </p:nvPicPr>
        <p:blipFill>
          <a:blip r:embed="rId2"/>
          <a:stretch>
            <a:fillRect/>
          </a:stretch>
        </p:blipFill>
        <p:spPr>
          <a:xfrm>
            <a:off x="0" y="266700"/>
            <a:ext cx="2019582" cy="905001"/>
          </a:xfrm>
          <a:prstGeom prst="rect">
            <a:avLst/>
          </a:prstGeom>
        </p:spPr>
      </p:pic>
      <p:pic>
        <p:nvPicPr>
          <p:cNvPr id="10" name="Picture 9" descr="Screenshot 2023-04-18 140846.png"/>
          <p:cNvPicPr>
            <a:picLocks noChangeAspect="1"/>
          </p:cNvPicPr>
          <p:nvPr/>
        </p:nvPicPr>
        <p:blipFill>
          <a:blip r:embed="rId3"/>
          <a:stretch>
            <a:fillRect/>
          </a:stretch>
        </p:blipFill>
        <p:spPr>
          <a:xfrm>
            <a:off x="228600" y="1485900"/>
            <a:ext cx="8716092" cy="70990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8229600" y="6286500"/>
            <a:ext cx="2438400" cy="2738148"/>
            <a:chOff x="43994" y="-639355"/>
            <a:chExt cx="3251201" cy="3650864"/>
          </a:xfrm>
        </p:grpSpPr>
        <p:sp>
          <p:nvSpPr>
            <p:cNvPr id="11" name="TextBox 11"/>
            <p:cNvSpPr txBox="1"/>
            <p:nvPr/>
          </p:nvSpPr>
          <p:spPr>
            <a:xfrm>
              <a:off x="311536" y="194709"/>
              <a:ext cx="2699975" cy="2816800"/>
            </a:xfrm>
            <a:prstGeom prst="rect">
              <a:avLst/>
            </a:prstGeom>
          </p:spPr>
          <p:txBody>
            <a:bodyPr lIns="50800" tIns="50800" rIns="50800" bIns="50800" rtlCol="0" anchor="ctr"/>
            <a:lstStyle/>
            <a:p>
              <a:pPr algn="ctr">
                <a:lnSpc>
                  <a:spcPts val="2059"/>
                </a:lnSpc>
              </a:pPr>
              <a:endParaRPr/>
            </a:p>
          </p:txBody>
        </p:sp>
        <p:sp>
          <p:nvSpPr>
            <p:cNvPr id="12" name="TextBox 12"/>
            <p:cNvSpPr txBox="1"/>
            <p:nvPr/>
          </p:nvSpPr>
          <p:spPr>
            <a:xfrm>
              <a:off x="43994" y="-639355"/>
              <a:ext cx="3251201" cy="2393817"/>
            </a:xfrm>
            <a:prstGeom prst="rect">
              <a:avLst/>
            </a:prstGeom>
          </p:spPr>
          <p:txBody>
            <a:bodyPr wrap="square" lIns="0" tIns="0" rIns="0" bIns="0" rtlCol="0" anchor="t">
              <a:spAutoFit/>
            </a:bodyPr>
            <a:lstStyle/>
            <a:p>
              <a:pPr algn="ctr">
                <a:lnSpc>
                  <a:spcPts val="2776"/>
                </a:lnSpc>
              </a:pPr>
              <a:endParaRPr lang="en-US" sz="2372" dirty="0" smtClean="0">
                <a:solidFill>
                  <a:srgbClr val="FFFFFF"/>
                </a:solidFill>
                <a:latin typeface="Open Sauce SemiBold"/>
              </a:endParaRPr>
            </a:p>
            <a:p>
              <a:pPr>
                <a:lnSpc>
                  <a:spcPts val="2776"/>
                </a:lnSpc>
                <a:buFont typeface="Arial" pitchFamily="34" charset="0"/>
                <a:buChar char="•"/>
              </a:pPr>
              <a:r>
                <a:rPr lang="en-US" sz="2372" dirty="0" smtClean="0">
                  <a:latin typeface="Open Sauce SemiBold"/>
                </a:rPr>
                <a:t>Ayush Gupta</a:t>
              </a:r>
            </a:p>
            <a:p>
              <a:pPr>
                <a:lnSpc>
                  <a:spcPts val="2776"/>
                </a:lnSpc>
                <a:buFont typeface="Arial" pitchFamily="34" charset="0"/>
                <a:buChar char="•"/>
              </a:pPr>
              <a:r>
                <a:rPr lang="en-US" sz="2372" dirty="0" smtClean="0">
                  <a:latin typeface="Open Sauce SemiBold"/>
                </a:rPr>
                <a:t>Ayush1Pal</a:t>
              </a:r>
            </a:p>
            <a:p>
              <a:pPr>
                <a:lnSpc>
                  <a:spcPts val="2776"/>
                </a:lnSpc>
                <a:buFont typeface="Arial" pitchFamily="34" charset="0"/>
                <a:buChar char="•"/>
              </a:pPr>
              <a:r>
                <a:rPr lang="en-US" sz="2372" dirty="0" smtClean="0">
                  <a:latin typeface="Open Sauce SemiBold"/>
                </a:rPr>
                <a:t>Durgesh Mishra</a:t>
              </a:r>
            </a:p>
            <a:p>
              <a:pPr>
                <a:lnSpc>
                  <a:spcPts val="2776"/>
                </a:lnSpc>
                <a:buFont typeface="Arial" pitchFamily="34" charset="0"/>
                <a:buChar char="•"/>
              </a:pPr>
              <a:r>
                <a:rPr lang="en-US" sz="2372" dirty="0" smtClean="0">
                  <a:latin typeface="Open Sauce SemiBold"/>
                </a:rPr>
                <a:t>Aditya Gupta</a:t>
              </a:r>
              <a:endParaRPr lang="en-US" sz="2372" dirty="0">
                <a:latin typeface="Open Sauce SemiBold"/>
              </a:endParaRPr>
            </a:p>
          </p:txBody>
        </p:sp>
        <p:sp>
          <p:nvSpPr>
            <p:cNvPr id="13" name="TextBox 13"/>
            <p:cNvSpPr txBox="1"/>
            <p:nvPr/>
          </p:nvSpPr>
          <p:spPr>
            <a:xfrm>
              <a:off x="279409" y="2011412"/>
              <a:ext cx="2764227" cy="340148"/>
            </a:xfrm>
            <a:prstGeom prst="rect">
              <a:avLst/>
            </a:prstGeom>
          </p:spPr>
          <p:txBody>
            <a:bodyPr lIns="0" tIns="0" rIns="0" bIns="0" rtlCol="0" anchor="t">
              <a:spAutoFit/>
            </a:bodyPr>
            <a:lstStyle/>
            <a:p>
              <a:pPr algn="ctr">
                <a:lnSpc>
                  <a:spcPts val="1967"/>
                </a:lnSpc>
              </a:pPr>
              <a:endParaRPr/>
            </a:p>
          </p:txBody>
        </p:sp>
      </p:grpSp>
      <p:grpSp>
        <p:nvGrpSpPr>
          <p:cNvPr id="14" name="Group 14"/>
          <p:cNvGrpSpPr/>
          <p:nvPr/>
        </p:nvGrpSpPr>
        <p:grpSpPr>
          <a:xfrm>
            <a:off x="1295400" y="4533900"/>
            <a:ext cx="12838264" cy="4490747"/>
            <a:chOff x="-14074048" y="-2976154"/>
            <a:chExt cx="17117684" cy="5987662"/>
          </a:xfrm>
        </p:grpSpPr>
        <p:sp>
          <p:nvSpPr>
            <p:cNvPr id="17" name="TextBox 17"/>
            <p:cNvSpPr txBox="1"/>
            <p:nvPr/>
          </p:nvSpPr>
          <p:spPr>
            <a:xfrm>
              <a:off x="311536" y="194709"/>
              <a:ext cx="2699974" cy="2816799"/>
            </a:xfrm>
            <a:prstGeom prst="rect">
              <a:avLst/>
            </a:prstGeom>
          </p:spPr>
          <p:txBody>
            <a:bodyPr lIns="50800" tIns="50800" rIns="50800" bIns="50800" rtlCol="0" anchor="ctr"/>
            <a:lstStyle/>
            <a:p>
              <a:pPr algn="ctr">
                <a:lnSpc>
                  <a:spcPts val="2059"/>
                </a:lnSpc>
              </a:pPr>
              <a:endParaRPr/>
            </a:p>
          </p:txBody>
        </p:sp>
        <p:sp>
          <p:nvSpPr>
            <p:cNvPr id="18" name="TextBox 18"/>
            <p:cNvSpPr txBox="1"/>
            <p:nvPr/>
          </p:nvSpPr>
          <p:spPr>
            <a:xfrm>
              <a:off x="-14074048" y="-2976154"/>
              <a:ext cx="2538002" cy="478764"/>
            </a:xfrm>
            <a:prstGeom prst="rect">
              <a:avLst/>
            </a:prstGeom>
          </p:spPr>
          <p:txBody>
            <a:bodyPr lIns="0" tIns="0" rIns="0" bIns="0" rtlCol="0" anchor="t">
              <a:spAutoFit/>
            </a:bodyPr>
            <a:lstStyle/>
            <a:p>
              <a:pPr algn="ctr">
                <a:lnSpc>
                  <a:spcPts val="2776"/>
                </a:lnSpc>
              </a:pPr>
              <a:endParaRPr lang="en-US" sz="2372" dirty="0">
                <a:solidFill>
                  <a:srgbClr val="FFFFFF"/>
                </a:solidFill>
                <a:latin typeface="Open Sauce SemiBold"/>
              </a:endParaRPr>
            </a:p>
          </p:txBody>
        </p:sp>
        <p:sp>
          <p:nvSpPr>
            <p:cNvPr id="19" name="TextBox 19"/>
            <p:cNvSpPr txBox="1"/>
            <p:nvPr/>
          </p:nvSpPr>
          <p:spPr>
            <a:xfrm>
              <a:off x="279409" y="2011412"/>
              <a:ext cx="2764227" cy="340148"/>
            </a:xfrm>
            <a:prstGeom prst="rect">
              <a:avLst/>
            </a:prstGeom>
          </p:spPr>
          <p:txBody>
            <a:bodyPr lIns="0" tIns="0" rIns="0" bIns="0" rtlCol="0" anchor="t">
              <a:spAutoFit/>
            </a:bodyPr>
            <a:lstStyle/>
            <a:p>
              <a:pPr algn="ctr">
                <a:lnSpc>
                  <a:spcPts val="1967"/>
                </a:lnSpc>
              </a:pPr>
              <a:endParaRPr/>
            </a:p>
          </p:txBody>
        </p:sp>
      </p:grpSp>
      <p:sp>
        <p:nvSpPr>
          <p:cNvPr id="30" name="TextBox 30"/>
          <p:cNvSpPr txBox="1"/>
          <p:nvPr/>
        </p:nvSpPr>
        <p:spPr>
          <a:xfrm>
            <a:off x="3733800" y="4533900"/>
            <a:ext cx="10663228" cy="1077218"/>
          </a:xfrm>
          <a:prstGeom prst="rect">
            <a:avLst/>
          </a:prstGeom>
        </p:spPr>
        <p:txBody>
          <a:bodyPr wrap="square" lIns="0" tIns="0" rIns="0" bIns="0" rtlCol="0" anchor="t">
            <a:spAutoFit/>
          </a:bodyPr>
          <a:lstStyle/>
          <a:p>
            <a:pPr algn="ctr">
              <a:lnSpc>
                <a:spcPts val="8424"/>
              </a:lnSpc>
            </a:pPr>
            <a:r>
              <a:rPr lang="en-US" sz="8800" dirty="0">
                <a:solidFill>
                  <a:srgbClr val="000000"/>
                </a:solidFill>
                <a:latin typeface="Open Sauce SemiBold"/>
              </a:rPr>
              <a:t>Team</a:t>
            </a:r>
          </a:p>
        </p:txBody>
      </p:sp>
      <p:pic>
        <p:nvPicPr>
          <p:cNvPr id="31" name="Picture 30" descr="Screenshot 2023-04-18 153024.png"/>
          <p:cNvPicPr>
            <a:picLocks noChangeAspect="1"/>
          </p:cNvPicPr>
          <p:nvPr/>
        </p:nvPicPr>
        <p:blipFill>
          <a:blip r:embed="rId2"/>
          <a:stretch>
            <a:fillRect/>
          </a:stretch>
        </p:blipFill>
        <p:spPr>
          <a:xfrm>
            <a:off x="3733800" y="723900"/>
            <a:ext cx="9525000" cy="3733800"/>
          </a:xfrm>
          <a:prstGeom prst="rect">
            <a:avLst/>
          </a:prstGeom>
        </p:spPr>
      </p:pic>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16820"/>
            <a:ext cx="4479502" cy="519545"/>
            <a:chOff x="0" y="0"/>
            <a:chExt cx="5972669" cy="692727"/>
          </a:xfrm>
        </p:grpSpPr>
        <p:pic>
          <p:nvPicPr>
            <p:cNvPr id="3" name="Picture 3"/>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0" y="0"/>
              <a:ext cx="672575" cy="692727"/>
            </a:xfrm>
            <a:prstGeom prst="rect">
              <a:avLst/>
            </a:prstGeom>
          </p:spPr>
        </p:pic>
        <p:sp>
          <p:nvSpPr>
            <p:cNvPr id="4" name="TextBox 4"/>
            <p:cNvSpPr txBox="1"/>
            <p:nvPr/>
          </p:nvSpPr>
          <p:spPr>
            <a:xfrm>
              <a:off x="893019" y="127845"/>
              <a:ext cx="5079650" cy="383182"/>
            </a:xfrm>
            <a:prstGeom prst="rect">
              <a:avLst/>
            </a:prstGeom>
          </p:spPr>
          <p:txBody>
            <a:bodyPr lIns="0" tIns="0" rIns="0" bIns="0" rtlCol="0" anchor="t">
              <a:spAutoFit/>
            </a:bodyPr>
            <a:lstStyle/>
            <a:p>
              <a:pPr>
                <a:lnSpc>
                  <a:spcPts val="2547"/>
                </a:lnSpc>
              </a:pPr>
              <a:endParaRPr lang="en-US" sz="1886" spc="226" dirty="0">
                <a:solidFill>
                  <a:srgbClr val="2E2E2E"/>
                </a:solidFill>
                <a:latin typeface="Montserrat Classic"/>
              </a:endParaRPr>
            </a:p>
          </p:txBody>
        </p:sp>
      </p:grpSp>
      <p:sp>
        <p:nvSpPr>
          <p:cNvPr id="5" name="TextBox 5"/>
          <p:cNvSpPr txBox="1"/>
          <p:nvPr/>
        </p:nvSpPr>
        <p:spPr>
          <a:xfrm>
            <a:off x="1295400" y="3467100"/>
            <a:ext cx="14431968" cy="5129609"/>
          </a:xfrm>
          <a:prstGeom prst="rect">
            <a:avLst/>
          </a:prstGeom>
        </p:spPr>
        <p:txBody>
          <a:bodyPr wrap="square" lIns="0" tIns="0" rIns="0" bIns="0" rtlCol="0" anchor="t">
            <a:spAutoFit/>
          </a:bodyPr>
          <a:lstStyle/>
          <a:p>
            <a:pPr>
              <a:lnSpc>
                <a:spcPts val="7967"/>
              </a:lnSpc>
            </a:pPr>
            <a:r>
              <a:rPr lang="en-US" sz="2800" dirty="0" smtClean="0">
                <a:solidFill>
                  <a:srgbClr val="000000"/>
                </a:solidFill>
                <a:latin typeface="Open Sauce"/>
              </a:rPr>
              <a:t>Recent surveys have indicated that now days whenever there is a emergency situation , the survival rate of the patient depends </a:t>
            </a:r>
            <a:r>
              <a:rPr lang="en-US" sz="2800" dirty="0" smtClean="0">
                <a:solidFill>
                  <a:srgbClr val="000000"/>
                </a:solidFill>
                <a:latin typeface="Open Sauce"/>
              </a:rPr>
              <a:t>on whether </a:t>
            </a:r>
            <a:r>
              <a:rPr lang="en-US" sz="2800" dirty="0" smtClean="0">
                <a:solidFill>
                  <a:srgbClr val="000000"/>
                </a:solidFill>
                <a:latin typeface="Open Sauce"/>
              </a:rPr>
              <a:t>the hospital he is admitted to have enough facilities or specialists </a:t>
            </a:r>
            <a:r>
              <a:rPr lang="en-US" sz="2800" dirty="0" smtClean="0">
                <a:solidFill>
                  <a:srgbClr val="000000"/>
                </a:solidFill>
                <a:latin typeface="Open Sauce"/>
              </a:rPr>
              <a:t>for the treatment.</a:t>
            </a:r>
            <a:endParaRPr lang="en-US" sz="2800" dirty="0" smtClean="0">
              <a:solidFill>
                <a:srgbClr val="000000"/>
              </a:solidFill>
              <a:latin typeface="Open Sauce"/>
            </a:endParaRPr>
          </a:p>
          <a:p>
            <a:pPr>
              <a:lnSpc>
                <a:spcPts val="7967"/>
              </a:lnSpc>
            </a:pPr>
            <a:r>
              <a:rPr lang="en-US" sz="2800" dirty="0" smtClean="0">
                <a:solidFill>
                  <a:srgbClr val="000000"/>
                </a:solidFill>
                <a:latin typeface="Open Sauce"/>
              </a:rPr>
              <a:t>In some cases even the hospitals decline to administer to the patient , as they don’t have sufficient equipment to administer the problem. </a:t>
            </a:r>
            <a:endParaRPr lang="en-US" sz="2800" dirty="0">
              <a:solidFill>
                <a:srgbClr val="000000"/>
              </a:solidFill>
              <a:latin typeface="Open Sauce"/>
            </a:endParaRPr>
          </a:p>
        </p:txBody>
      </p:sp>
      <p:sp>
        <p:nvSpPr>
          <p:cNvPr id="6" name="TextBox 6"/>
          <p:cNvSpPr txBox="1"/>
          <p:nvPr/>
        </p:nvSpPr>
        <p:spPr>
          <a:xfrm>
            <a:off x="1447800" y="1943100"/>
            <a:ext cx="13456633" cy="346249"/>
          </a:xfrm>
          <a:prstGeom prst="rect">
            <a:avLst/>
          </a:prstGeom>
        </p:spPr>
        <p:txBody>
          <a:bodyPr wrap="square" lIns="0" tIns="0" rIns="0" bIns="0" rtlCol="0" anchor="t">
            <a:spAutoFit/>
          </a:bodyPr>
          <a:lstStyle/>
          <a:p>
            <a:pPr>
              <a:lnSpc>
                <a:spcPts val="2652"/>
              </a:lnSpc>
            </a:pPr>
            <a:r>
              <a:rPr lang="en-US" sz="4800" spc="235" dirty="0" smtClean="0">
                <a:solidFill>
                  <a:srgbClr val="0052CC"/>
                </a:solidFill>
                <a:latin typeface="Montserrat Classic"/>
              </a:rPr>
              <a:t>Problem Statement</a:t>
            </a:r>
            <a:endParaRPr lang="en-US" sz="4800" spc="235" dirty="0">
              <a:solidFill>
                <a:srgbClr val="0052CC"/>
              </a:solidFill>
              <a:latin typeface="Montserrat Classic"/>
            </a:endParaRPr>
          </a:p>
        </p:txBody>
      </p:sp>
      <p:sp>
        <p:nvSpPr>
          <p:cNvPr id="7" name="TextBox 7"/>
          <p:cNvSpPr txBox="1"/>
          <p:nvPr/>
        </p:nvSpPr>
        <p:spPr>
          <a:xfrm>
            <a:off x="14047317" y="1193483"/>
            <a:ext cx="3211983" cy="243840"/>
          </a:xfrm>
          <a:prstGeom prst="rect">
            <a:avLst/>
          </a:prstGeom>
        </p:spPr>
        <p:txBody>
          <a:bodyPr lIns="0" tIns="0" rIns="0" bIns="0" rtlCol="0" anchor="t">
            <a:spAutoFit/>
          </a:bodyPr>
          <a:lstStyle/>
          <a:p>
            <a:pPr algn="r">
              <a:lnSpc>
                <a:spcPts val="1890"/>
              </a:lnSpc>
            </a:pPr>
            <a:r>
              <a:rPr lang="en-US" sz="1800">
                <a:solidFill>
                  <a:srgbClr val="949494"/>
                </a:solidFill>
                <a:latin typeface="Open Sauce"/>
              </a:rPr>
              <a:t>Pitch Deck Presentation</a:t>
            </a:r>
          </a:p>
        </p:txBody>
      </p:sp>
      <p:pic>
        <p:nvPicPr>
          <p:cNvPr id="9" name="Picture 8" descr="Screenshot 2023-04-18 153024.png"/>
          <p:cNvPicPr>
            <a:picLocks noChangeAspect="1"/>
          </p:cNvPicPr>
          <p:nvPr/>
        </p:nvPicPr>
        <p:blipFill>
          <a:blip r:embed="rId4"/>
          <a:stretch>
            <a:fillRect/>
          </a:stretch>
        </p:blipFill>
        <p:spPr>
          <a:xfrm>
            <a:off x="0" y="419100"/>
            <a:ext cx="2019582" cy="905001"/>
          </a:xfrm>
          <a:prstGeom prst="rect">
            <a:avLst/>
          </a:prstGeom>
        </p:spPr>
      </p:pic>
      <p:pic>
        <p:nvPicPr>
          <p:cNvPr id="3074" name="Picture 2" descr="Delayed hospital admission causing Covid deaths to spiral in Telangana- The  New Indian Express"/>
          <p:cNvPicPr>
            <a:picLocks noChangeAspect="1" noChangeArrowheads="1"/>
          </p:cNvPicPr>
          <p:nvPr/>
        </p:nvPicPr>
        <p:blipFill>
          <a:blip r:embed="rId5"/>
          <a:srcRect/>
          <a:stretch>
            <a:fillRect/>
          </a:stretch>
        </p:blipFill>
        <p:spPr bwMode="auto">
          <a:xfrm>
            <a:off x="8915400" y="419100"/>
            <a:ext cx="8382000" cy="3276600"/>
          </a:xfrm>
          <a:prstGeom prst="rect">
            <a:avLst/>
          </a:prstGeom>
          <a:noFill/>
        </p:spPr>
      </p:pic>
      <p:pic>
        <p:nvPicPr>
          <p:cNvPr id="3076" name="Picture 4" descr="New York cathedral turns into hospital amid Covid-19 crisis, cases soar in  US: 10 points | World News - Hindustan Times"/>
          <p:cNvPicPr>
            <a:picLocks noChangeAspect="1" noChangeArrowheads="1"/>
          </p:cNvPicPr>
          <p:nvPr/>
        </p:nvPicPr>
        <p:blipFill>
          <a:blip r:embed="rId6"/>
          <a:srcRect/>
          <a:stretch>
            <a:fillRect/>
          </a:stretch>
        </p:blipFill>
        <p:spPr bwMode="auto">
          <a:xfrm>
            <a:off x="9144000" y="7658100"/>
            <a:ext cx="7239000" cy="2286000"/>
          </a:xfrm>
          <a:prstGeom prst="rect">
            <a:avLst/>
          </a:prstGeom>
          <a:noFill/>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66900"/>
            <a:ext cx="7772400" cy="1470025"/>
          </a:xfrm>
          <a:solidFill>
            <a:schemeClr val="accent2">
              <a:lumMod val="75000"/>
            </a:schemeClr>
          </a:solidFill>
        </p:spPr>
        <p:txBody>
          <a:bodyPr>
            <a:normAutofit/>
          </a:bodyPr>
          <a:lstStyle/>
          <a:p>
            <a:r>
              <a:rPr lang="en-US" sz="6600" b="1" dirty="0" smtClean="0"/>
              <a:t>Basic Idea</a:t>
            </a:r>
            <a:endParaRPr lang="en-US" sz="6600" b="1" dirty="0"/>
          </a:p>
        </p:txBody>
      </p:sp>
      <p:sp>
        <p:nvSpPr>
          <p:cNvPr id="3" name="Subtitle 2"/>
          <p:cNvSpPr>
            <a:spLocks noGrp="1"/>
          </p:cNvSpPr>
          <p:nvPr>
            <p:ph type="subTitle" idx="1"/>
          </p:nvPr>
        </p:nvSpPr>
        <p:spPr>
          <a:xfrm>
            <a:off x="533400" y="5448300"/>
            <a:ext cx="16002000" cy="4076700"/>
          </a:xfrm>
        </p:spPr>
        <p:txBody>
          <a:bodyPr>
            <a:normAutofit/>
          </a:bodyPr>
          <a:lstStyle/>
          <a:p>
            <a:pPr algn="l"/>
            <a:r>
              <a:rPr lang="en-US" sz="4000" dirty="0" smtClean="0">
                <a:solidFill>
                  <a:schemeClr val="tx1"/>
                </a:solidFill>
              </a:rPr>
              <a:t>Our Site is an online platform designed to provide customers with the best advice and resources on healthcare. We understand that choosing the right hospital can be a difficult decision, so we strive to provide you with the most up-to-date information on hospital performance to increase a patient’s survival rate. Additionally, our team of experts provide quick health tips to help you stay healthy and informed.</a:t>
            </a:r>
            <a:endParaRPr lang="en-US" sz="4000" dirty="0">
              <a:solidFill>
                <a:schemeClr val="tx1"/>
              </a:solidFill>
            </a:endParaRPr>
          </a:p>
        </p:txBody>
      </p:sp>
      <p:pic>
        <p:nvPicPr>
          <p:cNvPr id="4" name="Picture 3" descr="Screenshot 2023-04-18 153024.png"/>
          <p:cNvPicPr>
            <a:picLocks noChangeAspect="1"/>
          </p:cNvPicPr>
          <p:nvPr/>
        </p:nvPicPr>
        <p:blipFill>
          <a:blip r:embed="rId2"/>
          <a:stretch>
            <a:fillRect/>
          </a:stretch>
        </p:blipFill>
        <p:spPr>
          <a:xfrm>
            <a:off x="0" y="342900"/>
            <a:ext cx="2019582" cy="905001"/>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8610600" y="571500"/>
            <a:ext cx="9677400" cy="4429125"/>
          </a:xfrm>
          <a:prstGeom prst="rect">
            <a:avLst/>
          </a:prstGeom>
          <a:noFill/>
          <a:ln w="9525">
            <a:noFill/>
            <a:miter lim="800000"/>
            <a:headEnd/>
            <a:tailEnd/>
          </a:ln>
          <a:effectLst/>
        </p:spPr>
      </p:pic>
      <p:sp>
        <p:nvSpPr>
          <p:cNvPr id="1029" name="AutoShape 5" descr="Free PSD | Healthcare from the heart banner web templa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Free PSD | Healthcare from the heart banner web templa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3" name="AutoShape 9" descr="Doctors cardiologists characters conduct human heart medical examination or  diagnosys. Check Up or healthcare consultation concept, world heart day  banner template. Flat vector illustration. 8028301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5" name="AutoShape 11" descr="Doctors cardiologists characters conduct human heart medical examination or  diagnosys. Check Up or healthcare consultation concept, world heart day  banner template. Flat vector illustration. 8028301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7" name="Picture 13" descr="WhatsApp Image 2023-04-19 at 12.51.10 PM.jpeg (268×188)"/>
          <p:cNvPicPr>
            <a:picLocks noChangeAspect="1" noChangeArrowheads="1"/>
          </p:cNvPicPr>
          <p:nvPr/>
        </p:nvPicPr>
        <p:blipFill>
          <a:blip r:embed="rId4"/>
          <a:srcRect/>
          <a:stretch>
            <a:fillRect/>
          </a:stretch>
        </p:blipFill>
        <p:spPr bwMode="auto">
          <a:xfrm>
            <a:off x="8382000" y="0"/>
            <a:ext cx="9906000" cy="50673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593502" y="0"/>
            <a:ext cx="9980248" cy="10287000"/>
            <a:chOff x="0" y="0"/>
            <a:chExt cx="2628543" cy="2709333"/>
          </a:xfrm>
        </p:grpSpPr>
        <p:sp>
          <p:nvSpPr>
            <p:cNvPr id="3" name="Freeform 3"/>
            <p:cNvSpPr/>
            <p:nvPr/>
          </p:nvSpPr>
          <p:spPr>
            <a:xfrm>
              <a:off x="0" y="0"/>
              <a:ext cx="2628543" cy="2709333"/>
            </a:xfrm>
            <a:custGeom>
              <a:avLst/>
              <a:gdLst/>
              <a:ahLst/>
              <a:cxnLst/>
              <a:rect l="l" t="t" r="r" b="b"/>
              <a:pathLst>
                <a:path w="2628543" h="2709333">
                  <a:moveTo>
                    <a:pt x="0" y="0"/>
                  </a:moveTo>
                  <a:lnTo>
                    <a:pt x="2628543" y="0"/>
                  </a:lnTo>
                  <a:lnTo>
                    <a:pt x="2628543" y="2709333"/>
                  </a:lnTo>
                  <a:lnTo>
                    <a:pt x="0" y="2709333"/>
                  </a:lnTo>
                  <a:close/>
                </a:path>
              </a:pathLst>
            </a:custGeom>
            <a:solidFill>
              <a:srgbClr val="0052CC"/>
            </a:solidFill>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787"/>
                </a:lnSpc>
              </a:pPr>
              <a:endParaRPr/>
            </a:p>
          </p:txBody>
        </p:sp>
      </p:grpSp>
      <p:grpSp>
        <p:nvGrpSpPr>
          <p:cNvPr id="6" name="Group 6"/>
          <p:cNvGrpSpPr>
            <a:grpSpLocks noChangeAspect="1"/>
          </p:cNvGrpSpPr>
          <p:nvPr/>
        </p:nvGrpSpPr>
        <p:grpSpPr>
          <a:xfrm>
            <a:off x="11157933" y="875996"/>
            <a:ext cx="4313504" cy="8535009"/>
            <a:chOff x="0" y="0"/>
            <a:chExt cx="2620010" cy="5184140"/>
          </a:xfrm>
        </p:grpSpPr>
        <p:sp>
          <p:nvSpPr>
            <p:cNvPr id="7" name="Freeform 7"/>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ECF0F3"/>
            </a:solidFill>
          </p:spPr>
        </p:sp>
        <p:sp>
          <p:nvSpPr>
            <p:cNvPr id="8" name="Freeform 8"/>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39" r="-39"/>
              </a:stretch>
            </a:blipFill>
          </p:spPr>
        </p:sp>
        <p:sp>
          <p:nvSpPr>
            <p:cNvPr id="9" name="Freeform 9"/>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10" name="Freeform 10"/>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1" name="Freeform 11"/>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2" name="Freeform 12"/>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3" name="Freeform 13"/>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4" name="Freeform 14"/>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CCCCCC"/>
            </a:solidFill>
          </p:spPr>
        </p:sp>
        <p:sp>
          <p:nvSpPr>
            <p:cNvPr id="15" name="Freeform 15"/>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id="16" name="Group 16"/>
          <p:cNvGrpSpPr/>
          <p:nvPr/>
        </p:nvGrpSpPr>
        <p:grpSpPr>
          <a:xfrm>
            <a:off x="1028700" y="1016820"/>
            <a:ext cx="4479502" cy="519545"/>
            <a:chOff x="0" y="0"/>
            <a:chExt cx="5972669" cy="692727"/>
          </a:xfrm>
        </p:grpSpPr>
        <p:pic>
          <p:nvPicPr>
            <p:cNvPr id="17" name="Picture 17"/>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0" y="0"/>
              <a:ext cx="672575" cy="692727"/>
            </a:xfrm>
            <a:prstGeom prst="rect">
              <a:avLst/>
            </a:prstGeom>
          </p:spPr>
        </p:pic>
        <p:sp>
          <p:nvSpPr>
            <p:cNvPr id="18" name="TextBox 18"/>
            <p:cNvSpPr txBox="1"/>
            <p:nvPr/>
          </p:nvSpPr>
          <p:spPr>
            <a:xfrm>
              <a:off x="893018" y="127845"/>
              <a:ext cx="5079651" cy="419546"/>
            </a:xfrm>
            <a:prstGeom prst="rect">
              <a:avLst/>
            </a:prstGeom>
          </p:spPr>
          <p:txBody>
            <a:bodyPr lIns="0" tIns="0" rIns="0" bIns="0" rtlCol="0" anchor="t">
              <a:spAutoFit/>
            </a:bodyPr>
            <a:lstStyle/>
            <a:p>
              <a:pPr>
                <a:lnSpc>
                  <a:spcPts val="2547"/>
                </a:lnSpc>
              </a:pPr>
              <a:r>
                <a:rPr lang="en-US" sz="1886" spc="226">
                  <a:solidFill>
                    <a:srgbClr val="2E2E2E"/>
                  </a:solidFill>
                  <a:latin typeface="Montserrat Classic"/>
                </a:rPr>
                <a:t>COMPANY GROUP</a:t>
              </a:r>
            </a:p>
          </p:txBody>
        </p:sp>
      </p:grpSp>
      <p:grpSp>
        <p:nvGrpSpPr>
          <p:cNvPr id="19" name="Group 19"/>
          <p:cNvGrpSpPr/>
          <p:nvPr/>
        </p:nvGrpSpPr>
        <p:grpSpPr>
          <a:xfrm>
            <a:off x="14197328" y="4975047"/>
            <a:ext cx="3086100" cy="3086100"/>
            <a:chOff x="0" y="0"/>
            <a:chExt cx="812800" cy="812800"/>
          </a:xfrm>
        </p:grpSpPr>
        <p:sp>
          <p:nvSpPr>
            <p:cNvPr id="20" name="Freeform 2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DE59"/>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547"/>
                </a:lnSpc>
              </a:pPr>
              <a:endParaRPr/>
            </a:p>
          </p:txBody>
        </p:sp>
      </p:grpSp>
      <p:sp>
        <p:nvSpPr>
          <p:cNvPr id="22" name="TextBox 22"/>
          <p:cNvSpPr txBox="1"/>
          <p:nvPr/>
        </p:nvSpPr>
        <p:spPr>
          <a:xfrm>
            <a:off x="1143000" y="3924300"/>
            <a:ext cx="7054934" cy="1065657"/>
          </a:xfrm>
          <a:prstGeom prst="rect">
            <a:avLst/>
          </a:prstGeom>
        </p:spPr>
        <p:txBody>
          <a:bodyPr lIns="0" tIns="0" rIns="0" bIns="0" rtlCol="0" anchor="t">
            <a:spAutoFit/>
          </a:bodyPr>
          <a:lstStyle/>
          <a:p>
            <a:pPr>
              <a:lnSpc>
                <a:spcPts val="8424"/>
              </a:lnSpc>
            </a:pPr>
            <a:r>
              <a:rPr lang="en-US" sz="7200" dirty="0">
                <a:solidFill>
                  <a:srgbClr val="000000"/>
                </a:solidFill>
                <a:latin typeface="Open Sauce SemiBold"/>
              </a:rPr>
              <a:t>Basic Design</a:t>
            </a:r>
          </a:p>
        </p:txBody>
      </p:sp>
      <p:sp>
        <p:nvSpPr>
          <p:cNvPr id="23" name="TextBox 23"/>
          <p:cNvSpPr txBox="1"/>
          <p:nvPr/>
        </p:nvSpPr>
        <p:spPr>
          <a:xfrm>
            <a:off x="1252818" y="7044690"/>
            <a:ext cx="4864439" cy="727710"/>
          </a:xfrm>
          <a:prstGeom prst="rect">
            <a:avLst/>
          </a:prstGeom>
        </p:spPr>
        <p:txBody>
          <a:bodyPr lIns="0" tIns="0" rIns="0" bIns="0" rtlCol="0" anchor="t">
            <a:spAutoFit/>
          </a:bodyPr>
          <a:lstStyle/>
          <a:p>
            <a:pPr>
              <a:lnSpc>
                <a:spcPts val="2940"/>
              </a:lnSpc>
            </a:pPr>
            <a:r>
              <a:rPr lang="en-US" sz="2100">
                <a:solidFill>
                  <a:srgbClr val="000000"/>
                </a:solidFill>
                <a:latin typeface="Canva Sans"/>
              </a:rPr>
              <a:t>This is the basic design of our interface </a:t>
            </a:r>
          </a:p>
        </p:txBody>
      </p:sp>
      <p:sp>
        <p:nvSpPr>
          <p:cNvPr id="24" name="TextBox 24"/>
          <p:cNvSpPr txBox="1"/>
          <p:nvPr/>
        </p:nvSpPr>
        <p:spPr>
          <a:xfrm>
            <a:off x="1252818" y="2781923"/>
            <a:ext cx="4169372" cy="308546"/>
          </a:xfrm>
          <a:prstGeom prst="rect">
            <a:avLst/>
          </a:prstGeom>
        </p:spPr>
        <p:txBody>
          <a:bodyPr lIns="0" tIns="0" rIns="0" bIns="0" rtlCol="0" anchor="t">
            <a:spAutoFit/>
          </a:bodyPr>
          <a:lstStyle/>
          <a:p>
            <a:pPr>
              <a:lnSpc>
                <a:spcPts val="2652"/>
              </a:lnSpc>
            </a:pPr>
            <a:r>
              <a:rPr lang="en-US" sz="1964" spc="235" dirty="0" smtClean="0">
                <a:solidFill>
                  <a:srgbClr val="0052CC"/>
                </a:solidFill>
                <a:latin typeface="Montserrat Classic"/>
              </a:rPr>
              <a:t>Hexa to save lives</a:t>
            </a:r>
            <a:endParaRPr lang="en-US" sz="1964" spc="235" dirty="0">
              <a:solidFill>
                <a:srgbClr val="0052CC"/>
              </a:solidFill>
              <a:latin typeface="Montserrat Classic"/>
            </a:endParaRPr>
          </a:p>
        </p:txBody>
      </p:sp>
      <p:sp>
        <p:nvSpPr>
          <p:cNvPr id="25" name="TextBox 25"/>
          <p:cNvSpPr txBox="1"/>
          <p:nvPr/>
        </p:nvSpPr>
        <p:spPr>
          <a:xfrm>
            <a:off x="14558202" y="6009518"/>
            <a:ext cx="2364352" cy="1085642"/>
          </a:xfrm>
          <a:prstGeom prst="rect">
            <a:avLst/>
          </a:prstGeom>
        </p:spPr>
        <p:txBody>
          <a:bodyPr lIns="0" tIns="0" rIns="0" bIns="0" rtlCol="0" anchor="t">
            <a:spAutoFit/>
          </a:bodyPr>
          <a:lstStyle/>
          <a:p>
            <a:pPr algn="ctr">
              <a:lnSpc>
                <a:spcPts val="2861"/>
              </a:lnSpc>
            </a:pPr>
            <a:r>
              <a:rPr lang="en-US" sz="2445">
                <a:solidFill>
                  <a:srgbClr val="000000"/>
                </a:solidFill>
                <a:latin typeface="Open Sauce SemiBold Bold"/>
              </a:rPr>
              <a:t>Connecting Cargo to Transporters</a:t>
            </a:r>
          </a:p>
        </p:txBody>
      </p:sp>
      <p:pic>
        <p:nvPicPr>
          <p:cNvPr id="57346" name="Picture 2"/>
          <p:cNvPicPr>
            <a:picLocks noChangeAspect="1" noChangeArrowheads="1"/>
          </p:cNvPicPr>
          <p:nvPr/>
        </p:nvPicPr>
        <p:blipFill>
          <a:blip r:embed="rId4"/>
          <a:srcRect/>
          <a:stretch>
            <a:fillRect/>
          </a:stretch>
        </p:blipFill>
        <p:spPr bwMode="auto">
          <a:xfrm>
            <a:off x="8237537" y="0"/>
            <a:ext cx="10279063" cy="10287000"/>
          </a:xfrm>
          <a:prstGeom prst="rect">
            <a:avLst/>
          </a:prstGeom>
          <a:noFill/>
          <a:ln w="9525">
            <a:noFill/>
            <a:miter lim="800000"/>
            <a:headEnd/>
            <a:tailEnd/>
          </a:ln>
          <a:effectLst/>
        </p:spPr>
      </p:pic>
      <p:pic>
        <p:nvPicPr>
          <p:cNvPr id="27" name="Picture 26" descr="Screenshot 2023-04-18 153024.png"/>
          <p:cNvPicPr>
            <a:picLocks noChangeAspect="1"/>
          </p:cNvPicPr>
          <p:nvPr/>
        </p:nvPicPr>
        <p:blipFill>
          <a:blip r:embed="rId5"/>
          <a:stretch>
            <a:fillRect/>
          </a:stretch>
        </p:blipFill>
        <p:spPr>
          <a:xfrm>
            <a:off x="457200" y="419100"/>
            <a:ext cx="4419600" cy="1752600"/>
          </a:xfrm>
          <a:prstGeom prst="rect">
            <a:avLst/>
          </a:prstGeom>
        </p:spPr>
      </p:pic>
      <p:pic>
        <p:nvPicPr>
          <p:cNvPr id="57347" name="Picture 3" descr="C:\Users\student\Downloads\WhatsApp Image 2023-04-19 at 9.49.39 AM (1).jpeg"/>
          <p:cNvPicPr>
            <a:picLocks noChangeAspect="1" noChangeArrowheads="1"/>
          </p:cNvPicPr>
          <p:nvPr/>
        </p:nvPicPr>
        <p:blipFill>
          <a:blip r:embed="rId6"/>
          <a:srcRect/>
          <a:stretch>
            <a:fillRect/>
          </a:stretch>
        </p:blipFill>
        <p:spPr bwMode="auto">
          <a:xfrm>
            <a:off x="6781800" y="0"/>
            <a:ext cx="11734800" cy="10287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6500"/>
            <a:ext cx="5410200" cy="1714500"/>
          </a:xfrm>
        </p:spPr>
        <p:txBody>
          <a:bodyPr>
            <a:normAutofit/>
          </a:bodyPr>
          <a:lstStyle/>
          <a:p>
            <a:r>
              <a:rPr lang="en-US" sz="8800" dirty="0" smtClean="0">
                <a:solidFill>
                  <a:schemeClr val="tx1"/>
                </a:solidFill>
              </a:rPr>
              <a:t>About us</a:t>
            </a:r>
            <a:endParaRPr lang="en-US" sz="8800" dirty="0">
              <a:solidFill>
                <a:schemeClr val="tx1"/>
              </a:solidFill>
            </a:endParaRPr>
          </a:p>
        </p:txBody>
      </p:sp>
      <p:sp>
        <p:nvSpPr>
          <p:cNvPr id="5" name="Content Placeholder 4"/>
          <p:cNvSpPr>
            <a:spLocks noGrp="1"/>
          </p:cNvSpPr>
          <p:nvPr>
            <p:ph idx="1"/>
          </p:nvPr>
        </p:nvSpPr>
        <p:spPr>
          <a:xfrm>
            <a:off x="1143000" y="4991100"/>
            <a:ext cx="9067800" cy="3581400"/>
          </a:xfrm>
        </p:spPr>
        <p:txBody>
          <a:bodyPr>
            <a:normAutofit lnSpcReduction="10000"/>
          </a:bodyPr>
          <a:lstStyle/>
          <a:p>
            <a:r>
              <a:rPr lang="en-US" dirty="0" smtClean="0"/>
              <a:t>This page tells about the basic services and motto we follow to provide those services</a:t>
            </a:r>
            <a:endParaRPr lang="en-US" dirty="0"/>
          </a:p>
        </p:txBody>
      </p:sp>
      <p:pic>
        <p:nvPicPr>
          <p:cNvPr id="59395" name="Picture 3" descr="C:\Users\student\Downloads\WhatsApp Image 2023-04-19 at 12.56.23 PM.jpeg"/>
          <p:cNvPicPr>
            <a:picLocks noChangeAspect="1" noChangeArrowheads="1"/>
          </p:cNvPicPr>
          <p:nvPr/>
        </p:nvPicPr>
        <p:blipFill>
          <a:blip r:embed="rId2"/>
          <a:srcRect/>
          <a:stretch>
            <a:fillRect/>
          </a:stretch>
        </p:blipFill>
        <p:spPr bwMode="auto">
          <a:xfrm>
            <a:off x="6858000" y="342900"/>
            <a:ext cx="10896600" cy="4610100"/>
          </a:xfrm>
          <a:prstGeom prst="rect">
            <a:avLst/>
          </a:prstGeom>
          <a:noFill/>
        </p:spPr>
      </p:pic>
      <p:pic>
        <p:nvPicPr>
          <p:cNvPr id="7" name="Picture 4"/>
          <p:cNvPicPr>
            <a:picLocks noChangeAspect="1"/>
          </p:cNvPicPr>
          <p:nvPr/>
        </p:nvPicPr>
        <p:blipFill>
          <a:blip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t="52453"/>
          <a:stretch>
            <a:fillRect/>
          </a:stretch>
        </p:blipFill>
        <p:spPr>
          <a:xfrm>
            <a:off x="9906000" y="6353922"/>
            <a:ext cx="8887227" cy="3933078"/>
          </a:xfrm>
          <a:prstGeom prst="rect">
            <a:avLst/>
          </a:prstGeom>
        </p:spPr>
      </p:pic>
      <p:pic>
        <p:nvPicPr>
          <p:cNvPr id="8" name="Picture 7" descr="Screenshot 2023-04-18 153024.png"/>
          <p:cNvPicPr>
            <a:picLocks noChangeAspect="1"/>
          </p:cNvPicPr>
          <p:nvPr/>
        </p:nvPicPr>
        <p:blipFill>
          <a:blip r:embed="rId5"/>
          <a:stretch>
            <a:fillRect/>
          </a:stretch>
        </p:blipFill>
        <p:spPr>
          <a:xfrm>
            <a:off x="457200" y="419100"/>
            <a:ext cx="4419600" cy="1752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304800" y="2857500"/>
            <a:ext cx="8839200" cy="5170646"/>
          </a:xfrm>
          <a:prstGeom prst="rect">
            <a:avLst/>
          </a:prstGeom>
        </p:spPr>
        <p:txBody>
          <a:bodyPr wrap="square" lIns="0" tIns="0" rIns="0" bIns="0" rtlCol="0" anchor="t">
            <a:spAutoFit/>
          </a:bodyPr>
          <a:lstStyle/>
          <a:p>
            <a:pPr>
              <a:lnSpc>
                <a:spcPct val="150000"/>
              </a:lnSpc>
            </a:pPr>
            <a:r>
              <a:rPr lang="en-US" sz="3200" dirty="0" smtClean="0">
                <a:solidFill>
                  <a:srgbClr val="000000"/>
                </a:solidFill>
                <a:latin typeface="Open Sauce SemiBold"/>
              </a:rPr>
              <a:t>This page explains the other services we provide like primary OTT medicines (medicines that can taken without any prescription) , daily healthcare equipment  like(heart monitor, BP monitor , Sugar monitor and so on ) , and monthly health checkups to monitor one’s health index while sitting at home.</a:t>
            </a:r>
            <a:endParaRPr lang="en-US" sz="3200" dirty="0">
              <a:solidFill>
                <a:srgbClr val="000000"/>
              </a:solidFill>
              <a:latin typeface="Open Sauce SemiBold"/>
            </a:endParaRPr>
          </a:p>
        </p:txBody>
      </p:sp>
      <p:pic>
        <p:nvPicPr>
          <p:cNvPr id="60418" name="Picture 2" descr="C:\Users\student\Downloads\WhatsApp Image 2023-04-19 at 12.57.18 PM.jpeg"/>
          <p:cNvPicPr>
            <a:picLocks noChangeAspect="1" noChangeArrowheads="1"/>
          </p:cNvPicPr>
          <p:nvPr/>
        </p:nvPicPr>
        <p:blipFill>
          <a:blip r:embed="rId2"/>
          <a:srcRect/>
          <a:stretch>
            <a:fillRect/>
          </a:stretch>
        </p:blipFill>
        <p:spPr bwMode="auto">
          <a:xfrm>
            <a:off x="9067800" y="190500"/>
            <a:ext cx="8305800" cy="9829800"/>
          </a:xfrm>
          <a:prstGeom prst="rect">
            <a:avLst/>
          </a:prstGeom>
          <a:noFill/>
        </p:spPr>
      </p:pic>
      <p:pic>
        <p:nvPicPr>
          <p:cNvPr id="15" name="Picture 14" descr="Screenshot 2023-04-18 153024.png"/>
          <p:cNvPicPr>
            <a:picLocks noChangeAspect="1"/>
          </p:cNvPicPr>
          <p:nvPr/>
        </p:nvPicPr>
        <p:blipFill>
          <a:blip r:embed="rId3"/>
          <a:stretch>
            <a:fillRect/>
          </a:stretch>
        </p:blipFill>
        <p:spPr>
          <a:xfrm>
            <a:off x="533400" y="266700"/>
            <a:ext cx="4419600" cy="1752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905500"/>
            <a:ext cx="17526000" cy="3886200"/>
          </a:xfrm>
        </p:spPr>
        <p:txBody>
          <a:bodyPr>
            <a:normAutofit/>
          </a:bodyPr>
          <a:lstStyle/>
          <a:p>
            <a:r>
              <a:rPr lang="en-US" sz="4400" dirty="0" smtClean="0">
                <a:solidFill>
                  <a:schemeClr val="tx1"/>
                </a:solidFill>
              </a:rPr>
              <a:t>This panel is the response towards  the patients ‘  emergency  situation where  a  video  shows  the  procedure to follow to helps treat the patient while waiting  for ambulance  and contact  information of specialists  in that area.</a:t>
            </a:r>
            <a:endParaRPr lang="en-US" sz="4400" dirty="0">
              <a:solidFill>
                <a:schemeClr val="tx1"/>
              </a:solidFill>
            </a:endParaRPr>
          </a:p>
        </p:txBody>
      </p:sp>
      <p:pic>
        <p:nvPicPr>
          <p:cNvPr id="61442" name="Picture 2" descr="C:\Users\student\Downloads\WhatsApp Image 2023-04-19 at 2.24.54 PM.jpeg"/>
          <p:cNvPicPr>
            <a:picLocks noGrp="1" noChangeAspect="1" noChangeArrowheads="1"/>
          </p:cNvPicPr>
          <p:nvPr>
            <p:ph idx="1"/>
          </p:nvPr>
        </p:nvPicPr>
        <p:blipFill>
          <a:blip r:embed="rId2"/>
          <a:srcRect/>
          <a:stretch>
            <a:fillRect/>
          </a:stretch>
        </p:blipFill>
        <p:spPr bwMode="auto">
          <a:xfrm>
            <a:off x="3276600" y="0"/>
            <a:ext cx="15011400" cy="5753100"/>
          </a:xfrm>
          <a:prstGeom prst="rect">
            <a:avLst/>
          </a:prstGeom>
          <a:noFill/>
        </p:spPr>
      </p:pic>
      <p:pic>
        <p:nvPicPr>
          <p:cNvPr id="5" name="Picture 4" descr="Screenshot 2023-04-18 153024.png"/>
          <p:cNvPicPr>
            <a:picLocks noChangeAspect="1"/>
          </p:cNvPicPr>
          <p:nvPr/>
        </p:nvPicPr>
        <p:blipFill>
          <a:blip r:embed="rId3"/>
          <a:stretch>
            <a:fillRect/>
          </a:stretch>
        </p:blipFill>
        <p:spPr>
          <a:xfrm>
            <a:off x="0" y="0"/>
            <a:ext cx="3276600" cy="17526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456</TotalTime>
  <Words>323</Words>
  <Application>Microsoft Office PowerPoint</Application>
  <PresentationFormat>Custom</PresentationFormat>
  <Paragraphs>34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Open Sauce SemiBold</vt:lpstr>
      <vt:lpstr>Open Sauce</vt:lpstr>
      <vt:lpstr>Franklin Gothic Book</vt:lpstr>
      <vt:lpstr>Montserrat Classic</vt:lpstr>
      <vt:lpstr>Franklin Gothic Medium</vt:lpstr>
      <vt:lpstr>Wingdings 2</vt:lpstr>
      <vt:lpstr>Canva Sans</vt:lpstr>
      <vt:lpstr>Open Sauce SemiBold Bold</vt:lpstr>
      <vt:lpstr>Trek</vt:lpstr>
      <vt:lpstr>Slide 1</vt:lpstr>
      <vt:lpstr>Slide 2</vt:lpstr>
      <vt:lpstr>Slide 3</vt:lpstr>
      <vt:lpstr>Slide 4</vt:lpstr>
      <vt:lpstr>Basic Idea</vt:lpstr>
      <vt:lpstr>Slide 6</vt:lpstr>
      <vt:lpstr>About us</vt:lpstr>
      <vt:lpstr>Slide 8</vt:lpstr>
      <vt:lpstr>This panel is the response towards  the patients ‘  emergency  situation where  a  video  shows  the  procedure to follow to helps treat the patient while waiting  for ambulance  and contact  information of specialists  in that area.</vt:lpstr>
      <vt:lpstr>Currently there are 4 such pages</vt:lpstr>
      <vt:lpstr> customers will be able to store  previous hospital records and reports.   That will lead to doctors having previous records of their patients  using  ai(artificial intelligence)  Constructing perfomance index and charts of hospitals using the data provided by the patients.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 for Cargo</dc:title>
  <cp:lastModifiedBy>student</cp:lastModifiedBy>
  <cp:revision>48</cp:revision>
  <dcterms:created xsi:type="dcterms:W3CDTF">2006-08-16T00:00:00Z</dcterms:created>
  <dcterms:modified xsi:type="dcterms:W3CDTF">2023-04-19T09:42:35Z</dcterms:modified>
  <dc:identifier>DAFfuPm1Pqc</dc:identifier>
</cp:coreProperties>
</file>